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372" r:id="rId2"/>
    <p:sldId id="373" r:id="rId3"/>
    <p:sldId id="374" r:id="rId4"/>
    <p:sldId id="375" r:id="rId5"/>
    <p:sldId id="376" r:id="rId6"/>
    <p:sldId id="411" r:id="rId7"/>
    <p:sldId id="377" r:id="rId8"/>
    <p:sldId id="378" r:id="rId9"/>
    <p:sldId id="379" r:id="rId10"/>
    <p:sldId id="380" r:id="rId11"/>
    <p:sldId id="381" r:id="rId12"/>
    <p:sldId id="382" r:id="rId13"/>
    <p:sldId id="383" r:id="rId14"/>
    <p:sldId id="384" r:id="rId15"/>
    <p:sldId id="385" r:id="rId16"/>
    <p:sldId id="410"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402" r:id="rId33"/>
    <p:sldId id="403" r:id="rId34"/>
    <p:sldId id="404" r:id="rId35"/>
    <p:sldId id="406" r:id="rId36"/>
    <p:sldId id="407" r:id="rId37"/>
    <p:sldId id="408" r:id="rId38"/>
    <p:sldId id="409" r:id="rId39"/>
    <p:sldId id="354"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BF07802-5166-4C65-8071-4E5703937932}">
          <p14:sldIdLst>
            <p14:sldId id="372"/>
            <p14:sldId id="373"/>
            <p14:sldId id="374"/>
            <p14:sldId id="375"/>
            <p14:sldId id="376"/>
            <p14:sldId id="411"/>
            <p14:sldId id="377"/>
            <p14:sldId id="378"/>
            <p14:sldId id="379"/>
            <p14:sldId id="380"/>
            <p14:sldId id="381"/>
            <p14:sldId id="382"/>
            <p14:sldId id="383"/>
            <p14:sldId id="384"/>
            <p14:sldId id="385"/>
            <p14:sldId id="410"/>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6"/>
            <p14:sldId id="407"/>
            <p14:sldId id="408"/>
            <p14:sldId id="409"/>
            <p14:sldId id="35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147"/>
    <a:srgbClr val="0C7B3E"/>
    <a:srgbClr val="939598"/>
    <a:srgbClr val="92D050"/>
    <a:srgbClr val="636466"/>
    <a:srgbClr val="1D386B"/>
    <a:srgbClr val="58C4EB"/>
    <a:srgbClr val="CDDC28"/>
    <a:srgbClr val="C7C8C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8" autoAdjust="0"/>
    <p:restoredTop sz="89542" autoAdjust="0"/>
  </p:normalViewPr>
  <p:slideViewPr>
    <p:cSldViewPr snapToGrid="0">
      <p:cViewPr>
        <p:scale>
          <a:sx n="124" d="100"/>
          <a:sy n="124" d="100"/>
        </p:scale>
        <p:origin x="60" y="-28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1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mmacct.root.mds\shares\DSHADVCHMKT.MKT\Advanced%20Marketing\Special%20Needs\2023\united-states-population-2023-05-0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AA147"/>
                </a:solidFill>
                <a:latin typeface="Arial" panose="020B0604020202020204" pitchFamily="34" charset="0"/>
                <a:ea typeface="+mn-ea"/>
                <a:cs typeface="Arial" panose="020B0604020202020204" pitchFamily="34" charset="0"/>
              </a:defRPr>
            </a:pPr>
            <a:r>
              <a:rPr lang="en-US" sz="1800" b="1">
                <a:solidFill>
                  <a:srgbClr val="0AA147"/>
                </a:solidFill>
                <a:latin typeface="Arial" panose="020B0604020202020204" pitchFamily="34" charset="0"/>
                <a:cs typeface="Arial" panose="020B0604020202020204" pitchFamily="34" charset="0"/>
              </a:rPr>
              <a:t> Average US Life Expectancy:</a:t>
            </a:r>
            <a:r>
              <a:rPr lang="en-US" sz="1800" b="1" baseline="0">
                <a:solidFill>
                  <a:srgbClr val="0AA147"/>
                </a:solidFill>
                <a:latin typeface="Arial" panose="020B0604020202020204" pitchFamily="34" charset="0"/>
                <a:cs typeface="Arial" panose="020B0604020202020204" pitchFamily="34" charset="0"/>
              </a:rPr>
              <a:t> 1950 - 2050</a:t>
            </a:r>
            <a:endParaRPr lang="en-US" sz="1800" b="1">
              <a:solidFill>
                <a:srgbClr val="0AA147"/>
              </a:solidFill>
              <a:latin typeface="Arial" panose="020B0604020202020204" pitchFamily="34" charset="0"/>
              <a:cs typeface="Arial" panose="020B0604020202020204" pitchFamily="34" charset="0"/>
            </a:endParaRPr>
          </a:p>
        </c:rich>
      </c:tx>
      <c:layout>
        <c:manualLayout>
          <c:xMode val="edge"/>
          <c:yMode val="edge"/>
          <c:x val="1.7270778652668423E-2"/>
          <c:y val="2.777777777777777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0AA147"/>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4.7136121880262671E-2"/>
          <c:y val="0.21224518810148732"/>
          <c:w val="0.92036315716993577"/>
          <c:h val="0.69317147856517936"/>
        </c:manualLayout>
      </c:layout>
      <c:lineChart>
        <c:grouping val="standard"/>
        <c:varyColors val="0"/>
        <c:ser>
          <c:idx val="0"/>
          <c:order val="0"/>
          <c:tx>
            <c:strRef>
              <c:f>'united-states-population-2023-0'!$B$16</c:f>
              <c:strCache>
                <c:ptCount val="1"/>
                <c:pt idx="0">
                  <c:v> Life Expectancy from Birth (Years)</c:v>
                </c:pt>
              </c:strCache>
            </c:strRef>
          </c:tx>
          <c:spPr>
            <a:ln w="28575" cap="rnd">
              <a:solidFill>
                <a:srgbClr val="0AA147"/>
              </a:solidFill>
              <a:round/>
            </a:ln>
            <a:effectLst>
              <a:outerShdw blurRad="50800" dist="38100" dir="8100000" algn="tr" rotWithShape="0">
                <a:prstClr val="black">
                  <a:alpha val="40000"/>
                </a:prstClr>
              </a:outerShdw>
            </a:effectLst>
          </c:spPr>
          <c:marker>
            <c:symbol val="none"/>
          </c:marker>
          <c:cat>
            <c:numRef>
              <c:f>'united-states-population-2023-0'!$A$17:$A$117</c:f>
              <c:numCache>
                <c:formatCode>m/d/yyyy</c:formatCode>
                <c:ptCount val="101"/>
                <c:pt idx="0">
                  <c:v>18628</c:v>
                </c:pt>
                <c:pt idx="1">
                  <c:v>18993</c:v>
                </c:pt>
                <c:pt idx="2">
                  <c:v>19359</c:v>
                </c:pt>
                <c:pt idx="3">
                  <c:v>19724</c:v>
                </c:pt>
                <c:pt idx="4">
                  <c:v>20089</c:v>
                </c:pt>
                <c:pt idx="5">
                  <c:v>20454</c:v>
                </c:pt>
                <c:pt idx="6">
                  <c:v>20820</c:v>
                </c:pt>
                <c:pt idx="7">
                  <c:v>21185</c:v>
                </c:pt>
                <c:pt idx="8">
                  <c:v>21550</c:v>
                </c:pt>
                <c:pt idx="9">
                  <c:v>21915</c:v>
                </c:pt>
                <c:pt idx="10">
                  <c:v>22281</c:v>
                </c:pt>
                <c:pt idx="11">
                  <c:v>22646</c:v>
                </c:pt>
                <c:pt idx="12">
                  <c:v>23011</c:v>
                </c:pt>
                <c:pt idx="13">
                  <c:v>23376</c:v>
                </c:pt>
                <c:pt idx="14">
                  <c:v>23742</c:v>
                </c:pt>
                <c:pt idx="15">
                  <c:v>24107</c:v>
                </c:pt>
                <c:pt idx="16">
                  <c:v>24472</c:v>
                </c:pt>
                <c:pt idx="17">
                  <c:v>24837</c:v>
                </c:pt>
                <c:pt idx="18">
                  <c:v>25203</c:v>
                </c:pt>
                <c:pt idx="19">
                  <c:v>25568</c:v>
                </c:pt>
                <c:pt idx="20">
                  <c:v>25933</c:v>
                </c:pt>
                <c:pt idx="21">
                  <c:v>26298</c:v>
                </c:pt>
                <c:pt idx="22">
                  <c:v>26664</c:v>
                </c:pt>
                <c:pt idx="23">
                  <c:v>27029</c:v>
                </c:pt>
                <c:pt idx="24">
                  <c:v>27394</c:v>
                </c:pt>
                <c:pt idx="25">
                  <c:v>27759</c:v>
                </c:pt>
                <c:pt idx="26">
                  <c:v>28125</c:v>
                </c:pt>
                <c:pt idx="27">
                  <c:v>28490</c:v>
                </c:pt>
                <c:pt idx="28">
                  <c:v>28855</c:v>
                </c:pt>
                <c:pt idx="29">
                  <c:v>29220</c:v>
                </c:pt>
                <c:pt idx="30">
                  <c:v>29586</c:v>
                </c:pt>
                <c:pt idx="31">
                  <c:v>29951</c:v>
                </c:pt>
                <c:pt idx="32">
                  <c:v>30316</c:v>
                </c:pt>
                <c:pt idx="33">
                  <c:v>30681</c:v>
                </c:pt>
                <c:pt idx="34">
                  <c:v>31047</c:v>
                </c:pt>
                <c:pt idx="35">
                  <c:v>31412</c:v>
                </c:pt>
                <c:pt idx="36">
                  <c:v>31777</c:v>
                </c:pt>
                <c:pt idx="37">
                  <c:v>32142</c:v>
                </c:pt>
                <c:pt idx="38">
                  <c:v>32508</c:v>
                </c:pt>
                <c:pt idx="39">
                  <c:v>32873</c:v>
                </c:pt>
                <c:pt idx="40">
                  <c:v>33238</c:v>
                </c:pt>
                <c:pt idx="41">
                  <c:v>33603</c:v>
                </c:pt>
                <c:pt idx="42">
                  <c:v>33969</c:v>
                </c:pt>
                <c:pt idx="43">
                  <c:v>34334</c:v>
                </c:pt>
                <c:pt idx="44">
                  <c:v>34699</c:v>
                </c:pt>
                <c:pt idx="45">
                  <c:v>35064</c:v>
                </c:pt>
                <c:pt idx="46">
                  <c:v>35430</c:v>
                </c:pt>
                <c:pt idx="47">
                  <c:v>35795</c:v>
                </c:pt>
                <c:pt idx="48">
                  <c:v>36160</c:v>
                </c:pt>
                <c:pt idx="49">
                  <c:v>36525</c:v>
                </c:pt>
                <c:pt idx="50">
                  <c:v>36891</c:v>
                </c:pt>
                <c:pt idx="51">
                  <c:v>37256</c:v>
                </c:pt>
                <c:pt idx="52">
                  <c:v>37621</c:v>
                </c:pt>
                <c:pt idx="53">
                  <c:v>37986</c:v>
                </c:pt>
                <c:pt idx="54">
                  <c:v>38352</c:v>
                </c:pt>
                <c:pt idx="55">
                  <c:v>38717</c:v>
                </c:pt>
                <c:pt idx="56">
                  <c:v>39082</c:v>
                </c:pt>
                <c:pt idx="57">
                  <c:v>39447</c:v>
                </c:pt>
                <c:pt idx="58">
                  <c:v>39813</c:v>
                </c:pt>
                <c:pt idx="59">
                  <c:v>40178</c:v>
                </c:pt>
                <c:pt idx="60">
                  <c:v>40543</c:v>
                </c:pt>
                <c:pt idx="61">
                  <c:v>40908</c:v>
                </c:pt>
                <c:pt idx="62">
                  <c:v>41274</c:v>
                </c:pt>
                <c:pt idx="63">
                  <c:v>41639</c:v>
                </c:pt>
                <c:pt idx="64">
                  <c:v>42004</c:v>
                </c:pt>
                <c:pt idx="65">
                  <c:v>42369</c:v>
                </c:pt>
                <c:pt idx="66">
                  <c:v>42735</c:v>
                </c:pt>
                <c:pt idx="67">
                  <c:v>43100</c:v>
                </c:pt>
                <c:pt idx="68">
                  <c:v>43465</c:v>
                </c:pt>
                <c:pt idx="69">
                  <c:v>43830</c:v>
                </c:pt>
                <c:pt idx="70">
                  <c:v>44196</c:v>
                </c:pt>
                <c:pt idx="71">
                  <c:v>44561</c:v>
                </c:pt>
                <c:pt idx="72">
                  <c:v>44926</c:v>
                </c:pt>
                <c:pt idx="73">
                  <c:v>45291</c:v>
                </c:pt>
                <c:pt idx="74">
                  <c:v>45657</c:v>
                </c:pt>
                <c:pt idx="75">
                  <c:v>46022</c:v>
                </c:pt>
                <c:pt idx="76">
                  <c:v>46387</c:v>
                </c:pt>
                <c:pt idx="77">
                  <c:v>46752</c:v>
                </c:pt>
                <c:pt idx="78">
                  <c:v>47118</c:v>
                </c:pt>
                <c:pt idx="79">
                  <c:v>47483</c:v>
                </c:pt>
                <c:pt idx="80">
                  <c:v>47848</c:v>
                </c:pt>
                <c:pt idx="81">
                  <c:v>48213</c:v>
                </c:pt>
                <c:pt idx="82">
                  <c:v>48579</c:v>
                </c:pt>
                <c:pt idx="83">
                  <c:v>48944</c:v>
                </c:pt>
                <c:pt idx="84">
                  <c:v>49309</c:v>
                </c:pt>
                <c:pt idx="85">
                  <c:v>49674</c:v>
                </c:pt>
                <c:pt idx="86">
                  <c:v>50040</c:v>
                </c:pt>
                <c:pt idx="87">
                  <c:v>50405</c:v>
                </c:pt>
                <c:pt idx="88">
                  <c:v>50770</c:v>
                </c:pt>
                <c:pt idx="89">
                  <c:v>51135</c:v>
                </c:pt>
                <c:pt idx="90">
                  <c:v>51501</c:v>
                </c:pt>
                <c:pt idx="91">
                  <c:v>51866</c:v>
                </c:pt>
                <c:pt idx="92">
                  <c:v>52231</c:v>
                </c:pt>
                <c:pt idx="93">
                  <c:v>52596</c:v>
                </c:pt>
                <c:pt idx="94">
                  <c:v>52962</c:v>
                </c:pt>
                <c:pt idx="95">
                  <c:v>53327</c:v>
                </c:pt>
                <c:pt idx="96">
                  <c:v>53692</c:v>
                </c:pt>
                <c:pt idx="97">
                  <c:v>54057</c:v>
                </c:pt>
                <c:pt idx="98">
                  <c:v>54423</c:v>
                </c:pt>
                <c:pt idx="99">
                  <c:v>54788</c:v>
                </c:pt>
                <c:pt idx="100">
                  <c:v>55153</c:v>
                </c:pt>
              </c:numCache>
            </c:numRef>
          </c:cat>
          <c:val>
            <c:numRef>
              <c:f>'united-states-population-2023-0'!$B$17:$B$117</c:f>
              <c:numCache>
                <c:formatCode>General</c:formatCode>
                <c:ptCount val="101"/>
                <c:pt idx="0">
                  <c:v>68.14</c:v>
                </c:pt>
                <c:pt idx="1">
                  <c:v>68.33</c:v>
                </c:pt>
                <c:pt idx="2">
                  <c:v>68.52</c:v>
                </c:pt>
                <c:pt idx="3">
                  <c:v>68.709999999999994</c:v>
                </c:pt>
                <c:pt idx="4">
                  <c:v>68.900000000000006</c:v>
                </c:pt>
                <c:pt idx="5">
                  <c:v>69.09</c:v>
                </c:pt>
                <c:pt idx="6">
                  <c:v>69.28</c:v>
                </c:pt>
                <c:pt idx="7">
                  <c:v>69.47</c:v>
                </c:pt>
                <c:pt idx="8">
                  <c:v>69.66</c:v>
                </c:pt>
                <c:pt idx="9">
                  <c:v>69.75</c:v>
                </c:pt>
                <c:pt idx="10">
                  <c:v>69.84</c:v>
                </c:pt>
                <c:pt idx="11">
                  <c:v>69.930000000000007</c:v>
                </c:pt>
                <c:pt idx="12">
                  <c:v>70.02</c:v>
                </c:pt>
                <c:pt idx="13">
                  <c:v>70.11</c:v>
                </c:pt>
                <c:pt idx="14">
                  <c:v>70.16</c:v>
                </c:pt>
                <c:pt idx="15">
                  <c:v>70.209999999999994</c:v>
                </c:pt>
                <c:pt idx="16">
                  <c:v>70.260000000000005</c:v>
                </c:pt>
                <c:pt idx="17">
                  <c:v>70.31</c:v>
                </c:pt>
                <c:pt idx="18">
                  <c:v>70.36</c:v>
                </c:pt>
                <c:pt idx="19">
                  <c:v>70.572000000000003</c:v>
                </c:pt>
                <c:pt idx="20">
                  <c:v>70.784000000000006</c:v>
                </c:pt>
                <c:pt idx="21">
                  <c:v>70.995999999999995</c:v>
                </c:pt>
                <c:pt idx="22">
                  <c:v>71.207999999999998</c:v>
                </c:pt>
                <c:pt idx="23">
                  <c:v>71.42</c:v>
                </c:pt>
                <c:pt idx="24">
                  <c:v>71.786000000000001</c:v>
                </c:pt>
                <c:pt idx="25">
                  <c:v>72.152000000000001</c:v>
                </c:pt>
                <c:pt idx="26">
                  <c:v>72.518000000000001</c:v>
                </c:pt>
                <c:pt idx="27">
                  <c:v>72.884</c:v>
                </c:pt>
                <c:pt idx="28">
                  <c:v>73.25</c:v>
                </c:pt>
                <c:pt idx="29">
                  <c:v>73.474000000000004</c:v>
                </c:pt>
                <c:pt idx="30">
                  <c:v>73.697999999999993</c:v>
                </c:pt>
                <c:pt idx="31">
                  <c:v>73.921999999999997</c:v>
                </c:pt>
                <c:pt idx="32">
                  <c:v>74.146000000000001</c:v>
                </c:pt>
                <c:pt idx="33">
                  <c:v>74.37</c:v>
                </c:pt>
                <c:pt idx="34">
                  <c:v>74.474000000000004</c:v>
                </c:pt>
                <c:pt idx="35">
                  <c:v>74.578000000000003</c:v>
                </c:pt>
                <c:pt idx="36">
                  <c:v>74.682000000000002</c:v>
                </c:pt>
                <c:pt idx="37">
                  <c:v>74.786000000000001</c:v>
                </c:pt>
                <c:pt idx="38">
                  <c:v>74.89</c:v>
                </c:pt>
                <c:pt idx="39">
                  <c:v>75.042000000000002</c:v>
                </c:pt>
                <c:pt idx="40">
                  <c:v>75.194000000000003</c:v>
                </c:pt>
                <c:pt idx="41">
                  <c:v>75.346000000000004</c:v>
                </c:pt>
                <c:pt idx="42">
                  <c:v>75.498000000000005</c:v>
                </c:pt>
                <c:pt idx="43">
                  <c:v>75.650000000000006</c:v>
                </c:pt>
                <c:pt idx="44">
                  <c:v>75.813999999999993</c:v>
                </c:pt>
                <c:pt idx="45">
                  <c:v>75.977999999999994</c:v>
                </c:pt>
                <c:pt idx="46">
                  <c:v>76.141999999999996</c:v>
                </c:pt>
                <c:pt idx="47">
                  <c:v>76.305999999999997</c:v>
                </c:pt>
                <c:pt idx="48">
                  <c:v>76.47</c:v>
                </c:pt>
                <c:pt idx="49">
                  <c:v>76.611999999999995</c:v>
                </c:pt>
                <c:pt idx="50">
                  <c:v>76.754000000000005</c:v>
                </c:pt>
                <c:pt idx="51">
                  <c:v>76.896000000000001</c:v>
                </c:pt>
                <c:pt idx="52">
                  <c:v>77.037999999999997</c:v>
                </c:pt>
                <c:pt idx="53">
                  <c:v>77.180000000000007</c:v>
                </c:pt>
                <c:pt idx="54">
                  <c:v>77.382000000000005</c:v>
                </c:pt>
                <c:pt idx="55">
                  <c:v>77.584000000000003</c:v>
                </c:pt>
                <c:pt idx="56">
                  <c:v>77.786000000000001</c:v>
                </c:pt>
                <c:pt idx="57">
                  <c:v>77.988</c:v>
                </c:pt>
                <c:pt idx="58">
                  <c:v>78.19</c:v>
                </c:pt>
                <c:pt idx="59">
                  <c:v>78.34</c:v>
                </c:pt>
                <c:pt idx="60">
                  <c:v>78.489999999999995</c:v>
                </c:pt>
                <c:pt idx="61">
                  <c:v>78.64</c:v>
                </c:pt>
                <c:pt idx="62">
                  <c:v>78.790000000000006</c:v>
                </c:pt>
                <c:pt idx="63">
                  <c:v>78.94</c:v>
                </c:pt>
                <c:pt idx="64">
                  <c:v>78.914000000000001</c:v>
                </c:pt>
                <c:pt idx="65">
                  <c:v>78.888000000000005</c:v>
                </c:pt>
                <c:pt idx="66">
                  <c:v>78.861999999999995</c:v>
                </c:pt>
                <c:pt idx="67">
                  <c:v>78.835999999999999</c:v>
                </c:pt>
                <c:pt idx="68">
                  <c:v>78.81</c:v>
                </c:pt>
                <c:pt idx="69">
                  <c:v>78.87</c:v>
                </c:pt>
                <c:pt idx="70">
                  <c:v>78.930000000000007</c:v>
                </c:pt>
                <c:pt idx="71">
                  <c:v>78.989999999999995</c:v>
                </c:pt>
                <c:pt idx="72">
                  <c:v>79.05</c:v>
                </c:pt>
                <c:pt idx="73">
                  <c:v>79.11</c:v>
                </c:pt>
                <c:pt idx="74">
                  <c:v>79.254000000000005</c:v>
                </c:pt>
                <c:pt idx="75">
                  <c:v>79.397999999999996</c:v>
                </c:pt>
                <c:pt idx="76">
                  <c:v>79.542000000000002</c:v>
                </c:pt>
                <c:pt idx="77">
                  <c:v>79.686000000000007</c:v>
                </c:pt>
                <c:pt idx="78">
                  <c:v>79.83</c:v>
                </c:pt>
                <c:pt idx="79">
                  <c:v>80.055999999999997</c:v>
                </c:pt>
                <c:pt idx="80">
                  <c:v>80.281999999999996</c:v>
                </c:pt>
                <c:pt idx="81">
                  <c:v>80.507999999999996</c:v>
                </c:pt>
                <c:pt idx="82">
                  <c:v>80.733999999999995</c:v>
                </c:pt>
                <c:pt idx="83">
                  <c:v>80.959999999999994</c:v>
                </c:pt>
                <c:pt idx="84">
                  <c:v>81.105999999999995</c:v>
                </c:pt>
                <c:pt idx="85">
                  <c:v>81.251999999999995</c:v>
                </c:pt>
                <c:pt idx="86">
                  <c:v>81.397999999999996</c:v>
                </c:pt>
                <c:pt idx="87">
                  <c:v>81.543999999999997</c:v>
                </c:pt>
                <c:pt idx="88">
                  <c:v>81.69</c:v>
                </c:pt>
                <c:pt idx="89">
                  <c:v>81.834000000000003</c:v>
                </c:pt>
                <c:pt idx="90">
                  <c:v>81.977999999999994</c:v>
                </c:pt>
                <c:pt idx="91">
                  <c:v>82.122</c:v>
                </c:pt>
                <c:pt idx="92">
                  <c:v>82.266000000000005</c:v>
                </c:pt>
                <c:pt idx="93">
                  <c:v>82.41</c:v>
                </c:pt>
                <c:pt idx="94">
                  <c:v>82.55</c:v>
                </c:pt>
                <c:pt idx="95">
                  <c:v>82.69</c:v>
                </c:pt>
                <c:pt idx="96">
                  <c:v>82.83</c:v>
                </c:pt>
                <c:pt idx="97">
                  <c:v>82.97</c:v>
                </c:pt>
                <c:pt idx="98">
                  <c:v>83.11</c:v>
                </c:pt>
                <c:pt idx="99">
                  <c:v>83.24</c:v>
                </c:pt>
                <c:pt idx="100">
                  <c:v>83.37</c:v>
                </c:pt>
              </c:numCache>
            </c:numRef>
          </c:val>
          <c:smooth val="0"/>
          <c:extLst>
            <c:ext xmlns:c16="http://schemas.microsoft.com/office/drawing/2014/chart" uri="{C3380CC4-5D6E-409C-BE32-E72D297353CC}">
              <c16:uniqueId val="{00000000-885D-4252-9735-A85B246D6E67}"/>
            </c:ext>
          </c:extLst>
        </c:ser>
        <c:dLbls>
          <c:showLegendKey val="0"/>
          <c:showVal val="0"/>
          <c:showCatName val="0"/>
          <c:showSerName val="0"/>
          <c:showPercent val="0"/>
          <c:showBubbleSize val="0"/>
        </c:dLbls>
        <c:smooth val="0"/>
        <c:axId val="1698799167"/>
        <c:axId val="1445020831"/>
      </c:lineChart>
      <c:dateAx>
        <c:axId val="1698799167"/>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45020831"/>
        <c:crosses val="autoZero"/>
        <c:auto val="1"/>
        <c:lblOffset val="100"/>
        <c:baseTimeUnit val="years"/>
        <c:majorUnit val="10"/>
        <c:majorTimeUnit val="years"/>
      </c:dateAx>
      <c:valAx>
        <c:axId val="1445020831"/>
        <c:scaling>
          <c:orientation val="minMax"/>
          <c:max val="9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98799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a:outerShdw blurRad="50800" dist="38100" dir="8100000" algn="tr"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48286-AC6F-43B2-BB4C-B3F6CF00BE99}" type="doc">
      <dgm:prSet loTypeId="urn:microsoft.com/office/officeart/2005/8/layout/pyramid4" loCatId="relationship" qsTypeId="urn:microsoft.com/office/officeart/2005/8/quickstyle/simple1" qsCatId="simple" csTypeId="urn:microsoft.com/office/officeart/2005/8/colors/colorful2" csCatId="colorful" phldr="1"/>
      <dgm:spPr/>
      <dgm:t>
        <a:bodyPr/>
        <a:lstStyle/>
        <a:p>
          <a:endParaRPr lang="en-US"/>
        </a:p>
      </dgm:t>
    </dgm:pt>
    <dgm:pt modelId="{51605E5B-CA17-47A4-B1D2-D755B13A592C}">
      <dgm:prSet phldrT="[Text]" custT="1"/>
      <dgm:spPr>
        <a:xfrm>
          <a:off x="2222499" y="0"/>
          <a:ext cx="2641600" cy="2641600"/>
        </a:xfrm>
        <a:solidFill>
          <a:schemeClr val="accent2"/>
        </a:solidFill>
        <a:ln w="25400" cap="flat" cmpd="sng" algn="ctr">
          <a:solidFill>
            <a:sysClr val="window" lastClr="FFFFFF">
              <a:hueOff val="0"/>
              <a:satOff val="0"/>
              <a:lumOff val="0"/>
              <a:alphaOff val="0"/>
            </a:sysClr>
          </a:solidFill>
          <a:prstDash val="solid"/>
        </a:ln>
        <a:effectLst/>
      </dgm:spPr>
      <dgm:t>
        <a:bodyPr lIns="0" tIns="0" rIns="0" bIns="0"/>
        <a:lstStyle/>
        <a:p>
          <a:pPr>
            <a:spcAft>
              <a:spcPts val="0"/>
            </a:spcAft>
          </a:pPr>
          <a:r>
            <a:rPr lang="en-US" sz="1500" b="1" dirty="0">
              <a:solidFill>
                <a:schemeClr val="bg1"/>
              </a:solidFill>
              <a:latin typeface="Arial"/>
              <a:ea typeface="+mn-ea"/>
              <a:cs typeface="Arial"/>
            </a:rPr>
            <a:t>Future</a:t>
          </a:r>
        </a:p>
        <a:p>
          <a:pPr>
            <a:spcAft>
              <a:spcPts val="0"/>
            </a:spcAft>
          </a:pPr>
          <a:r>
            <a:rPr lang="en-US" sz="1500" b="1" dirty="0">
              <a:solidFill>
                <a:schemeClr val="bg1"/>
              </a:solidFill>
              <a:latin typeface="Arial"/>
              <a:ea typeface="+mn-ea"/>
              <a:cs typeface="Arial"/>
            </a:rPr>
            <a:t>Lifestyle</a:t>
          </a:r>
        </a:p>
      </dgm:t>
    </dgm:pt>
    <dgm:pt modelId="{DF16925D-0C1F-4F9C-88E8-0AFFF0AB8F81}" type="parTrans" cxnId="{AD434B57-5A1F-4DBC-B7EA-DFFC999B652E}">
      <dgm:prSet/>
      <dgm:spPr/>
      <dgm:t>
        <a:bodyPr/>
        <a:lstStyle/>
        <a:p>
          <a:pPr>
            <a:spcAft>
              <a:spcPts val="1200"/>
            </a:spcAft>
          </a:pPr>
          <a:endParaRPr lang="en-US" sz="1500">
            <a:solidFill>
              <a:schemeClr val="bg1"/>
            </a:solidFill>
            <a:latin typeface="Arial"/>
            <a:cs typeface="Arial"/>
          </a:endParaRPr>
        </a:p>
      </dgm:t>
    </dgm:pt>
    <dgm:pt modelId="{94A6BA8D-BF31-4D40-8F47-72289ED454E4}" type="sibTrans" cxnId="{AD434B57-5A1F-4DBC-B7EA-DFFC999B652E}">
      <dgm:prSet/>
      <dgm:spPr/>
      <dgm:t>
        <a:bodyPr/>
        <a:lstStyle/>
        <a:p>
          <a:pPr>
            <a:spcAft>
              <a:spcPts val="1200"/>
            </a:spcAft>
          </a:pPr>
          <a:endParaRPr lang="en-US" sz="1500">
            <a:solidFill>
              <a:schemeClr val="bg1"/>
            </a:solidFill>
            <a:latin typeface="Arial"/>
            <a:cs typeface="Arial"/>
          </a:endParaRPr>
        </a:p>
      </dgm:t>
    </dgm:pt>
    <dgm:pt modelId="{7D78DDBB-FA84-4B89-98B6-CF5B7928DF47}">
      <dgm:prSet phldrT="[Text]" custT="1"/>
      <dgm:spPr>
        <a:xfrm>
          <a:off x="901699" y="2641600"/>
          <a:ext cx="2641600" cy="2641600"/>
        </a:xfrm>
        <a:solidFill>
          <a:schemeClr val="bg2"/>
        </a:solidFill>
        <a:ln w="25400" cap="flat" cmpd="sng" algn="ctr">
          <a:solidFill>
            <a:sysClr val="window" lastClr="FFFFFF">
              <a:hueOff val="0"/>
              <a:satOff val="0"/>
              <a:lumOff val="0"/>
              <a:alphaOff val="0"/>
            </a:sysClr>
          </a:solidFill>
          <a:prstDash val="solid"/>
        </a:ln>
        <a:effectLst/>
      </dgm:spPr>
      <dgm:t>
        <a:bodyPr lIns="0" tIns="0" rIns="0" bIns="0"/>
        <a:lstStyle/>
        <a:p>
          <a:pPr>
            <a:spcAft>
              <a:spcPts val="0"/>
            </a:spcAft>
          </a:pPr>
          <a:r>
            <a:rPr lang="en-US" sz="1500" b="1" dirty="0">
              <a:solidFill>
                <a:schemeClr val="bg1"/>
              </a:solidFill>
              <a:latin typeface="Arial"/>
              <a:ea typeface="+mn-ea"/>
              <a:cs typeface="Arial"/>
            </a:rPr>
            <a:t>Legal </a:t>
          </a:r>
        </a:p>
        <a:p>
          <a:pPr>
            <a:spcAft>
              <a:spcPts val="0"/>
            </a:spcAft>
          </a:pPr>
          <a:r>
            <a:rPr lang="en-US" sz="1500" b="1" dirty="0">
              <a:solidFill>
                <a:schemeClr val="bg1"/>
              </a:solidFill>
              <a:latin typeface="Arial"/>
              <a:ea typeface="+mn-ea"/>
              <a:cs typeface="Arial"/>
            </a:rPr>
            <a:t>Issues</a:t>
          </a:r>
        </a:p>
      </dgm:t>
    </dgm:pt>
    <dgm:pt modelId="{1E9E9298-ACE0-4F0C-8F97-5741430D9AE6}" type="parTrans" cxnId="{45B3DC75-B1A3-444A-B26B-9994C24D7A62}">
      <dgm:prSet/>
      <dgm:spPr/>
      <dgm:t>
        <a:bodyPr/>
        <a:lstStyle/>
        <a:p>
          <a:pPr>
            <a:spcAft>
              <a:spcPts val="1200"/>
            </a:spcAft>
          </a:pPr>
          <a:endParaRPr lang="en-US" sz="1500">
            <a:solidFill>
              <a:schemeClr val="bg1"/>
            </a:solidFill>
            <a:latin typeface="Arial"/>
            <a:cs typeface="Arial"/>
          </a:endParaRPr>
        </a:p>
      </dgm:t>
    </dgm:pt>
    <dgm:pt modelId="{00FB2449-E104-4242-8E9A-40E7401CB2EC}" type="sibTrans" cxnId="{45B3DC75-B1A3-444A-B26B-9994C24D7A62}">
      <dgm:prSet/>
      <dgm:spPr/>
      <dgm:t>
        <a:bodyPr/>
        <a:lstStyle/>
        <a:p>
          <a:pPr>
            <a:spcAft>
              <a:spcPts val="1200"/>
            </a:spcAft>
          </a:pPr>
          <a:endParaRPr lang="en-US" sz="1500">
            <a:solidFill>
              <a:schemeClr val="bg1"/>
            </a:solidFill>
            <a:latin typeface="Arial"/>
            <a:cs typeface="Arial"/>
          </a:endParaRPr>
        </a:p>
      </dgm:t>
    </dgm:pt>
    <dgm:pt modelId="{03DD4C4B-9342-4800-B1CE-C7A4534820E5}">
      <dgm:prSet phldrT="[Text]" custT="1"/>
      <dgm:spPr>
        <a:xfrm rot="10800000">
          <a:off x="2222499" y="2641600"/>
          <a:ext cx="2641600" cy="2641600"/>
        </a:xfrm>
        <a:solidFill>
          <a:schemeClr val="accent3"/>
        </a:solidFill>
        <a:ln w="25400" cap="flat" cmpd="sng" algn="ctr">
          <a:solidFill>
            <a:sysClr val="window" lastClr="FFFFFF">
              <a:hueOff val="0"/>
              <a:satOff val="0"/>
              <a:lumOff val="0"/>
              <a:alphaOff val="0"/>
            </a:sysClr>
          </a:solidFill>
          <a:prstDash val="solid"/>
        </a:ln>
        <a:effectLst/>
      </dgm:spPr>
      <dgm:t>
        <a:bodyPr lIns="0" tIns="0" rIns="0" bIns="0"/>
        <a:lstStyle/>
        <a:p>
          <a:pPr>
            <a:spcAft>
              <a:spcPts val="1200"/>
            </a:spcAft>
          </a:pPr>
          <a:r>
            <a:rPr lang="en-US" sz="1500" b="1" dirty="0">
              <a:solidFill>
                <a:schemeClr val="bg1"/>
              </a:solidFill>
              <a:latin typeface="Arial"/>
              <a:ea typeface="+mn-ea"/>
              <a:cs typeface="Arial"/>
            </a:rPr>
            <a:t>Financial </a:t>
          </a:r>
          <a:r>
            <a:rPr lang="en-US" sz="1450" b="1" dirty="0">
              <a:solidFill>
                <a:schemeClr val="bg1"/>
              </a:solidFill>
              <a:latin typeface="Arial"/>
              <a:ea typeface="+mn-ea"/>
              <a:cs typeface="Arial"/>
            </a:rPr>
            <a:t>Preparation</a:t>
          </a:r>
        </a:p>
      </dgm:t>
    </dgm:pt>
    <dgm:pt modelId="{1A9BC79B-F5DE-49DA-A0A0-99DB238E013E}" type="parTrans" cxnId="{2C8B7BAD-D502-486B-B28A-ECCB1C4CC434}">
      <dgm:prSet/>
      <dgm:spPr/>
      <dgm:t>
        <a:bodyPr/>
        <a:lstStyle/>
        <a:p>
          <a:pPr>
            <a:spcAft>
              <a:spcPts val="1200"/>
            </a:spcAft>
          </a:pPr>
          <a:endParaRPr lang="en-US" sz="1500">
            <a:solidFill>
              <a:schemeClr val="bg1"/>
            </a:solidFill>
            <a:latin typeface="Arial"/>
            <a:cs typeface="Arial"/>
          </a:endParaRPr>
        </a:p>
      </dgm:t>
    </dgm:pt>
    <dgm:pt modelId="{58D902C8-D736-4285-955F-9149383F7FD0}" type="sibTrans" cxnId="{2C8B7BAD-D502-486B-B28A-ECCB1C4CC434}">
      <dgm:prSet/>
      <dgm:spPr/>
      <dgm:t>
        <a:bodyPr/>
        <a:lstStyle/>
        <a:p>
          <a:pPr>
            <a:spcAft>
              <a:spcPts val="1200"/>
            </a:spcAft>
          </a:pPr>
          <a:endParaRPr lang="en-US" sz="1500">
            <a:solidFill>
              <a:schemeClr val="bg1"/>
            </a:solidFill>
            <a:latin typeface="Arial"/>
            <a:cs typeface="Arial"/>
          </a:endParaRPr>
        </a:p>
      </dgm:t>
    </dgm:pt>
    <dgm:pt modelId="{A23D8EDF-70E3-4A24-B4A2-FDC647E1557D}">
      <dgm:prSet phldrT="[Text]" custT="1"/>
      <dgm:spPr>
        <a:xfrm>
          <a:off x="3543299" y="2641600"/>
          <a:ext cx="2641600" cy="2641600"/>
        </a:xfrm>
        <a:solidFill>
          <a:schemeClr val="accent4"/>
        </a:solidFill>
        <a:ln w="25400" cap="flat" cmpd="sng" algn="ctr">
          <a:solidFill>
            <a:sysClr val="window" lastClr="FFFFFF">
              <a:hueOff val="0"/>
              <a:satOff val="0"/>
              <a:lumOff val="0"/>
              <a:alphaOff val="0"/>
            </a:sysClr>
          </a:solidFill>
          <a:prstDash val="solid"/>
        </a:ln>
        <a:effectLst/>
      </dgm:spPr>
      <dgm:t>
        <a:bodyPr lIns="0" tIns="0" rIns="0" bIns="0"/>
        <a:lstStyle/>
        <a:p>
          <a:pPr>
            <a:spcAft>
              <a:spcPts val="0"/>
            </a:spcAft>
          </a:pPr>
          <a:r>
            <a:rPr lang="en-US" sz="1500" b="1" dirty="0">
              <a:solidFill>
                <a:schemeClr val="bg1"/>
              </a:solidFill>
              <a:latin typeface="Arial"/>
              <a:ea typeface="+mn-ea"/>
              <a:cs typeface="Arial"/>
            </a:rPr>
            <a:t>Public </a:t>
          </a:r>
        </a:p>
        <a:p>
          <a:pPr>
            <a:spcAft>
              <a:spcPts val="0"/>
            </a:spcAft>
          </a:pPr>
          <a:r>
            <a:rPr lang="en-US" sz="1500" b="1" dirty="0">
              <a:solidFill>
                <a:schemeClr val="bg1"/>
              </a:solidFill>
              <a:latin typeface="Arial"/>
              <a:ea typeface="+mn-ea"/>
              <a:cs typeface="Arial"/>
            </a:rPr>
            <a:t>Benefits</a:t>
          </a:r>
        </a:p>
      </dgm:t>
    </dgm:pt>
    <dgm:pt modelId="{E08211A6-A6C4-450D-9F82-3AD2B1C6687E}" type="parTrans" cxnId="{3121958F-88EE-4886-BC13-48274305CF74}">
      <dgm:prSet/>
      <dgm:spPr/>
      <dgm:t>
        <a:bodyPr/>
        <a:lstStyle/>
        <a:p>
          <a:pPr>
            <a:spcAft>
              <a:spcPts val="1200"/>
            </a:spcAft>
          </a:pPr>
          <a:endParaRPr lang="en-US" sz="1500">
            <a:solidFill>
              <a:schemeClr val="bg1"/>
            </a:solidFill>
            <a:latin typeface="Arial"/>
            <a:cs typeface="Arial"/>
          </a:endParaRPr>
        </a:p>
      </dgm:t>
    </dgm:pt>
    <dgm:pt modelId="{FC45008A-FBD2-4131-B4E1-F8B6E5B338A2}" type="sibTrans" cxnId="{3121958F-88EE-4886-BC13-48274305CF74}">
      <dgm:prSet/>
      <dgm:spPr/>
      <dgm:t>
        <a:bodyPr/>
        <a:lstStyle/>
        <a:p>
          <a:pPr>
            <a:spcAft>
              <a:spcPts val="1200"/>
            </a:spcAft>
          </a:pPr>
          <a:endParaRPr lang="en-US" sz="1500">
            <a:solidFill>
              <a:schemeClr val="bg1"/>
            </a:solidFill>
            <a:latin typeface="Arial"/>
            <a:cs typeface="Arial"/>
          </a:endParaRPr>
        </a:p>
      </dgm:t>
    </dgm:pt>
    <dgm:pt modelId="{EAFA18D7-8B89-45D3-BFBF-2EF0F807D955}" type="pres">
      <dgm:prSet presAssocID="{9DE48286-AC6F-43B2-BB4C-B3F6CF00BE99}" presName="compositeShape" presStyleCnt="0">
        <dgm:presLayoutVars>
          <dgm:chMax val="9"/>
          <dgm:dir/>
          <dgm:resizeHandles val="exact"/>
        </dgm:presLayoutVars>
      </dgm:prSet>
      <dgm:spPr/>
    </dgm:pt>
    <dgm:pt modelId="{FF808174-9D89-4803-957F-D2E4973F12CB}" type="pres">
      <dgm:prSet presAssocID="{9DE48286-AC6F-43B2-BB4C-B3F6CF00BE99}" presName="triangle1" presStyleLbl="node1" presStyleIdx="0" presStyleCnt="4">
        <dgm:presLayoutVars>
          <dgm:bulletEnabled val="1"/>
        </dgm:presLayoutVars>
      </dgm:prSet>
      <dgm:spPr>
        <a:prstGeom prst="triangle">
          <a:avLst/>
        </a:prstGeom>
      </dgm:spPr>
    </dgm:pt>
    <dgm:pt modelId="{6F55B572-B742-4094-8384-2F487B1A1C0E}" type="pres">
      <dgm:prSet presAssocID="{9DE48286-AC6F-43B2-BB4C-B3F6CF00BE99}" presName="triangle2" presStyleLbl="node1" presStyleIdx="1" presStyleCnt="4">
        <dgm:presLayoutVars>
          <dgm:bulletEnabled val="1"/>
        </dgm:presLayoutVars>
      </dgm:prSet>
      <dgm:spPr>
        <a:prstGeom prst="triangle">
          <a:avLst/>
        </a:prstGeom>
      </dgm:spPr>
    </dgm:pt>
    <dgm:pt modelId="{150AEADC-3000-4412-95C3-7F7DFE0C7204}" type="pres">
      <dgm:prSet presAssocID="{9DE48286-AC6F-43B2-BB4C-B3F6CF00BE99}" presName="triangle3" presStyleLbl="node1" presStyleIdx="2" presStyleCnt="4">
        <dgm:presLayoutVars>
          <dgm:bulletEnabled val="1"/>
        </dgm:presLayoutVars>
      </dgm:prSet>
      <dgm:spPr>
        <a:prstGeom prst="triangle">
          <a:avLst/>
        </a:prstGeom>
      </dgm:spPr>
    </dgm:pt>
    <dgm:pt modelId="{06E353AF-DE10-4A3E-BC66-9C13B75036F7}" type="pres">
      <dgm:prSet presAssocID="{9DE48286-AC6F-43B2-BB4C-B3F6CF00BE99}" presName="triangle4" presStyleLbl="node1" presStyleIdx="3" presStyleCnt="4">
        <dgm:presLayoutVars>
          <dgm:bulletEnabled val="1"/>
        </dgm:presLayoutVars>
      </dgm:prSet>
      <dgm:spPr>
        <a:prstGeom prst="triangle">
          <a:avLst/>
        </a:prstGeom>
      </dgm:spPr>
    </dgm:pt>
  </dgm:ptLst>
  <dgm:cxnLst>
    <dgm:cxn modelId="{6BDDF708-9448-4F18-947A-E28AF0DCFF90}" type="presOf" srcId="{03DD4C4B-9342-4800-B1CE-C7A4534820E5}" destId="{150AEADC-3000-4412-95C3-7F7DFE0C7204}" srcOrd="0" destOrd="0" presId="urn:microsoft.com/office/officeart/2005/8/layout/pyramid4"/>
    <dgm:cxn modelId="{C71C3632-2DF4-4725-9AC6-1C78FA8496F0}" type="presOf" srcId="{51605E5B-CA17-47A4-B1D2-D755B13A592C}" destId="{FF808174-9D89-4803-957F-D2E4973F12CB}" srcOrd="0" destOrd="0" presId="urn:microsoft.com/office/officeart/2005/8/layout/pyramid4"/>
    <dgm:cxn modelId="{CABB2049-AD1E-41E1-9094-FCCB32388D98}" type="presOf" srcId="{9DE48286-AC6F-43B2-BB4C-B3F6CF00BE99}" destId="{EAFA18D7-8B89-45D3-BFBF-2EF0F807D955}" srcOrd="0" destOrd="0" presId="urn:microsoft.com/office/officeart/2005/8/layout/pyramid4"/>
    <dgm:cxn modelId="{45B3DC75-B1A3-444A-B26B-9994C24D7A62}" srcId="{9DE48286-AC6F-43B2-BB4C-B3F6CF00BE99}" destId="{7D78DDBB-FA84-4B89-98B6-CF5B7928DF47}" srcOrd="1" destOrd="0" parTransId="{1E9E9298-ACE0-4F0C-8F97-5741430D9AE6}" sibTransId="{00FB2449-E104-4242-8E9A-40E7401CB2EC}"/>
    <dgm:cxn modelId="{AD434B57-5A1F-4DBC-B7EA-DFFC999B652E}" srcId="{9DE48286-AC6F-43B2-BB4C-B3F6CF00BE99}" destId="{51605E5B-CA17-47A4-B1D2-D755B13A592C}" srcOrd="0" destOrd="0" parTransId="{DF16925D-0C1F-4F9C-88E8-0AFFF0AB8F81}" sibTransId="{94A6BA8D-BF31-4D40-8F47-72289ED454E4}"/>
    <dgm:cxn modelId="{046D2A88-F0C1-4623-984D-B73EB7CA747B}" type="presOf" srcId="{7D78DDBB-FA84-4B89-98B6-CF5B7928DF47}" destId="{6F55B572-B742-4094-8384-2F487B1A1C0E}" srcOrd="0" destOrd="0" presId="urn:microsoft.com/office/officeart/2005/8/layout/pyramid4"/>
    <dgm:cxn modelId="{3121958F-88EE-4886-BC13-48274305CF74}" srcId="{9DE48286-AC6F-43B2-BB4C-B3F6CF00BE99}" destId="{A23D8EDF-70E3-4A24-B4A2-FDC647E1557D}" srcOrd="3" destOrd="0" parTransId="{E08211A6-A6C4-450D-9F82-3AD2B1C6687E}" sibTransId="{FC45008A-FBD2-4131-B4E1-F8B6E5B338A2}"/>
    <dgm:cxn modelId="{2C8B7BAD-D502-486B-B28A-ECCB1C4CC434}" srcId="{9DE48286-AC6F-43B2-BB4C-B3F6CF00BE99}" destId="{03DD4C4B-9342-4800-B1CE-C7A4534820E5}" srcOrd="2" destOrd="0" parTransId="{1A9BC79B-F5DE-49DA-A0A0-99DB238E013E}" sibTransId="{58D902C8-D736-4285-955F-9149383F7FD0}"/>
    <dgm:cxn modelId="{94D9AEF3-1D0A-4004-934D-217864629D6A}" type="presOf" srcId="{A23D8EDF-70E3-4A24-B4A2-FDC647E1557D}" destId="{06E353AF-DE10-4A3E-BC66-9C13B75036F7}" srcOrd="0" destOrd="0" presId="urn:microsoft.com/office/officeart/2005/8/layout/pyramid4"/>
    <dgm:cxn modelId="{ACC8BAA8-F8FB-4B5E-976C-C8FC9B0D72E5}" type="presParOf" srcId="{EAFA18D7-8B89-45D3-BFBF-2EF0F807D955}" destId="{FF808174-9D89-4803-957F-D2E4973F12CB}" srcOrd="0" destOrd="0" presId="urn:microsoft.com/office/officeart/2005/8/layout/pyramid4"/>
    <dgm:cxn modelId="{3DEC3B64-D372-4DC4-8E66-A40EBEEE7FBF}" type="presParOf" srcId="{EAFA18D7-8B89-45D3-BFBF-2EF0F807D955}" destId="{6F55B572-B742-4094-8384-2F487B1A1C0E}" srcOrd="1" destOrd="0" presId="urn:microsoft.com/office/officeart/2005/8/layout/pyramid4"/>
    <dgm:cxn modelId="{EDC7C2A6-AFA4-4293-BE90-C589CD9A844B}" type="presParOf" srcId="{EAFA18D7-8B89-45D3-BFBF-2EF0F807D955}" destId="{150AEADC-3000-4412-95C3-7F7DFE0C7204}" srcOrd="2" destOrd="0" presId="urn:microsoft.com/office/officeart/2005/8/layout/pyramid4"/>
    <dgm:cxn modelId="{C2E5B332-CC99-4544-B2EA-B7759C504D14}" type="presParOf" srcId="{EAFA18D7-8B89-45D3-BFBF-2EF0F807D955}" destId="{06E353AF-DE10-4A3E-BC66-9C13B75036F7}"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EA67E2-24BD-4E76-8E1F-F7688A0D71BF}"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en-US"/>
        </a:p>
      </dgm:t>
    </dgm:pt>
    <dgm:pt modelId="{2C36E946-974D-4F87-B2AA-4D4E06EBCD39}">
      <dgm:prSet phldrT="[Text]"/>
      <dgm:spPr>
        <a:xfrm>
          <a:off x="3047999" y="1879600"/>
          <a:ext cx="1752600" cy="1373665"/>
        </a:xfrm>
      </dgm:spPr>
      <dgm:t>
        <a:bodyPr/>
        <a:lstStyle/>
        <a:p>
          <a:pPr>
            <a:spcAft>
              <a:spcPts val="30"/>
            </a:spcAft>
          </a:pPr>
          <a:r>
            <a:rPr lang="en-US" b="1">
              <a:latin typeface="Arial"/>
              <a:ea typeface="+mn-ea"/>
              <a:cs typeface="Arial"/>
            </a:rPr>
            <a:t>Your</a:t>
          </a:r>
        </a:p>
        <a:p>
          <a:pPr>
            <a:spcAft>
              <a:spcPts val="30"/>
            </a:spcAft>
          </a:pPr>
          <a:r>
            <a:rPr lang="en-US" b="1">
              <a:latin typeface="Arial"/>
              <a:ea typeface="+mn-ea"/>
              <a:cs typeface="Arial"/>
            </a:rPr>
            <a:t>Loved One</a:t>
          </a:r>
        </a:p>
      </dgm:t>
    </dgm:pt>
    <dgm:pt modelId="{097280A4-484C-4E1A-ADC2-E757D472CA99}" type="parTrans" cxnId="{16B3D150-DFC9-4576-92FF-B4F723C6A78D}">
      <dgm:prSet/>
      <dgm:spPr/>
      <dgm:t>
        <a:bodyPr/>
        <a:lstStyle/>
        <a:p>
          <a:endParaRPr lang="en-US" sz="1500">
            <a:latin typeface="Arial"/>
            <a:cs typeface="Arial"/>
          </a:endParaRPr>
        </a:p>
      </dgm:t>
    </dgm:pt>
    <dgm:pt modelId="{87808F52-5E99-4F5A-B528-F409BA479BCD}" type="sibTrans" cxnId="{16B3D150-DFC9-4576-92FF-B4F723C6A78D}">
      <dgm:prSet/>
      <dgm:spPr/>
      <dgm:t>
        <a:bodyPr/>
        <a:lstStyle/>
        <a:p>
          <a:endParaRPr lang="en-US">
            <a:latin typeface="Arial"/>
            <a:cs typeface="Arial"/>
          </a:endParaRPr>
        </a:p>
      </dgm:t>
    </dgm:pt>
    <dgm:pt modelId="{087291BC-6164-4A64-ADBC-E5D9E45A6AB6}">
      <dgm:prSet phldrT="[Text]"/>
      <dgm:spPr>
        <a:xfrm>
          <a:off x="3200400" y="355600"/>
          <a:ext cx="1447798" cy="1053355"/>
        </a:xfrm>
      </dgm:spPr>
      <dgm:t>
        <a:bodyPr/>
        <a:lstStyle/>
        <a:p>
          <a:r>
            <a:rPr lang="en-US" b="1" dirty="0">
              <a:latin typeface="Arial"/>
              <a:ea typeface="+mn-ea"/>
              <a:cs typeface="Arial"/>
            </a:rPr>
            <a:t>Family and friends</a:t>
          </a:r>
        </a:p>
      </dgm:t>
    </dgm:pt>
    <dgm:pt modelId="{5CF59228-95CE-4A8B-A026-1F1D8C13A71D}" type="parTrans" cxnId="{76D791AB-CB60-4CDF-B6C6-5EF6C7E1F926}">
      <dgm:prSet custT="1"/>
      <dgm:spPr>
        <a:xfrm rot="16200000">
          <a:off x="3688977" y="1627993"/>
          <a:ext cx="470644" cy="32570"/>
        </a:xfrm>
      </dgm:spPr>
      <dgm:t>
        <a:bodyPr/>
        <a:lstStyle/>
        <a:p>
          <a:endParaRPr lang="en-US" sz="1500">
            <a:latin typeface="Arial"/>
            <a:ea typeface="+mn-ea"/>
            <a:cs typeface="Arial"/>
          </a:endParaRPr>
        </a:p>
      </dgm:t>
    </dgm:pt>
    <dgm:pt modelId="{47B47EC7-BD43-4AEA-8428-C7234C1B5A85}" type="sibTrans" cxnId="{76D791AB-CB60-4CDF-B6C6-5EF6C7E1F926}">
      <dgm:prSet/>
      <dgm:spPr/>
      <dgm:t>
        <a:bodyPr/>
        <a:lstStyle/>
        <a:p>
          <a:endParaRPr lang="en-US">
            <a:latin typeface="Arial"/>
            <a:cs typeface="Arial"/>
          </a:endParaRPr>
        </a:p>
      </dgm:t>
    </dgm:pt>
    <dgm:pt modelId="{B924330F-B2B3-40F1-978C-43834E794E70}">
      <dgm:prSet phldrT="[Text]" custT="1"/>
      <dgm:spPr>
        <a:xfrm>
          <a:off x="5257797" y="2032006"/>
          <a:ext cx="1420190" cy="1061180"/>
        </a:xfrm>
      </dgm:spPr>
      <dgm:t>
        <a:bodyPr/>
        <a:lstStyle/>
        <a:p>
          <a:r>
            <a:rPr lang="en-US" sz="1600" b="1" dirty="0">
              <a:latin typeface="Arial"/>
              <a:ea typeface="+mn-ea"/>
              <a:cs typeface="Arial"/>
            </a:rPr>
            <a:t>Financial professional</a:t>
          </a:r>
        </a:p>
      </dgm:t>
    </dgm:pt>
    <dgm:pt modelId="{736B5D9E-9BC7-4CAF-91D3-173633C8C50A}" type="parTrans" cxnId="{F033CE1A-03D0-4156-8700-EA2AF812811E}">
      <dgm:prSet custT="1"/>
      <dgm:spPr>
        <a:xfrm rot="21593547">
          <a:off x="4800597" y="2548073"/>
          <a:ext cx="457203" cy="32570"/>
        </a:xfrm>
      </dgm:spPr>
      <dgm:t>
        <a:bodyPr/>
        <a:lstStyle/>
        <a:p>
          <a:endParaRPr lang="en-US" sz="1500">
            <a:latin typeface="Arial"/>
            <a:ea typeface="+mn-ea"/>
            <a:cs typeface="Arial"/>
          </a:endParaRPr>
        </a:p>
      </dgm:t>
    </dgm:pt>
    <dgm:pt modelId="{8F98D567-F770-42B7-8E02-1072162BC3C2}" type="sibTrans" cxnId="{F033CE1A-03D0-4156-8700-EA2AF812811E}">
      <dgm:prSet/>
      <dgm:spPr/>
      <dgm:t>
        <a:bodyPr/>
        <a:lstStyle/>
        <a:p>
          <a:endParaRPr lang="en-US">
            <a:latin typeface="Arial"/>
            <a:cs typeface="Arial"/>
          </a:endParaRPr>
        </a:p>
      </dgm:t>
    </dgm:pt>
    <dgm:pt modelId="{34403B8E-FC83-40E3-88B2-A3B0B8990943}">
      <dgm:prSet phldrT="[Text]"/>
      <dgm:spPr>
        <a:xfrm>
          <a:off x="3200397" y="3708393"/>
          <a:ext cx="1420190" cy="1100022"/>
        </a:xfrm>
      </dgm:spPr>
      <dgm:t>
        <a:bodyPr/>
        <a:lstStyle/>
        <a:p>
          <a:r>
            <a:rPr lang="en-US" b="1">
              <a:latin typeface="Arial"/>
              <a:ea typeface="+mn-ea"/>
              <a:cs typeface="Arial"/>
            </a:rPr>
            <a:t>Social worker</a:t>
          </a:r>
        </a:p>
      </dgm:t>
    </dgm:pt>
    <dgm:pt modelId="{CBDD34E2-11A0-45F7-BF30-70E99AC94F96}" type="parTrans" cxnId="{C8B5EF40-BBD1-4DC3-9667-2746D921387F}">
      <dgm:prSet custT="1"/>
      <dgm:spPr>
        <a:xfrm rot="5428053">
          <a:off x="3689254" y="3464542"/>
          <a:ext cx="455167" cy="32570"/>
        </a:xfrm>
      </dgm:spPr>
      <dgm:t>
        <a:bodyPr/>
        <a:lstStyle/>
        <a:p>
          <a:endParaRPr lang="en-US" sz="1500">
            <a:latin typeface="Arial"/>
            <a:ea typeface="+mn-ea"/>
            <a:cs typeface="Arial"/>
          </a:endParaRPr>
        </a:p>
      </dgm:t>
    </dgm:pt>
    <dgm:pt modelId="{A229E507-5C48-43DA-97A3-795370DD0833}" type="sibTrans" cxnId="{C8B5EF40-BBD1-4DC3-9667-2746D921387F}">
      <dgm:prSet/>
      <dgm:spPr/>
      <dgm:t>
        <a:bodyPr/>
        <a:lstStyle/>
        <a:p>
          <a:endParaRPr lang="en-US">
            <a:latin typeface="Arial"/>
            <a:cs typeface="Arial"/>
          </a:endParaRPr>
        </a:p>
      </dgm:t>
    </dgm:pt>
    <dgm:pt modelId="{C457FB67-CC75-47A1-BE72-EB815E734705}">
      <dgm:prSet phldrT="[Text]"/>
      <dgm:spPr>
        <a:xfrm>
          <a:off x="1142999" y="2032003"/>
          <a:ext cx="1420190" cy="1061180"/>
        </a:xfrm>
      </dgm:spPr>
      <dgm:t>
        <a:bodyPr/>
        <a:lstStyle/>
        <a:p>
          <a:r>
            <a:rPr lang="en-US" b="1">
              <a:latin typeface="Arial"/>
              <a:ea typeface="+mn-ea"/>
              <a:cs typeface="Arial"/>
            </a:rPr>
            <a:t>Qualified attorney</a:t>
          </a:r>
        </a:p>
      </dgm:t>
    </dgm:pt>
    <dgm:pt modelId="{036D71C8-F1D1-4A18-8BED-E0485A99B754}" type="parTrans" cxnId="{3EAA5620-DD82-4DA9-8457-F576CDD97D75}">
      <dgm:prSet custT="1"/>
      <dgm:spPr>
        <a:xfrm rot="10806372">
          <a:off x="2563187" y="2548074"/>
          <a:ext cx="484815" cy="32570"/>
        </a:xfrm>
      </dgm:spPr>
      <dgm:t>
        <a:bodyPr/>
        <a:lstStyle/>
        <a:p>
          <a:endParaRPr lang="en-US" sz="1500">
            <a:latin typeface="Arial"/>
            <a:ea typeface="+mn-ea"/>
            <a:cs typeface="Arial"/>
          </a:endParaRPr>
        </a:p>
      </dgm:t>
    </dgm:pt>
    <dgm:pt modelId="{8E343B34-0643-468D-A91A-D0E44DC0C218}" type="sibTrans" cxnId="{3EAA5620-DD82-4DA9-8457-F576CDD97D75}">
      <dgm:prSet/>
      <dgm:spPr/>
      <dgm:t>
        <a:bodyPr/>
        <a:lstStyle/>
        <a:p>
          <a:endParaRPr lang="en-US">
            <a:latin typeface="Arial"/>
            <a:cs typeface="Arial"/>
          </a:endParaRPr>
        </a:p>
      </dgm:t>
    </dgm:pt>
    <dgm:pt modelId="{BEECFC04-3E80-41EC-B4BC-E5ABE28B8978}" type="pres">
      <dgm:prSet presAssocID="{06EA67E2-24BD-4E76-8E1F-F7688A0D71BF}" presName="cycle" presStyleCnt="0">
        <dgm:presLayoutVars>
          <dgm:chMax val="1"/>
          <dgm:dir/>
          <dgm:animLvl val="ctr"/>
          <dgm:resizeHandles val="exact"/>
        </dgm:presLayoutVars>
      </dgm:prSet>
      <dgm:spPr/>
    </dgm:pt>
    <dgm:pt modelId="{B56B57A2-ABE5-4389-BCCC-3F57CDFE9693}" type="pres">
      <dgm:prSet presAssocID="{2C36E946-974D-4F87-B2AA-4D4E06EBCD39}" presName="centerShape" presStyleLbl="node0" presStyleIdx="0" presStyleCnt="1"/>
      <dgm:spPr/>
    </dgm:pt>
    <dgm:pt modelId="{83811E7D-361B-4A30-AD52-0898F5060176}" type="pres">
      <dgm:prSet presAssocID="{5CF59228-95CE-4A8B-A026-1F1D8C13A71D}" presName="Name9" presStyleLbl="parChTrans1D2" presStyleIdx="0" presStyleCnt="4"/>
      <dgm:spPr/>
    </dgm:pt>
    <dgm:pt modelId="{E7A577A1-3E2F-4812-961A-9F5EDBEF604B}" type="pres">
      <dgm:prSet presAssocID="{5CF59228-95CE-4A8B-A026-1F1D8C13A71D}" presName="connTx" presStyleLbl="parChTrans1D2" presStyleIdx="0" presStyleCnt="4"/>
      <dgm:spPr/>
    </dgm:pt>
    <dgm:pt modelId="{859F829C-8C82-4BE7-A43A-42484CBD1D58}" type="pres">
      <dgm:prSet presAssocID="{087291BC-6164-4A64-ADBC-E5D9E45A6AB6}" presName="node" presStyleLbl="node1" presStyleIdx="0" presStyleCnt="4" custScaleX="119332" custScaleY="119332">
        <dgm:presLayoutVars>
          <dgm:bulletEnabled val="1"/>
        </dgm:presLayoutVars>
      </dgm:prSet>
      <dgm:spPr/>
    </dgm:pt>
    <dgm:pt modelId="{37840383-C15F-4ED1-B45C-E2DE3318D7E3}" type="pres">
      <dgm:prSet presAssocID="{736B5D9E-9BC7-4CAF-91D3-173633C8C50A}" presName="Name9" presStyleLbl="parChTrans1D2" presStyleIdx="1" presStyleCnt="4"/>
      <dgm:spPr/>
    </dgm:pt>
    <dgm:pt modelId="{B7FD7DE6-BF0A-4972-B3E4-36AB53C46E2B}" type="pres">
      <dgm:prSet presAssocID="{736B5D9E-9BC7-4CAF-91D3-173633C8C50A}" presName="connTx" presStyleLbl="parChTrans1D2" presStyleIdx="1" presStyleCnt="4"/>
      <dgm:spPr/>
    </dgm:pt>
    <dgm:pt modelId="{5BD34792-29F6-4822-9901-1170C9262A11}" type="pres">
      <dgm:prSet presAssocID="{B924330F-B2B3-40F1-978C-43834E794E70}" presName="node" presStyleLbl="node1" presStyleIdx="1" presStyleCnt="4" custScaleX="119539" custScaleY="119332">
        <dgm:presLayoutVars>
          <dgm:bulletEnabled val="1"/>
        </dgm:presLayoutVars>
      </dgm:prSet>
      <dgm:spPr/>
    </dgm:pt>
    <dgm:pt modelId="{9B38E2C3-EBE0-4B1C-813E-8A15CBD1ACDC}" type="pres">
      <dgm:prSet presAssocID="{CBDD34E2-11A0-45F7-BF30-70E99AC94F96}" presName="Name9" presStyleLbl="parChTrans1D2" presStyleIdx="2" presStyleCnt="4"/>
      <dgm:spPr/>
    </dgm:pt>
    <dgm:pt modelId="{CB084022-6101-4647-944A-ECB12794A153}" type="pres">
      <dgm:prSet presAssocID="{CBDD34E2-11A0-45F7-BF30-70E99AC94F96}" presName="connTx" presStyleLbl="parChTrans1D2" presStyleIdx="2" presStyleCnt="4"/>
      <dgm:spPr/>
    </dgm:pt>
    <dgm:pt modelId="{C1EB1475-F45A-4E74-8193-B23C97CCF3B7}" type="pres">
      <dgm:prSet presAssocID="{34403B8E-FC83-40E3-88B2-A3B0B8990943}" presName="node" presStyleLbl="node1" presStyleIdx="2" presStyleCnt="4" custScaleX="119332" custScaleY="119332">
        <dgm:presLayoutVars>
          <dgm:bulletEnabled val="1"/>
        </dgm:presLayoutVars>
      </dgm:prSet>
      <dgm:spPr/>
    </dgm:pt>
    <dgm:pt modelId="{17CDD44E-FB36-4FEA-AD33-24CB6159F753}" type="pres">
      <dgm:prSet presAssocID="{036D71C8-F1D1-4A18-8BED-E0485A99B754}" presName="Name9" presStyleLbl="parChTrans1D2" presStyleIdx="3" presStyleCnt="4"/>
      <dgm:spPr/>
    </dgm:pt>
    <dgm:pt modelId="{AF6D9FC1-892C-4C21-9483-9040BA6D0BFB}" type="pres">
      <dgm:prSet presAssocID="{036D71C8-F1D1-4A18-8BED-E0485A99B754}" presName="connTx" presStyleLbl="parChTrans1D2" presStyleIdx="3" presStyleCnt="4"/>
      <dgm:spPr/>
    </dgm:pt>
    <dgm:pt modelId="{996B4515-1210-4E8C-955A-7DB17BEF9A7C}" type="pres">
      <dgm:prSet presAssocID="{C457FB67-CC75-47A1-BE72-EB815E734705}" presName="node" presStyleLbl="node1" presStyleIdx="3" presStyleCnt="4" custScaleX="119332" custScaleY="119332">
        <dgm:presLayoutVars>
          <dgm:bulletEnabled val="1"/>
        </dgm:presLayoutVars>
      </dgm:prSet>
      <dgm:spPr/>
    </dgm:pt>
  </dgm:ptLst>
  <dgm:cxnLst>
    <dgm:cxn modelId="{A7E98A0D-A840-463B-94EF-B69B2FC66934}" type="presOf" srcId="{34403B8E-FC83-40E3-88B2-A3B0B8990943}" destId="{C1EB1475-F45A-4E74-8193-B23C97CCF3B7}" srcOrd="0" destOrd="0" presId="urn:microsoft.com/office/officeart/2005/8/layout/radial1"/>
    <dgm:cxn modelId="{F033CE1A-03D0-4156-8700-EA2AF812811E}" srcId="{2C36E946-974D-4F87-B2AA-4D4E06EBCD39}" destId="{B924330F-B2B3-40F1-978C-43834E794E70}" srcOrd="1" destOrd="0" parTransId="{736B5D9E-9BC7-4CAF-91D3-173633C8C50A}" sibTransId="{8F98D567-F770-42B7-8E02-1072162BC3C2}"/>
    <dgm:cxn modelId="{3EAA5620-DD82-4DA9-8457-F576CDD97D75}" srcId="{2C36E946-974D-4F87-B2AA-4D4E06EBCD39}" destId="{C457FB67-CC75-47A1-BE72-EB815E734705}" srcOrd="3" destOrd="0" parTransId="{036D71C8-F1D1-4A18-8BED-E0485A99B754}" sibTransId="{8E343B34-0643-468D-A91A-D0E44DC0C218}"/>
    <dgm:cxn modelId="{DBFDE925-653D-46A4-8EFB-0D06F123327B}" type="presOf" srcId="{5CF59228-95CE-4A8B-A026-1F1D8C13A71D}" destId="{E7A577A1-3E2F-4812-961A-9F5EDBEF604B}" srcOrd="1" destOrd="0" presId="urn:microsoft.com/office/officeart/2005/8/layout/radial1"/>
    <dgm:cxn modelId="{B060E33D-F94F-4EE2-907C-CAE12228B911}" type="presOf" srcId="{C457FB67-CC75-47A1-BE72-EB815E734705}" destId="{996B4515-1210-4E8C-955A-7DB17BEF9A7C}" srcOrd="0" destOrd="0" presId="urn:microsoft.com/office/officeart/2005/8/layout/radial1"/>
    <dgm:cxn modelId="{C8B5EF40-BBD1-4DC3-9667-2746D921387F}" srcId="{2C36E946-974D-4F87-B2AA-4D4E06EBCD39}" destId="{34403B8E-FC83-40E3-88B2-A3B0B8990943}" srcOrd="2" destOrd="0" parTransId="{CBDD34E2-11A0-45F7-BF30-70E99AC94F96}" sibTransId="{A229E507-5C48-43DA-97A3-795370DD0833}"/>
    <dgm:cxn modelId="{13C9375C-4DB4-449B-AFD7-4B46D2C32F43}" type="presOf" srcId="{CBDD34E2-11A0-45F7-BF30-70E99AC94F96}" destId="{CB084022-6101-4647-944A-ECB12794A153}" srcOrd="1" destOrd="0" presId="urn:microsoft.com/office/officeart/2005/8/layout/radial1"/>
    <dgm:cxn modelId="{BF598044-D6E6-4677-8A61-317978B69AAF}" type="presOf" srcId="{087291BC-6164-4A64-ADBC-E5D9E45A6AB6}" destId="{859F829C-8C82-4BE7-A43A-42484CBD1D58}" srcOrd="0" destOrd="0" presId="urn:microsoft.com/office/officeart/2005/8/layout/radial1"/>
    <dgm:cxn modelId="{15866B68-0148-4730-B047-1F1E52C55C5D}" type="presOf" srcId="{036D71C8-F1D1-4A18-8BED-E0485A99B754}" destId="{17CDD44E-FB36-4FEA-AD33-24CB6159F753}" srcOrd="0" destOrd="0" presId="urn:microsoft.com/office/officeart/2005/8/layout/radial1"/>
    <dgm:cxn modelId="{D237EC49-A22A-465F-B7AC-E3D7AA998038}" type="presOf" srcId="{5CF59228-95CE-4A8B-A026-1F1D8C13A71D}" destId="{83811E7D-361B-4A30-AD52-0898F5060176}" srcOrd="0" destOrd="0" presId="urn:microsoft.com/office/officeart/2005/8/layout/radial1"/>
    <dgm:cxn modelId="{CA61196F-D4D5-4492-B640-DF750691CB63}" type="presOf" srcId="{736B5D9E-9BC7-4CAF-91D3-173633C8C50A}" destId="{B7FD7DE6-BF0A-4972-B3E4-36AB53C46E2B}" srcOrd="1" destOrd="0" presId="urn:microsoft.com/office/officeart/2005/8/layout/radial1"/>
    <dgm:cxn modelId="{16B3D150-DFC9-4576-92FF-B4F723C6A78D}" srcId="{06EA67E2-24BD-4E76-8E1F-F7688A0D71BF}" destId="{2C36E946-974D-4F87-B2AA-4D4E06EBCD39}" srcOrd="0" destOrd="0" parTransId="{097280A4-484C-4E1A-ADC2-E757D472CA99}" sibTransId="{87808F52-5E99-4F5A-B528-F409BA479BCD}"/>
    <dgm:cxn modelId="{3F88A358-7934-4151-BB06-B521960929D8}" type="presOf" srcId="{736B5D9E-9BC7-4CAF-91D3-173633C8C50A}" destId="{37840383-C15F-4ED1-B45C-E2DE3318D7E3}" srcOrd="0" destOrd="0" presId="urn:microsoft.com/office/officeart/2005/8/layout/radial1"/>
    <dgm:cxn modelId="{DCD5BC9D-A0F3-4E45-974A-9206C1F82A6E}" type="presOf" srcId="{036D71C8-F1D1-4A18-8BED-E0485A99B754}" destId="{AF6D9FC1-892C-4C21-9483-9040BA6D0BFB}" srcOrd="1" destOrd="0" presId="urn:microsoft.com/office/officeart/2005/8/layout/radial1"/>
    <dgm:cxn modelId="{76D791AB-CB60-4CDF-B6C6-5EF6C7E1F926}" srcId="{2C36E946-974D-4F87-B2AA-4D4E06EBCD39}" destId="{087291BC-6164-4A64-ADBC-E5D9E45A6AB6}" srcOrd="0" destOrd="0" parTransId="{5CF59228-95CE-4A8B-A026-1F1D8C13A71D}" sibTransId="{47B47EC7-BD43-4AEA-8428-C7234C1B5A85}"/>
    <dgm:cxn modelId="{439B27B2-8592-4C77-BFF6-FBF5822E4A07}" type="presOf" srcId="{06EA67E2-24BD-4E76-8E1F-F7688A0D71BF}" destId="{BEECFC04-3E80-41EC-B4BC-E5ABE28B8978}" srcOrd="0" destOrd="0" presId="urn:microsoft.com/office/officeart/2005/8/layout/radial1"/>
    <dgm:cxn modelId="{4ADB83D4-59FA-4062-A4EE-B5F15C906639}" type="presOf" srcId="{CBDD34E2-11A0-45F7-BF30-70E99AC94F96}" destId="{9B38E2C3-EBE0-4B1C-813E-8A15CBD1ACDC}" srcOrd="0" destOrd="0" presId="urn:microsoft.com/office/officeart/2005/8/layout/radial1"/>
    <dgm:cxn modelId="{2FB273E1-58D5-493D-B25B-17DA5C19D0E7}" type="presOf" srcId="{B924330F-B2B3-40F1-978C-43834E794E70}" destId="{5BD34792-29F6-4822-9901-1170C9262A11}" srcOrd="0" destOrd="0" presId="urn:microsoft.com/office/officeart/2005/8/layout/radial1"/>
    <dgm:cxn modelId="{777960FD-41A7-42AA-AF69-8E52A64A53D0}" type="presOf" srcId="{2C36E946-974D-4F87-B2AA-4D4E06EBCD39}" destId="{B56B57A2-ABE5-4389-BCCC-3F57CDFE9693}" srcOrd="0" destOrd="0" presId="urn:microsoft.com/office/officeart/2005/8/layout/radial1"/>
    <dgm:cxn modelId="{026757DF-F69F-47C9-B346-DD2F32700E3A}" type="presParOf" srcId="{BEECFC04-3E80-41EC-B4BC-E5ABE28B8978}" destId="{B56B57A2-ABE5-4389-BCCC-3F57CDFE9693}" srcOrd="0" destOrd="0" presId="urn:microsoft.com/office/officeart/2005/8/layout/radial1"/>
    <dgm:cxn modelId="{0FEF0129-36AD-4E44-890D-9B43EA1660BA}" type="presParOf" srcId="{BEECFC04-3E80-41EC-B4BC-E5ABE28B8978}" destId="{83811E7D-361B-4A30-AD52-0898F5060176}" srcOrd="1" destOrd="0" presId="urn:microsoft.com/office/officeart/2005/8/layout/radial1"/>
    <dgm:cxn modelId="{096A58AC-93EB-400E-925C-6BD48BACA5C0}" type="presParOf" srcId="{83811E7D-361B-4A30-AD52-0898F5060176}" destId="{E7A577A1-3E2F-4812-961A-9F5EDBEF604B}" srcOrd="0" destOrd="0" presId="urn:microsoft.com/office/officeart/2005/8/layout/radial1"/>
    <dgm:cxn modelId="{DCDCFEB8-EDFF-423C-8173-0069B0CF7AB0}" type="presParOf" srcId="{BEECFC04-3E80-41EC-B4BC-E5ABE28B8978}" destId="{859F829C-8C82-4BE7-A43A-42484CBD1D58}" srcOrd="2" destOrd="0" presId="urn:microsoft.com/office/officeart/2005/8/layout/radial1"/>
    <dgm:cxn modelId="{B5678176-EBFF-46C9-9727-81C085911C0C}" type="presParOf" srcId="{BEECFC04-3E80-41EC-B4BC-E5ABE28B8978}" destId="{37840383-C15F-4ED1-B45C-E2DE3318D7E3}" srcOrd="3" destOrd="0" presId="urn:microsoft.com/office/officeart/2005/8/layout/radial1"/>
    <dgm:cxn modelId="{75EF76AC-2D21-4E28-9D2F-7DE391374A9A}" type="presParOf" srcId="{37840383-C15F-4ED1-B45C-E2DE3318D7E3}" destId="{B7FD7DE6-BF0A-4972-B3E4-36AB53C46E2B}" srcOrd="0" destOrd="0" presId="urn:microsoft.com/office/officeart/2005/8/layout/radial1"/>
    <dgm:cxn modelId="{34E24F9E-3069-4B26-9C59-A03E31408632}" type="presParOf" srcId="{BEECFC04-3E80-41EC-B4BC-E5ABE28B8978}" destId="{5BD34792-29F6-4822-9901-1170C9262A11}" srcOrd="4" destOrd="0" presId="urn:microsoft.com/office/officeart/2005/8/layout/radial1"/>
    <dgm:cxn modelId="{A5573C4C-3FD8-4A2E-8B97-DA856C8BF4ED}" type="presParOf" srcId="{BEECFC04-3E80-41EC-B4BC-E5ABE28B8978}" destId="{9B38E2C3-EBE0-4B1C-813E-8A15CBD1ACDC}" srcOrd="5" destOrd="0" presId="urn:microsoft.com/office/officeart/2005/8/layout/radial1"/>
    <dgm:cxn modelId="{04829223-1E74-4A80-ACFA-E25D2A118EBA}" type="presParOf" srcId="{9B38E2C3-EBE0-4B1C-813E-8A15CBD1ACDC}" destId="{CB084022-6101-4647-944A-ECB12794A153}" srcOrd="0" destOrd="0" presId="urn:microsoft.com/office/officeart/2005/8/layout/radial1"/>
    <dgm:cxn modelId="{65FD7399-403A-416B-B362-00268012CC11}" type="presParOf" srcId="{BEECFC04-3E80-41EC-B4BC-E5ABE28B8978}" destId="{C1EB1475-F45A-4E74-8193-B23C97CCF3B7}" srcOrd="6" destOrd="0" presId="urn:microsoft.com/office/officeart/2005/8/layout/radial1"/>
    <dgm:cxn modelId="{D4634258-2364-4B3A-A03F-B6F55C4C78E6}" type="presParOf" srcId="{BEECFC04-3E80-41EC-B4BC-E5ABE28B8978}" destId="{17CDD44E-FB36-4FEA-AD33-24CB6159F753}" srcOrd="7" destOrd="0" presId="urn:microsoft.com/office/officeart/2005/8/layout/radial1"/>
    <dgm:cxn modelId="{F203AC6B-59D3-4CBD-A69C-679200333755}" type="presParOf" srcId="{17CDD44E-FB36-4FEA-AD33-24CB6159F753}" destId="{AF6D9FC1-892C-4C21-9483-9040BA6D0BFB}" srcOrd="0" destOrd="0" presId="urn:microsoft.com/office/officeart/2005/8/layout/radial1"/>
    <dgm:cxn modelId="{0F973652-A6AE-4980-9595-EC9B1441E73E}" type="presParOf" srcId="{BEECFC04-3E80-41EC-B4BC-E5ABE28B8978}" destId="{996B4515-1210-4E8C-955A-7DB17BEF9A7C}" srcOrd="8" destOrd="0" presId="urn:microsoft.com/office/officeart/2005/8/layout/radial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E48286-AC6F-43B2-BB4C-B3F6CF00BE99}" type="doc">
      <dgm:prSet loTypeId="urn:microsoft.com/office/officeart/2005/8/layout/pyramid4" loCatId="relationship" qsTypeId="urn:microsoft.com/office/officeart/2005/8/quickstyle/simple1" qsCatId="simple" csTypeId="urn:microsoft.com/office/officeart/2005/8/colors/colorful2" csCatId="colorful" phldr="1"/>
      <dgm:spPr/>
      <dgm:t>
        <a:bodyPr/>
        <a:lstStyle/>
        <a:p>
          <a:endParaRPr lang="en-US"/>
        </a:p>
      </dgm:t>
    </dgm:pt>
    <dgm:pt modelId="{51605E5B-CA17-47A4-B1D2-D755B13A592C}">
      <dgm:prSet phldrT="[Text]" custT="1"/>
      <dgm:spPr>
        <a:xfrm>
          <a:off x="2222499" y="0"/>
          <a:ext cx="2641600" cy="2641600"/>
        </a:xfrm>
        <a:solidFill>
          <a:schemeClr val="accent2"/>
        </a:solidFill>
        <a:ln w="25400" cap="flat" cmpd="sng" algn="ctr">
          <a:solidFill>
            <a:sysClr val="window" lastClr="FFFFFF">
              <a:hueOff val="0"/>
              <a:satOff val="0"/>
              <a:lumOff val="0"/>
              <a:alphaOff val="0"/>
            </a:sysClr>
          </a:solidFill>
          <a:prstDash val="solid"/>
        </a:ln>
        <a:effectLst/>
      </dgm:spPr>
      <dgm:t>
        <a:bodyPr lIns="0" tIns="0" rIns="0" bIns="0"/>
        <a:lstStyle/>
        <a:p>
          <a:pPr>
            <a:spcAft>
              <a:spcPts val="0"/>
            </a:spcAft>
          </a:pPr>
          <a:r>
            <a:rPr lang="en-US" sz="1500" b="1" dirty="0">
              <a:solidFill>
                <a:schemeClr val="bg1"/>
              </a:solidFill>
              <a:latin typeface="Arial"/>
              <a:ea typeface="+mn-ea"/>
              <a:cs typeface="Arial"/>
            </a:rPr>
            <a:t>Future</a:t>
          </a:r>
        </a:p>
        <a:p>
          <a:pPr>
            <a:spcAft>
              <a:spcPts val="0"/>
            </a:spcAft>
          </a:pPr>
          <a:r>
            <a:rPr lang="en-US" sz="1500" b="1" dirty="0">
              <a:solidFill>
                <a:schemeClr val="bg1"/>
              </a:solidFill>
              <a:latin typeface="Arial"/>
              <a:ea typeface="+mn-ea"/>
              <a:cs typeface="Arial"/>
            </a:rPr>
            <a:t>Lifestyle</a:t>
          </a:r>
        </a:p>
      </dgm:t>
    </dgm:pt>
    <dgm:pt modelId="{DF16925D-0C1F-4F9C-88E8-0AFFF0AB8F81}" type="parTrans" cxnId="{AD434B57-5A1F-4DBC-B7EA-DFFC999B652E}">
      <dgm:prSet/>
      <dgm:spPr/>
      <dgm:t>
        <a:bodyPr/>
        <a:lstStyle/>
        <a:p>
          <a:pPr>
            <a:spcAft>
              <a:spcPts val="1200"/>
            </a:spcAft>
          </a:pPr>
          <a:endParaRPr lang="en-US" sz="1500">
            <a:solidFill>
              <a:schemeClr val="bg1"/>
            </a:solidFill>
            <a:latin typeface="Arial"/>
            <a:cs typeface="Arial"/>
          </a:endParaRPr>
        </a:p>
      </dgm:t>
    </dgm:pt>
    <dgm:pt modelId="{94A6BA8D-BF31-4D40-8F47-72289ED454E4}" type="sibTrans" cxnId="{AD434B57-5A1F-4DBC-B7EA-DFFC999B652E}">
      <dgm:prSet/>
      <dgm:spPr/>
      <dgm:t>
        <a:bodyPr/>
        <a:lstStyle/>
        <a:p>
          <a:pPr>
            <a:spcAft>
              <a:spcPts val="1200"/>
            </a:spcAft>
          </a:pPr>
          <a:endParaRPr lang="en-US" sz="1500">
            <a:solidFill>
              <a:schemeClr val="bg1"/>
            </a:solidFill>
            <a:latin typeface="Arial"/>
            <a:cs typeface="Arial"/>
          </a:endParaRPr>
        </a:p>
      </dgm:t>
    </dgm:pt>
    <dgm:pt modelId="{7D78DDBB-FA84-4B89-98B6-CF5B7928DF47}">
      <dgm:prSet phldrT="[Text]" custT="1"/>
      <dgm:spPr>
        <a:xfrm>
          <a:off x="901699" y="2641600"/>
          <a:ext cx="2641600" cy="2641600"/>
        </a:xfrm>
        <a:solidFill>
          <a:schemeClr val="bg2"/>
        </a:solidFill>
        <a:ln w="25400" cap="flat" cmpd="sng" algn="ctr">
          <a:solidFill>
            <a:sysClr val="window" lastClr="FFFFFF">
              <a:hueOff val="0"/>
              <a:satOff val="0"/>
              <a:lumOff val="0"/>
              <a:alphaOff val="0"/>
            </a:sysClr>
          </a:solidFill>
          <a:prstDash val="solid"/>
        </a:ln>
        <a:effectLst/>
      </dgm:spPr>
      <dgm:t>
        <a:bodyPr lIns="0" tIns="0" rIns="0" bIns="0"/>
        <a:lstStyle/>
        <a:p>
          <a:pPr>
            <a:spcAft>
              <a:spcPts val="0"/>
            </a:spcAft>
          </a:pPr>
          <a:r>
            <a:rPr lang="en-US" sz="1500" b="1" dirty="0">
              <a:solidFill>
                <a:schemeClr val="bg1"/>
              </a:solidFill>
              <a:latin typeface="Arial"/>
              <a:ea typeface="+mn-ea"/>
              <a:cs typeface="Arial"/>
            </a:rPr>
            <a:t>Legal </a:t>
          </a:r>
        </a:p>
        <a:p>
          <a:pPr>
            <a:spcAft>
              <a:spcPts val="0"/>
            </a:spcAft>
          </a:pPr>
          <a:r>
            <a:rPr lang="en-US" sz="1500" b="1" dirty="0">
              <a:solidFill>
                <a:schemeClr val="bg1"/>
              </a:solidFill>
              <a:latin typeface="Arial"/>
              <a:ea typeface="+mn-ea"/>
              <a:cs typeface="Arial"/>
            </a:rPr>
            <a:t>Issues</a:t>
          </a:r>
        </a:p>
      </dgm:t>
    </dgm:pt>
    <dgm:pt modelId="{1E9E9298-ACE0-4F0C-8F97-5741430D9AE6}" type="parTrans" cxnId="{45B3DC75-B1A3-444A-B26B-9994C24D7A62}">
      <dgm:prSet/>
      <dgm:spPr/>
      <dgm:t>
        <a:bodyPr/>
        <a:lstStyle/>
        <a:p>
          <a:pPr>
            <a:spcAft>
              <a:spcPts val="1200"/>
            </a:spcAft>
          </a:pPr>
          <a:endParaRPr lang="en-US" sz="1500">
            <a:solidFill>
              <a:schemeClr val="bg1"/>
            </a:solidFill>
            <a:latin typeface="Arial"/>
            <a:cs typeface="Arial"/>
          </a:endParaRPr>
        </a:p>
      </dgm:t>
    </dgm:pt>
    <dgm:pt modelId="{00FB2449-E104-4242-8E9A-40E7401CB2EC}" type="sibTrans" cxnId="{45B3DC75-B1A3-444A-B26B-9994C24D7A62}">
      <dgm:prSet/>
      <dgm:spPr/>
      <dgm:t>
        <a:bodyPr/>
        <a:lstStyle/>
        <a:p>
          <a:pPr>
            <a:spcAft>
              <a:spcPts val="1200"/>
            </a:spcAft>
          </a:pPr>
          <a:endParaRPr lang="en-US" sz="1500">
            <a:solidFill>
              <a:schemeClr val="bg1"/>
            </a:solidFill>
            <a:latin typeface="Arial"/>
            <a:cs typeface="Arial"/>
          </a:endParaRPr>
        </a:p>
      </dgm:t>
    </dgm:pt>
    <dgm:pt modelId="{03DD4C4B-9342-4800-B1CE-C7A4534820E5}">
      <dgm:prSet phldrT="[Text]" custT="1"/>
      <dgm:spPr>
        <a:xfrm rot="10800000">
          <a:off x="2222499" y="2641600"/>
          <a:ext cx="2641600" cy="2641600"/>
        </a:xfrm>
        <a:solidFill>
          <a:schemeClr val="accent3"/>
        </a:solidFill>
        <a:ln w="25400" cap="flat" cmpd="sng" algn="ctr">
          <a:solidFill>
            <a:sysClr val="window" lastClr="FFFFFF">
              <a:hueOff val="0"/>
              <a:satOff val="0"/>
              <a:lumOff val="0"/>
              <a:alphaOff val="0"/>
            </a:sysClr>
          </a:solidFill>
          <a:prstDash val="solid"/>
        </a:ln>
        <a:effectLst/>
      </dgm:spPr>
      <dgm:t>
        <a:bodyPr lIns="0" tIns="0" rIns="0" bIns="0"/>
        <a:lstStyle/>
        <a:p>
          <a:pPr>
            <a:spcAft>
              <a:spcPts val="1200"/>
            </a:spcAft>
          </a:pPr>
          <a:r>
            <a:rPr lang="en-US" sz="1500" b="1" dirty="0">
              <a:solidFill>
                <a:schemeClr val="bg1"/>
              </a:solidFill>
              <a:latin typeface="Arial"/>
              <a:ea typeface="+mn-ea"/>
              <a:cs typeface="Arial"/>
            </a:rPr>
            <a:t>Financial </a:t>
          </a:r>
          <a:r>
            <a:rPr lang="en-US" sz="1450" b="1" dirty="0">
              <a:solidFill>
                <a:schemeClr val="bg1"/>
              </a:solidFill>
              <a:latin typeface="Arial"/>
              <a:ea typeface="+mn-ea"/>
              <a:cs typeface="Arial"/>
            </a:rPr>
            <a:t>Preparation</a:t>
          </a:r>
        </a:p>
      </dgm:t>
    </dgm:pt>
    <dgm:pt modelId="{1A9BC79B-F5DE-49DA-A0A0-99DB238E013E}" type="parTrans" cxnId="{2C8B7BAD-D502-486B-B28A-ECCB1C4CC434}">
      <dgm:prSet/>
      <dgm:spPr/>
      <dgm:t>
        <a:bodyPr/>
        <a:lstStyle/>
        <a:p>
          <a:pPr>
            <a:spcAft>
              <a:spcPts val="1200"/>
            </a:spcAft>
          </a:pPr>
          <a:endParaRPr lang="en-US" sz="1500">
            <a:solidFill>
              <a:schemeClr val="bg1"/>
            </a:solidFill>
            <a:latin typeface="Arial"/>
            <a:cs typeface="Arial"/>
          </a:endParaRPr>
        </a:p>
      </dgm:t>
    </dgm:pt>
    <dgm:pt modelId="{58D902C8-D736-4285-955F-9149383F7FD0}" type="sibTrans" cxnId="{2C8B7BAD-D502-486B-B28A-ECCB1C4CC434}">
      <dgm:prSet/>
      <dgm:spPr/>
      <dgm:t>
        <a:bodyPr/>
        <a:lstStyle/>
        <a:p>
          <a:pPr>
            <a:spcAft>
              <a:spcPts val="1200"/>
            </a:spcAft>
          </a:pPr>
          <a:endParaRPr lang="en-US" sz="1500">
            <a:solidFill>
              <a:schemeClr val="bg1"/>
            </a:solidFill>
            <a:latin typeface="Arial"/>
            <a:cs typeface="Arial"/>
          </a:endParaRPr>
        </a:p>
      </dgm:t>
    </dgm:pt>
    <dgm:pt modelId="{A23D8EDF-70E3-4A24-B4A2-FDC647E1557D}">
      <dgm:prSet phldrT="[Text]" custT="1"/>
      <dgm:spPr>
        <a:xfrm>
          <a:off x="3543299" y="2641600"/>
          <a:ext cx="2641600" cy="2641600"/>
        </a:xfrm>
        <a:solidFill>
          <a:schemeClr val="accent4"/>
        </a:solidFill>
        <a:ln w="25400" cap="flat" cmpd="sng" algn="ctr">
          <a:solidFill>
            <a:sysClr val="window" lastClr="FFFFFF">
              <a:hueOff val="0"/>
              <a:satOff val="0"/>
              <a:lumOff val="0"/>
              <a:alphaOff val="0"/>
            </a:sysClr>
          </a:solidFill>
          <a:prstDash val="solid"/>
        </a:ln>
        <a:effectLst/>
      </dgm:spPr>
      <dgm:t>
        <a:bodyPr lIns="0" tIns="0" rIns="0" bIns="0"/>
        <a:lstStyle/>
        <a:p>
          <a:pPr>
            <a:spcAft>
              <a:spcPts val="0"/>
            </a:spcAft>
          </a:pPr>
          <a:r>
            <a:rPr lang="en-US" sz="1500" b="1" dirty="0">
              <a:solidFill>
                <a:schemeClr val="bg1"/>
              </a:solidFill>
              <a:latin typeface="Arial"/>
              <a:ea typeface="+mn-ea"/>
              <a:cs typeface="Arial"/>
            </a:rPr>
            <a:t>Public </a:t>
          </a:r>
        </a:p>
        <a:p>
          <a:pPr>
            <a:spcAft>
              <a:spcPts val="0"/>
            </a:spcAft>
          </a:pPr>
          <a:r>
            <a:rPr lang="en-US" sz="1500" b="1" dirty="0">
              <a:solidFill>
                <a:schemeClr val="bg1"/>
              </a:solidFill>
              <a:latin typeface="Arial"/>
              <a:ea typeface="+mn-ea"/>
              <a:cs typeface="Arial"/>
            </a:rPr>
            <a:t>Benefits</a:t>
          </a:r>
        </a:p>
      </dgm:t>
    </dgm:pt>
    <dgm:pt modelId="{E08211A6-A6C4-450D-9F82-3AD2B1C6687E}" type="parTrans" cxnId="{3121958F-88EE-4886-BC13-48274305CF74}">
      <dgm:prSet/>
      <dgm:spPr/>
      <dgm:t>
        <a:bodyPr/>
        <a:lstStyle/>
        <a:p>
          <a:pPr>
            <a:spcAft>
              <a:spcPts val="1200"/>
            </a:spcAft>
          </a:pPr>
          <a:endParaRPr lang="en-US" sz="1500">
            <a:solidFill>
              <a:schemeClr val="bg1"/>
            </a:solidFill>
            <a:latin typeface="Arial"/>
            <a:cs typeface="Arial"/>
          </a:endParaRPr>
        </a:p>
      </dgm:t>
    </dgm:pt>
    <dgm:pt modelId="{FC45008A-FBD2-4131-B4E1-F8B6E5B338A2}" type="sibTrans" cxnId="{3121958F-88EE-4886-BC13-48274305CF74}">
      <dgm:prSet/>
      <dgm:spPr/>
      <dgm:t>
        <a:bodyPr/>
        <a:lstStyle/>
        <a:p>
          <a:pPr>
            <a:spcAft>
              <a:spcPts val="1200"/>
            </a:spcAft>
          </a:pPr>
          <a:endParaRPr lang="en-US" sz="1500">
            <a:solidFill>
              <a:schemeClr val="bg1"/>
            </a:solidFill>
            <a:latin typeface="Arial"/>
            <a:cs typeface="Arial"/>
          </a:endParaRPr>
        </a:p>
      </dgm:t>
    </dgm:pt>
    <dgm:pt modelId="{EAFA18D7-8B89-45D3-BFBF-2EF0F807D955}" type="pres">
      <dgm:prSet presAssocID="{9DE48286-AC6F-43B2-BB4C-B3F6CF00BE99}" presName="compositeShape" presStyleCnt="0">
        <dgm:presLayoutVars>
          <dgm:chMax val="9"/>
          <dgm:dir/>
          <dgm:resizeHandles val="exact"/>
        </dgm:presLayoutVars>
      </dgm:prSet>
      <dgm:spPr/>
    </dgm:pt>
    <dgm:pt modelId="{FF808174-9D89-4803-957F-D2E4973F12CB}" type="pres">
      <dgm:prSet presAssocID="{9DE48286-AC6F-43B2-BB4C-B3F6CF00BE99}" presName="triangle1" presStyleLbl="node1" presStyleIdx="0" presStyleCnt="4">
        <dgm:presLayoutVars>
          <dgm:bulletEnabled val="1"/>
        </dgm:presLayoutVars>
      </dgm:prSet>
      <dgm:spPr>
        <a:prstGeom prst="triangle">
          <a:avLst/>
        </a:prstGeom>
      </dgm:spPr>
    </dgm:pt>
    <dgm:pt modelId="{6F55B572-B742-4094-8384-2F487B1A1C0E}" type="pres">
      <dgm:prSet presAssocID="{9DE48286-AC6F-43B2-BB4C-B3F6CF00BE99}" presName="triangle2" presStyleLbl="node1" presStyleIdx="1" presStyleCnt="4">
        <dgm:presLayoutVars>
          <dgm:bulletEnabled val="1"/>
        </dgm:presLayoutVars>
      </dgm:prSet>
      <dgm:spPr>
        <a:prstGeom prst="triangle">
          <a:avLst/>
        </a:prstGeom>
      </dgm:spPr>
    </dgm:pt>
    <dgm:pt modelId="{150AEADC-3000-4412-95C3-7F7DFE0C7204}" type="pres">
      <dgm:prSet presAssocID="{9DE48286-AC6F-43B2-BB4C-B3F6CF00BE99}" presName="triangle3" presStyleLbl="node1" presStyleIdx="2" presStyleCnt="4">
        <dgm:presLayoutVars>
          <dgm:bulletEnabled val="1"/>
        </dgm:presLayoutVars>
      </dgm:prSet>
      <dgm:spPr>
        <a:prstGeom prst="triangle">
          <a:avLst/>
        </a:prstGeom>
      </dgm:spPr>
    </dgm:pt>
    <dgm:pt modelId="{06E353AF-DE10-4A3E-BC66-9C13B75036F7}" type="pres">
      <dgm:prSet presAssocID="{9DE48286-AC6F-43B2-BB4C-B3F6CF00BE99}" presName="triangle4" presStyleLbl="node1" presStyleIdx="3" presStyleCnt="4">
        <dgm:presLayoutVars>
          <dgm:bulletEnabled val="1"/>
        </dgm:presLayoutVars>
      </dgm:prSet>
      <dgm:spPr>
        <a:prstGeom prst="triangle">
          <a:avLst/>
        </a:prstGeom>
      </dgm:spPr>
    </dgm:pt>
  </dgm:ptLst>
  <dgm:cxnLst>
    <dgm:cxn modelId="{6BDDF708-9448-4F18-947A-E28AF0DCFF90}" type="presOf" srcId="{03DD4C4B-9342-4800-B1CE-C7A4534820E5}" destId="{150AEADC-3000-4412-95C3-7F7DFE0C7204}" srcOrd="0" destOrd="0" presId="urn:microsoft.com/office/officeart/2005/8/layout/pyramid4"/>
    <dgm:cxn modelId="{C71C3632-2DF4-4725-9AC6-1C78FA8496F0}" type="presOf" srcId="{51605E5B-CA17-47A4-B1D2-D755B13A592C}" destId="{FF808174-9D89-4803-957F-D2E4973F12CB}" srcOrd="0" destOrd="0" presId="urn:microsoft.com/office/officeart/2005/8/layout/pyramid4"/>
    <dgm:cxn modelId="{CABB2049-AD1E-41E1-9094-FCCB32388D98}" type="presOf" srcId="{9DE48286-AC6F-43B2-BB4C-B3F6CF00BE99}" destId="{EAFA18D7-8B89-45D3-BFBF-2EF0F807D955}" srcOrd="0" destOrd="0" presId="urn:microsoft.com/office/officeart/2005/8/layout/pyramid4"/>
    <dgm:cxn modelId="{45B3DC75-B1A3-444A-B26B-9994C24D7A62}" srcId="{9DE48286-AC6F-43B2-BB4C-B3F6CF00BE99}" destId="{7D78DDBB-FA84-4B89-98B6-CF5B7928DF47}" srcOrd="1" destOrd="0" parTransId="{1E9E9298-ACE0-4F0C-8F97-5741430D9AE6}" sibTransId="{00FB2449-E104-4242-8E9A-40E7401CB2EC}"/>
    <dgm:cxn modelId="{AD434B57-5A1F-4DBC-B7EA-DFFC999B652E}" srcId="{9DE48286-AC6F-43B2-BB4C-B3F6CF00BE99}" destId="{51605E5B-CA17-47A4-B1D2-D755B13A592C}" srcOrd="0" destOrd="0" parTransId="{DF16925D-0C1F-4F9C-88E8-0AFFF0AB8F81}" sibTransId="{94A6BA8D-BF31-4D40-8F47-72289ED454E4}"/>
    <dgm:cxn modelId="{046D2A88-F0C1-4623-984D-B73EB7CA747B}" type="presOf" srcId="{7D78DDBB-FA84-4B89-98B6-CF5B7928DF47}" destId="{6F55B572-B742-4094-8384-2F487B1A1C0E}" srcOrd="0" destOrd="0" presId="urn:microsoft.com/office/officeart/2005/8/layout/pyramid4"/>
    <dgm:cxn modelId="{3121958F-88EE-4886-BC13-48274305CF74}" srcId="{9DE48286-AC6F-43B2-BB4C-B3F6CF00BE99}" destId="{A23D8EDF-70E3-4A24-B4A2-FDC647E1557D}" srcOrd="3" destOrd="0" parTransId="{E08211A6-A6C4-450D-9F82-3AD2B1C6687E}" sibTransId="{FC45008A-FBD2-4131-B4E1-F8B6E5B338A2}"/>
    <dgm:cxn modelId="{2C8B7BAD-D502-486B-B28A-ECCB1C4CC434}" srcId="{9DE48286-AC6F-43B2-BB4C-B3F6CF00BE99}" destId="{03DD4C4B-9342-4800-B1CE-C7A4534820E5}" srcOrd="2" destOrd="0" parTransId="{1A9BC79B-F5DE-49DA-A0A0-99DB238E013E}" sibTransId="{58D902C8-D736-4285-955F-9149383F7FD0}"/>
    <dgm:cxn modelId="{94D9AEF3-1D0A-4004-934D-217864629D6A}" type="presOf" srcId="{A23D8EDF-70E3-4A24-B4A2-FDC647E1557D}" destId="{06E353AF-DE10-4A3E-BC66-9C13B75036F7}" srcOrd="0" destOrd="0" presId="urn:microsoft.com/office/officeart/2005/8/layout/pyramid4"/>
    <dgm:cxn modelId="{ACC8BAA8-F8FB-4B5E-976C-C8FC9B0D72E5}" type="presParOf" srcId="{EAFA18D7-8B89-45D3-BFBF-2EF0F807D955}" destId="{FF808174-9D89-4803-957F-D2E4973F12CB}" srcOrd="0" destOrd="0" presId="urn:microsoft.com/office/officeart/2005/8/layout/pyramid4"/>
    <dgm:cxn modelId="{3DEC3B64-D372-4DC4-8E66-A40EBEEE7FBF}" type="presParOf" srcId="{EAFA18D7-8B89-45D3-BFBF-2EF0F807D955}" destId="{6F55B572-B742-4094-8384-2F487B1A1C0E}" srcOrd="1" destOrd="0" presId="urn:microsoft.com/office/officeart/2005/8/layout/pyramid4"/>
    <dgm:cxn modelId="{EDC7C2A6-AFA4-4293-BE90-C589CD9A844B}" type="presParOf" srcId="{EAFA18D7-8B89-45D3-BFBF-2EF0F807D955}" destId="{150AEADC-3000-4412-95C3-7F7DFE0C7204}" srcOrd="2" destOrd="0" presId="urn:microsoft.com/office/officeart/2005/8/layout/pyramid4"/>
    <dgm:cxn modelId="{C2E5B332-CC99-4544-B2EA-B7759C504D14}" type="presParOf" srcId="{EAFA18D7-8B89-45D3-BFBF-2EF0F807D955}" destId="{06E353AF-DE10-4A3E-BC66-9C13B75036F7}"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08174-9D89-4803-957F-D2E4973F12CB}">
      <dsp:nvSpPr>
        <dsp:cNvPr id="0" name=""/>
        <dsp:cNvSpPr/>
      </dsp:nvSpPr>
      <dsp:spPr>
        <a:xfrm>
          <a:off x="1803400" y="0"/>
          <a:ext cx="2108200" cy="2108200"/>
        </a:xfrm>
        <a:prstGeom prst="triangle">
          <a:avLst/>
        </a:prstGeom>
        <a:solidFill>
          <a:schemeClr val="accent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ts val="0"/>
            </a:spcAft>
            <a:buNone/>
          </a:pPr>
          <a:r>
            <a:rPr lang="en-US" sz="1500" b="1" kern="1200" dirty="0">
              <a:solidFill>
                <a:schemeClr val="bg1"/>
              </a:solidFill>
              <a:latin typeface="Arial"/>
              <a:ea typeface="+mn-ea"/>
              <a:cs typeface="Arial"/>
            </a:rPr>
            <a:t>Future</a:t>
          </a:r>
        </a:p>
        <a:p>
          <a:pPr marL="0" lvl="0" indent="0" algn="ctr" defTabSz="666750">
            <a:lnSpc>
              <a:spcPct val="90000"/>
            </a:lnSpc>
            <a:spcBef>
              <a:spcPct val="0"/>
            </a:spcBef>
            <a:spcAft>
              <a:spcPts val="0"/>
            </a:spcAft>
            <a:buNone/>
          </a:pPr>
          <a:r>
            <a:rPr lang="en-US" sz="1500" b="1" kern="1200" dirty="0">
              <a:solidFill>
                <a:schemeClr val="bg1"/>
              </a:solidFill>
              <a:latin typeface="Arial"/>
              <a:ea typeface="+mn-ea"/>
              <a:cs typeface="Arial"/>
            </a:rPr>
            <a:t>Lifestyle</a:t>
          </a:r>
        </a:p>
      </dsp:txBody>
      <dsp:txXfrm>
        <a:off x="2330450" y="1054100"/>
        <a:ext cx="1054100" cy="1054100"/>
      </dsp:txXfrm>
    </dsp:sp>
    <dsp:sp modelId="{6F55B572-B742-4094-8384-2F487B1A1C0E}">
      <dsp:nvSpPr>
        <dsp:cNvPr id="0" name=""/>
        <dsp:cNvSpPr/>
      </dsp:nvSpPr>
      <dsp:spPr>
        <a:xfrm>
          <a:off x="749300" y="2108200"/>
          <a:ext cx="2108200" cy="2108200"/>
        </a:xfrm>
        <a:prstGeom prst="triangle">
          <a:avLst/>
        </a:prstGeom>
        <a:solidFill>
          <a:schemeClr val="bg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ts val="0"/>
            </a:spcAft>
            <a:buNone/>
          </a:pPr>
          <a:r>
            <a:rPr lang="en-US" sz="1500" b="1" kern="1200" dirty="0">
              <a:solidFill>
                <a:schemeClr val="bg1"/>
              </a:solidFill>
              <a:latin typeface="Arial"/>
              <a:ea typeface="+mn-ea"/>
              <a:cs typeface="Arial"/>
            </a:rPr>
            <a:t>Legal </a:t>
          </a:r>
        </a:p>
        <a:p>
          <a:pPr marL="0" lvl="0" indent="0" algn="ctr" defTabSz="666750">
            <a:lnSpc>
              <a:spcPct val="90000"/>
            </a:lnSpc>
            <a:spcBef>
              <a:spcPct val="0"/>
            </a:spcBef>
            <a:spcAft>
              <a:spcPts val="0"/>
            </a:spcAft>
            <a:buNone/>
          </a:pPr>
          <a:r>
            <a:rPr lang="en-US" sz="1500" b="1" kern="1200" dirty="0">
              <a:solidFill>
                <a:schemeClr val="bg1"/>
              </a:solidFill>
              <a:latin typeface="Arial"/>
              <a:ea typeface="+mn-ea"/>
              <a:cs typeface="Arial"/>
            </a:rPr>
            <a:t>Issues</a:t>
          </a:r>
        </a:p>
      </dsp:txBody>
      <dsp:txXfrm>
        <a:off x="1276350" y="3162300"/>
        <a:ext cx="1054100" cy="1054100"/>
      </dsp:txXfrm>
    </dsp:sp>
    <dsp:sp modelId="{150AEADC-3000-4412-95C3-7F7DFE0C7204}">
      <dsp:nvSpPr>
        <dsp:cNvPr id="0" name=""/>
        <dsp:cNvSpPr/>
      </dsp:nvSpPr>
      <dsp:spPr>
        <a:xfrm rot="10800000">
          <a:off x="1803400" y="2108200"/>
          <a:ext cx="2108200" cy="2108200"/>
        </a:xfrm>
        <a:prstGeom prst="triangle">
          <a:avLst/>
        </a:prstGeom>
        <a:solidFill>
          <a:schemeClr val="accent3"/>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ts val="1200"/>
            </a:spcAft>
            <a:buNone/>
          </a:pPr>
          <a:r>
            <a:rPr lang="en-US" sz="1500" b="1" kern="1200" dirty="0">
              <a:solidFill>
                <a:schemeClr val="bg1"/>
              </a:solidFill>
              <a:latin typeface="Arial"/>
              <a:ea typeface="+mn-ea"/>
              <a:cs typeface="Arial"/>
            </a:rPr>
            <a:t>Financial </a:t>
          </a:r>
          <a:r>
            <a:rPr lang="en-US" sz="1450" b="1" kern="1200" dirty="0">
              <a:solidFill>
                <a:schemeClr val="bg1"/>
              </a:solidFill>
              <a:latin typeface="Arial"/>
              <a:ea typeface="+mn-ea"/>
              <a:cs typeface="Arial"/>
            </a:rPr>
            <a:t>Preparation</a:t>
          </a:r>
        </a:p>
      </dsp:txBody>
      <dsp:txXfrm rot="10800000">
        <a:off x="2330450" y="2108200"/>
        <a:ext cx="1054100" cy="1054100"/>
      </dsp:txXfrm>
    </dsp:sp>
    <dsp:sp modelId="{06E353AF-DE10-4A3E-BC66-9C13B75036F7}">
      <dsp:nvSpPr>
        <dsp:cNvPr id="0" name=""/>
        <dsp:cNvSpPr/>
      </dsp:nvSpPr>
      <dsp:spPr>
        <a:xfrm>
          <a:off x="2857500" y="2108200"/>
          <a:ext cx="2108200" cy="2108200"/>
        </a:xfrm>
        <a:prstGeom prst="triangle">
          <a:avLst/>
        </a:prstGeom>
        <a:solidFill>
          <a:schemeClr val="accent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ts val="0"/>
            </a:spcAft>
            <a:buNone/>
          </a:pPr>
          <a:r>
            <a:rPr lang="en-US" sz="1500" b="1" kern="1200" dirty="0">
              <a:solidFill>
                <a:schemeClr val="bg1"/>
              </a:solidFill>
              <a:latin typeface="Arial"/>
              <a:ea typeface="+mn-ea"/>
              <a:cs typeface="Arial"/>
            </a:rPr>
            <a:t>Public </a:t>
          </a:r>
        </a:p>
        <a:p>
          <a:pPr marL="0" lvl="0" indent="0" algn="ctr" defTabSz="666750">
            <a:lnSpc>
              <a:spcPct val="90000"/>
            </a:lnSpc>
            <a:spcBef>
              <a:spcPct val="0"/>
            </a:spcBef>
            <a:spcAft>
              <a:spcPts val="0"/>
            </a:spcAft>
            <a:buNone/>
          </a:pPr>
          <a:r>
            <a:rPr lang="en-US" sz="1500" b="1" kern="1200" dirty="0">
              <a:solidFill>
                <a:schemeClr val="bg1"/>
              </a:solidFill>
              <a:latin typeface="Arial"/>
              <a:ea typeface="+mn-ea"/>
              <a:cs typeface="Arial"/>
            </a:rPr>
            <a:t>Benefits</a:t>
          </a:r>
        </a:p>
      </dsp:txBody>
      <dsp:txXfrm>
        <a:off x="3384550" y="3162300"/>
        <a:ext cx="1054100" cy="1054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B57A2-ABE5-4389-BCCC-3F57CDFE9693}">
      <dsp:nvSpPr>
        <dsp:cNvPr id="0" name=""/>
        <dsp:cNvSpPr/>
      </dsp:nvSpPr>
      <dsp:spPr>
        <a:xfrm>
          <a:off x="2373163" y="1994471"/>
          <a:ext cx="1515744" cy="151574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ts val="30"/>
            </a:spcAft>
            <a:buNone/>
          </a:pPr>
          <a:r>
            <a:rPr lang="en-US" sz="2600" b="1" kern="1200">
              <a:latin typeface="Arial"/>
              <a:ea typeface="+mn-ea"/>
              <a:cs typeface="Arial"/>
            </a:rPr>
            <a:t>Your</a:t>
          </a:r>
        </a:p>
        <a:p>
          <a:pPr marL="0" lvl="0" indent="0" algn="ctr" defTabSz="1155700">
            <a:lnSpc>
              <a:spcPct val="90000"/>
            </a:lnSpc>
            <a:spcBef>
              <a:spcPct val="0"/>
            </a:spcBef>
            <a:spcAft>
              <a:spcPts val="30"/>
            </a:spcAft>
            <a:buNone/>
          </a:pPr>
          <a:r>
            <a:rPr lang="en-US" sz="2600" b="1" kern="1200">
              <a:latin typeface="Arial"/>
              <a:ea typeface="+mn-ea"/>
              <a:cs typeface="Arial"/>
            </a:rPr>
            <a:t>Loved One</a:t>
          </a:r>
        </a:p>
      </dsp:txBody>
      <dsp:txXfrm>
        <a:off x="2595139" y="2216447"/>
        <a:ext cx="1071792" cy="1071792"/>
      </dsp:txXfrm>
    </dsp:sp>
    <dsp:sp modelId="{83811E7D-361B-4A30-AD52-0898F5060176}">
      <dsp:nvSpPr>
        <dsp:cNvPr id="0" name=""/>
        <dsp:cNvSpPr/>
      </dsp:nvSpPr>
      <dsp:spPr>
        <a:xfrm rot="16200000">
          <a:off x="2975487" y="1817144"/>
          <a:ext cx="311095" cy="43558"/>
        </a:xfrm>
        <a:custGeom>
          <a:avLst/>
          <a:gdLst/>
          <a:ahLst/>
          <a:cxnLst/>
          <a:rect l="0" t="0" r="0" b="0"/>
          <a:pathLst>
            <a:path>
              <a:moveTo>
                <a:pt x="0" y="21779"/>
              </a:moveTo>
              <a:lnTo>
                <a:pt x="311095" y="217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latin typeface="Arial"/>
            <a:ea typeface="+mn-ea"/>
            <a:cs typeface="Arial"/>
          </a:endParaRPr>
        </a:p>
      </dsp:txBody>
      <dsp:txXfrm>
        <a:off x="3123258" y="1831146"/>
        <a:ext cx="15554" cy="15554"/>
      </dsp:txXfrm>
    </dsp:sp>
    <dsp:sp modelId="{859F829C-8C82-4BE7-A43A-42484CBD1D58}">
      <dsp:nvSpPr>
        <dsp:cNvPr id="0" name=""/>
        <dsp:cNvSpPr/>
      </dsp:nvSpPr>
      <dsp:spPr>
        <a:xfrm>
          <a:off x="2226651" y="-125392"/>
          <a:ext cx="1808768" cy="180876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Arial"/>
              <a:ea typeface="+mn-ea"/>
              <a:cs typeface="Arial"/>
            </a:rPr>
            <a:t>Family and friends</a:t>
          </a:r>
        </a:p>
      </dsp:txBody>
      <dsp:txXfrm>
        <a:off x="2491539" y="139496"/>
        <a:ext cx="1278992" cy="1278992"/>
      </dsp:txXfrm>
    </dsp:sp>
    <dsp:sp modelId="{37840383-C15F-4ED1-B45C-E2DE3318D7E3}">
      <dsp:nvSpPr>
        <dsp:cNvPr id="0" name=""/>
        <dsp:cNvSpPr/>
      </dsp:nvSpPr>
      <dsp:spPr>
        <a:xfrm>
          <a:off x="3888907" y="2730564"/>
          <a:ext cx="309527" cy="43558"/>
        </a:xfrm>
        <a:custGeom>
          <a:avLst/>
          <a:gdLst/>
          <a:ahLst/>
          <a:cxnLst/>
          <a:rect l="0" t="0" r="0" b="0"/>
          <a:pathLst>
            <a:path>
              <a:moveTo>
                <a:pt x="0" y="21779"/>
              </a:moveTo>
              <a:lnTo>
                <a:pt x="309527" y="217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latin typeface="Arial"/>
            <a:ea typeface="+mn-ea"/>
            <a:cs typeface="Arial"/>
          </a:endParaRPr>
        </a:p>
      </dsp:txBody>
      <dsp:txXfrm>
        <a:off x="4035933" y="2744605"/>
        <a:ext cx="15476" cy="15476"/>
      </dsp:txXfrm>
    </dsp:sp>
    <dsp:sp modelId="{5BD34792-29F6-4822-9901-1170C9262A11}">
      <dsp:nvSpPr>
        <dsp:cNvPr id="0" name=""/>
        <dsp:cNvSpPr/>
      </dsp:nvSpPr>
      <dsp:spPr>
        <a:xfrm>
          <a:off x="4198435" y="1847959"/>
          <a:ext cx="1811906" cy="1808768"/>
        </a:xfrm>
        <a:prstGeom prst="ellipse">
          <a:avLst/>
        </a:prstGeom>
        <a:solidFill>
          <a:schemeClr val="accent5">
            <a:hueOff val="-3107473"/>
            <a:satOff val="23478"/>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a:ea typeface="+mn-ea"/>
              <a:cs typeface="Arial"/>
            </a:rPr>
            <a:t>Financial professional</a:t>
          </a:r>
        </a:p>
      </dsp:txBody>
      <dsp:txXfrm>
        <a:off x="4463782" y="2112847"/>
        <a:ext cx="1281212" cy="1278992"/>
      </dsp:txXfrm>
    </dsp:sp>
    <dsp:sp modelId="{9B38E2C3-EBE0-4B1C-813E-8A15CBD1ACDC}">
      <dsp:nvSpPr>
        <dsp:cNvPr id="0" name=""/>
        <dsp:cNvSpPr/>
      </dsp:nvSpPr>
      <dsp:spPr>
        <a:xfrm rot="5400000">
          <a:off x="2975487" y="3643985"/>
          <a:ext cx="311095" cy="43558"/>
        </a:xfrm>
        <a:custGeom>
          <a:avLst/>
          <a:gdLst/>
          <a:ahLst/>
          <a:cxnLst/>
          <a:rect l="0" t="0" r="0" b="0"/>
          <a:pathLst>
            <a:path>
              <a:moveTo>
                <a:pt x="0" y="21779"/>
              </a:moveTo>
              <a:lnTo>
                <a:pt x="311095" y="217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latin typeface="Arial"/>
            <a:ea typeface="+mn-ea"/>
            <a:cs typeface="Arial"/>
          </a:endParaRPr>
        </a:p>
      </dsp:txBody>
      <dsp:txXfrm>
        <a:off x="3123258" y="3657986"/>
        <a:ext cx="15554" cy="15554"/>
      </dsp:txXfrm>
    </dsp:sp>
    <dsp:sp modelId="{C1EB1475-F45A-4E74-8193-B23C97CCF3B7}">
      <dsp:nvSpPr>
        <dsp:cNvPr id="0" name=""/>
        <dsp:cNvSpPr/>
      </dsp:nvSpPr>
      <dsp:spPr>
        <a:xfrm>
          <a:off x="2226651" y="3821312"/>
          <a:ext cx="1808768" cy="1808768"/>
        </a:xfrm>
        <a:prstGeom prst="ellipse">
          <a:avLst/>
        </a:prstGeom>
        <a:solidFill>
          <a:schemeClr val="accent5">
            <a:hueOff val="-6214947"/>
            <a:satOff val="46957"/>
            <a:lumOff val="104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a:latin typeface="Arial"/>
              <a:ea typeface="+mn-ea"/>
              <a:cs typeface="Arial"/>
            </a:rPr>
            <a:t>Social worker</a:t>
          </a:r>
        </a:p>
      </dsp:txBody>
      <dsp:txXfrm>
        <a:off x="2491539" y="4086200"/>
        <a:ext cx="1278992" cy="1278992"/>
      </dsp:txXfrm>
    </dsp:sp>
    <dsp:sp modelId="{17CDD44E-FB36-4FEA-AD33-24CB6159F753}">
      <dsp:nvSpPr>
        <dsp:cNvPr id="0" name=""/>
        <dsp:cNvSpPr/>
      </dsp:nvSpPr>
      <dsp:spPr>
        <a:xfrm rot="10800000">
          <a:off x="2062067" y="2730564"/>
          <a:ext cx="311095" cy="43558"/>
        </a:xfrm>
        <a:custGeom>
          <a:avLst/>
          <a:gdLst/>
          <a:ahLst/>
          <a:cxnLst/>
          <a:rect l="0" t="0" r="0" b="0"/>
          <a:pathLst>
            <a:path>
              <a:moveTo>
                <a:pt x="0" y="21779"/>
              </a:moveTo>
              <a:lnTo>
                <a:pt x="311095" y="2177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latin typeface="Arial"/>
            <a:ea typeface="+mn-ea"/>
            <a:cs typeface="Arial"/>
          </a:endParaRPr>
        </a:p>
      </dsp:txBody>
      <dsp:txXfrm rot="10800000">
        <a:off x="2209837" y="2744566"/>
        <a:ext cx="15554" cy="15554"/>
      </dsp:txXfrm>
    </dsp:sp>
    <dsp:sp modelId="{996B4515-1210-4E8C-955A-7DB17BEF9A7C}">
      <dsp:nvSpPr>
        <dsp:cNvPr id="0" name=""/>
        <dsp:cNvSpPr/>
      </dsp:nvSpPr>
      <dsp:spPr>
        <a:xfrm>
          <a:off x="253298" y="1847959"/>
          <a:ext cx="1808768" cy="1808768"/>
        </a:xfrm>
        <a:prstGeom prst="ellipse">
          <a:avLst/>
        </a:prstGeom>
        <a:solidFill>
          <a:schemeClr val="accent5">
            <a:hueOff val="-9322419"/>
            <a:satOff val="70435"/>
            <a:lumOff val="1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a:latin typeface="Arial"/>
              <a:ea typeface="+mn-ea"/>
              <a:cs typeface="Arial"/>
            </a:rPr>
            <a:t>Qualified attorney</a:t>
          </a:r>
        </a:p>
      </dsp:txBody>
      <dsp:txXfrm>
        <a:off x="518186" y="2112847"/>
        <a:ext cx="1278992" cy="1278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08174-9D89-4803-957F-D2E4973F12CB}">
      <dsp:nvSpPr>
        <dsp:cNvPr id="0" name=""/>
        <dsp:cNvSpPr/>
      </dsp:nvSpPr>
      <dsp:spPr>
        <a:xfrm>
          <a:off x="1803400" y="0"/>
          <a:ext cx="2108200" cy="2108200"/>
        </a:xfrm>
        <a:prstGeom prst="triangle">
          <a:avLst/>
        </a:prstGeom>
        <a:solidFill>
          <a:schemeClr val="accent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ts val="0"/>
            </a:spcAft>
            <a:buNone/>
          </a:pPr>
          <a:r>
            <a:rPr lang="en-US" sz="1500" b="1" kern="1200" dirty="0">
              <a:solidFill>
                <a:schemeClr val="bg1"/>
              </a:solidFill>
              <a:latin typeface="Arial"/>
              <a:ea typeface="+mn-ea"/>
              <a:cs typeface="Arial"/>
            </a:rPr>
            <a:t>Future</a:t>
          </a:r>
        </a:p>
        <a:p>
          <a:pPr marL="0" lvl="0" indent="0" algn="ctr" defTabSz="666750">
            <a:lnSpc>
              <a:spcPct val="90000"/>
            </a:lnSpc>
            <a:spcBef>
              <a:spcPct val="0"/>
            </a:spcBef>
            <a:spcAft>
              <a:spcPts val="0"/>
            </a:spcAft>
            <a:buNone/>
          </a:pPr>
          <a:r>
            <a:rPr lang="en-US" sz="1500" b="1" kern="1200" dirty="0">
              <a:solidFill>
                <a:schemeClr val="bg1"/>
              </a:solidFill>
              <a:latin typeface="Arial"/>
              <a:ea typeface="+mn-ea"/>
              <a:cs typeface="Arial"/>
            </a:rPr>
            <a:t>Lifestyle</a:t>
          </a:r>
        </a:p>
      </dsp:txBody>
      <dsp:txXfrm>
        <a:off x="2330450" y="1054100"/>
        <a:ext cx="1054100" cy="1054100"/>
      </dsp:txXfrm>
    </dsp:sp>
    <dsp:sp modelId="{6F55B572-B742-4094-8384-2F487B1A1C0E}">
      <dsp:nvSpPr>
        <dsp:cNvPr id="0" name=""/>
        <dsp:cNvSpPr/>
      </dsp:nvSpPr>
      <dsp:spPr>
        <a:xfrm>
          <a:off x="749300" y="2108200"/>
          <a:ext cx="2108200" cy="2108200"/>
        </a:xfrm>
        <a:prstGeom prst="triangle">
          <a:avLst/>
        </a:prstGeom>
        <a:solidFill>
          <a:schemeClr val="bg2"/>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ts val="0"/>
            </a:spcAft>
            <a:buNone/>
          </a:pPr>
          <a:r>
            <a:rPr lang="en-US" sz="1500" b="1" kern="1200" dirty="0">
              <a:solidFill>
                <a:schemeClr val="bg1"/>
              </a:solidFill>
              <a:latin typeface="Arial"/>
              <a:ea typeface="+mn-ea"/>
              <a:cs typeface="Arial"/>
            </a:rPr>
            <a:t>Legal </a:t>
          </a:r>
        </a:p>
        <a:p>
          <a:pPr marL="0" lvl="0" indent="0" algn="ctr" defTabSz="666750">
            <a:lnSpc>
              <a:spcPct val="90000"/>
            </a:lnSpc>
            <a:spcBef>
              <a:spcPct val="0"/>
            </a:spcBef>
            <a:spcAft>
              <a:spcPts val="0"/>
            </a:spcAft>
            <a:buNone/>
          </a:pPr>
          <a:r>
            <a:rPr lang="en-US" sz="1500" b="1" kern="1200" dirty="0">
              <a:solidFill>
                <a:schemeClr val="bg1"/>
              </a:solidFill>
              <a:latin typeface="Arial"/>
              <a:ea typeface="+mn-ea"/>
              <a:cs typeface="Arial"/>
            </a:rPr>
            <a:t>Issues</a:t>
          </a:r>
        </a:p>
      </dsp:txBody>
      <dsp:txXfrm>
        <a:off x="1276350" y="3162300"/>
        <a:ext cx="1054100" cy="1054100"/>
      </dsp:txXfrm>
    </dsp:sp>
    <dsp:sp modelId="{150AEADC-3000-4412-95C3-7F7DFE0C7204}">
      <dsp:nvSpPr>
        <dsp:cNvPr id="0" name=""/>
        <dsp:cNvSpPr/>
      </dsp:nvSpPr>
      <dsp:spPr>
        <a:xfrm rot="10800000">
          <a:off x="1803400" y="2108200"/>
          <a:ext cx="2108200" cy="2108200"/>
        </a:xfrm>
        <a:prstGeom prst="triangle">
          <a:avLst/>
        </a:prstGeom>
        <a:solidFill>
          <a:schemeClr val="accent3"/>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ts val="1200"/>
            </a:spcAft>
            <a:buNone/>
          </a:pPr>
          <a:r>
            <a:rPr lang="en-US" sz="1500" b="1" kern="1200" dirty="0">
              <a:solidFill>
                <a:schemeClr val="bg1"/>
              </a:solidFill>
              <a:latin typeface="Arial"/>
              <a:ea typeface="+mn-ea"/>
              <a:cs typeface="Arial"/>
            </a:rPr>
            <a:t>Financial </a:t>
          </a:r>
          <a:r>
            <a:rPr lang="en-US" sz="1450" b="1" kern="1200" dirty="0">
              <a:solidFill>
                <a:schemeClr val="bg1"/>
              </a:solidFill>
              <a:latin typeface="Arial"/>
              <a:ea typeface="+mn-ea"/>
              <a:cs typeface="Arial"/>
            </a:rPr>
            <a:t>Preparation</a:t>
          </a:r>
        </a:p>
      </dsp:txBody>
      <dsp:txXfrm rot="10800000">
        <a:off x="2330450" y="2108200"/>
        <a:ext cx="1054100" cy="1054100"/>
      </dsp:txXfrm>
    </dsp:sp>
    <dsp:sp modelId="{06E353AF-DE10-4A3E-BC66-9C13B75036F7}">
      <dsp:nvSpPr>
        <dsp:cNvPr id="0" name=""/>
        <dsp:cNvSpPr/>
      </dsp:nvSpPr>
      <dsp:spPr>
        <a:xfrm>
          <a:off x="2857500" y="2108200"/>
          <a:ext cx="2108200" cy="2108200"/>
        </a:xfrm>
        <a:prstGeom prst="triangle">
          <a:avLst/>
        </a:prstGeom>
        <a:solidFill>
          <a:schemeClr val="accent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ts val="0"/>
            </a:spcAft>
            <a:buNone/>
          </a:pPr>
          <a:r>
            <a:rPr lang="en-US" sz="1500" b="1" kern="1200" dirty="0">
              <a:solidFill>
                <a:schemeClr val="bg1"/>
              </a:solidFill>
              <a:latin typeface="Arial"/>
              <a:ea typeface="+mn-ea"/>
              <a:cs typeface="Arial"/>
            </a:rPr>
            <a:t>Public </a:t>
          </a:r>
        </a:p>
        <a:p>
          <a:pPr marL="0" lvl="0" indent="0" algn="ctr" defTabSz="666750">
            <a:lnSpc>
              <a:spcPct val="90000"/>
            </a:lnSpc>
            <a:spcBef>
              <a:spcPct val="0"/>
            </a:spcBef>
            <a:spcAft>
              <a:spcPts val="0"/>
            </a:spcAft>
            <a:buNone/>
          </a:pPr>
          <a:r>
            <a:rPr lang="en-US" sz="1500" b="1" kern="1200" dirty="0">
              <a:solidFill>
                <a:schemeClr val="bg1"/>
              </a:solidFill>
              <a:latin typeface="Arial"/>
              <a:ea typeface="+mn-ea"/>
              <a:cs typeface="Arial"/>
            </a:rPr>
            <a:t>Benefits</a:t>
          </a:r>
        </a:p>
      </dsp:txBody>
      <dsp:txXfrm>
        <a:off x="3384550" y="3162300"/>
        <a:ext cx="1054100" cy="10541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30DFE0F-DD97-4625-A34F-0753E4C6474C}" type="datetimeFigureOut">
              <a:rPr lang="en-US" smtClean="0"/>
              <a:t>06/22/2023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4078F1F-E94E-4766-B1E8-DDE81CB0F028}" type="slidenum">
              <a:rPr lang="en-US" smtClean="0"/>
              <a:t>‹#›</a:t>
            </a:fld>
            <a:endParaRPr lang="en-US"/>
          </a:p>
        </p:txBody>
      </p:sp>
    </p:spTree>
    <p:extLst>
      <p:ext uri="{BB962C8B-B14F-4D97-AF65-F5344CB8AC3E}">
        <p14:creationId xmlns:p14="http://schemas.microsoft.com/office/powerpoint/2010/main" val="2628155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5E324C5C-C227-409B-B898-1ED1DBD44DAA}" type="datetimeFigureOut">
              <a:rPr lang="en-US" smtClean="0"/>
              <a:t>06/22/2023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054B72BD-49BF-425F-B7CF-DCC3FB2E4BFC}" type="slidenum">
              <a:rPr lang="en-US" smtClean="0"/>
              <a:t>‹#›</a:t>
            </a:fld>
            <a:endParaRPr lang="en-US"/>
          </a:p>
        </p:txBody>
      </p:sp>
    </p:spTree>
    <p:extLst>
      <p:ext uri="{BB962C8B-B14F-4D97-AF65-F5344CB8AC3E}">
        <p14:creationId xmlns:p14="http://schemas.microsoft.com/office/powerpoint/2010/main" val="1837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a:t>
            </a:fld>
            <a:endParaRPr lang="en-US"/>
          </a:p>
        </p:txBody>
      </p:sp>
    </p:spTree>
    <p:extLst>
      <p:ext uri="{BB962C8B-B14F-4D97-AF65-F5344CB8AC3E}">
        <p14:creationId xmlns:p14="http://schemas.microsoft.com/office/powerpoint/2010/main" val="289446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100" eaLnBrk="1" hangingPunct="1">
              <a:spcBef>
                <a:spcPct val="0"/>
              </a:spcBef>
            </a:pPr>
            <a:r>
              <a:rPr lang="en-US" dirty="0"/>
              <a:t>Coordinating estate plans and finances among several financial,</a:t>
            </a:r>
            <a:r>
              <a:rPr lang="en-US" baseline="0" dirty="0"/>
              <a:t> tax and legal</a:t>
            </a:r>
            <a:r>
              <a:rPr lang="en-US" dirty="0"/>
              <a:t> professionals, family members and close friends can help prevent your family from encountering common pitfalls.  These include:</a:t>
            </a:r>
          </a:p>
          <a:p>
            <a:pPr defTabSz="930100" eaLnBrk="1" hangingPunct="1">
              <a:spcBef>
                <a:spcPct val="0"/>
              </a:spcBef>
            </a:pPr>
            <a:r>
              <a:rPr lang="en-US" b="1" dirty="0"/>
              <a:t>Gift to Minor Act Accounts </a:t>
            </a:r>
            <a:endParaRPr lang="en-US" dirty="0"/>
          </a:p>
          <a:p>
            <a:pPr lvl="1" defTabSz="930100" eaLnBrk="1" hangingPunct="1">
              <a:spcBef>
                <a:spcPct val="0"/>
              </a:spcBef>
            </a:pPr>
            <a:r>
              <a:rPr lang="en-US" dirty="0"/>
              <a:t>Once the minor becomes an adult and takes control of the account, he or she has discretion as to how the funds are used – regardless of the custodian's wishes. </a:t>
            </a:r>
          </a:p>
          <a:p>
            <a:pPr lvl="1" defTabSz="930100" eaLnBrk="1" hangingPunct="1">
              <a:spcBef>
                <a:spcPct val="0"/>
              </a:spcBef>
            </a:pPr>
            <a:r>
              <a:rPr lang="en-US" dirty="0"/>
              <a:t>Considered available resources for purposes of SSI eligibility. </a:t>
            </a:r>
          </a:p>
          <a:p>
            <a:pPr defTabSz="930100" eaLnBrk="1" hangingPunct="1">
              <a:spcBef>
                <a:spcPct val="0"/>
              </a:spcBef>
            </a:pPr>
            <a:r>
              <a:rPr lang="en-US" b="1" dirty="0"/>
              <a:t>Unstructured Beneficiary Designations </a:t>
            </a:r>
            <a:endParaRPr lang="en-US" dirty="0"/>
          </a:p>
          <a:p>
            <a:pPr lvl="1" defTabSz="930100" eaLnBrk="1" hangingPunct="1">
              <a:spcBef>
                <a:spcPct val="0"/>
              </a:spcBef>
            </a:pPr>
            <a:r>
              <a:rPr lang="en-US" dirty="0"/>
              <a:t>Designating a retirement plan, 401(k), insurance policy, or annuity directly to an SSI or Medicaid recipient can cause a reduction or elimination of public benefits.</a:t>
            </a:r>
          </a:p>
          <a:p>
            <a:pPr lvl="1" defTabSz="930100" eaLnBrk="1" hangingPunct="1">
              <a:spcBef>
                <a:spcPct val="0"/>
              </a:spcBef>
            </a:pPr>
            <a:r>
              <a:rPr lang="en-US" dirty="0"/>
              <a:t>Be aware that many IRAs or 401(k)s have employees’ children as default beneficiaries.</a:t>
            </a:r>
          </a:p>
          <a:p>
            <a:pPr defTabSz="930100" eaLnBrk="1" hangingPunct="1">
              <a:spcBef>
                <a:spcPct val="0"/>
              </a:spcBef>
            </a:pPr>
            <a:r>
              <a:rPr lang="en-US" b="1" dirty="0"/>
              <a:t>Directing child’s inheritance to another family member on behalf of child</a:t>
            </a:r>
            <a:endParaRPr lang="en-US" dirty="0"/>
          </a:p>
          <a:p>
            <a:pPr lvl="1" defTabSz="930100" eaLnBrk="1" hangingPunct="1">
              <a:spcBef>
                <a:spcPct val="0"/>
              </a:spcBef>
            </a:pPr>
            <a:r>
              <a:rPr lang="en-US" dirty="0"/>
              <a:t>Loss of control</a:t>
            </a:r>
          </a:p>
          <a:p>
            <a:pPr lvl="1" defTabSz="930100" eaLnBrk="1" hangingPunct="1">
              <a:spcBef>
                <a:spcPct val="0"/>
              </a:spcBef>
            </a:pPr>
            <a:r>
              <a:rPr lang="en-US" dirty="0"/>
              <a:t>Jeopardizes funds if family member faces bankruptcy, litigation, or predeceases the child</a:t>
            </a:r>
          </a:p>
        </p:txBody>
      </p:sp>
      <p:sp>
        <p:nvSpPr>
          <p:cNvPr id="4" name="Slide Number Placeholder 3"/>
          <p:cNvSpPr>
            <a:spLocks noGrp="1"/>
          </p:cNvSpPr>
          <p:nvPr>
            <p:ph type="sldNum" sz="quarter" idx="10"/>
          </p:nvPr>
        </p:nvSpPr>
        <p:spPr/>
        <p:txBody>
          <a:bodyPr/>
          <a:lstStyle/>
          <a:p>
            <a:fld id="{054B72BD-49BF-425F-B7CF-DCC3FB2E4BFC}" type="slidenum">
              <a:rPr lang="en-US" smtClean="0"/>
              <a:t>11</a:t>
            </a:fld>
            <a:endParaRPr lang="en-US"/>
          </a:p>
        </p:txBody>
      </p:sp>
    </p:spTree>
    <p:extLst>
      <p:ext uri="{BB962C8B-B14F-4D97-AF65-F5344CB8AC3E}">
        <p14:creationId xmlns:p14="http://schemas.microsoft.com/office/powerpoint/2010/main" val="2790159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Of all the pitfalls, a lack of estate planning can have the most undesirable consequences. </a:t>
            </a:r>
          </a:p>
          <a:p>
            <a:pPr eaLnBrk="1" hangingPunct="1">
              <a:spcBef>
                <a:spcPct val="0"/>
              </a:spcBef>
            </a:pPr>
            <a:r>
              <a:rPr lang="en-US" b="1" dirty="0"/>
              <a:t>No will or trust?</a:t>
            </a:r>
          </a:p>
          <a:p>
            <a:pPr eaLnBrk="1" hangingPunct="1">
              <a:spcBef>
                <a:spcPct val="0"/>
              </a:spcBef>
            </a:pPr>
            <a:r>
              <a:rPr lang="en-US" dirty="0"/>
              <a:t>Dying without a will or trust will usually leave all or a portion of the estate to the children. Any child receiving Supplemental Security Income (SSI) or Medicaid may fail eligibility </a:t>
            </a:r>
            <a:r>
              <a:rPr lang="en-US" dirty="0">
                <a:solidFill>
                  <a:schemeClr val="accent2"/>
                </a:solidFill>
              </a:rPr>
              <a:t>until the inheritance is spent down, converted to an exempt resource, or placed in a Medicaid “Payback” Special Needs Trust</a:t>
            </a:r>
            <a:r>
              <a:rPr lang="en-US" dirty="0"/>
              <a:t>.  </a:t>
            </a:r>
          </a:p>
          <a:p>
            <a:pPr eaLnBrk="1" hangingPunct="1">
              <a:spcBef>
                <a:spcPct val="0"/>
              </a:spcBef>
            </a:pPr>
            <a:endParaRPr lang="en-US" dirty="0"/>
          </a:p>
          <a:p>
            <a:pPr eaLnBrk="1" hangingPunct="1">
              <a:spcBef>
                <a:spcPct val="0"/>
              </a:spcBef>
            </a:pPr>
            <a:r>
              <a:rPr lang="en-US" dirty="0"/>
              <a:t>(Medicaid Payback Special Needs Trust is a self</a:t>
            </a:r>
            <a:r>
              <a:rPr lang="en-US" baseline="0" dirty="0"/>
              <a:t> settled special needs trust set up by the special needs individual.  Since it is set-up as a self settled trust, there must be payback provisions for any amounts remaining in the trust after the special needs individual passes away.)</a:t>
            </a:r>
            <a:endParaRPr lang="en-US" dirty="0"/>
          </a:p>
          <a:p>
            <a:pPr eaLnBrk="1" hangingPunct="1">
              <a:spcBef>
                <a:spcPct val="0"/>
              </a:spcBef>
            </a:pPr>
            <a:endParaRPr lang="en-US" dirty="0"/>
          </a:p>
          <a:p>
            <a:pPr eaLnBrk="1" hangingPunct="1">
              <a:spcBef>
                <a:spcPct val="0"/>
              </a:spcBef>
            </a:pPr>
            <a:r>
              <a:rPr lang="en-US" b="1" dirty="0"/>
              <a:t>Child could become “ward of the court”</a:t>
            </a:r>
          </a:p>
          <a:p>
            <a:pPr eaLnBrk="1" hangingPunct="1">
              <a:spcBef>
                <a:spcPct val="0"/>
              </a:spcBef>
            </a:pPr>
            <a:r>
              <a:rPr lang="en-US" dirty="0"/>
              <a:t>If parents die without an estate plan, their child becomes “ward of the court.” This could result in the Court appointing guardians for personal care and financial affairs</a:t>
            </a:r>
          </a:p>
          <a:p>
            <a:pPr marL="464241" lvl="1" eaLnBrk="1" hangingPunct="1">
              <a:spcBef>
                <a:spcPct val="0"/>
              </a:spcBef>
            </a:pPr>
            <a:r>
              <a:rPr lang="en-US" dirty="0"/>
              <a:t>The court decides who cares for child</a:t>
            </a:r>
            <a:r>
              <a:rPr lang="en-US" baseline="0" dirty="0"/>
              <a:t> as their guardian which could include but is not limited to a relative or foster parent. </a:t>
            </a:r>
            <a:r>
              <a:rPr lang="en-US" dirty="0"/>
              <a:t>Approval for financial transactions could be delayed months if the court is left to review them</a:t>
            </a:r>
          </a:p>
          <a:p>
            <a:pPr marL="464241" lvl="1" eaLnBrk="1" hangingPunct="1">
              <a:spcBef>
                <a:spcPct val="0"/>
              </a:spcBef>
            </a:pPr>
            <a:r>
              <a:rPr lang="en-US" dirty="0"/>
              <a:t>Assets held for the benefit of a child with special needs could be at risk</a:t>
            </a:r>
            <a:r>
              <a:rPr lang="en-US" baseline="0" dirty="0"/>
              <a:t> of being</a:t>
            </a:r>
            <a:r>
              <a:rPr lang="en-US" dirty="0"/>
              <a:t> drained by unethical individuals</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12</a:t>
            </a:fld>
            <a:endParaRPr lang="en-US"/>
          </a:p>
        </p:txBody>
      </p:sp>
    </p:spTree>
    <p:extLst>
      <p:ext uri="{BB962C8B-B14F-4D97-AF65-F5344CB8AC3E}">
        <p14:creationId xmlns:p14="http://schemas.microsoft.com/office/powerpoint/2010/main" val="1658392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4B72BD-49BF-425F-B7CF-DCC3FB2E4BFC}" type="slidenum">
              <a:rPr lang="en-US" smtClean="0"/>
              <a:t>13</a:t>
            </a:fld>
            <a:endParaRPr lang="en-US"/>
          </a:p>
        </p:txBody>
      </p:sp>
    </p:spTree>
    <p:extLst>
      <p:ext uri="{BB962C8B-B14F-4D97-AF65-F5344CB8AC3E}">
        <p14:creationId xmlns:p14="http://schemas.microsoft.com/office/powerpoint/2010/main" val="4053288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primary objective of special needs strategies is to define the lifestyle sought for the family member. Second is to make sure that resources are available so there isn’t undue financial burden on </a:t>
            </a:r>
            <a:r>
              <a:rPr lang="en-US" b="1" dirty="0"/>
              <a:t>any</a:t>
            </a:r>
            <a:r>
              <a:rPr lang="en-US" dirty="0"/>
              <a:t> loved one left behind.  Notice I said “any” loved one left behind. It’s easy for families who have a loved one with special needs to concentrate on his or her challenges. We understand this and help our clients to make sure the entire family is included in the financial strategies we help you create.</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14</a:t>
            </a:fld>
            <a:endParaRPr lang="en-US"/>
          </a:p>
        </p:txBody>
      </p:sp>
    </p:spTree>
    <p:extLst>
      <p:ext uri="{BB962C8B-B14F-4D97-AF65-F5344CB8AC3E}">
        <p14:creationId xmlns:p14="http://schemas.microsoft.com/office/powerpoint/2010/main" val="2713402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6" eaLnBrk="1" fontAlgn="auto" hangingPunct="1">
              <a:spcBef>
                <a:spcPts val="0"/>
              </a:spcBef>
              <a:spcAft>
                <a:spcPts val="0"/>
              </a:spcAft>
              <a:defRPr/>
            </a:pPr>
            <a:r>
              <a:rPr lang="en-US" dirty="0"/>
              <a:t>Every family’s financial strategy should have six key elements to make it effective. When we work with you to create yours, we focus on your [explain these areas as you feel is needed]:</a:t>
            </a:r>
          </a:p>
          <a:p>
            <a:pPr marL="524063" indent="-524063" eaLnBrk="1" fontAlgn="auto" hangingPunct="1">
              <a:lnSpc>
                <a:spcPct val="90000"/>
              </a:lnSpc>
              <a:spcBef>
                <a:spcPts val="0"/>
              </a:spcBef>
              <a:spcAft>
                <a:spcPts val="0"/>
              </a:spcAft>
              <a:buFont typeface="+mj-lt"/>
              <a:buAutoNum type="arabicPeriod"/>
              <a:defRPr/>
            </a:pPr>
            <a:r>
              <a:rPr lang="en-US" b="1" dirty="0"/>
              <a:t>Lifestyle and retirement strategy: Helping you prepare for two lifetimes</a:t>
            </a:r>
          </a:p>
          <a:p>
            <a:pPr marL="981209" lvl="1" indent="-524063" eaLnBrk="1" fontAlgn="auto" hangingPunct="1">
              <a:lnSpc>
                <a:spcPct val="90000"/>
              </a:lnSpc>
              <a:spcBef>
                <a:spcPts val="0"/>
              </a:spcBef>
              <a:spcAft>
                <a:spcPts val="0"/>
              </a:spcAft>
              <a:buFont typeface="+mj-lt"/>
              <a:buAutoNum type="alphaLcParenR"/>
              <a:defRPr/>
            </a:pPr>
            <a:r>
              <a:rPr lang="en-US" dirty="0"/>
              <a:t>Ensuring your loved one with special needs has the lifestyle and care you desire.</a:t>
            </a:r>
          </a:p>
          <a:p>
            <a:pPr marL="981209" lvl="1" indent="-524063" eaLnBrk="1" fontAlgn="auto" hangingPunct="1">
              <a:lnSpc>
                <a:spcPct val="90000"/>
              </a:lnSpc>
              <a:spcBef>
                <a:spcPts val="0"/>
              </a:spcBef>
              <a:spcAft>
                <a:spcPts val="0"/>
              </a:spcAft>
              <a:buFont typeface="+mj-lt"/>
              <a:buAutoNum type="alphaLcParenR"/>
              <a:defRPr/>
            </a:pPr>
            <a:r>
              <a:rPr lang="en-US" dirty="0"/>
              <a:t>Saving enough and managing your portfolio so your future retirement needs are met and your own lifestyle is maintained.</a:t>
            </a:r>
          </a:p>
          <a:p>
            <a:pPr marL="524063" indent="-524063" eaLnBrk="1" fontAlgn="auto" hangingPunct="1">
              <a:lnSpc>
                <a:spcPct val="90000"/>
              </a:lnSpc>
              <a:spcBef>
                <a:spcPts val="0"/>
              </a:spcBef>
              <a:spcAft>
                <a:spcPts val="0"/>
              </a:spcAft>
              <a:buFont typeface="+mj-lt"/>
              <a:buAutoNum type="arabicPeriod"/>
              <a:defRPr/>
            </a:pPr>
            <a:r>
              <a:rPr lang="en-US" b="1" dirty="0"/>
              <a:t>Risk management</a:t>
            </a:r>
          </a:p>
          <a:p>
            <a:pPr marL="524063" indent="-524063" eaLnBrk="1" fontAlgn="auto" hangingPunct="1">
              <a:lnSpc>
                <a:spcPct val="90000"/>
              </a:lnSpc>
              <a:spcBef>
                <a:spcPts val="0"/>
              </a:spcBef>
              <a:spcAft>
                <a:spcPts val="0"/>
              </a:spcAft>
              <a:buFont typeface="+mj-lt"/>
              <a:buAutoNum type="arabicPeriod"/>
              <a:defRPr/>
            </a:pPr>
            <a:r>
              <a:rPr lang="en-US" b="1" dirty="0"/>
              <a:t>Education funding</a:t>
            </a:r>
          </a:p>
          <a:p>
            <a:pPr marL="524063" indent="-524063" eaLnBrk="1" fontAlgn="auto" hangingPunct="1">
              <a:lnSpc>
                <a:spcPct val="90000"/>
              </a:lnSpc>
              <a:spcBef>
                <a:spcPts val="0"/>
              </a:spcBef>
              <a:spcAft>
                <a:spcPts val="0"/>
              </a:spcAft>
              <a:buFont typeface="+mj-lt"/>
              <a:buAutoNum type="arabicPeriod"/>
              <a:defRPr/>
            </a:pPr>
            <a:r>
              <a:rPr lang="en-US" b="1" dirty="0"/>
              <a:t>Charitable giving</a:t>
            </a:r>
          </a:p>
          <a:p>
            <a:pPr marL="524063" indent="-524063" eaLnBrk="1" fontAlgn="auto" hangingPunct="1">
              <a:lnSpc>
                <a:spcPct val="90000"/>
              </a:lnSpc>
              <a:spcBef>
                <a:spcPts val="0"/>
              </a:spcBef>
              <a:spcAft>
                <a:spcPts val="0"/>
              </a:spcAft>
              <a:buFont typeface="+mj-lt"/>
              <a:buAutoNum type="arabicPeriod"/>
              <a:defRPr/>
            </a:pPr>
            <a:r>
              <a:rPr lang="en-US" b="1" dirty="0"/>
              <a:t>Business strategies</a:t>
            </a:r>
          </a:p>
          <a:p>
            <a:pPr marL="524063" indent="-524063" eaLnBrk="1" fontAlgn="auto" hangingPunct="1">
              <a:lnSpc>
                <a:spcPct val="90000"/>
              </a:lnSpc>
              <a:spcBef>
                <a:spcPts val="0"/>
              </a:spcBef>
              <a:spcAft>
                <a:spcPts val="0"/>
              </a:spcAft>
              <a:buFont typeface="+mj-lt"/>
              <a:buAutoNum type="arabicPeriod"/>
              <a:defRPr/>
            </a:pPr>
            <a:r>
              <a:rPr lang="en-US" b="1" dirty="0"/>
              <a:t>Estate transfer planning</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15</a:t>
            </a:fld>
            <a:endParaRPr lang="en-US"/>
          </a:p>
        </p:txBody>
      </p:sp>
    </p:spTree>
    <p:extLst>
      <p:ext uri="{BB962C8B-B14F-4D97-AF65-F5344CB8AC3E}">
        <p14:creationId xmlns:p14="http://schemas.microsoft.com/office/powerpoint/2010/main" val="1443965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begin creating your financial strategy, consider how much your loved one’s lifestyle will cost. In order to do this, you should account for government benefits he or she is currently receiving or will need to receive in the future. Public benefits are either “Needs Based” or “Entitlement Based” and the are either provided as a “Cash Assistance” or a “Medical Assistance.” The benefits received by your loved one with special needs will reduce the amount of resources your family will need to set aside for him or her.</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16</a:t>
            </a:fld>
            <a:endParaRPr lang="en-US"/>
          </a:p>
        </p:txBody>
      </p:sp>
    </p:spTree>
    <p:extLst>
      <p:ext uri="{BB962C8B-B14F-4D97-AF65-F5344CB8AC3E}">
        <p14:creationId xmlns:p14="http://schemas.microsoft.com/office/powerpoint/2010/main" val="3622758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Next, consider the cost of caring for your loved one. </a:t>
            </a:r>
          </a:p>
          <a:p>
            <a:pPr eaLnBrk="1" hangingPunct="1">
              <a:spcBef>
                <a:spcPct val="0"/>
              </a:spcBef>
            </a:pPr>
            <a:r>
              <a:rPr lang="en-US" dirty="0"/>
              <a:t>Parents often take for granted everything they do for their child. To better understand a future caretaker’s responsibilities, walk around the house with a pad and pencil for a few days. Document everything you do for your child.  This task list can be helpful when determining the future cost of care.</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17</a:t>
            </a:fld>
            <a:endParaRPr lang="en-US"/>
          </a:p>
        </p:txBody>
      </p:sp>
    </p:spTree>
    <p:extLst>
      <p:ext uri="{BB962C8B-B14F-4D97-AF65-F5344CB8AC3E}">
        <p14:creationId xmlns:p14="http://schemas.microsoft.com/office/powerpoint/2010/main" val="1055506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100" eaLnBrk="1" hangingPunct="1">
              <a:spcBef>
                <a:spcPct val="0"/>
              </a:spcBef>
            </a:pPr>
            <a:r>
              <a:rPr lang="en-US" dirty="0"/>
              <a:t>Lastly, as part of your financial strategy, it’s important to analyze the information you’ve gathered, your current situation, and all monthly income, fixed, variable and periodic expenses. Use these numbers to create short, intermediate and long-term goals. Think about the future needs of your entire family, including the needs of your loved one with special needs. This crucial step will help you prioritize where and when you spend your money. </a:t>
            </a:r>
          </a:p>
          <a:p>
            <a:pPr defTabSz="930100" eaLnBrk="1" hangingPunct="1">
              <a:spcBef>
                <a:spcPct val="0"/>
              </a:spcBef>
            </a:pPr>
            <a:endParaRPr lang="en-US" dirty="0"/>
          </a:p>
          <a:p>
            <a:pPr defTabSz="930100" eaLnBrk="1" hangingPunct="1">
              <a:spcBef>
                <a:spcPct val="0"/>
              </a:spcBef>
            </a:pPr>
            <a:r>
              <a:rPr lang="en-US" dirty="0"/>
              <a:t>We have several tools at our disposal and are more than happy to help you with this process. Our tools are designed with your needs in mind and can provide a cash flow and savings goal analysis.</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18</a:t>
            </a:fld>
            <a:endParaRPr lang="en-US"/>
          </a:p>
        </p:txBody>
      </p:sp>
    </p:spTree>
    <p:extLst>
      <p:ext uri="{BB962C8B-B14F-4D97-AF65-F5344CB8AC3E}">
        <p14:creationId xmlns:p14="http://schemas.microsoft.com/office/powerpoint/2010/main" val="1036458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4B72BD-49BF-425F-B7CF-DCC3FB2E4BFC}" type="slidenum">
              <a:rPr lang="en-US" smtClean="0"/>
              <a:t>19</a:t>
            </a:fld>
            <a:endParaRPr lang="en-US"/>
          </a:p>
        </p:txBody>
      </p:sp>
    </p:spTree>
    <p:extLst>
      <p:ext uri="{BB962C8B-B14F-4D97-AF65-F5344CB8AC3E}">
        <p14:creationId xmlns:p14="http://schemas.microsoft.com/office/powerpoint/2010/main" val="2058820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 preparation focuses on achieving as much independence as possible for your loved one.  In general, this timeline follows your family member’s journey from birth to adulthood. [describe slide]</a:t>
            </a:r>
          </a:p>
          <a:p>
            <a:endParaRPr lang="en-US" dirty="0"/>
          </a:p>
          <a:p>
            <a:r>
              <a:rPr lang="en-US" dirty="0"/>
              <a:t>As you can see, many transitions occur throughout his or her lifetime. Your special needs strategy should be developed as early as possible.  It should account for family considerations, housing, as well as your loved one’s social, mental, physical and emotional needs. There are several key tools your family can utilize to ensure a smooth path to independence and beyond.</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20</a:t>
            </a:fld>
            <a:endParaRPr lang="en-US"/>
          </a:p>
        </p:txBody>
      </p:sp>
    </p:spTree>
    <p:extLst>
      <p:ext uri="{BB962C8B-B14F-4D97-AF65-F5344CB8AC3E}">
        <p14:creationId xmlns:p14="http://schemas.microsoft.com/office/powerpoint/2010/main" val="364994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You/All of us (depending on personal experience) understand the unique challenges and joys that daily life brings for families with special needs. And you/we realize that special needs extend beyond the everyday — to long-term financial strategies. The good news is that we can help you can create a personalized strategy to help ensure the lifestyle and care you want for your loved one.</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a:t>
            </a:fld>
            <a:endParaRPr lang="en-US"/>
          </a:p>
        </p:txBody>
      </p:sp>
    </p:spTree>
    <p:extLst>
      <p:ext uri="{BB962C8B-B14F-4D97-AF65-F5344CB8AC3E}">
        <p14:creationId xmlns:p14="http://schemas.microsoft.com/office/powerpoint/2010/main" val="206799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first of these tools are revocable living trusts and wills. These legally binding documents are used to distribute property, and more importantly, help ensure your loved one is cared for the way you want by the people you choose.</a:t>
            </a:r>
          </a:p>
          <a:p>
            <a:pPr eaLnBrk="1" hangingPunct="1">
              <a:spcBef>
                <a:spcPct val="0"/>
              </a:spcBef>
            </a:pPr>
            <a:endParaRPr lang="en-US" dirty="0"/>
          </a:p>
          <a:p>
            <a:pPr eaLnBrk="1" hangingPunct="1">
              <a:spcBef>
                <a:spcPct val="0"/>
              </a:spcBef>
            </a:pPr>
            <a:r>
              <a:rPr lang="en-US" dirty="0"/>
              <a:t>Second are power of attorney and guardianship documents. </a:t>
            </a:r>
          </a:p>
          <a:p>
            <a:pPr eaLnBrk="1" hangingPunct="1">
              <a:spcBef>
                <a:spcPct val="0"/>
              </a:spcBef>
            </a:pPr>
            <a:r>
              <a:rPr lang="en-US" dirty="0"/>
              <a:t>When a child legally becomes an adult, the legal decision-making authority of the parents ends--regardless of the circumstances. As a result, parents may not be able to make financial or healthcare decisions, or even access their child’s medical records. A power of attorney or the court’s naming a parent as guardian can eliminate these issues.</a:t>
            </a:r>
          </a:p>
          <a:p>
            <a:pPr eaLnBrk="1" hangingPunct="1">
              <a:spcBef>
                <a:spcPct val="0"/>
              </a:spcBef>
            </a:pPr>
            <a:endParaRPr lang="en-US" dirty="0"/>
          </a:p>
          <a:p>
            <a:pPr eaLnBrk="1" hangingPunct="1">
              <a:spcBef>
                <a:spcPct val="0"/>
              </a:spcBef>
            </a:pPr>
            <a:r>
              <a:rPr lang="en-US" dirty="0"/>
              <a:t>The third tool at your disposal are Special Needs Trusts.</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21</a:t>
            </a:fld>
            <a:endParaRPr lang="en-US"/>
          </a:p>
        </p:txBody>
      </p:sp>
    </p:spTree>
    <p:extLst>
      <p:ext uri="{BB962C8B-B14F-4D97-AF65-F5344CB8AC3E}">
        <p14:creationId xmlns:p14="http://schemas.microsoft.com/office/powerpoint/2010/main" val="1992776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kumimoji="1" lang="en-US" dirty="0">
                <a:cs typeface="Times New Roman" pitchFamily="18" charset="0"/>
              </a:rPr>
              <a:t>By definition, a Trust is a contract to control property for the benefit of a beneficiary to meet some objective.</a:t>
            </a:r>
          </a:p>
          <a:p>
            <a:pPr eaLnBrk="1" hangingPunct="1">
              <a:spcBef>
                <a:spcPct val="0"/>
              </a:spcBef>
            </a:pPr>
            <a:endParaRPr lang="en-US" dirty="0"/>
          </a:p>
          <a:p>
            <a:pPr eaLnBrk="1" hangingPunct="1">
              <a:spcBef>
                <a:spcPct val="0"/>
              </a:spcBef>
            </a:pPr>
            <a:r>
              <a:rPr lang="en-US" dirty="0"/>
              <a:t>A Special Needs Trust is a third-party trust set up by another person for the benefit of the special needs individual.  Since the trust is set up by a different individual (for example, a parent) and distributions are typically limited to the absolute and sole discretion of the trustee, the special needs individual will still qualify for needs-based benefits because the trust owns the assets rather than the individual.</a:t>
            </a:r>
          </a:p>
          <a:p>
            <a:pPr eaLnBrk="1" hangingPunct="1">
              <a:spcBef>
                <a:spcPct val="0"/>
              </a:spcBef>
            </a:pPr>
            <a:endParaRPr lang="en-US" dirty="0"/>
          </a:p>
          <a:p>
            <a:pPr eaLnBrk="1" hangingPunct="1">
              <a:spcBef>
                <a:spcPct val="0"/>
              </a:spcBef>
            </a:pPr>
            <a:r>
              <a:rPr lang="en-US" dirty="0"/>
              <a:t>There is a common misconception that trusts are only for wealthy people, but that’s simply not true. Leaving an outright inheritance to your family member could disqualify the person from basic governmental benefits. If properly drafted, a Special Needs Trust allows you to leave money to your family member without jeopardizing access to governmental benefits. It can improve the quality of life and protects the financial future of your family member. The trust can provide extra income for care, assistance and education beyond the basics covered by governmental benefits.</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22</a:t>
            </a:fld>
            <a:endParaRPr lang="en-US"/>
          </a:p>
        </p:txBody>
      </p:sp>
    </p:spTree>
    <p:extLst>
      <p:ext uri="{BB962C8B-B14F-4D97-AF65-F5344CB8AC3E}">
        <p14:creationId xmlns:p14="http://schemas.microsoft.com/office/powerpoint/2010/main" val="93511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When creating a Special Needs Trust, you need to select a trustee to administer it. A</a:t>
            </a:r>
            <a:r>
              <a:rPr lang="en-US" baseline="0" dirty="0"/>
              <a:t> trust can fail due to</a:t>
            </a:r>
            <a:r>
              <a:rPr lang="en-US" dirty="0"/>
              <a:t> ill-equipped trustees, so it’s crucial to make sure you and your potential trustee understand complex and time-consuming responsibilities inherent to serving in this capacity. These include…</a:t>
            </a:r>
          </a:p>
          <a:p>
            <a:pPr eaLnBrk="1" hangingPunct="1">
              <a:spcBef>
                <a:spcPct val="0"/>
              </a:spcBef>
            </a:pPr>
            <a:r>
              <a:rPr lang="en-US" dirty="0"/>
              <a:t>[Read or summarize slide.]</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23</a:t>
            </a:fld>
            <a:endParaRPr lang="en-US"/>
          </a:p>
        </p:txBody>
      </p:sp>
    </p:spTree>
    <p:extLst>
      <p:ext uri="{BB962C8B-B14F-4D97-AF65-F5344CB8AC3E}">
        <p14:creationId xmlns:p14="http://schemas.microsoft.com/office/powerpoint/2010/main" val="2631455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An ideal trustee takes care of all of the previously mentioned responsibilities but has two additional characteristics: immortality and cost effectiveness. </a:t>
            </a:r>
          </a:p>
          <a:p>
            <a:pPr eaLnBrk="1" hangingPunct="1">
              <a:spcBef>
                <a:spcPct val="0"/>
              </a:spcBef>
            </a:pPr>
            <a:endParaRPr lang="en-US" dirty="0"/>
          </a:p>
          <a:p>
            <a:pPr eaLnBrk="1" hangingPunct="1">
              <a:spcBef>
                <a:spcPct val="0"/>
              </a:spcBef>
            </a:pPr>
            <a:r>
              <a:rPr lang="en-US" dirty="0"/>
              <a:t>The longer a trustee works with a beneficiary, the better the trustee understands the beneficiary’s unique needs and wants. An immortal trustee could help provide continuity as your loved one experiences various transitions that occur throughout his or her lifetime. </a:t>
            </a:r>
          </a:p>
          <a:p>
            <a:pPr eaLnBrk="1" hangingPunct="1">
              <a:spcBef>
                <a:spcPct val="0"/>
              </a:spcBef>
            </a:pPr>
            <a:endParaRPr lang="en-US" dirty="0"/>
          </a:p>
          <a:p>
            <a:pPr eaLnBrk="1" hangingPunct="1">
              <a:spcBef>
                <a:spcPct val="0"/>
              </a:spcBef>
            </a:pPr>
            <a:r>
              <a:rPr lang="en-US" dirty="0"/>
              <a:t>Cost effectiveness is also important. Individual trustees often think it will be less expensive to “do it themselves,” but many wind up having to pay for legal counsel, accounting, and other support services. The costs and time associated with hiring these professionals should be considered before a decision is made.</a:t>
            </a:r>
          </a:p>
          <a:p>
            <a:pPr eaLnBrk="1" hangingPunct="1">
              <a:spcBef>
                <a:spcPct val="0"/>
              </a:spcBef>
            </a:pPr>
            <a:endParaRPr lang="en-US" dirty="0"/>
          </a:p>
          <a:p>
            <a:pPr eaLnBrk="1" hangingPunct="1">
              <a:spcBef>
                <a:spcPct val="0"/>
              </a:spcBef>
            </a:pPr>
            <a:r>
              <a:rPr lang="en-US" dirty="0"/>
              <a:t>A financial institution with a strong history of trust services and conservative management of financial assets can be an ideal trustee considering the value</a:t>
            </a:r>
            <a:r>
              <a:rPr lang="en-US" baseline="0" dirty="0"/>
              <a:t> vs the cost of these services</a:t>
            </a:r>
            <a:r>
              <a:rPr lang="en-US" dirty="0"/>
              <a:t>. While corporate trustees charge a fee for their services, they can provide impartiality, experience and numerous services to make administering a trust easier. </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24</a:t>
            </a:fld>
            <a:endParaRPr lang="en-US"/>
          </a:p>
        </p:txBody>
      </p:sp>
    </p:spTree>
    <p:extLst>
      <p:ext uri="{BB962C8B-B14F-4D97-AF65-F5344CB8AC3E}">
        <p14:creationId xmlns:p14="http://schemas.microsoft.com/office/powerpoint/2010/main" val="3233189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In addition to corporate trustees, there are many combinations of professionals, individuals and organizations that can be involved with your family’s trust. Family members or close friends can be selected as trustee(s), though you should be sure they have the knowledge, skills and abilities to administer the trust. They should also be willing to accept the liability involved.</a:t>
            </a:r>
          </a:p>
          <a:p>
            <a:pPr eaLnBrk="1" hangingPunct="1">
              <a:spcBef>
                <a:spcPct val="0"/>
              </a:spcBef>
            </a:pPr>
            <a:endParaRPr lang="en-US" dirty="0"/>
          </a:p>
          <a:p>
            <a:pPr eaLnBrk="1" hangingPunct="1"/>
            <a:r>
              <a:rPr lang="en-US" dirty="0"/>
              <a:t>Another option is to have a family member or close friend oversee the trust with assistance from an experienced corporate co-trustee.</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25</a:t>
            </a:fld>
            <a:endParaRPr lang="en-US"/>
          </a:p>
        </p:txBody>
      </p:sp>
    </p:spTree>
    <p:extLst>
      <p:ext uri="{BB962C8B-B14F-4D97-AF65-F5344CB8AC3E}">
        <p14:creationId xmlns:p14="http://schemas.microsoft.com/office/powerpoint/2010/main" val="1644506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Because many families want outside expertise while still being directly involved in the administration of a trust’s assets, supplemental advisory groups are sometimes hired. They can provide input to the trustee but have no authority in how the trust is administered. Examples of supplemental advisory groups include:</a:t>
            </a:r>
          </a:p>
          <a:p>
            <a:pPr lvl="1" eaLnBrk="1" hangingPunct="1"/>
            <a:r>
              <a:rPr lang="en-US" b="1" dirty="0"/>
              <a:t>Trust advisory committees </a:t>
            </a:r>
            <a:r>
              <a:rPr lang="en-US" dirty="0"/>
              <a:t>- consist of care managers, tax advisors, family members and attorneys. </a:t>
            </a:r>
          </a:p>
          <a:p>
            <a:pPr lvl="1" eaLnBrk="1" hangingPunct="1"/>
            <a:r>
              <a:rPr lang="en-US" b="1" dirty="0"/>
              <a:t>Care managers - </a:t>
            </a:r>
            <a:r>
              <a:rPr lang="en-US" dirty="0"/>
              <a:t>offer guidance and advice to the trustee concerning the medical needs and care of the beneficiary.</a:t>
            </a:r>
          </a:p>
          <a:p>
            <a:pPr lvl="1" eaLnBrk="1" hangingPunct="1"/>
            <a:r>
              <a:rPr lang="en-US" b="1" dirty="0"/>
              <a:t>Benefit, tax, and financial professionals </a:t>
            </a:r>
            <a:r>
              <a:rPr lang="en-US" dirty="0"/>
              <a:t>- provide direction for trustees who lack knowledge of and experience with financial, legal, tax and governmental benefits issues.</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26</a:t>
            </a:fld>
            <a:endParaRPr lang="en-US"/>
          </a:p>
        </p:txBody>
      </p:sp>
    </p:spTree>
    <p:extLst>
      <p:ext uri="{BB962C8B-B14F-4D97-AF65-F5344CB8AC3E}">
        <p14:creationId xmlns:p14="http://schemas.microsoft.com/office/powerpoint/2010/main" val="2414254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There isn’t a ‘one-size-fits-all’ model for selecting a trustee or administering a Special Needs Trust. As you consider your options, be sure that the strengths of those involved with your special needs trust cover all of these areas:</a:t>
            </a:r>
          </a:p>
          <a:p>
            <a:pPr eaLnBrk="1" hangingPunct="1">
              <a:spcBef>
                <a:spcPct val="0"/>
              </a:spcBef>
            </a:pPr>
            <a:r>
              <a:rPr lang="en-US" dirty="0"/>
              <a:t>[briefly describe each area below]</a:t>
            </a:r>
          </a:p>
          <a:p>
            <a:pPr lvl="1" eaLnBrk="1" hangingPunct="1"/>
            <a:r>
              <a:rPr lang="en-US" dirty="0"/>
              <a:t>Relationship with family member</a:t>
            </a:r>
          </a:p>
          <a:p>
            <a:pPr lvl="1" eaLnBrk="1" hangingPunct="1"/>
            <a:r>
              <a:rPr lang="en-US" dirty="0"/>
              <a:t>Financial competence (Accounting, investments, taxes)</a:t>
            </a:r>
          </a:p>
          <a:p>
            <a:pPr lvl="1" eaLnBrk="1" hangingPunct="1"/>
            <a:r>
              <a:rPr lang="en-US" dirty="0"/>
              <a:t>Administrative capability (Legal competence)</a:t>
            </a:r>
          </a:p>
          <a:p>
            <a:pPr lvl="1" eaLnBrk="1" hangingPunct="1"/>
            <a:r>
              <a:rPr lang="en-US" dirty="0"/>
              <a:t>Time availability </a:t>
            </a:r>
          </a:p>
          <a:p>
            <a:pPr lvl="1" eaLnBrk="1" hangingPunct="1"/>
            <a:r>
              <a:rPr lang="en-US" dirty="0"/>
              <a:t>Trustworthiness </a:t>
            </a:r>
          </a:p>
          <a:p>
            <a:pPr lvl="1" eaLnBrk="1" hangingPunct="1"/>
            <a:r>
              <a:rPr lang="en-US" dirty="0"/>
              <a:t>Advocacy </a:t>
            </a:r>
          </a:p>
          <a:p>
            <a:pPr lvl="1" eaLnBrk="1" hangingPunct="1"/>
            <a:r>
              <a:rPr lang="en-US" dirty="0"/>
              <a:t>Objectivity</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27</a:t>
            </a:fld>
            <a:endParaRPr lang="en-US"/>
          </a:p>
        </p:txBody>
      </p:sp>
    </p:spTree>
    <p:extLst>
      <p:ext uri="{BB962C8B-B14F-4D97-AF65-F5344CB8AC3E}">
        <p14:creationId xmlns:p14="http://schemas.microsoft.com/office/powerpoint/2010/main" val="3512351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dirty="0"/>
              <a:t>To help you evaluate your options, we’ve created a handout to assist you. </a:t>
            </a:r>
            <a:r>
              <a:rPr lang="en-US" b="1" dirty="0"/>
              <a:t>If referencing, be sure to provide Choosing a trustee flyer – </a:t>
            </a:r>
            <a:r>
              <a:rPr lang="en-US" b="0" dirty="0"/>
              <a:t>[F72274-8]</a:t>
            </a:r>
          </a:p>
          <a:p>
            <a:pPr eaLnBrk="1" hangingPunct="1">
              <a:lnSpc>
                <a:spcPct val="80000"/>
              </a:lnSpc>
              <a:spcBef>
                <a:spcPct val="0"/>
              </a:spcBef>
            </a:pPr>
            <a:endParaRPr lang="en-US" dirty="0"/>
          </a:p>
          <a:p>
            <a:pPr eaLnBrk="1" hangingPunct="1">
              <a:lnSpc>
                <a:spcPct val="80000"/>
              </a:lnSpc>
              <a:spcBef>
                <a:spcPct val="0"/>
              </a:spcBef>
            </a:pPr>
            <a:r>
              <a:rPr lang="en-US" dirty="0"/>
              <a:t>This flyer outlines much of the information we just covered. Inside you’ll find a method to list potential trustees, advisors and professionals, and rate them on a scale of 1 - 5. We included the suggested criteria listed on the previous slide. When you consult with your attorney, you can use this handout to help determine how various individuals, professionals, and organizations will be involved with your Special Needs Trust.</a:t>
            </a:r>
          </a:p>
          <a:p>
            <a:pPr eaLnBrk="1" hangingPunct="1">
              <a:lnSpc>
                <a:spcPct val="80000"/>
              </a:lnSpc>
              <a:spcBef>
                <a:spcPct val="0"/>
              </a:spcBef>
            </a:pPr>
            <a:endParaRPr lang="en-US" dirty="0"/>
          </a:p>
          <a:p>
            <a:pPr eaLnBrk="1" hangingPunct="1">
              <a:lnSpc>
                <a:spcPct val="80000"/>
              </a:lnSpc>
              <a:spcBef>
                <a:spcPct val="0"/>
              </a:spcBef>
            </a:pPr>
            <a:r>
              <a:rPr lang="en-US" dirty="0"/>
              <a:t>[electronic</a:t>
            </a:r>
            <a:r>
              <a:rPr lang="en-US" baseline="0" dirty="0"/>
              <a:t> version of this flyer has fillable fields, which will automatically provide totals in the far-right column]</a:t>
            </a:r>
            <a:endParaRPr lang="en-US"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28</a:t>
            </a:fld>
            <a:endParaRPr lang="en-US"/>
          </a:p>
        </p:txBody>
      </p:sp>
    </p:spTree>
    <p:extLst>
      <p:ext uri="{BB962C8B-B14F-4D97-AF65-F5344CB8AC3E}">
        <p14:creationId xmlns:p14="http://schemas.microsoft.com/office/powerpoint/2010/main" val="2641417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you’ve set up a trust and selected trustee(s), one element is still missing: the funding. Consider a Trust as a vehicle, the Trustee as the driver, and funding is the fuel to help the Special Needs Trust reach its goal.   Without gas, the trust ‘vehicle’ won’t achieve all you’ve set out to accomplish.</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29</a:t>
            </a:fld>
            <a:endParaRPr lang="en-US"/>
          </a:p>
        </p:txBody>
      </p:sp>
    </p:spTree>
    <p:extLst>
      <p:ext uri="{BB962C8B-B14F-4D97-AF65-F5344CB8AC3E}">
        <p14:creationId xmlns:p14="http://schemas.microsoft.com/office/powerpoint/2010/main" val="2863733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can be used to ‘fuel’ your trust? You can fund a Special Needs Trust in a variety of ways, including: life insurance, real estate, cash, investments and 529 or retirement plans. Be sure to consult qualified financial, legal and tax professionals when creating a Special Needs Trust.</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30</a:t>
            </a:fld>
            <a:endParaRPr lang="en-US"/>
          </a:p>
        </p:txBody>
      </p:sp>
    </p:spTree>
    <p:extLst>
      <p:ext uri="{BB962C8B-B14F-4D97-AF65-F5344CB8AC3E}">
        <p14:creationId xmlns:p14="http://schemas.microsoft.com/office/powerpoint/2010/main" val="213365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100" eaLnBrk="1" hangingPunct="1">
              <a:spcBef>
                <a:spcPct val="0"/>
              </a:spcBef>
            </a:pPr>
            <a:r>
              <a:rPr lang="en-US" dirty="0"/>
              <a:t>What are some of the factors that you need to be aware of when creating a personalized special needs strategy?</a:t>
            </a:r>
          </a:p>
          <a:p>
            <a:pPr defTabSz="930100" eaLnBrk="1" hangingPunct="1">
              <a:spcBef>
                <a:spcPct val="0"/>
              </a:spcBef>
            </a:pPr>
            <a:r>
              <a:rPr lang="en-US" b="1" dirty="0"/>
              <a:t>People are living longer.</a:t>
            </a:r>
            <a:r>
              <a:rPr lang="en-US" dirty="0"/>
              <a:t> Not only must parents and guardians financially prepare for the rest of their lives, they must also factor in the life of their loved one with special needs.</a:t>
            </a:r>
          </a:p>
          <a:p>
            <a:pPr defTabSz="930100" eaLnBrk="1" hangingPunct="1">
              <a:spcBef>
                <a:spcPct val="0"/>
              </a:spcBef>
            </a:pPr>
            <a:r>
              <a:rPr lang="en-US" b="1" dirty="0"/>
              <a:t>Families need to potentially provide resources for a lifetime of care. </a:t>
            </a:r>
            <a:r>
              <a:rPr lang="en-US" dirty="0"/>
              <a:t>Depending on the severity of the disability, qualifying for government benefits is often necessary. Without proper preparation, these resources could be reduced or stopped, and assets set aside for a family member with special needs could be depleted. </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a:t>
            </a:fld>
            <a:endParaRPr lang="en-US"/>
          </a:p>
        </p:txBody>
      </p:sp>
    </p:spTree>
    <p:extLst>
      <p:ext uri="{BB962C8B-B14F-4D97-AF65-F5344CB8AC3E}">
        <p14:creationId xmlns:p14="http://schemas.microsoft.com/office/powerpoint/2010/main" val="3211732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4B72BD-49BF-425F-B7CF-DCC3FB2E4BFC}" type="slidenum">
              <a:rPr lang="en-US" smtClean="0"/>
              <a:t>31</a:t>
            </a:fld>
            <a:endParaRPr lang="en-US"/>
          </a:p>
        </p:txBody>
      </p:sp>
    </p:spTree>
    <p:extLst>
      <p:ext uri="{BB962C8B-B14F-4D97-AF65-F5344CB8AC3E}">
        <p14:creationId xmlns:p14="http://schemas.microsoft.com/office/powerpoint/2010/main" val="2899427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heard of or drafted a letter of intent. For those who haven’t, you’ll want to provide clear explanations to a future Trustee or caregiver who may not have known you or how you cared for your loved one. A ‘Letter of Intent,’ can reduce guesswork for caregivers or trustees in the event you pass away. Sometimes called a “journal of intent” or “special instructions” a Letter of Intent is not legally binding. It supplements a trust and can provide an easier transition for your loved one. </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32</a:t>
            </a:fld>
            <a:endParaRPr lang="en-US"/>
          </a:p>
        </p:txBody>
      </p:sp>
    </p:spTree>
    <p:extLst>
      <p:ext uri="{BB962C8B-B14F-4D97-AF65-F5344CB8AC3E}">
        <p14:creationId xmlns:p14="http://schemas.microsoft.com/office/powerpoint/2010/main" val="2063047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A Letter of Intent is a “work in progress” that should be modified as your loved one grows or family circumstances change. It should give instructions that are not likely to change, such as important medication or health information, education, acceptable housing and a long-term plan of care. It can also provide more timely and detailed  instructions, such as daily routines and current favorite foods, forms of entertainment, and places to go.</a:t>
            </a:r>
          </a:p>
          <a:p>
            <a:pPr eaLnBrk="1" hangingPunct="1">
              <a:spcBef>
                <a:spcPct val="0"/>
              </a:spcBef>
            </a:pPr>
            <a:endParaRPr lang="en-US" dirty="0"/>
          </a:p>
          <a:p>
            <a:pPr eaLnBrk="1" hangingPunct="1">
              <a:spcBef>
                <a:spcPct val="0"/>
              </a:spcBef>
            </a:pPr>
            <a:r>
              <a:rPr lang="en-US" dirty="0"/>
              <a:t>To complete your Letter of Intent, we recommend you include a video of your loved one’s daily  activities and abilities, as well as his or her Individual Education Plan (IEP).  If you’re interested, see me at the end of this seminar to learn how you can receive a complimentary Letter of Intent template.</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33</a:t>
            </a:fld>
            <a:endParaRPr lang="en-US"/>
          </a:p>
        </p:txBody>
      </p:sp>
    </p:spTree>
    <p:extLst>
      <p:ext uri="{BB962C8B-B14F-4D97-AF65-F5344CB8AC3E}">
        <p14:creationId xmlns:p14="http://schemas.microsoft.com/office/powerpoint/2010/main" val="3588595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4B72BD-49BF-425F-B7CF-DCC3FB2E4BFC}" type="slidenum">
              <a:rPr lang="en-US" smtClean="0"/>
              <a:t>34</a:t>
            </a:fld>
            <a:endParaRPr lang="en-US"/>
          </a:p>
        </p:txBody>
      </p:sp>
    </p:spTree>
    <p:extLst>
      <p:ext uri="{BB962C8B-B14F-4D97-AF65-F5344CB8AC3E}">
        <p14:creationId xmlns:p14="http://schemas.microsoft.com/office/powerpoint/2010/main" val="3738205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We highly recommend you periodically review the steps we’ve discussed today.  This will help you make sure you’re still on track to reach your family’s goals.  Review your goals and these steps at least annually, perhaps using your family member’s birthday as a reminder. </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35</a:t>
            </a:fld>
            <a:endParaRPr lang="en-US"/>
          </a:p>
        </p:txBody>
      </p:sp>
    </p:spTree>
    <p:extLst>
      <p:ext uri="{BB962C8B-B14F-4D97-AF65-F5344CB8AC3E}">
        <p14:creationId xmlns:p14="http://schemas.microsoft.com/office/powerpoint/2010/main" val="2137200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1502"/>
              </a:spcAft>
            </a:pPr>
            <a:r>
              <a:rPr lang="en-US" dirty="0"/>
              <a:t>You can use these questions to start your review:</a:t>
            </a:r>
          </a:p>
          <a:p>
            <a:pPr lvl="1" eaLnBrk="1" hangingPunct="1">
              <a:spcAft>
                <a:spcPts val="1502"/>
              </a:spcAft>
            </a:pPr>
            <a:r>
              <a:rPr lang="en-US" dirty="0"/>
              <a:t>Have there been health or benefit eligibility changes?</a:t>
            </a:r>
          </a:p>
          <a:p>
            <a:pPr lvl="1" eaLnBrk="1" hangingPunct="1">
              <a:spcAft>
                <a:spcPts val="1502"/>
              </a:spcAft>
            </a:pPr>
            <a:r>
              <a:rPr lang="en-US" dirty="0"/>
              <a:t>Has your family’s financial situation changed?</a:t>
            </a:r>
          </a:p>
          <a:p>
            <a:pPr lvl="1" eaLnBrk="1" hangingPunct="1">
              <a:spcAft>
                <a:spcPts val="1502"/>
              </a:spcAft>
            </a:pPr>
            <a:r>
              <a:rPr lang="en-US" dirty="0"/>
              <a:t>Are the members of your financial team current and relevant?</a:t>
            </a:r>
          </a:p>
          <a:p>
            <a:pPr lvl="1" eaLnBrk="1" hangingPunct="1">
              <a:spcAft>
                <a:spcPts val="1502"/>
              </a:spcAft>
            </a:pPr>
            <a:r>
              <a:rPr lang="en-US" dirty="0"/>
              <a:t>If you’ve established a Special Needs Trust, are appropriate assets owned by the trust, or do they identify the trust as the beneficiary?</a:t>
            </a:r>
          </a:p>
          <a:p>
            <a:pPr lvl="1" eaLnBrk="1" hangingPunct="1">
              <a:spcAft>
                <a:spcPts val="1502"/>
              </a:spcAft>
            </a:pPr>
            <a:r>
              <a:rPr lang="en-US" dirty="0"/>
              <a:t>Do you need to change your financial strategy in order to reach your family’s goals?</a:t>
            </a:r>
          </a:p>
          <a:p>
            <a:pPr eaLnBrk="1" hangingPunct="1">
              <a:spcBef>
                <a:spcPct val="0"/>
              </a:spcBef>
            </a:pPr>
            <a:endParaRPr lang="en-US" dirty="0"/>
          </a:p>
          <a:p>
            <a:pPr eaLnBrk="1" hangingPunct="1">
              <a:spcBef>
                <a:spcPct val="0"/>
              </a:spcBef>
            </a:pPr>
            <a:r>
              <a:rPr lang="en-US" dirty="0"/>
              <a:t>If you answer “yes” to any of these questions, your estate plan and special needs strategy are in need of an update. We can help you address changes in  your strategy and guide you through the steps needed to reach  your financial goals.</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36</a:t>
            </a:fld>
            <a:endParaRPr lang="en-US"/>
          </a:p>
        </p:txBody>
      </p:sp>
    </p:spTree>
    <p:extLst>
      <p:ext uri="{BB962C8B-B14F-4D97-AF65-F5344CB8AC3E}">
        <p14:creationId xmlns:p14="http://schemas.microsoft.com/office/powerpoint/2010/main" val="1174826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a:t>Creating a strategy for the continued care and lifestyle of your family member allows your love to last beyond your lifetime. The sooner you start preparing, the more confident you may feel in reaching your goals.</a:t>
            </a:r>
          </a:p>
          <a:p>
            <a:pPr eaLnBrk="1" hangingPunct="1">
              <a:spcBef>
                <a:spcPct val="0"/>
              </a:spcBef>
              <a:defRPr/>
            </a:pPr>
            <a:endParaRPr lang="en-US" dirty="0"/>
          </a:p>
          <a:p>
            <a:pPr eaLnBrk="1" hangingPunct="1">
              <a:spcBef>
                <a:spcPct val="0"/>
              </a:spcBef>
              <a:defRPr/>
            </a:pPr>
            <a:r>
              <a:rPr lang="en-US" dirty="0"/>
              <a:t>Sign up for a complimentary, no obligation consultation, and we can start building your family’s team of professionals. Together, we’ll start creating a special strategy for a secure future, including</a:t>
            </a:r>
          </a:p>
          <a:p>
            <a:pPr lvl="1" eaLnBrk="1" fontAlgn="auto" hangingPunct="1">
              <a:lnSpc>
                <a:spcPct val="90000"/>
              </a:lnSpc>
              <a:spcAft>
                <a:spcPts val="0"/>
              </a:spcAft>
              <a:defRPr/>
            </a:pPr>
            <a:r>
              <a:rPr lang="en-US" dirty="0"/>
              <a:t>Identifying and recording your child's unique personality/needs.</a:t>
            </a:r>
          </a:p>
          <a:p>
            <a:pPr lvl="1" eaLnBrk="1" fontAlgn="auto" hangingPunct="1">
              <a:lnSpc>
                <a:spcPct val="90000"/>
              </a:lnSpc>
              <a:spcAft>
                <a:spcPts val="0"/>
              </a:spcAft>
              <a:defRPr/>
            </a:pPr>
            <a:r>
              <a:rPr lang="en-US" dirty="0"/>
              <a:t>Assessing all available resources</a:t>
            </a:r>
          </a:p>
          <a:p>
            <a:pPr lvl="1" eaLnBrk="1" fontAlgn="auto" hangingPunct="1">
              <a:lnSpc>
                <a:spcPct val="90000"/>
              </a:lnSpc>
              <a:spcAft>
                <a:spcPts val="0"/>
              </a:spcAft>
              <a:defRPr/>
            </a:pPr>
            <a:r>
              <a:rPr lang="en-US" dirty="0"/>
              <a:t>Determining the best options for future care</a:t>
            </a:r>
          </a:p>
          <a:p>
            <a:pPr lvl="1" eaLnBrk="1" fontAlgn="auto" hangingPunct="1">
              <a:lnSpc>
                <a:spcPct val="90000"/>
              </a:lnSpc>
              <a:spcAft>
                <a:spcPts val="0"/>
              </a:spcAft>
              <a:defRPr/>
            </a:pPr>
            <a:r>
              <a:rPr lang="en-US" dirty="0"/>
              <a:t>Identifying a preferred management style</a:t>
            </a:r>
          </a:p>
          <a:p>
            <a:pPr lvl="1" eaLnBrk="1" fontAlgn="auto" hangingPunct="1">
              <a:lnSpc>
                <a:spcPct val="90000"/>
              </a:lnSpc>
              <a:spcAft>
                <a:spcPts val="1201"/>
              </a:spcAft>
              <a:defRPr/>
            </a:pPr>
            <a:r>
              <a:rPr lang="en-US" dirty="0"/>
              <a:t>Consulting an attorney and other professionals</a:t>
            </a:r>
          </a:p>
          <a:p>
            <a:pPr marL="0" lvl="1" eaLnBrk="1" hangingPunct="1">
              <a:spcBef>
                <a:spcPct val="0"/>
              </a:spcBef>
              <a:defRPr/>
            </a:pPr>
            <a:endParaRPr lang="en-US" dirty="0"/>
          </a:p>
          <a:p>
            <a:pPr marL="0" lvl="1" eaLnBrk="1" hangingPunct="1">
              <a:spcBef>
                <a:spcPct val="0"/>
              </a:spcBef>
              <a:defRPr/>
            </a:pPr>
            <a:r>
              <a:rPr lang="en-US" dirty="0"/>
              <a:t>By meeting with us, you’ll also receive a complimentary Letter of Intent template </a:t>
            </a:r>
            <a:r>
              <a:rPr lang="en-US" b="1" dirty="0"/>
              <a:t>[If referencing, be sure to order F72274-28 for your initial meeting]</a:t>
            </a:r>
            <a:r>
              <a:rPr lang="en-US" dirty="0"/>
              <a:t>,</a:t>
            </a:r>
            <a:r>
              <a:rPr lang="en-US" b="1" dirty="0"/>
              <a:t> </a:t>
            </a:r>
            <a:r>
              <a:rPr lang="en-US" dirty="0"/>
              <a:t>to help you begin creating and implementing your strategy!</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37</a:t>
            </a:fld>
            <a:endParaRPr lang="en-US"/>
          </a:p>
        </p:txBody>
      </p:sp>
    </p:spTree>
    <p:extLst>
      <p:ext uri="{BB962C8B-B14F-4D97-AF65-F5344CB8AC3E}">
        <p14:creationId xmlns:p14="http://schemas.microsoft.com/office/powerpoint/2010/main" val="230000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4B72BD-49BF-425F-B7CF-DCC3FB2E4BFC}" type="slidenum">
              <a:rPr lang="en-US" smtClean="0"/>
              <a:t>38</a:t>
            </a:fld>
            <a:endParaRPr lang="en-US"/>
          </a:p>
        </p:txBody>
      </p:sp>
    </p:spTree>
    <p:extLst>
      <p:ext uri="{BB962C8B-B14F-4D97-AF65-F5344CB8AC3E}">
        <p14:creationId xmlns:p14="http://schemas.microsoft.com/office/powerpoint/2010/main" val="1413614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41EE86-BA97-446A-81BA-90B33C5446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82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a:t>To ensure continued care for your loved one, you may need help navigating many complex issues and governmental programs.</a:t>
            </a:r>
            <a:r>
              <a:rPr lang="en-US" dirty="0"/>
              <a:t> When creating</a:t>
            </a:r>
            <a:r>
              <a:rPr lang="en-US" baseline="0" dirty="0"/>
              <a:t> a financial strategy</a:t>
            </a:r>
            <a:r>
              <a:rPr lang="en-US" dirty="0"/>
              <a:t> for a family member with special needs, there is a greater opportunity for error. This is because:</a:t>
            </a:r>
          </a:p>
          <a:p>
            <a:pPr lvl="1" eaLnBrk="1" hangingPunct="1">
              <a:spcBef>
                <a:spcPct val="0"/>
              </a:spcBef>
            </a:pPr>
            <a:r>
              <a:rPr lang="en-US" dirty="0"/>
              <a:t>A variety of public and private programs are available.</a:t>
            </a:r>
          </a:p>
          <a:p>
            <a:pPr lvl="1" eaLnBrk="1" hangingPunct="1">
              <a:spcBef>
                <a:spcPct val="0"/>
              </a:spcBef>
            </a:pPr>
            <a:r>
              <a:rPr lang="en-US" dirty="0"/>
              <a:t>State laws vary.</a:t>
            </a:r>
          </a:p>
          <a:p>
            <a:pPr lvl="1" eaLnBrk="1" hangingPunct="1">
              <a:spcBef>
                <a:spcPct val="0"/>
              </a:spcBef>
            </a:pPr>
            <a:r>
              <a:rPr lang="en-US" dirty="0"/>
              <a:t>Multiple professionals are needed for estate planning and funding the estate.</a:t>
            </a:r>
          </a:p>
          <a:p>
            <a:pPr lvl="1" eaLnBrk="1" hangingPunct="1">
              <a:spcBef>
                <a:spcPct val="0"/>
              </a:spcBef>
            </a:pPr>
            <a:r>
              <a:rPr lang="en-US" dirty="0"/>
              <a:t>Family members and friends should be involved.</a:t>
            </a:r>
          </a:p>
          <a:p>
            <a:pPr eaLnBrk="1" hangingPunct="1">
              <a:spcBef>
                <a:spcPct val="0"/>
              </a:spcBef>
            </a:pPr>
            <a:r>
              <a:rPr lang="en-US" b="1" dirty="0"/>
              <a:t>No guarantees:</a:t>
            </a:r>
          </a:p>
          <a:p>
            <a:pPr lvl="1" eaLnBrk="1" hangingPunct="1">
              <a:spcBef>
                <a:spcPct val="0"/>
              </a:spcBef>
            </a:pPr>
            <a:r>
              <a:rPr lang="en-US" dirty="0"/>
              <a:t>Public agencies may not exist as they do today.</a:t>
            </a:r>
          </a:p>
          <a:p>
            <a:pPr lvl="1" eaLnBrk="1" hangingPunct="1">
              <a:spcBef>
                <a:spcPct val="0"/>
              </a:spcBef>
            </a:pPr>
            <a:r>
              <a:rPr lang="en-US" dirty="0"/>
              <a:t>Public benefits may not provide adequate resources.</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4</a:t>
            </a:fld>
            <a:endParaRPr lang="en-US"/>
          </a:p>
        </p:txBody>
      </p:sp>
    </p:spTree>
    <p:extLst>
      <p:ext uri="{BB962C8B-B14F-4D97-AF65-F5344CB8AC3E}">
        <p14:creationId xmlns:p14="http://schemas.microsoft.com/office/powerpoint/2010/main" val="62769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Hearing the previous information should have sparked some concerns, such as</a:t>
            </a:r>
          </a:p>
          <a:p>
            <a:r>
              <a:rPr lang="en-US" dirty="0"/>
              <a:t>How can I make sure my family member’s unique abilities are recognized by future caregivers?</a:t>
            </a:r>
          </a:p>
          <a:p>
            <a:r>
              <a:rPr lang="en-US" dirty="0"/>
              <a:t>What will life be like for my loved one after I’m gone or in the event I’m incapacitated?</a:t>
            </a:r>
          </a:p>
          <a:p>
            <a:r>
              <a:rPr lang="en-US" dirty="0"/>
              <a:t>How can I make caring for my family member easier for future caregivers?</a:t>
            </a:r>
          </a:p>
          <a:p>
            <a:r>
              <a:rPr lang="en-US" dirty="0"/>
              <a:t>If government benefits are reduced or eliminated in the future, how can you ensure your loved one will maintain his or her current lifestyle and level of care? </a:t>
            </a:r>
          </a:p>
          <a:p>
            <a:endParaRPr lang="en-US" dirty="0"/>
          </a:p>
          <a:p>
            <a:r>
              <a:rPr lang="en-US" dirty="0"/>
              <a:t>Fortunately, there are many special needs strategies you can use to address these concerns.</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5</a:t>
            </a:fld>
            <a:endParaRPr lang="en-US"/>
          </a:p>
        </p:txBody>
      </p:sp>
    </p:spTree>
    <p:extLst>
      <p:ext uri="{BB962C8B-B14F-4D97-AF65-F5344CB8AC3E}">
        <p14:creationId xmlns:p14="http://schemas.microsoft.com/office/powerpoint/2010/main" val="297853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developed a five-step process to help you take action and make critical decisions. By being here today, you’ve taken a big step toward a secure future for your loved one.</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7</a:t>
            </a:fld>
            <a:endParaRPr lang="en-US"/>
          </a:p>
        </p:txBody>
      </p:sp>
    </p:spTree>
    <p:extLst>
      <p:ext uri="{BB962C8B-B14F-4D97-AF65-F5344CB8AC3E}">
        <p14:creationId xmlns:p14="http://schemas.microsoft.com/office/powerpoint/2010/main" val="48354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8</a:t>
            </a:fld>
            <a:endParaRPr lang="en-US"/>
          </a:p>
        </p:txBody>
      </p:sp>
    </p:spTree>
    <p:extLst>
      <p:ext uri="{BB962C8B-B14F-4D97-AF65-F5344CB8AC3E}">
        <p14:creationId xmlns:p14="http://schemas.microsoft.com/office/powerpoint/2010/main" val="859974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provide guidance on choosing your team, let’s explore why preparing today is so important. The quality of your loved one’s life in the future may depend greatly upon your willingness to properly prepare today.  There are many factors involved with special needs strategies. Each of them are interdependent, yet require specialized knowledge and expertise. </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9</a:t>
            </a:fld>
            <a:endParaRPr lang="en-US"/>
          </a:p>
        </p:txBody>
      </p:sp>
    </p:spTree>
    <p:extLst>
      <p:ext uri="{BB962C8B-B14F-4D97-AF65-F5344CB8AC3E}">
        <p14:creationId xmlns:p14="http://schemas.microsoft.com/office/powerpoint/2010/main" val="150114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choose a team of dedicated professionals from these areas, who understand the specific concerns of your family. Your team should include family members, an attorney, a social worker and a financial professional. Choose professionals with special needs expertise—people who understand fiduciary requirements, government benefits and tax laws. Our firm understands the role each person plays in a special needs strategy, and we account for this by working with other professionals when necessary or requested.</a:t>
            </a:r>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10</a:t>
            </a:fld>
            <a:endParaRPr lang="en-US"/>
          </a:p>
        </p:txBody>
      </p:sp>
    </p:spTree>
    <p:extLst>
      <p:ext uri="{BB962C8B-B14F-4D97-AF65-F5344CB8AC3E}">
        <p14:creationId xmlns:p14="http://schemas.microsoft.com/office/powerpoint/2010/main" val="4128528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5227" y="1499616"/>
            <a:ext cx="6211312"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5227" y="2560320"/>
            <a:ext cx="5290286"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5227" y="3758184"/>
            <a:ext cx="4633384"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5227" y="3986784"/>
            <a:ext cx="4633383"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5227" y="4279392"/>
            <a:ext cx="4632960"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5227" y="4498848"/>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5227" y="4782312"/>
            <a:ext cx="4632960"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5227" y="5010912"/>
            <a:ext cx="4632960"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5227"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923" y="456798"/>
            <a:ext cx="6135077" cy="6058182"/>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361087372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Divider (Grass)">
    <p:spTree>
      <p:nvGrpSpPr>
        <p:cNvPr id="1" name=""/>
        <p:cNvGrpSpPr/>
        <p:nvPr/>
      </p:nvGrpSpPr>
      <p:grpSpPr>
        <a:xfrm>
          <a:off x="0" y="0"/>
          <a:ext cx="0" cy="0"/>
          <a:chOff x="0" y="0"/>
          <a:chExt cx="0" cy="0"/>
        </a:xfrm>
      </p:grpSpPr>
      <p:sp>
        <p:nvSpPr>
          <p:cNvPr id="9" name="Rectangle 8"/>
          <p:cNvSpPr/>
          <p:nvPr userDrawn="1"/>
        </p:nvSpPr>
        <p:spPr>
          <a:xfrm>
            <a:off x="304800" y="1295400"/>
            <a:ext cx="11582400" cy="525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17804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Large Quote">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2" name="Title 1"/>
          <p:cNvSpPr>
            <a:spLocks noGrp="1"/>
          </p:cNvSpPr>
          <p:nvPr>
            <p:ph type="title" hasCustomPrompt="1"/>
          </p:nvPr>
        </p:nvSpPr>
        <p:spPr>
          <a:xfrm>
            <a:off x="1625600" y="1920240"/>
            <a:ext cx="8768080" cy="3639312"/>
          </a:xfrm>
        </p:spPr>
        <p:txBody>
          <a:bodyPr anchor="t">
            <a:noAutofit/>
          </a:bodyPr>
          <a:lstStyle>
            <a:lvl1pPr>
              <a:lnSpc>
                <a:spcPts val="4500"/>
              </a:lnSpc>
              <a:defRPr sz="4000" baseline="0">
                <a:solidFill>
                  <a:schemeClr val="bg1"/>
                </a:solidFill>
              </a:defRPr>
            </a:lvl1pPr>
          </a:lstStyle>
          <a:p>
            <a:r>
              <a:rPr lang="en-US" dirty="0"/>
              <a:t>Large statement message</a:t>
            </a:r>
            <a:br>
              <a:rPr lang="en-US" dirty="0"/>
            </a:br>
            <a:r>
              <a:rPr lang="en-US" dirty="0"/>
              <a:t>or pull quote 40pt </a:t>
            </a:r>
            <a:r>
              <a:rPr lang="en-US" dirty="0" err="1"/>
              <a:t>arial</a:t>
            </a:r>
            <a:r>
              <a:rPr lang="en-US" dirty="0"/>
              <a:t> regular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non </a:t>
            </a:r>
            <a:r>
              <a:rPr lang="en-US" dirty="0" err="1"/>
              <a:t>ped</a:t>
            </a:r>
            <a:r>
              <a:rPr lang="en-US" dirty="0"/>
              <a:t> </a:t>
            </a:r>
            <a:r>
              <a:rPr lang="en-US" dirty="0" err="1"/>
              <a:t>bumh</a:t>
            </a:r>
            <a:r>
              <a:rPr lang="en-US" dirty="0"/>
              <a:t> </a:t>
            </a:r>
            <a:r>
              <a:rPr lang="en-US" dirty="0" err="1"/>
              <a:t>incto</a:t>
            </a:r>
            <a:r>
              <a:rPr lang="en-US" dirty="0"/>
              <a:t> dolor intis.”</a:t>
            </a:r>
          </a:p>
        </p:txBody>
      </p:sp>
      <p:sp>
        <p:nvSpPr>
          <p:cNvPr id="6" name="object 3"/>
          <p:cNvSpPr txBox="1"/>
          <p:nvPr userDrawn="1"/>
        </p:nvSpPr>
        <p:spPr>
          <a:xfrm>
            <a:off x="785995" y="1669154"/>
            <a:ext cx="745067"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625600" y="5621339"/>
            <a:ext cx="2965451" cy="309905"/>
          </a:xfrm>
        </p:spPr>
        <p:txBody>
          <a:bodyPr>
            <a:noAutofit/>
          </a:bodyPr>
          <a:lstStyle>
            <a:lvl1pPr marL="0" indent="0">
              <a:lnSpc>
                <a:spcPts val="1000"/>
              </a:lnSpc>
              <a:spcBef>
                <a:spcPts val="0"/>
              </a:spcBef>
              <a:buNone/>
              <a:defRPr sz="1600" b="1" baseline="0">
                <a:solidFill>
                  <a:schemeClr val="tx2"/>
                </a:solidFill>
              </a:defRPr>
            </a:lvl1pPr>
            <a:lvl2pPr marL="233363" indent="0">
              <a:buNone/>
              <a:defRPr sz="900" b="1">
                <a:solidFill>
                  <a:schemeClr val="tx2"/>
                </a:solidFill>
              </a:defRPr>
            </a:lvl2pPr>
            <a:lvl3pPr marL="465138"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en-US" dirty="0"/>
              <a:t>FIRSTNAME LASTNAME</a:t>
            </a:r>
          </a:p>
        </p:txBody>
      </p:sp>
    </p:spTree>
    <p:extLst>
      <p:ext uri="{BB962C8B-B14F-4D97-AF65-F5344CB8AC3E}">
        <p14:creationId xmlns:p14="http://schemas.microsoft.com/office/powerpoint/2010/main" val="2538084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10363200" cy="2724912"/>
          </a:xfrm>
        </p:spPr>
        <p:txBody>
          <a:bodyPr>
            <a:noAutofit/>
          </a:bodyPr>
          <a:lstStyle>
            <a:lvl1pPr marL="238125" indent="-238125">
              <a:buFont typeface="Arial" panose="020B0604020202020204" pitchFamily="34" charset="0"/>
              <a:buChar char="•"/>
              <a:defRPr>
                <a:solidFill>
                  <a:schemeClr val="accent5"/>
                </a:solidFill>
              </a:defRPr>
            </a:lvl1pPr>
            <a:lvl2pPr>
              <a:defRPr>
                <a:solidFill>
                  <a:schemeClr val="accent5"/>
                </a:solidFill>
              </a:defRPr>
            </a:lvl2pPr>
            <a:lvl3pPr>
              <a:defRPr>
                <a:solidFill>
                  <a:schemeClr val="accent5"/>
                </a:solidFill>
              </a:defRPr>
            </a:lvl3pPr>
          </a:lstStyle>
          <a:p>
            <a:pPr lvl="0"/>
            <a:r>
              <a:rPr lang="en-US" dirty="0"/>
              <a:t>Body 24pt </a:t>
            </a:r>
          </a:p>
          <a:p>
            <a:pPr lvl="1"/>
            <a:r>
              <a:rPr lang="en-US" dirty="0"/>
              <a:t>Second level</a:t>
            </a:r>
          </a:p>
          <a:p>
            <a:pPr lvl="2"/>
            <a:r>
              <a:rPr lang="en-US" dirty="0"/>
              <a:t>Third level</a:t>
            </a:r>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073066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6680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10401300" cy="2724912"/>
          </a:xfrm>
        </p:spPr>
        <p:txBody>
          <a:bodyPr>
            <a:noAutofit/>
          </a:bodyPr>
          <a:lstStyle>
            <a:lvl1pPr marL="0" indent="0">
              <a:buFontTx/>
              <a:buNone/>
              <a:defRPr>
                <a:solidFill>
                  <a:schemeClr val="accent5"/>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386438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buFontTx/>
              <a:buNone/>
              <a:defRPr baseline="0"/>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34100" y="2042161"/>
            <a:ext cx="5562600" cy="3622675"/>
          </a:xfrm>
        </p:spPr>
        <p:txBody>
          <a:bodyPr anchor="ctr">
            <a:normAutofit/>
          </a:bodyPr>
          <a:lstStyle>
            <a:lvl1pPr marL="0" indent="0">
              <a:buFontTx/>
              <a:buNone/>
              <a:defRPr sz="1200"/>
            </a:lvl1pPr>
          </a:lstStyle>
          <a:p>
            <a:endParaRPr lang="en-US" dirty="0"/>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77830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796155" cy="960120"/>
          </a:xfrm>
        </p:spPr>
        <p:txBody>
          <a:bodyPr>
            <a:noAutofit/>
          </a:body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76301" y="2526793"/>
            <a:ext cx="10871200" cy="941832"/>
          </a:xfrm>
        </p:spPr>
        <p:txBody>
          <a:bodyPr>
            <a:noAutofit/>
          </a:bodyPr>
          <a:lstStyle>
            <a:lvl1pPr marL="0" indent="0">
              <a:buFontTx/>
              <a:buNone/>
              <a:defRPr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8763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3"/>
          <p:cNvSpPr>
            <a:spLocks noGrp="1"/>
          </p:cNvSpPr>
          <p:nvPr>
            <p:ph sz="half" idx="10" hasCustomPrompt="1"/>
          </p:nvPr>
        </p:nvSpPr>
        <p:spPr>
          <a:xfrm>
            <a:off x="43307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845137"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05579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871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77824" y="2526793"/>
            <a:ext cx="3352800" cy="1133855"/>
          </a:xfrm>
        </p:spPr>
        <p:txBody>
          <a:bodyPr>
            <a:normAutofit/>
          </a:bodyPr>
          <a:lstStyle>
            <a:lvl1pPr marL="0" indent="0" algn="l">
              <a:lnSpc>
                <a:spcPts val="12000"/>
              </a:lnSpc>
              <a:spcBef>
                <a:spcPts val="0"/>
              </a:spcBef>
              <a:buFontTx/>
              <a:buNone/>
              <a:defRPr sz="12000" b="1" baseline="0"/>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4" name="Content Placeholder 3"/>
          <p:cNvSpPr>
            <a:spLocks noGrp="1"/>
          </p:cNvSpPr>
          <p:nvPr>
            <p:ph sz="half" idx="2" hasCustomPrompt="1"/>
          </p:nvPr>
        </p:nvSpPr>
        <p:spPr>
          <a:xfrm>
            <a:off x="877824"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2"/>
          <p:cNvSpPr>
            <a:spLocks noGrp="1"/>
          </p:cNvSpPr>
          <p:nvPr>
            <p:ph sz="half" idx="10" hasCustomPrompt="1"/>
          </p:nvPr>
        </p:nvSpPr>
        <p:spPr>
          <a:xfrm>
            <a:off x="4392152" y="2526793"/>
            <a:ext cx="3352800" cy="1133855"/>
          </a:xfrm>
        </p:spPr>
        <p:txBody>
          <a:bodyPr>
            <a:normAutofit/>
          </a:bodyPr>
          <a:lstStyle>
            <a:lvl1pPr marL="0" indent="0" algn="l">
              <a:lnSpc>
                <a:spcPts val="12000"/>
              </a:lnSpc>
              <a:spcBef>
                <a:spcPts val="0"/>
              </a:spcBef>
              <a:buFontTx/>
              <a:buNone/>
              <a:defRPr sz="12000" b="1" baseline="0">
                <a:solidFill>
                  <a:schemeClr val="bg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897352" y="2526793"/>
            <a:ext cx="33528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9" name="Content Placeholder 3"/>
          <p:cNvSpPr>
            <a:spLocks noGrp="1"/>
          </p:cNvSpPr>
          <p:nvPr>
            <p:ph sz="half" idx="12" hasCustomPrompt="1"/>
          </p:nvPr>
        </p:nvSpPr>
        <p:spPr>
          <a:xfrm>
            <a:off x="4392152"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7897352" y="3770377"/>
            <a:ext cx="3352799"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2"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205617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a:noAutofit/>
          </a:body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46800" y="1447800"/>
            <a:ext cx="5588000" cy="5105400"/>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65374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858500"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20/228 Arial bold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72200" y="2526792"/>
            <a:ext cx="5562600" cy="4102608"/>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887461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47800"/>
            <a:ext cx="46736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908800" y="2526792"/>
            <a:ext cx="4673600" cy="3443901"/>
          </a:xfrm>
        </p:spPr>
        <p:txBody>
          <a:bodyPr>
            <a:noAutofit/>
          </a:bodyPr>
          <a:lstStyle>
            <a:lvl1pPr marL="0" indent="0">
              <a:lnSpc>
                <a:spcPts val="2200"/>
              </a:lnSpc>
              <a:buFontTx/>
              <a:buNone/>
              <a:defRPr sz="2000"/>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Regular  </a:t>
            </a:r>
            <a:r>
              <a:rPr lang="fr-FR" dirty="0" err="1"/>
              <a:t>pud</a:t>
            </a:r>
            <a:r>
              <a:rPr lang="fr-FR" dirty="0"/>
              <a:t> amer non section </a:t>
            </a:r>
            <a:r>
              <a:rPr lang="fr-FR" dirty="0" err="1"/>
              <a:t>lorem</a:t>
            </a:r>
            <a:r>
              <a:rPr lang="fr-FR" dirty="0"/>
              <a:t>.</a:t>
            </a:r>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9" name="Picture Placeholder 9"/>
          <p:cNvSpPr>
            <a:spLocks noGrp="1"/>
          </p:cNvSpPr>
          <p:nvPr>
            <p:ph type="pic" sz="quarter" idx="10"/>
          </p:nvPr>
        </p:nvSpPr>
        <p:spPr>
          <a:xfrm>
            <a:off x="457200" y="1447800"/>
            <a:ext cx="5562600" cy="1981200"/>
          </a:xfrm>
          <a:solidFill>
            <a:schemeClr val="accent1"/>
          </a:solidFill>
        </p:spPr>
      </p:sp>
      <p:sp>
        <p:nvSpPr>
          <p:cNvPr id="13" name="Content Placeholder 10"/>
          <p:cNvSpPr>
            <a:spLocks noGrp="1"/>
          </p:cNvSpPr>
          <p:nvPr>
            <p:ph sz="quarter" idx="11"/>
          </p:nvPr>
        </p:nvSpPr>
        <p:spPr>
          <a:xfrm>
            <a:off x="457200" y="3535681"/>
            <a:ext cx="2932176" cy="1115567"/>
          </a:xfrm>
          <a:solidFill>
            <a:schemeClr val="bg2"/>
          </a:solidFill>
        </p:spPr>
        <p:txBody>
          <a:bodyPr>
            <a:normAutofit/>
          </a:bodyPr>
          <a:lstStyle>
            <a:lvl1pPr>
              <a:defRPr sz="1600"/>
            </a:lvl1pPr>
          </a:lstStyle>
          <a:p>
            <a:endParaRPr lang="en-US" dirty="0"/>
          </a:p>
        </p:txBody>
      </p:sp>
      <p:sp>
        <p:nvSpPr>
          <p:cNvPr id="15" name="Picture Placeholder 11"/>
          <p:cNvSpPr>
            <a:spLocks noGrp="1"/>
          </p:cNvSpPr>
          <p:nvPr>
            <p:ph type="pic" sz="quarter" idx="12"/>
          </p:nvPr>
        </p:nvSpPr>
        <p:spPr>
          <a:xfrm>
            <a:off x="457200" y="4751832"/>
            <a:ext cx="2933700" cy="1801368"/>
          </a:xfrm>
          <a:solidFill>
            <a:srgbClr val="0C7B40"/>
          </a:solidFill>
        </p:spPr>
      </p:sp>
      <p:sp>
        <p:nvSpPr>
          <p:cNvPr id="17" name="Picture Placeholder 12"/>
          <p:cNvSpPr>
            <a:spLocks noGrp="1"/>
          </p:cNvSpPr>
          <p:nvPr>
            <p:ph type="pic" sz="quarter" idx="13"/>
          </p:nvPr>
        </p:nvSpPr>
        <p:spPr>
          <a:xfrm>
            <a:off x="3548888" y="3535681"/>
            <a:ext cx="2470912" cy="3017519"/>
          </a:xfrm>
          <a:solidFill>
            <a:schemeClr val="bg2"/>
          </a:solidFill>
        </p:spPr>
      </p:sp>
    </p:spTree>
    <p:extLst>
      <p:ext uri="{BB962C8B-B14F-4D97-AF65-F5344CB8AC3E}">
        <p14:creationId xmlns:p14="http://schemas.microsoft.com/office/powerpoint/2010/main" val="190565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6968" y="1499616"/>
            <a:ext cx="5030128"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6968" y="2560320"/>
            <a:ext cx="5030128"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6967" y="3758184"/>
            <a:ext cx="5030129" cy="228600"/>
          </a:xfrm>
        </p:spPr>
        <p:txBody>
          <a:bodyPr>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6968" y="3986784"/>
            <a:ext cx="5030128" cy="228600"/>
          </a:xfrm>
        </p:spPr>
        <p:txBody>
          <a:bodyPr>
            <a:noAutofit/>
          </a:bodyPr>
          <a:lstStyle>
            <a:lvl1pPr marL="0" indent="0">
              <a:lnSpc>
                <a:spcPts val="1600"/>
              </a:lnSpc>
              <a:buFontTx/>
              <a:buNone/>
              <a:defRPr sz="140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6967" y="4279392"/>
            <a:ext cx="5029669"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6967" y="4498848"/>
            <a:ext cx="5029669"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6967" y="4782312"/>
            <a:ext cx="5029669" cy="228600"/>
          </a:xfrm>
        </p:spPr>
        <p:txBody>
          <a:bodyPr>
            <a:noAutofit/>
          </a:bodyPr>
          <a:lstStyle>
            <a:lvl1pPr marL="0" indent="0">
              <a:lnSpc>
                <a:spcPts val="1600"/>
              </a:lnSpc>
              <a:buFontTx/>
              <a:buNone/>
              <a:defRPr sz="1400" b="1">
                <a:solidFill>
                  <a:schemeClr val="tx2"/>
                </a:solidFill>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6967" y="5010912"/>
            <a:ext cx="5029669" cy="228600"/>
          </a:xfrm>
        </p:spPr>
        <p:txBody>
          <a:bodyPr>
            <a:noAutofit/>
          </a:bodyPr>
          <a:lstStyle>
            <a:lvl1pPr marL="0" indent="0">
              <a:lnSpc>
                <a:spcPts val="1600"/>
              </a:lnSpc>
              <a:buFontTx/>
              <a:buNone/>
              <a:defRPr sz="1400"/>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6968" y="5568696"/>
            <a:ext cx="2328672" cy="228600"/>
          </a:xfrm>
        </p:spPr>
        <p:txBody>
          <a:bodyPr>
            <a:noAutofit/>
          </a:bodyPr>
          <a:lstStyle>
            <a:lvl1pPr marL="0" indent="0">
              <a:lnSpc>
                <a:spcPts val="1000"/>
              </a:lnSpc>
              <a:spcBef>
                <a:spcPts val="0"/>
              </a:spcBef>
              <a:buFontTx/>
              <a:buNone/>
              <a:defRPr sz="800" b="1" cap="none"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72200" y="0"/>
            <a:ext cx="6019800" cy="6858000"/>
          </a:xfrm>
          <a:solidFill>
            <a:schemeClr val="bg1">
              <a:lumMod val="95000"/>
            </a:schemeClr>
          </a:solidFill>
        </p:spPr>
        <p:txBody>
          <a:bodyPr anchor="ctr">
            <a:normAutofit/>
          </a:bodyPr>
          <a:lstStyle>
            <a:lvl1pPr marL="0" indent="0">
              <a:buFontTx/>
              <a:buNone/>
              <a:defRPr sz="1200"/>
            </a:lvl1pPr>
          </a:lstStyle>
          <a:p>
            <a:endParaRPr lang="en-US"/>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1288868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7824" y="2531412"/>
            <a:ext cx="5105400" cy="3913632"/>
          </a:xfrm>
        </p:spPr>
        <p:txBody>
          <a:bodyPr>
            <a:noAutofit/>
          </a:bodyPr>
          <a:lstStyle>
            <a:lvl1pPr marL="0" indent="0">
              <a:lnSpc>
                <a:spcPts val="2200"/>
              </a:lnSpc>
              <a:buFontTx/>
              <a:buNone/>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5" name="Chart Placeholder 4"/>
          <p:cNvSpPr>
            <a:spLocks noGrp="1"/>
          </p:cNvSpPr>
          <p:nvPr>
            <p:ph type="chart" sz="quarter" idx="10"/>
          </p:nvPr>
        </p:nvSpPr>
        <p:spPr>
          <a:xfrm>
            <a:off x="6172200" y="1408176"/>
            <a:ext cx="5562600" cy="2514600"/>
          </a:xfrm>
        </p:spPr>
        <p:txBody>
          <a:bodyPr anchor="ctr">
            <a:normAutofit/>
          </a:bodyPr>
          <a:lstStyle>
            <a:lvl1pPr marL="0" indent="0">
              <a:buFontTx/>
              <a:buNone/>
              <a:defRPr sz="1200"/>
            </a:lvl1pPr>
          </a:lstStyle>
          <a:p>
            <a:endParaRPr lang="en-US"/>
          </a:p>
        </p:txBody>
      </p:sp>
      <p:sp>
        <p:nvSpPr>
          <p:cNvPr id="11" name="Chart Placeholder 4"/>
          <p:cNvSpPr>
            <a:spLocks noGrp="1"/>
          </p:cNvSpPr>
          <p:nvPr>
            <p:ph type="chart" sz="quarter" idx="11"/>
          </p:nvPr>
        </p:nvSpPr>
        <p:spPr>
          <a:xfrm>
            <a:off x="6172200" y="3913632"/>
            <a:ext cx="5562600" cy="2514600"/>
          </a:xfrm>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025492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2612104" y="2531412"/>
            <a:ext cx="3352800" cy="39136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a:p>
            <a:pPr marL="0" marR="0" lvl="0" indent="0" algn="l" defTabSz="914400" rtl="0" eaLnBrk="1" fontAlgn="auto" latinLnBrk="0" hangingPunct="1">
              <a:lnSpc>
                <a:spcPts val="2200"/>
              </a:lnSpc>
              <a:spcBef>
                <a:spcPts val="1000"/>
              </a:spcBef>
              <a:spcAft>
                <a:spcPts val="0"/>
              </a:spcAft>
              <a:buClrTx/>
              <a:buSzTx/>
              <a:buFontTx/>
              <a:buNone/>
              <a:tabLst/>
              <a:defRPr/>
            </a:pPr>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p:txBody>
      </p:sp>
      <p:sp>
        <p:nvSpPr>
          <p:cNvPr id="6" name="Picture Placeholder 5"/>
          <p:cNvSpPr>
            <a:spLocks noGrp="1"/>
          </p:cNvSpPr>
          <p:nvPr>
            <p:ph type="pic" sz="quarter" idx="10"/>
          </p:nvPr>
        </p:nvSpPr>
        <p:spPr>
          <a:xfrm>
            <a:off x="877824" y="2531412"/>
            <a:ext cx="1609344" cy="1060704"/>
          </a:xfrm>
        </p:spPr>
        <p:txBody>
          <a:bodyPr anchor="ctr">
            <a:normAutofit/>
          </a:bodyPr>
          <a:lstStyle>
            <a:lvl1pPr marL="0" indent="0">
              <a:buFontTx/>
              <a:buNone/>
              <a:defRPr sz="1200"/>
            </a:lvl1pPr>
          </a:lstStyle>
          <a:p>
            <a:endParaRPr lang="en-US" dirty="0"/>
          </a:p>
        </p:txBody>
      </p:sp>
      <p:sp>
        <p:nvSpPr>
          <p:cNvPr id="9" name="Picture Placeholder 5"/>
          <p:cNvSpPr>
            <a:spLocks noGrp="1"/>
          </p:cNvSpPr>
          <p:nvPr>
            <p:ph type="pic" sz="quarter" idx="11"/>
          </p:nvPr>
        </p:nvSpPr>
        <p:spPr>
          <a:xfrm>
            <a:off x="877824" y="3951636"/>
            <a:ext cx="1609344" cy="1060704"/>
          </a:xfrm>
        </p:spPr>
        <p:txBody>
          <a:bodyPr anchor="ctr">
            <a:normAutofit/>
          </a:bodyPr>
          <a:lstStyle>
            <a:lvl1pPr marL="0" indent="0">
              <a:buFontTx/>
              <a:buNone/>
              <a:defRPr sz="1200"/>
            </a:lvl1pPr>
          </a:lstStyle>
          <a:p>
            <a:endParaRPr lang="en-US" dirty="0"/>
          </a:p>
        </p:txBody>
      </p:sp>
      <p:sp>
        <p:nvSpPr>
          <p:cNvPr id="10" name="Picture Placeholder 9"/>
          <p:cNvSpPr>
            <a:spLocks noGrp="1"/>
          </p:cNvSpPr>
          <p:nvPr>
            <p:ph type="pic" sz="quarter" idx="12"/>
          </p:nvPr>
        </p:nvSpPr>
        <p:spPr>
          <a:xfrm>
            <a:off x="6019800" y="1422400"/>
            <a:ext cx="5715000" cy="4978400"/>
          </a:xfrm>
          <a:solidFill>
            <a:schemeClr val="bg1">
              <a:lumMod val="95000"/>
            </a:schemeClr>
          </a:solidFill>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893800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363200" cy="914400"/>
          </a:xfrm>
        </p:spPr>
        <p:txBody>
          <a:bodyPr>
            <a:noAutofit/>
          </a:body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877824" y="2487470"/>
            <a:ext cx="103632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2"/>
                </a:solidFill>
              </a:defRPr>
            </a:lvl1pPr>
          </a:lstStyle>
          <a:p>
            <a:pPr lvl="0"/>
            <a:r>
              <a:rPr lang="en-US" dirty="0"/>
              <a:t>Text 20/22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9" name="Picture Placeholder 8"/>
          <p:cNvSpPr>
            <a:spLocks noGrp="1"/>
          </p:cNvSpPr>
          <p:nvPr>
            <p:ph type="pic" sz="quarter" idx="10"/>
          </p:nvPr>
        </p:nvSpPr>
        <p:spPr>
          <a:xfrm>
            <a:off x="877824" y="3429000"/>
            <a:ext cx="2489200" cy="1335024"/>
          </a:xfrm>
        </p:spPr>
        <p:txBody>
          <a:bodyPr/>
          <a:lstStyle>
            <a:lvl1pPr marL="0" indent="0">
              <a:buNone/>
              <a:defRPr/>
            </a:lvl1pPr>
          </a:lstStyle>
          <a:p>
            <a:endParaRPr lang="en-US" dirty="0"/>
          </a:p>
        </p:txBody>
      </p:sp>
      <p:sp>
        <p:nvSpPr>
          <p:cNvPr id="11" name="Picture Placeholder 10"/>
          <p:cNvSpPr>
            <a:spLocks noGrp="1"/>
          </p:cNvSpPr>
          <p:nvPr>
            <p:ph type="pic" sz="quarter" idx="11"/>
          </p:nvPr>
        </p:nvSpPr>
        <p:spPr>
          <a:xfrm>
            <a:off x="4368800" y="3429000"/>
            <a:ext cx="2540000" cy="1335024"/>
          </a:xfrm>
        </p:spPr>
        <p:txBody>
          <a:bodyPr/>
          <a:lstStyle>
            <a:lvl1pPr marL="0" indent="0">
              <a:buNone/>
              <a:defRPr/>
            </a:lvl1pPr>
          </a:lstStyle>
          <a:p>
            <a:endParaRPr lang="en-US"/>
          </a:p>
        </p:txBody>
      </p:sp>
      <p:sp>
        <p:nvSpPr>
          <p:cNvPr id="13" name="Picture Placeholder 12"/>
          <p:cNvSpPr>
            <a:spLocks noGrp="1"/>
          </p:cNvSpPr>
          <p:nvPr>
            <p:ph type="pic" sz="quarter" idx="12"/>
          </p:nvPr>
        </p:nvSpPr>
        <p:spPr>
          <a:xfrm>
            <a:off x="7874000" y="3429000"/>
            <a:ext cx="2550160" cy="1335024"/>
          </a:xfrm>
        </p:spPr>
        <p:txBody>
          <a:bodyPr/>
          <a:lstStyle>
            <a:lvl1pPr marL="0" indent="0">
              <a:buNone/>
              <a:defRPr/>
            </a:lvl1pPr>
          </a:lstStyle>
          <a:p>
            <a:endParaRPr lang="en-US"/>
          </a:p>
        </p:txBody>
      </p:sp>
      <p:sp>
        <p:nvSpPr>
          <p:cNvPr id="17" name="Text Placeholder 16"/>
          <p:cNvSpPr>
            <a:spLocks noGrp="1"/>
          </p:cNvSpPr>
          <p:nvPr>
            <p:ph type="body" sz="quarter" idx="13" hasCustomPrompt="1"/>
          </p:nvPr>
        </p:nvSpPr>
        <p:spPr>
          <a:xfrm>
            <a:off x="877824"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148666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5410200"/>
            <a:ext cx="6896100" cy="1447800"/>
          </a:xfrm>
        </p:spPr>
        <p:txBody>
          <a:bodyPr bIns="347472"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a:lvl1pPr>
            <a:lvl2pPr marL="685800" indent="0">
              <a:spcAft>
                <a:spcPts val="400"/>
              </a:spcAft>
              <a:buFontTx/>
              <a:buNone/>
              <a:defRPr sz="600"/>
            </a:lvl2pPr>
            <a:lvl3pPr marL="685800" indent="0">
              <a:spcAft>
                <a:spcPts val="400"/>
              </a:spcAft>
              <a:buFontTx/>
              <a:buNone/>
              <a:defRPr sz="600"/>
            </a:lvl3pPr>
            <a:lvl4pPr marL="685800" indent="0">
              <a:spcAft>
                <a:spcPts val="400"/>
              </a:spcAft>
              <a:buFontTx/>
              <a:buNone/>
              <a:defRPr sz="600"/>
            </a:lvl4pPr>
            <a:lvl5pPr marL="685800" indent="0">
              <a:spcAft>
                <a:spcPts val="400"/>
              </a:spcAft>
              <a:buFontTx/>
              <a:buNone/>
              <a:defRPr sz="600"/>
            </a:lvl5pPr>
          </a:lstStyle>
          <a:p>
            <a:pPr marL="685800" marR="0" lvl="0" indent="0" algn="l" defTabSz="457200" rtl="0" eaLnBrk="1" fontAlgn="auto" latinLnBrk="0" hangingPunct="1">
              <a:lnSpc>
                <a:spcPct val="120000"/>
              </a:lnSpc>
              <a:spcBef>
                <a:spcPts val="0"/>
              </a:spcBef>
              <a:spcAft>
                <a:spcPts val="450"/>
              </a:spcAft>
              <a:buClrTx/>
              <a:buSzTx/>
              <a:buFontTx/>
              <a:buNone/>
              <a:tabLst/>
              <a:defRPr/>
            </a:pPr>
            <a:r>
              <a:rPr kumimoji="0" lang="en-US" sz="650" b="1" i="0" u="none" strike="noStrike" kern="1200" cap="none" spc="15"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650" b="1" i="0" u="none" strike="noStrike" kern="1200" cap="none" spc="15"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650"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400 Robert Street North, St. Paul, MN 55101-2098</a:t>
            </a:r>
            <a:b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©2018 </a:t>
            </a:r>
            <a:r>
              <a:rPr kumimoji="0" lang="en-US" sz="600" b="0" i="0" u="none" strike="noStrike" kern="1200" cap="none" spc="5" normalizeH="0" baseline="0" noProof="0" dirty="0" err="1">
                <a:ln>
                  <a:noFill/>
                </a:ln>
                <a:solidFill>
                  <a:srgbClr val="323232"/>
                </a:solidFill>
                <a:effectLst/>
                <a:uLnTx/>
                <a:uFillTx/>
                <a:latin typeface="+mn-lt"/>
                <a:ea typeface="Times New Roman" panose="02020603050405020304" pitchFamily="18" charset="0"/>
                <a:cs typeface="HurmeGeometricSans3-Regular" panose="020B0500020000000000" pitchFamily="34" charset="0"/>
              </a:rPr>
              <a:t>Securian</a:t>
            </a: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 Financial Group, Inc. All rights reserved.</a:t>
            </a:r>
            <a:endParaRPr kumimoji="0" lang="en-US" sz="600" b="0" i="0" u="none" strike="noStrike" kern="1200" cap="none" spc="-10"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F00000 Rev 0-2016   DOFU 0-2018</a:t>
            </a:r>
            <a:b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000000</a:t>
            </a:r>
            <a:endParaRPr kumimoji="0" lang="en-US" sz="600" b="0" i="0" u="none" strike="noStrike" kern="1200" cap="none" spc="-10"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
        <p:nvSpPr>
          <p:cNvPr id="7" name="Content Placeholder 6"/>
          <p:cNvSpPr>
            <a:spLocks noGrp="1"/>
          </p:cNvSpPr>
          <p:nvPr>
            <p:ph sz="quarter" idx="11"/>
          </p:nvPr>
        </p:nvSpPr>
        <p:spPr>
          <a:xfrm>
            <a:off x="0" y="4419600"/>
            <a:ext cx="7924800" cy="990600"/>
          </a:xfrm>
        </p:spPr>
        <p:txBody>
          <a:bodyPr bIns="457200" anchor="b" anchorCtr="0">
            <a:noAutofit/>
          </a:bodyPr>
          <a:lstStyle>
            <a:lvl1pPr marL="690563" marR="0" indent="0" algn="just" defTabSz="457200" rtl="0" eaLnBrk="1" fontAlgn="auto" latinLnBrk="0" hangingPunct="1">
              <a:lnSpc>
                <a:spcPts val="800"/>
              </a:lnSpc>
              <a:spcBef>
                <a:spcPts val="0"/>
              </a:spcBef>
              <a:spcAft>
                <a:spcPts val="215"/>
              </a:spcAft>
              <a:buClrTx/>
              <a:buSzTx/>
              <a:buFontTx/>
              <a:buNone/>
              <a:tabLst/>
              <a:defRPr sz="800">
                <a:solidFill>
                  <a:schemeClr val="tx2">
                    <a:lumMod val="65000"/>
                    <a:lumOff val="35000"/>
                  </a:schemeClr>
                </a:solidFill>
              </a:defRPr>
            </a:lvl1pPr>
            <a:lvl2pPr>
              <a:defRPr sz="800">
                <a:solidFill>
                  <a:schemeClr val="tx2">
                    <a:lumMod val="65000"/>
                    <a:lumOff val="35000"/>
                  </a:schemeClr>
                </a:solidFill>
              </a:defRPr>
            </a:lvl2pPr>
            <a:lvl3pPr>
              <a:defRPr sz="800">
                <a:solidFill>
                  <a:schemeClr val="tx2">
                    <a:lumMod val="65000"/>
                    <a:lumOff val="35000"/>
                  </a:schemeClr>
                </a:solidFill>
              </a:defRPr>
            </a:lvl3pPr>
            <a:lvl4pPr>
              <a:defRPr sz="800">
                <a:solidFill>
                  <a:schemeClr val="tx2">
                    <a:lumMod val="65000"/>
                    <a:lumOff val="35000"/>
                  </a:schemeClr>
                </a:solidFill>
              </a:defRPr>
            </a:lvl4pPr>
            <a:lvl5pPr>
              <a:defRPr sz="800">
                <a:solidFill>
                  <a:schemeClr val="tx2">
                    <a:lumMod val="65000"/>
                    <a:lumOff val="35000"/>
                  </a:schemeClr>
                </a:solidFill>
              </a:defRPr>
            </a:lvl5pPr>
          </a:lstStyle>
          <a:p>
            <a:pPr marL="690563" marR="0" lvl="0" indent="0" algn="just" defTabSz="457200" rtl="0" eaLnBrk="1" fontAlgn="auto" latinLnBrk="0" hangingPunct="1">
              <a:lnSpc>
                <a:spcPts val="800"/>
              </a:lnSpc>
              <a:spcBef>
                <a:spcPts val="0"/>
              </a:spcBef>
              <a:spcAft>
                <a:spcPts val="215"/>
              </a:spcAft>
              <a:buClrTx/>
              <a:buSzTx/>
              <a:buFontTx/>
              <a:buNone/>
              <a:tabLst/>
              <a:defRPr/>
            </a:pPr>
            <a:endPar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endParaRPr>
          </a:p>
          <a:p>
            <a:pPr marL="690563" marR="0" lvl="0" indent="0" algn="just" defTabSz="457200"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is the marketing name for </a:t>
            </a: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and its affiliates. Insurance products are issued by its affiliated insurance companies. Securities and investment advisory services offered through </a:t>
            </a: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Services, Inc., registered investment advisor, member FINRA/SIPC.</a:t>
            </a:r>
          </a:p>
        </p:txBody>
      </p:sp>
    </p:spTree>
    <p:extLst>
      <p:ext uri="{BB962C8B-B14F-4D97-AF65-F5344CB8AC3E}">
        <p14:creationId xmlns:p14="http://schemas.microsoft.com/office/powerpoint/2010/main" val="390016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84904" y="1554480"/>
            <a:ext cx="10399776" cy="4721629"/>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72867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10399776"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8627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efaul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rgbClr val="1D3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10399776"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12473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2656"/>
            <a:ext cx="4988983"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159338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Callou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1786"/>
            <a:ext cx="8205216"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5036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10399776"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p>
        </p:txBody>
      </p:sp>
      <p:sp>
        <p:nvSpPr>
          <p:cNvPr id="5" name="Picture Placeholder 4"/>
          <p:cNvSpPr>
            <a:spLocks noGrp="1"/>
          </p:cNvSpPr>
          <p:nvPr>
            <p:ph type="pic" sz="quarter" idx="10"/>
          </p:nvPr>
        </p:nvSpPr>
        <p:spPr>
          <a:xfrm>
            <a:off x="914400" y="5330952"/>
            <a:ext cx="963168" cy="722376"/>
          </a:xfrm>
        </p:spPr>
        <p:txBody>
          <a:bodyPr anchor="t">
            <a:normAutofit/>
          </a:bodyPr>
          <a:lstStyle>
            <a:lvl1pPr marL="0" indent="0">
              <a:buFontTx/>
              <a:buNone/>
              <a:defRPr sz="1200">
                <a:solidFill>
                  <a:schemeClr val="bg1"/>
                </a:solidFill>
              </a:defRPr>
            </a:lvl1pPr>
          </a:lstStyle>
          <a:p>
            <a:endParaRPr lang="en-US"/>
          </a:p>
        </p:txBody>
      </p:sp>
    </p:spTree>
    <p:extLst>
      <p:ext uri="{BB962C8B-B14F-4D97-AF65-F5344CB8AC3E}">
        <p14:creationId xmlns:p14="http://schemas.microsoft.com/office/powerpoint/2010/main" val="87759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nvPr>
        </p:nvSpPr>
        <p:spPr>
          <a:xfrm>
            <a:off x="831851" y="1709739"/>
            <a:ext cx="6076949" cy="4757563"/>
          </a:xfrm>
        </p:spPr>
        <p:txBody>
          <a:bodyPr anchor="b">
            <a:noAutofit/>
          </a:bodyPr>
          <a:lstStyle>
            <a:lvl1pPr>
              <a:lnSpc>
                <a:spcPts val="6300"/>
              </a:lnSpc>
              <a:defRPr sz="6600">
                <a:solidFill>
                  <a:schemeClr val="bg1"/>
                </a:solidFill>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19592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04" y="1452420"/>
            <a:ext cx="10392696" cy="914400"/>
          </a:xfrm>
          <a:prstGeom prst="rect">
            <a:avLst/>
          </a:prstGeom>
        </p:spPr>
        <p:txBody>
          <a:bodyPr vert="horz" lIns="0" tIns="0" rIns="0" bIns="0" rtlCol="0" anchor="t" anchorCtr="0">
            <a:normAutofit/>
          </a:bodyPr>
          <a:lstStyle/>
          <a:p>
            <a:r>
              <a:rPr lang="en-US" dirty="0"/>
              <a:t>Headline 30pt</a:t>
            </a:r>
            <a:br>
              <a:rPr lang="en-US" dirty="0"/>
            </a:br>
            <a:r>
              <a:rPr lang="en-US" dirty="0"/>
              <a:t>Arial bold</a:t>
            </a:r>
          </a:p>
        </p:txBody>
      </p:sp>
      <p:sp>
        <p:nvSpPr>
          <p:cNvPr id="3" name="Text Placeholder 2"/>
          <p:cNvSpPr>
            <a:spLocks noGrp="1"/>
          </p:cNvSpPr>
          <p:nvPr>
            <p:ph type="body" idx="1"/>
          </p:nvPr>
        </p:nvSpPr>
        <p:spPr>
          <a:xfrm>
            <a:off x="884904" y="2531412"/>
            <a:ext cx="1039269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8" name="object 4"/>
          <p:cNvSpPr txBox="1"/>
          <p:nvPr userDrawn="1"/>
        </p:nvSpPr>
        <p:spPr>
          <a:xfrm>
            <a:off x="9625027" y="583571"/>
            <a:ext cx="2066653"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25">
            <a:extLst>
              <a:ext uri="{28A0092B-C50C-407E-A947-70E740481C1C}">
                <a14:useLocalDpi xmlns:a14="http://schemas.microsoft.com/office/drawing/2010/main" val="0"/>
              </a:ext>
            </a:extLst>
          </a:blip>
          <a:srcRect t="-1" r="76526" b="12270"/>
          <a:stretch/>
        </p:blipFill>
        <p:spPr>
          <a:xfrm>
            <a:off x="457200" y="457200"/>
            <a:ext cx="383458" cy="331839"/>
          </a:xfrm>
          <a:prstGeom prst="rect">
            <a:avLst/>
          </a:prstGeom>
        </p:spPr>
      </p:pic>
    </p:spTree>
    <p:extLst>
      <p:ext uri="{BB962C8B-B14F-4D97-AF65-F5344CB8AC3E}">
        <p14:creationId xmlns:p14="http://schemas.microsoft.com/office/powerpoint/2010/main" val="3563208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3"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Lst>
  <p:txStyles>
    <p:titleStyle>
      <a:lvl1pPr algn="l" defTabSz="914400" rtl="0" eaLnBrk="1" latinLnBrk="0" hangingPunct="1">
        <a:lnSpc>
          <a:spcPts val="3100"/>
        </a:lnSpc>
        <a:spcBef>
          <a:spcPct val="0"/>
        </a:spcBef>
        <a:buNone/>
        <a:defRPr sz="3000" b="1" kern="1200" baseline="0">
          <a:solidFill>
            <a:schemeClr val="accent1"/>
          </a:solidFill>
          <a:latin typeface="+mj-lt"/>
          <a:ea typeface="+mj-ea"/>
          <a:cs typeface="+mj-cs"/>
        </a:defRPr>
      </a:lvl1pPr>
    </p:titleStyle>
    <p:body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p15:clr>
            <a:srgbClr val="F26B43"/>
          </p15:clr>
        </p15:guide>
        <p15:guide id="4" orient="horz" pos="288">
          <p15:clr>
            <a:srgbClr val="F26B43"/>
          </p15:clr>
        </p15:guide>
        <p15:guide id="5" orient="horz" pos="912">
          <p15:clr>
            <a:srgbClr val="F26B43"/>
          </p15:clr>
        </p15:guide>
        <p15:guide id="6" orient="horz" pos="1536">
          <p15:clr>
            <a:srgbClr val="F26B43"/>
          </p15:clr>
        </p15:guide>
        <p15:guide id="7" orient="horz" pos="2160">
          <p15:clr>
            <a:srgbClr val="F26B43"/>
          </p15:clr>
        </p15:guide>
        <p15:guide id="8" orient="horz" pos="2784">
          <p15:clr>
            <a:srgbClr val="F26B43"/>
          </p15:clr>
        </p15:guide>
        <p15:guide id="9" orient="horz" pos="3408">
          <p15:clr>
            <a:srgbClr val="F26B43"/>
          </p15:clr>
        </p15:guide>
        <p15:guide id="10" orient="horz" pos="4128">
          <p15:clr>
            <a:srgbClr val="F26B43"/>
          </p15:clr>
        </p15:guide>
        <p15:guide id="12" orient="horz" pos="4320">
          <p15:clr>
            <a:srgbClr val="F26B43"/>
          </p15:clr>
        </p15:guide>
        <p15:guide id="15" pos="552">
          <p15:clr>
            <a:srgbClr val="F26B43"/>
          </p15:clr>
        </p15:guide>
        <p15:guide id="16" pos="1024">
          <p15:clr>
            <a:srgbClr val="F26B43"/>
          </p15:clr>
        </p15:guide>
        <p15:guide id="17" pos="1120">
          <p15:clr>
            <a:srgbClr val="F26B43"/>
          </p15:clr>
        </p15:guide>
        <p15:guide id="18" pos="1584">
          <p15:clr>
            <a:srgbClr val="F26B43"/>
          </p15:clr>
        </p15:guide>
        <p15:guide id="19" pos="1680">
          <p15:clr>
            <a:srgbClr val="F26B43"/>
          </p15:clr>
        </p15:guide>
        <p15:guide id="20" pos="2136">
          <p15:clr>
            <a:srgbClr val="F26B43"/>
          </p15:clr>
        </p15:guide>
        <p15:guide id="21" pos="2232">
          <p15:clr>
            <a:srgbClr val="F26B43"/>
          </p15:clr>
        </p15:guide>
        <p15:guide id="22" pos="2688">
          <p15:clr>
            <a:srgbClr val="F26B43"/>
          </p15:clr>
        </p15:guide>
        <p15:guide id="23" pos="3232">
          <p15:clr>
            <a:srgbClr val="F26B43"/>
          </p15:clr>
        </p15:guide>
        <p15:guide id="24" pos="3328">
          <p15:clr>
            <a:srgbClr val="F26B43"/>
          </p15:clr>
        </p15:guide>
        <p15:guide id="25" pos="3792">
          <p15:clr>
            <a:srgbClr val="F26B43"/>
          </p15:clr>
        </p15:guide>
        <p15:guide id="26" pos="3888">
          <p15:clr>
            <a:srgbClr val="F26B43"/>
          </p15:clr>
        </p15:guide>
        <p15:guide id="27" pos="4344">
          <p15:clr>
            <a:srgbClr val="F26B43"/>
          </p15:clr>
        </p15:guide>
        <p15:guide id="28" pos="4440">
          <p15:clr>
            <a:srgbClr val="F26B43"/>
          </p15:clr>
        </p15:guide>
        <p15:guide id="29" pos="4896">
          <p15:clr>
            <a:srgbClr val="F26B43"/>
          </p15:clr>
        </p15:guide>
        <p15:guide id="30" pos="4992">
          <p15:clr>
            <a:srgbClr val="F26B43"/>
          </p15:clr>
        </p15:guide>
        <p15:guide id="31" pos="5440">
          <p15:clr>
            <a:srgbClr val="F26B43"/>
          </p15:clr>
        </p15:guide>
        <p15:guide id="32" pos="5536">
          <p15:clr>
            <a:srgbClr val="F26B43"/>
          </p15:clr>
        </p15:guide>
        <p15:guide id="33" pos="6000">
          <p15:clr>
            <a:srgbClr val="F26B43"/>
          </p15:clr>
        </p15:guide>
        <p15:guide id="34" pos="6096">
          <p15:clr>
            <a:srgbClr val="F26B43"/>
          </p15:clr>
        </p15:guide>
        <p15:guide id="35" pos="6552">
          <p15:clr>
            <a:srgbClr val="F26B43"/>
          </p15:clr>
        </p15:guide>
        <p15:guide id="36" pos="6648">
          <p15:clr>
            <a:srgbClr val="F26B43"/>
          </p15:clr>
        </p15:guide>
        <p15:guide id="37" pos="7104">
          <p15:clr>
            <a:srgbClr val="F26B43"/>
          </p15:clr>
        </p15:guide>
        <p15:guide id="40" pos="7680">
          <p15:clr>
            <a:srgbClr val="F26B43"/>
          </p15:clr>
        </p15:guide>
        <p15:guide id="41" pos="2784">
          <p15:clr>
            <a:srgbClr val="F26B43"/>
          </p15:clr>
        </p15:guide>
        <p15:guide id="42" pos="384">
          <p15:clr>
            <a:srgbClr val="F26B43"/>
          </p15:clr>
        </p15:guide>
        <p15:guide id="43" pos="288">
          <p15:clr>
            <a:srgbClr val="F26B43"/>
          </p15:clr>
        </p15:guide>
        <p15:guide id="44" pos="7296">
          <p15:clr>
            <a:srgbClr val="F26B43"/>
          </p15:clr>
        </p15:guide>
        <p15:guide id="45" pos="7392">
          <p15:clr>
            <a:srgbClr val="F26B43"/>
          </p15:clr>
        </p15:guide>
        <p15:guide id="46" pos="192">
          <p15:clr>
            <a:srgbClr val="F26B43"/>
          </p15:clr>
        </p15:guide>
        <p15:guide id="47" pos="74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macrotrends.net/countries/USA/united-states/life-expectancy"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3.svg"/></Relationships>
</file>

<file path=ppt/slides/_rels/slide3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strategies for </a:t>
            </a:r>
            <a:br>
              <a:rPr lang="en-US" dirty="0"/>
            </a:br>
            <a:r>
              <a:rPr lang="en-US" dirty="0"/>
              <a:t>special needs </a:t>
            </a:r>
          </a:p>
        </p:txBody>
      </p:sp>
      <p:sp>
        <p:nvSpPr>
          <p:cNvPr id="3" name="Subtitle 2"/>
          <p:cNvSpPr>
            <a:spLocks noGrp="1"/>
          </p:cNvSpPr>
          <p:nvPr>
            <p:ph type="subTitle" idx="1"/>
          </p:nvPr>
        </p:nvSpPr>
        <p:spPr/>
        <p:txBody>
          <a:bodyPr/>
          <a:lstStyle/>
          <a:p>
            <a:r>
              <a:rPr lang="en-US" dirty="0"/>
              <a:t>Exceptional plans for extraordinary people</a:t>
            </a:r>
          </a:p>
          <a:p>
            <a:endParaRPr lang="en-US" dirty="0"/>
          </a:p>
        </p:txBody>
      </p:sp>
      <p:sp>
        <p:nvSpPr>
          <p:cNvPr id="4" name="Content Placeholder 3"/>
          <p:cNvSpPr>
            <a:spLocks noGrp="1"/>
          </p:cNvSpPr>
          <p:nvPr>
            <p:ph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
        <p:nvSpPr>
          <p:cNvPr id="6" name="Content Placeholder 5"/>
          <p:cNvSpPr>
            <a:spLocks noGrp="1"/>
          </p:cNvSpPr>
          <p:nvPr>
            <p:ph sz="quarter" idx="12"/>
          </p:nvPr>
        </p:nvSpPr>
        <p:spPr/>
        <p:txBody>
          <a:bodyPr/>
          <a:lstStyle/>
          <a:p>
            <a:endParaRPr lang="en-US"/>
          </a:p>
        </p:txBody>
      </p:sp>
      <p:sp>
        <p:nvSpPr>
          <p:cNvPr id="7" name="Text Placeholder 6"/>
          <p:cNvSpPr>
            <a:spLocks noGrp="1"/>
          </p:cNvSpPr>
          <p:nvPr>
            <p:ph type="body" sz="quarter" idx="13"/>
          </p:nvPr>
        </p:nvSpPr>
        <p:spPr/>
        <p:txBody>
          <a:bodyPr/>
          <a:lstStyle/>
          <a:p>
            <a:endParaRPr lang="en-US"/>
          </a:p>
        </p:txBody>
      </p:sp>
      <p:sp>
        <p:nvSpPr>
          <p:cNvPr id="8" name="Content Placeholder 7"/>
          <p:cNvSpPr>
            <a:spLocks noGrp="1"/>
          </p:cNvSpPr>
          <p:nvPr>
            <p:ph sz="quarter" idx="14"/>
          </p:nvPr>
        </p:nvSpPr>
        <p:spPr/>
        <p:txBody>
          <a:bodyPr/>
          <a:lstStyle/>
          <a:p>
            <a:endParaRPr lang="en-US"/>
          </a:p>
        </p:txBody>
      </p:sp>
      <p:sp>
        <p:nvSpPr>
          <p:cNvPr id="9" name="Text Placeholder 8"/>
          <p:cNvSpPr>
            <a:spLocks noGrp="1"/>
          </p:cNvSpPr>
          <p:nvPr>
            <p:ph type="body" sz="quarter" idx="15"/>
          </p:nvPr>
        </p:nvSpPr>
        <p:spPr/>
        <p:txBody>
          <a:bodyPr/>
          <a:lstStyle/>
          <a:p>
            <a:endParaRPr lang="en-US"/>
          </a:p>
        </p:txBody>
      </p:sp>
      <p:sp>
        <p:nvSpPr>
          <p:cNvPr id="10" name="Content Placeholder 9"/>
          <p:cNvSpPr>
            <a:spLocks noGrp="1"/>
          </p:cNvSpPr>
          <p:nvPr>
            <p:ph sz="quarter" idx="16"/>
          </p:nvPr>
        </p:nvSpPr>
        <p:spPr/>
        <p:txBody>
          <a:bodyPr/>
          <a:lstStyle/>
          <a:p>
            <a:endParaRPr lang="en-US"/>
          </a:p>
        </p:txBody>
      </p:sp>
      <p:sp>
        <p:nvSpPr>
          <p:cNvPr id="11" name="TextBox 10">
            <a:extLst>
              <a:ext uri="{FF2B5EF4-FFF2-40B4-BE49-F238E27FC236}">
                <a16:creationId xmlns:a16="http://schemas.microsoft.com/office/drawing/2014/main" id="{E4250FE0-012F-4645-B8CC-DD8D384EE00B}"/>
              </a:ext>
            </a:extLst>
          </p:cNvPr>
          <p:cNvSpPr txBox="1"/>
          <p:nvPr/>
        </p:nvSpPr>
        <p:spPr>
          <a:xfrm>
            <a:off x="885227" y="6281350"/>
            <a:ext cx="7804150" cy="276999"/>
          </a:xfrm>
          <a:prstGeom prst="rect">
            <a:avLst/>
          </a:prstGeom>
          <a:noFill/>
        </p:spPr>
        <p:txBody>
          <a:bodyPr wrap="square" rtlCol="0">
            <a:spAutoFit/>
          </a:bodyPr>
          <a:lstStyle/>
          <a:p>
            <a:r>
              <a:rPr lang="en-US" sz="1200" dirty="0"/>
              <a:t>Life insurance products are issue by Minnesota Life Insurance Company | Securian Life Insurance company</a:t>
            </a:r>
          </a:p>
        </p:txBody>
      </p:sp>
    </p:spTree>
    <p:extLst>
      <p:ext uri="{BB962C8B-B14F-4D97-AF65-F5344CB8AC3E}">
        <p14:creationId xmlns:p14="http://schemas.microsoft.com/office/powerpoint/2010/main" val="24691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5152" y="1587260"/>
            <a:ext cx="5096774" cy="672860"/>
          </a:xfrm>
        </p:spPr>
        <p:txBody>
          <a:bodyPr>
            <a:normAutofit/>
          </a:bodyPr>
          <a:lstStyle/>
          <a:p>
            <a:r>
              <a:rPr lang="en-US"/>
              <a:t>Your special needs team</a:t>
            </a:r>
            <a:endParaRPr lang="en-US" dirty="0"/>
          </a:p>
        </p:txBody>
      </p:sp>
      <p:graphicFrame>
        <p:nvGraphicFramePr>
          <p:cNvPr id="4" name="Diagram 3"/>
          <p:cNvGraphicFramePr/>
          <p:nvPr>
            <p:extLst>
              <p:ext uri="{D42A27DB-BD31-4B8C-83A1-F6EECF244321}">
                <p14:modId xmlns:p14="http://schemas.microsoft.com/office/powerpoint/2010/main" val="61920132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280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10363200" cy="960120"/>
          </a:xfrm>
        </p:spPr>
        <p:txBody>
          <a:bodyPr/>
          <a:lstStyle/>
          <a:p>
            <a:r>
              <a:rPr lang="en-US"/>
              <a:t>Prevent common pitfalls</a:t>
            </a:r>
            <a:endParaRPr lang="en-US" dirty="0"/>
          </a:p>
        </p:txBody>
      </p:sp>
      <p:sp>
        <p:nvSpPr>
          <p:cNvPr id="3" name="Content Placeholder 2"/>
          <p:cNvSpPr>
            <a:spLocks noGrp="1"/>
          </p:cNvSpPr>
          <p:nvPr>
            <p:ph idx="1"/>
          </p:nvPr>
        </p:nvSpPr>
        <p:spPr/>
        <p:txBody>
          <a:bodyPr/>
          <a:lstStyle/>
          <a:p>
            <a:r>
              <a:rPr lang="en-US" dirty="0"/>
              <a:t>Gift to minor accounts</a:t>
            </a:r>
          </a:p>
          <a:p>
            <a:r>
              <a:rPr lang="en-US" dirty="0"/>
              <a:t>Unstructured beneficiary designations</a:t>
            </a:r>
          </a:p>
          <a:p>
            <a:r>
              <a:rPr lang="en-US" dirty="0"/>
              <a:t>Directing loved one’s inheritance to a relative</a:t>
            </a:r>
          </a:p>
          <a:p>
            <a:endParaRPr lang="en-US" dirty="0"/>
          </a:p>
        </p:txBody>
      </p:sp>
    </p:spTree>
    <p:extLst>
      <p:ext uri="{BB962C8B-B14F-4D97-AF65-F5344CB8AC3E}">
        <p14:creationId xmlns:p14="http://schemas.microsoft.com/office/powerpoint/2010/main" val="3429582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estate planning at all</a:t>
            </a:r>
          </a:p>
        </p:txBody>
      </p:sp>
      <p:sp>
        <p:nvSpPr>
          <p:cNvPr id="3" name="Content Placeholder 2"/>
          <p:cNvSpPr>
            <a:spLocks noGrp="1"/>
          </p:cNvSpPr>
          <p:nvPr>
            <p:ph idx="1"/>
          </p:nvPr>
        </p:nvSpPr>
        <p:spPr/>
        <p:txBody>
          <a:bodyPr/>
          <a:lstStyle/>
          <a:p>
            <a:r>
              <a:rPr lang="en-US" b="1" dirty="0"/>
              <a:t>No will or trust? </a:t>
            </a:r>
          </a:p>
          <a:p>
            <a:pPr lvl="1"/>
            <a:r>
              <a:rPr lang="en-US" dirty="0"/>
              <a:t>Often all or a portion of estate left to children</a:t>
            </a:r>
          </a:p>
          <a:p>
            <a:pPr lvl="1"/>
            <a:r>
              <a:rPr lang="en-US" dirty="0"/>
              <a:t>Child may fail to meet government benefits eligibility</a:t>
            </a:r>
          </a:p>
          <a:p>
            <a:pPr lvl="1">
              <a:spcAft>
                <a:spcPts val="1400"/>
              </a:spcAft>
            </a:pPr>
            <a:r>
              <a:rPr lang="en-US" dirty="0"/>
              <a:t>Parent has no control over child’s future lifestyle</a:t>
            </a:r>
          </a:p>
          <a:p>
            <a:r>
              <a:rPr lang="en-US" b="1" dirty="0"/>
              <a:t>Child could become a “ward of the court”</a:t>
            </a:r>
          </a:p>
          <a:p>
            <a:pPr lvl="1"/>
            <a:r>
              <a:rPr lang="en-US" dirty="0"/>
              <a:t>Court decides who cares for child</a:t>
            </a:r>
          </a:p>
          <a:p>
            <a:pPr lvl="1"/>
            <a:r>
              <a:rPr lang="en-US" dirty="0"/>
              <a:t>Financial transactions could be delayed</a:t>
            </a:r>
          </a:p>
          <a:p>
            <a:pPr lvl="1"/>
            <a:r>
              <a:rPr lang="en-US" dirty="0"/>
              <a:t>Assets could be drained</a:t>
            </a:r>
          </a:p>
          <a:p>
            <a:endParaRPr lang="en-US" dirty="0"/>
          </a:p>
        </p:txBody>
      </p:sp>
    </p:spTree>
    <p:extLst>
      <p:ext uri="{BB962C8B-B14F-4D97-AF65-F5344CB8AC3E}">
        <p14:creationId xmlns:p14="http://schemas.microsoft.com/office/powerpoint/2010/main" val="3911029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0BA9C66-8728-4666-9B9F-F8FD3A54431A}"/>
              </a:ext>
            </a:extLst>
          </p:cNvPr>
          <p:cNvSpPr txBox="1">
            <a:spLocks/>
          </p:cNvSpPr>
          <p:nvPr/>
        </p:nvSpPr>
        <p:spPr>
          <a:xfrm>
            <a:off x="634276" y="803705"/>
            <a:ext cx="4208656" cy="3034857"/>
          </a:xfrm>
        </p:spPr>
        <p:txBody>
          <a:bodyPr vert="horz" lIns="91440" tIns="45720" rIns="91440" bIns="45720" rtlCol="0" anchor="b" anchorCtr="0">
            <a:normAutofit/>
          </a:bodyPr>
          <a:lstStyle>
            <a:lvl1pPr algn="l" defTabSz="914400" rtl="0" eaLnBrk="1" latinLnBrk="0" hangingPunct="1">
              <a:lnSpc>
                <a:spcPts val="3100"/>
              </a:lnSpc>
              <a:spcBef>
                <a:spcPct val="0"/>
              </a:spcBef>
              <a:buNone/>
              <a:defRPr sz="3000" b="1" kern="1200" baseline="0">
                <a:solidFill>
                  <a:schemeClr val="accent1"/>
                </a:solidFill>
                <a:latin typeface="+mj-lt"/>
                <a:ea typeface="+mj-ea"/>
                <a:cs typeface="+mj-cs"/>
              </a:defRPr>
            </a:lvl1pPr>
          </a:lstStyle>
          <a:p>
            <a:pPr algn="r">
              <a:lnSpc>
                <a:spcPct val="90000"/>
              </a:lnSpc>
              <a:spcAft>
                <a:spcPts val="600"/>
              </a:spcAft>
            </a:pPr>
            <a:r>
              <a:rPr lang="en-US" sz="4600" kern="1200">
                <a:solidFill>
                  <a:srgbClr val="FFFFFF"/>
                </a:solidFill>
                <a:latin typeface="+mj-lt"/>
                <a:ea typeface="+mj-ea"/>
                <a:cs typeface="+mj-cs"/>
              </a:rPr>
              <a:t>Step 2 – Calculate your financial needs</a:t>
            </a:r>
          </a:p>
        </p:txBody>
      </p:sp>
      <p:cxnSp>
        <p:nvCxnSpPr>
          <p:cNvPr id="55" name="Straight Connector 54">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8E3DE219-C918-4F0D-881F-ED40094A3C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108989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552" y="1555193"/>
            <a:ext cx="10363200" cy="960120"/>
          </a:xfrm>
        </p:spPr>
        <p:txBody>
          <a:bodyPr/>
          <a:lstStyle/>
          <a:p>
            <a:r>
              <a:rPr lang="en-US" dirty="0"/>
              <a:t>Special needs strategic objectives</a:t>
            </a:r>
          </a:p>
        </p:txBody>
      </p:sp>
      <p:sp>
        <p:nvSpPr>
          <p:cNvPr id="5" name="Rectangle 4"/>
          <p:cNvSpPr/>
          <p:nvPr/>
        </p:nvSpPr>
        <p:spPr>
          <a:xfrm>
            <a:off x="2204564" y="2111453"/>
            <a:ext cx="6553200" cy="1814513"/>
          </a:xfrm>
          <a:prstGeom prst="rect">
            <a:avLst/>
          </a:prstGeom>
          <a:noFill/>
          <a:ln>
            <a:noFill/>
          </a:ln>
          <a:effectLst/>
        </p:spPr>
        <p:txBody>
          <a:bodyPr lIns="170688" tIns="170688" rIns="170688" bIns="170688" spcCol="1270" anchor="ctr"/>
          <a:lstStyle/>
          <a:p>
            <a:pPr defTabSz="1066800" fontAlgn="auto">
              <a:lnSpc>
                <a:spcPct val="90000"/>
              </a:lnSpc>
              <a:spcBef>
                <a:spcPts val="0"/>
              </a:spcBef>
              <a:spcAft>
                <a:spcPct val="35000"/>
              </a:spcAft>
              <a:defRPr/>
            </a:pPr>
            <a:r>
              <a:rPr lang="en-US" b="1" kern="0" dirty="0">
                <a:latin typeface="Arial" pitchFamily="34" charset="0"/>
                <a:cs typeface="Arial" pitchFamily="34" charset="0"/>
              </a:rPr>
              <a:t>Primary objective: </a:t>
            </a:r>
          </a:p>
          <a:p>
            <a:pPr defTabSz="1066800" fontAlgn="auto">
              <a:lnSpc>
                <a:spcPct val="90000"/>
              </a:lnSpc>
              <a:spcBef>
                <a:spcPts val="0"/>
              </a:spcBef>
              <a:spcAft>
                <a:spcPct val="35000"/>
              </a:spcAft>
              <a:defRPr/>
            </a:pPr>
            <a:r>
              <a:rPr lang="en-US" kern="0" dirty="0">
                <a:latin typeface="Arial" pitchFamily="34" charset="0"/>
                <a:cs typeface="Arial" pitchFamily="34" charset="0"/>
              </a:rPr>
              <a:t>Define the lifestyle sought for the child </a:t>
            </a:r>
          </a:p>
        </p:txBody>
      </p:sp>
      <p:sp>
        <p:nvSpPr>
          <p:cNvPr id="7" name="TextBox 6"/>
          <p:cNvSpPr txBox="1"/>
          <p:nvPr/>
        </p:nvSpPr>
        <p:spPr>
          <a:xfrm>
            <a:off x="1099169" y="3925966"/>
            <a:ext cx="8763989" cy="477054"/>
          </a:xfrm>
          <a:prstGeom prst="rect">
            <a:avLst/>
          </a:prstGeom>
          <a:noFill/>
        </p:spPr>
        <p:txBody>
          <a:bodyPr wrap="square" rtlCol="0">
            <a:spAutoFit/>
          </a:bodyPr>
          <a:lstStyle/>
          <a:p>
            <a:r>
              <a:rPr lang="en-US" sz="2500" dirty="0"/>
              <a:t>Financial strategies take </a:t>
            </a:r>
            <a:r>
              <a:rPr lang="en-US" sz="2500" b="1" dirty="0"/>
              <a:t>entire</a:t>
            </a:r>
            <a:r>
              <a:rPr lang="en-US" sz="2500" dirty="0"/>
              <a:t> family into account </a:t>
            </a:r>
          </a:p>
        </p:txBody>
      </p:sp>
      <p:sp>
        <p:nvSpPr>
          <p:cNvPr id="11" name="Rectangle 10"/>
          <p:cNvSpPr/>
          <p:nvPr/>
        </p:nvSpPr>
        <p:spPr>
          <a:xfrm>
            <a:off x="2204564" y="4429362"/>
            <a:ext cx="6553200" cy="1814513"/>
          </a:xfrm>
          <a:prstGeom prst="rect">
            <a:avLst/>
          </a:prstGeom>
          <a:noFill/>
          <a:ln>
            <a:noFill/>
          </a:ln>
          <a:effectLst/>
        </p:spPr>
        <p:txBody>
          <a:bodyPr lIns="170688" tIns="170688" rIns="170688" bIns="170688" spcCol="1270" anchor="ctr"/>
          <a:lstStyle/>
          <a:p>
            <a:pPr algn="r" defTabSz="1066800" fontAlgn="auto">
              <a:lnSpc>
                <a:spcPct val="90000"/>
              </a:lnSpc>
              <a:spcBef>
                <a:spcPts val="0"/>
              </a:spcBef>
              <a:spcAft>
                <a:spcPct val="35000"/>
              </a:spcAft>
              <a:defRPr/>
            </a:pPr>
            <a:r>
              <a:rPr lang="en-US" b="1" kern="0" dirty="0">
                <a:latin typeface="Arial" pitchFamily="34" charset="0"/>
                <a:cs typeface="Arial" pitchFamily="34" charset="0"/>
              </a:rPr>
              <a:t>Secondary objective: </a:t>
            </a:r>
          </a:p>
          <a:p>
            <a:pPr algn="r" defTabSz="1066800" fontAlgn="auto">
              <a:lnSpc>
                <a:spcPct val="90000"/>
              </a:lnSpc>
              <a:spcBef>
                <a:spcPts val="0"/>
              </a:spcBef>
              <a:spcAft>
                <a:spcPct val="35000"/>
              </a:spcAft>
              <a:defRPr/>
            </a:pPr>
            <a:r>
              <a:rPr lang="en-US" kern="0" dirty="0">
                <a:latin typeface="Arial" pitchFamily="34" charset="0"/>
                <a:cs typeface="Arial" pitchFamily="34" charset="0"/>
              </a:rPr>
              <a:t>Ensure availability of resources</a:t>
            </a:r>
          </a:p>
        </p:txBody>
      </p:sp>
      <p:pic>
        <p:nvPicPr>
          <p:cNvPr id="8" name="Graphic 7">
            <a:extLst>
              <a:ext uri="{FF2B5EF4-FFF2-40B4-BE49-F238E27FC236}">
                <a16:creationId xmlns:a16="http://schemas.microsoft.com/office/drawing/2014/main" id="{668DF78A-E785-470A-AF8B-6657C240B5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272" y="2450909"/>
            <a:ext cx="1448715" cy="1448715"/>
          </a:xfrm>
          <a:prstGeom prst="rect">
            <a:avLst/>
          </a:prstGeom>
        </p:spPr>
      </p:pic>
      <p:pic>
        <p:nvPicPr>
          <p:cNvPr id="13" name="Graphic 12">
            <a:extLst>
              <a:ext uri="{FF2B5EF4-FFF2-40B4-BE49-F238E27FC236}">
                <a16:creationId xmlns:a16="http://schemas.microsoft.com/office/drawing/2014/main" id="{7182E03E-4795-4301-B865-437BBA2B2D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36792" y="4795160"/>
            <a:ext cx="1448715" cy="1448715"/>
          </a:xfrm>
          <a:prstGeom prst="rect">
            <a:avLst/>
          </a:prstGeom>
        </p:spPr>
      </p:pic>
    </p:spTree>
    <p:extLst>
      <p:ext uri="{BB962C8B-B14F-4D97-AF65-F5344CB8AC3E}">
        <p14:creationId xmlns:p14="http://schemas.microsoft.com/office/powerpoint/2010/main" val="33479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Necessary preparation</a:t>
            </a:r>
          </a:p>
        </p:txBody>
      </p:sp>
      <p:sp>
        <p:nvSpPr>
          <p:cNvPr id="5" name="Content Placeholder 4"/>
          <p:cNvSpPr>
            <a:spLocks noGrp="1"/>
          </p:cNvSpPr>
          <p:nvPr>
            <p:ph idx="1"/>
          </p:nvPr>
        </p:nvSpPr>
        <p:spPr/>
        <p:txBody>
          <a:bodyPr/>
          <a:lstStyle/>
          <a:p>
            <a:pPr lvl="1" indent="-514350">
              <a:lnSpc>
                <a:spcPct val="90000"/>
              </a:lnSpc>
              <a:buFontTx/>
              <a:buAutoNum type="arabicPeriod"/>
            </a:pPr>
            <a:r>
              <a:rPr lang="en-US" b="1" dirty="0"/>
              <a:t>Lifestyle and retirement strategy</a:t>
            </a:r>
          </a:p>
          <a:p>
            <a:pPr marL="1314450" lvl="2" indent="-514350">
              <a:lnSpc>
                <a:spcPct val="90000"/>
              </a:lnSpc>
              <a:spcAft>
                <a:spcPts val="600"/>
              </a:spcAft>
              <a:buFont typeface="Arial" pitchFamily="34" charset="0"/>
              <a:buAutoNum type="alphaLcParenR"/>
            </a:pPr>
            <a:r>
              <a:rPr lang="en-US" i="1" dirty="0"/>
              <a:t>Your loved one’s care and lifestyle</a:t>
            </a:r>
          </a:p>
          <a:p>
            <a:pPr marL="1314450" lvl="2" indent="-514350">
              <a:lnSpc>
                <a:spcPct val="90000"/>
              </a:lnSpc>
              <a:spcAft>
                <a:spcPts val="1200"/>
              </a:spcAft>
              <a:buFont typeface="Arial" pitchFamily="34" charset="0"/>
              <a:buAutoNum type="alphaLcParenR"/>
            </a:pPr>
            <a:r>
              <a:rPr lang="en-US" i="1" dirty="0"/>
              <a:t>Your retirement needs and lifestyle</a:t>
            </a:r>
          </a:p>
          <a:p>
            <a:pPr lvl="1" indent="-514350">
              <a:lnSpc>
                <a:spcPct val="90000"/>
              </a:lnSpc>
              <a:spcAft>
                <a:spcPts val="1200"/>
              </a:spcAft>
              <a:buFontTx/>
              <a:buAutoNum type="arabicPeriod"/>
            </a:pPr>
            <a:r>
              <a:rPr lang="en-US" b="1" dirty="0"/>
              <a:t>Risk management</a:t>
            </a:r>
          </a:p>
          <a:p>
            <a:pPr lvl="1" indent="-514350">
              <a:lnSpc>
                <a:spcPct val="90000"/>
              </a:lnSpc>
              <a:spcAft>
                <a:spcPts val="1200"/>
              </a:spcAft>
              <a:buFontTx/>
              <a:buAutoNum type="arabicPeriod"/>
            </a:pPr>
            <a:r>
              <a:rPr lang="en-US" b="1" dirty="0"/>
              <a:t>Education funding</a:t>
            </a:r>
          </a:p>
          <a:p>
            <a:pPr lvl="1" indent="-514350">
              <a:lnSpc>
                <a:spcPct val="90000"/>
              </a:lnSpc>
              <a:spcAft>
                <a:spcPts val="1200"/>
              </a:spcAft>
              <a:buFontTx/>
              <a:buAutoNum type="arabicPeriod"/>
            </a:pPr>
            <a:r>
              <a:rPr lang="en-US" b="1" dirty="0"/>
              <a:t>Charitable giving</a:t>
            </a:r>
          </a:p>
          <a:p>
            <a:pPr lvl="1" indent="-514350">
              <a:lnSpc>
                <a:spcPct val="90000"/>
              </a:lnSpc>
              <a:spcAft>
                <a:spcPts val="1200"/>
              </a:spcAft>
              <a:buFontTx/>
              <a:buAutoNum type="arabicPeriod"/>
            </a:pPr>
            <a:r>
              <a:rPr lang="en-US" b="1" dirty="0"/>
              <a:t>Business strategies</a:t>
            </a:r>
          </a:p>
          <a:p>
            <a:pPr lvl="1" indent="-514350">
              <a:lnSpc>
                <a:spcPct val="90000"/>
              </a:lnSpc>
              <a:buFontTx/>
              <a:buAutoNum type="arabicPeriod"/>
            </a:pPr>
            <a:r>
              <a:rPr lang="en-US" b="1" dirty="0"/>
              <a:t>Estate transfer planning</a:t>
            </a:r>
            <a:endParaRPr lang="en-US" sz="3600" b="1" dirty="0"/>
          </a:p>
          <a:p>
            <a:pPr marL="0" indent="0">
              <a:buNone/>
            </a:pPr>
            <a:endParaRPr lang="en-US" dirty="0"/>
          </a:p>
        </p:txBody>
      </p:sp>
      <p:graphicFrame>
        <p:nvGraphicFramePr>
          <p:cNvPr id="18" name="Diagram 17">
            <a:extLst>
              <a:ext uri="{FF2B5EF4-FFF2-40B4-BE49-F238E27FC236}">
                <a16:creationId xmlns:a16="http://schemas.microsoft.com/office/drawing/2014/main" id="{8F8E2C1B-53D1-4A50-9F3B-197EE05BD0B3}"/>
              </a:ext>
            </a:extLst>
          </p:cNvPr>
          <p:cNvGraphicFramePr/>
          <p:nvPr>
            <p:extLst>
              <p:ext uri="{D42A27DB-BD31-4B8C-83A1-F6EECF244321}">
                <p14:modId xmlns:p14="http://schemas.microsoft.com/office/powerpoint/2010/main" val="1179990151"/>
              </p:ext>
            </p:extLst>
          </p:nvPr>
        </p:nvGraphicFramePr>
        <p:xfrm>
          <a:off x="6096000" y="1781048"/>
          <a:ext cx="57150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1288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10363200" cy="960120"/>
          </a:xfrm>
        </p:spPr>
        <p:txBody>
          <a:bodyPr/>
          <a:lstStyle/>
          <a:p>
            <a:r>
              <a:rPr lang="en-US" kern="0"/>
              <a:t>Consider the cost of your loved one’s lifestyle</a:t>
            </a:r>
            <a:br>
              <a:rPr lang="en-US" kern="0"/>
            </a:br>
            <a:endParaRPr lang="en-US" dirty="0"/>
          </a:p>
        </p:txBody>
      </p:sp>
      <p:graphicFrame>
        <p:nvGraphicFramePr>
          <p:cNvPr id="6" name="Content Placeholder 5">
            <a:extLst>
              <a:ext uri="{FF2B5EF4-FFF2-40B4-BE49-F238E27FC236}">
                <a16:creationId xmlns:a16="http://schemas.microsoft.com/office/drawing/2014/main" id="{76EFB02C-CF13-4093-9C6B-89EB3C854937}"/>
              </a:ext>
            </a:extLst>
          </p:cNvPr>
          <p:cNvGraphicFramePr>
            <a:graphicFrameLocks noGrp="1"/>
          </p:cNvGraphicFramePr>
          <p:nvPr>
            <p:ph idx="1"/>
            <p:extLst>
              <p:ext uri="{D42A27DB-BD31-4B8C-83A1-F6EECF244321}">
                <p14:modId xmlns:p14="http://schemas.microsoft.com/office/powerpoint/2010/main" val="1632657748"/>
              </p:ext>
            </p:extLst>
          </p:nvPr>
        </p:nvGraphicFramePr>
        <p:xfrm>
          <a:off x="876300" y="2527299"/>
          <a:ext cx="10363200" cy="2683056"/>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665062065"/>
                    </a:ext>
                  </a:extLst>
                </a:gridCol>
                <a:gridCol w="3454400">
                  <a:extLst>
                    <a:ext uri="{9D8B030D-6E8A-4147-A177-3AD203B41FA5}">
                      <a16:colId xmlns:a16="http://schemas.microsoft.com/office/drawing/2014/main" val="2295817494"/>
                    </a:ext>
                  </a:extLst>
                </a:gridCol>
                <a:gridCol w="3454400">
                  <a:extLst>
                    <a:ext uri="{9D8B030D-6E8A-4147-A177-3AD203B41FA5}">
                      <a16:colId xmlns:a16="http://schemas.microsoft.com/office/drawing/2014/main" val="3464954921"/>
                    </a:ext>
                  </a:extLst>
                </a:gridCol>
              </a:tblGrid>
              <a:tr h="894352">
                <a:tc>
                  <a:txBody>
                    <a:bodyPr/>
                    <a:lstStyle/>
                    <a:p>
                      <a:endParaRPr lang="en-US" sz="2400" dirty="0"/>
                    </a:p>
                  </a:txBody>
                  <a:tcPr/>
                </a:tc>
                <a:tc>
                  <a:txBody>
                    <a:bodyPr/>
                    <a:lstStyle/>
                    <a:p>
                      <a:r>
                        <a:rPr lang="en-US" sz="2400" dirty="0"/>
                        <a:t>Needs-based benefit</a:t>
                      </a:r>
                    </a:p>
                  </a:txBody>
                  <a:tcPr/>
                </a:tc>
                <a:tc>
                  <a:txBody>
                    <a:bodyPr/>
                    <a:lstStyle/>
                    <a:p>
                      <a:r>
                        <a:rPr lang="en-US" sz="2400" dirty="0"/>
                        <a:t>Entitlement benefit</a:t>
                      </a:r>
                    </a:p>
                  </a:txBody>
                  <a:tcPr/>
                </a:tc>
                <a:extLst>
                  <a:ext uri="{0D108BD9-81ED-4DB2-BD59-A6C34878D82A}">
                    <a16:rowId xmlns:a16="http://schemas.microsoft.com/office/drawing/2014/main" val="3346020187"/>
                  </a:ext>
                </a:extLst>
              </a:tr>
              <a:tr h="894352">
                <a:tc>
                  <a:txBody>
                    <a:bodyPr/>
                    <a:lstStyle/>
                    <a:p>
                      <a:r>
                        <a:rPr lang="en-US" sz="2400" dirty="0"/>
                        <a:t>Monetary assistance</a:t>
                      </a:r>
                    </a:p>
                  </a:txBody>
                  <a:tcPr/>
                </a:tc>
                <a:tc>
                  <a:txBody>
                    <a:bodyPr/>
                    <a:lstStyle/>
                    <a:p>
                      <a:r>
                        <a:rPr lang="en-US" sz="2400" dirty="0"/>
                        <a:t>Supplemental income</a:t>
                      </a:r>
                    </a:p>
                  </a:txBody>
                  <a:tcPr/>
                </a:tc>
                <a:tc>
                  <a:txBody>
                    <a:bodyPr/>
                    <a:lstStyle/>
                    <a:p>
                      <a:r>
                        <a:rPr lang="en-US" sz="2400" dirty="0"/>
                        <a:t>Social Security</a:t>
                      </a:r>
                    </a:p>
                  </a:txBody>
                  <a:tcPr/>
                </a:tc>
                <a:extLst>
                  <a:ext uri="{0D108BD9-81ED-4DB2-BD59-A6C34878D82A}">
                    <a16:rowId xmlns:a16="http://schemas.microsoft.com/office/drawing/2014/main" val="3675223039"/>
                  </a:ext>
                </a:extLst>
              </a:tr>
              <a:tr h="894352">
                <a:tc>
                  <a:txBody>
                    <a:bodyPr/>
                    <a:lstStyle/>
                    <a:p>
                      <a:r>
                        <a:rPr lang="en-US" sz="2400" dirty="0"/>
                        <a:t>Medical assistance</a:t>
                      </a:r>
                    </a:p>
                  </a:txBody>
                  <a:tcPr/>
                </a:tc>
                <a:tc>
                  <a:txBody>
                    <a:bodyPr/>
                    <a:lstStyle/>
                    <a:p>
                      <a:r>
                        <a:rPr lang="en-US" sz="2400" dirty="0"/>
                        <a:t>Medicaid</a:t>
                      </a:r>
                    </a:p>
                  </a:txBody>
                  <a:tcPr/>
                </a:tc>
                <a:tc>
                  <a:txBody>
                    <a:bodyPr/>
                    <a:lstStyle/>
                    <a:p>
                      <a:r>
                        <a:rPr lang="en-US" sz="2400" dirty="0"/>
                        <a:t>Medicare</a:t>
                      </a:r>
                    </a:p>
                  </a:txBody>
                  <a:tcPr/>
                </a:tc>
                <a:extLst>
                  <a:ext uri="{0D108BD9-81ED-4DB2-BD59-A6C34878D82A}">
                    <a16:rowId xmlns:a16="http://schemas.microsoft.com/office/drawing/2014/main" val="493347575"/>
                  </a:ext>
                </a:extLst>
              </a:tr>
            </a:tbl>
          </a:graphicData>
        </a:graphic>
      </p:graphicFrame>
    </p:spTree>
    <p:extLst>
      <p:ext uri="{BB962C8B-B14F-4D97-AF65-F5344CB8AC3E}">
        <p14:creationId xmlns:p14="http://schemas.microsoft.com/office/powerpoint/2010/main" val="2954806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 cost of care</a:t>
            </a:r>
          </a:p>
        </p:txBody>
      </p:sp>
      <p:sp>
        <p:nvSpPr>
          <p:cNvPr id="3" name="Content Placeholder 2"/>
          <p:cNvSpPr>
            <a:spLocks noGrp="1"/>
          </p:cNvSpPr>
          <p:nvPr>
            <p:ph idx="1"/>
          </p:nvPr>
        </p:nvSpPr>
        <p:spPr/>
        <p:txBody>
          <a:bodyPr/>
          <a:lstStyle/>
          <a:p>
            <a:r>
              <a:rPr lang="en-US" dirty="0"/>
              <a:t>Understand what’s involved.</a:t>
            </a:r>
          </a:p>
          <a:p>
            <a:r>
              <a:rPr lang="en-US" dirty="0"/>
              <a:t>Document everything you do.</a:t>
            </a:r>
          </a:p>
          <a:p>
            <a:r>
              <a:rPr lang="en-US" dirty="0"/>
              <a:t>Use your list to determine the cost of care.</a:t>
            </a:r>
          </a:p>
          <a:p>
            <a:endParaRPr lang="en-US" dirty="0"/>
          </a:p>
        </p:txBody>
      </p:sp>
    </p:spTree>
    <p:extLst>
      <p:ext uri="{BB962C8B-B14F-4D97-AF65-F5344CB8AC3E}">
        <p14:creationId xmlns:p14="http://schemas.microsoft.com/office/powerpoint/2010/main" val="469006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goals</a:t>
            </a:r>
          </a:p>
        </p:txBody>
      </p:sp>
      <p:sp>
        <p:nvSpPr>
          <p:cNvPr id="3" name="Content Placeholder 2"/>
          <p:cNvSpPr>
            <a:spLocks noGrp="1"/>
          </p:cNvSpPr>
          <p:nvPr>
            <p:ph idx="1"/>
          </p:nvPr>
        </p:nvSpPr>
        <p:spPr/>
        <p:txBody>
          <a:bodyPr/>
          <a:lstStyle/>
          <a:p>
            <a:r>
              <a:rPr lang="en-US" dirty="0"/>
              <a:t>Analyze your current financial situation</a:t>
            </a:r>
          </a:p>
          <a:p>
            <a:r>
              <a:rPr lang="en-US" dirty="0"/>
              <a:t>List expenses</a:t>
            </a:r>
          </a:p>
          <a:p>
            <a:r>
              <a:rPr lang="en-US" dirty="0"/>
              <a:t>Set short, intermediate and long-term goals</a:t>
            </a:r>
          </a:p>
          <a:p>
            <a:r>
              <a:rPr lang="en-US" dirty="0"/>
              <a:t>Determine your desired future financial situation </a:t>
            </a:r>
          </a:p>
          <a:p>
            <a:r>
              <a:rPr lang="en-US" dirty="0"/>
              <a:t>Prioritize your spending/saving</a:t>
            </a:r>
          </a:p>
          <a:p>
            <a:r>
              <a:rPr lang="en-US" dirty="0"/>
              <a:t>Contact us for assistance</a:t>
            </a:r>
          </a:p>
          <a:p>
            <a:endParaRPr lang="en-US" dirty="0"/>
          </a:p>
        </p:txBody>
      </p:sp>
    </p:spTree>
    <p:extLst>
      <p:ext uri="{BB962C8B-B14F-4D97-AF65-F5344CB8AC3E}">
        <p14:creationId xmlns:p14="http://schemas.microsoft.com/office/powerpoint/2010/main" val="4211612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4276" y="803705"/>
            <a:ext cx="4208656" cy="3034857"/>
          </a:xfrm>
        </p:spPr>
        <p:txBody>
          <a:bodyPr vert="horz" lIns="91440" tIns="45720" rIns="91440" bIns="45720" rtlCol="0" anchor="b">
            <a:normAutofit/>
          </a:bodyPr>
          <a:lstStyle/>
          <a:p>
            <a:pPr algn="r">
              <a:lnSpc>
                <a:spcPct val="90000"/>
              </a:lnSpc>
            </a:pPr>
            <a:r>
              <a:rPr lang="en-US" sz="5400" kern="1200">
                <a:solidFill>
                  <a:srgbClr val="FFFFFF"/>
                </a:solidFill>
                <a:latin typeface="+mj-lt"/>
                <a:ea typeface="+mj-ea"/>
                <a:cs typeface="+mj-cs"/>
              </a:rPr>
              <a:t>Step 3 – Create your strategy</a:t>
            </a:r>
          </a:p>
        </p:txBody>
      </p:sp>
      <p:sp>
        <p:nvSpPr>
          <p:cNvPr id="3" name="Content Placeholder 2"/>
          <p:cNvSpPr>
            <a:spLocks noGrp="1"/>
          </p:cNvSpPr>
          <p:nvPr>
            <p:ph idx="1"/>
          </p:nvPr>
        </p:nvSpPr>
        <p:spPr>
          <a:xfrm>
            <a:off x="638921" y="4013165"/>
            <a:ext cx="4204012" cy="2205732"/>
          </a:xfrm>
        </p:spPr>
        <p:txBody>
          <a:bodyPr vert="horz" lIns="91440" tIns="45720" rIns="91440" bIns="45720" rtlCol="0" anchor="t">
            <a:normAutofit/>
          </a:bodyPr>
          <a:lstStyle/>
          <a:p>
            <a:pPr marL="0" indent="0" algn="r">
              <a:lnSpc>
                <a:spcPct val="90000"/>
              </a:lnSpc>
              <a:buNone/>
            </a:pPr>
            <a:r>
              <a:rPr lang="en-US" sz="1800" kern="1200">
                <a:solidFill>
                  <a:srgbClr val="FFFFFF"/>
                </a:solidFill>
                <a:latin typeface="+mn-lt"/>
                <a:ea typeface="+mn-ea"/>
                <a:cs typeface="+mn-cs"/>
              </a:rPr>
              <a:t>  </a:t>
            </a:r>
          </a:p>
        </p:txBody>
      </p:sp>
      <p:cxnSp>
        <p:nvCxnSpPr>
          <p:cNvPr id="25" name="Straight Connector 24">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CC4DFF9C-FBCD-4940-8FA8-C44DDB0218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334040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 make your difference last a lifetime.</a:t>
            </a:r>
          </a:p>
        </p:txBody>
      </p:sp>
      <p:sp>
        <p:nvSpPr>
          <p:cNvPr id="3" name="Content Placeholder 2"/>
          <p:cNvSpPr>
            <a:spLocks noGrp="1"/>
          </p:cNvSpPr>
          <p:nvPr>
            <p:ph idx="1"/>
          </p:nvPr>
        </p:nvSpPr>
        <p:spPr/>
        <p:txBody>
          <a:bodyPr/>
          <a:lstStyle/>
          <a:p>
            <a:r>
              <a:rPr lang="en-US" dirty="0"/>
              <a:t>Your family has unique challenges and joys.</a:t>
            </a:r>
          </a:p>
          <a:p>
            <a:r>
              <a:rPr lang="en-US" dirty="0"/>
              <a:t>Special needs extend beyond the everyday – to long term financial strategies.</a:t>
            </a:r>
          </a:p>
          <a:p>
            <a:r>
              <a:rPr lang="en-US" dirty="0"/>
              <a:t>We can help you create a personalized strategy.</a:t>
            </a:r>
          </a:p>
          <a:p>
            <a:endParaRPr lang="en-US" dirty="0"/>
          </a:p>
        </p:txBody>
      </p:sp>
      <p:pic>
        <p:nvPicPr>
          <p:cNvPr id="6" name="Picture Placeholder 5">
            <a:extLst>
              <a:ext uri="{FF2B5EF4-FFF2-40B4-BE49-F238E27FC236}">
                <a16:creationId xmlns:a16="http://schemas.microsoft.com/office/drawing/2014/main" id="{9400C67C-6F06-C2F4-331C-DC7BED76E79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4234" r="4234"/>
          <a:stretch/>
        </p:blipFill>
        <p:spPr/>
      </p:pic>
    </p:spTree>
    <p:extLst>
      <p:ext uri="{BB962C8B-B14F-4D97-AF65-F5344CB8AC3E}">
        <p14:creationId xmlns:p14="http://schemas.microsoft.com/office/powerpoint/2010/main" val="1016502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strategy to last a lifetime</a:t>
            </a:r>
          </a:p>
        </p:txBody>
      </p:sp>
      <p:sp>
        <p:nvSpPr>
          <p:cNvPr id="3" name="Content Placeholder 2"/>
          <p:cNvSpPr>
            <a:spLocks noGrp="1"/>
          </p:cNvSpPr>
          <p:nvPr>
            <p:ph idx="1"/>
          </p:nvPr>
        </p:nvSpPr>
        <p:spPr/>
        <p:txBody>
          <a:bodyPr/>
          <a:lstStyle/>
          <a:p>
            <a:pPr marL="0" indent="0">
              <a:buNone/>
            </a:pPr>
            <a:r>
              <a:rPr lang="en-US" dirty="0"/>
              <a:t>  </a:t>
            </a:r>
          </a:p>
        </p:txBody>
      </p:sp>
      <p:grpSp>
        <p:nvGrpSpPr>
          <p:cNvPr id="4" name="Group 3"/>
          <p:cNvGrpSpPr/>
          <p:nvPr/>
        </p:nvGrpSpPr>
        <p:grpSpPr>
          <a:xfrm>
            <a:off x="714664" y="2219015"/>
            <a:ext cx="9296400" cy="307777"/>
            <a:chOff x="215900" y="1828800"/>
            <a:chExt cx="9296400" cy="307777"/>
          </a:xfrm>
        </p:grpSpPr>
        <p:sp>
          <p:nvSpPr>
            <p:cNvPr id="5" name="TextBox 4"/>
            <p:cNvSpPr txBox="1"/>
            <p:nvPr/>
          </p:nvSpPr>
          <p:spPr>
            <a:xfrm>
              <a:off x="215900" y="1828800"/>
              <a:ext cx="1600200" cy="307777"/>
            </a:xfrm>
            <a:prstGeom prst="rect">
              <a:avLst/>
            </a:prstGeom>
            <a:noFill/>
          </p:spPr>
          <p:txBody>
            <a:bodyPr>
              <a:spAutoFit/>
            </a:bodyPr>
            <a:lstStyle/>
            <a:p>
              <a:pPr algn="ctr" fontAlgn="auto">
                <a:spcBef>
                  <a:spcPts val="0"/>
                </a:spcBef>
                <a:spcAft>
                  <a:spcPts val="0"/>
                </a:spcAft>
                <a:defRPr/>
              </a:pPr>
              <a:r>
                <a:rPr lang="en-US" sz="1400" b="1" kern="0" dirty="0">
                  <a:latin typeface="Arial"/>
                  <a:cs typeface="Arial"/>
                </a:rPr>
                <a:t>BIRTH</a:t>
              </a:r>
            </a:p>
          </p:txBody>
        </p:sp>
        <p:sp>
          <p:nvSpPr>
            <p:cNvPr id="6" name="TextBox 5"/>
            <p:cNvSpPr txBox="1"/>
            <p:nvPr/>
          </p:nvSpPr>
          <p:spPr>
            <a:xfrm>
              <a:off x="1930400" y="1828800"/>
              <a:ext cx="1600200" cy="307777"/>
            </a:xfrm>
            <a:prstGeom prst="rect">
              <a:avLst/>
            </a:prstGeom>
            <a:noFill/>
          </p:spPr>
          <p:txBody>
            <a:bodyPr>
              <a:spAutoFit/>
            </a:bodyPr>
            <a:lstStyle/>
            <a:p>
              <a:pPr algn="ctr" fontAlgn="auto">
                <a:spcBef>
                  <a:spcPts val="0"/>
                </a:spcBef>
                <a:spcAft>
                  <a:spcPts val="0"/>
                </a:spcAft>
                <a:defRPr/>
              </a:pPr>
              <a:r>
                <a:rPr lang="en-US" sz="1400" b="1" kern="0" dirty="0">
                  <a:latin typeface="Arial"/>
                  <a:cs typeface="Arial"/>
                </a:rPr>
                <a:t>CHILD</a:t>
              </a:r>
            </a:p>
          </p:txBody>
        </p:sp>
        <p:sp>
          <p:nvSpPr>
            <p:cNvPr id="7" name="TextBox 6"/>
            <p:cNvSpPr txBox="1"/>
            <p:nvPr/>
          </p:nvSpPr>
          <p:spPr>
            <a:xfrm>
              <a:off x="3721100" y="1828800"/>
              <a:ext cx="1600200" cy="307777"/>
            </a:xfrm>
            <a:prstGeom prst="rect">
              <a:avLst/>
            </a:prstGeom>
            <a:noFill/>
          </p:spPr>
          <p:txBody>
            <a:bodyPr>
              <a:spAutoFit/>
            </a:bodyPr>
            <a:lstStyle/>
            <a:p>
              <a:pPr algn="ctr" fontAlgn="auto">
                <a:spcBef>
                  <a:spcPts val="0"/>
                </a:spcBef>
                <a:spcAft>
                  <a:spcPts val="0"/>
                </a:spcAft>
                <a:defRPr/>
              </a:pPr>
              <a:r>
                <a:rPr lang="en-US" sz="1400" b="1" kern="0" dirty="0">
                  <a:latin typeface="Arial"/>
                  <a:cs typeface="Arial"/>
                </a:rPr>
                <a:t>YOUTH</a:t>
              </a:r>
            </a:p>
          </p:txBody>
        </p:sp>
        <p:sp>
          <p:nvSpPr>
            <p:cNvPr id="8" name="TextBox 7"/>
            <p:cNvSpPr txBox="1"/>
            <p:nvPr/>
          </p:nvSpPr>
          <p:spPr>
            <a:xfrm>
              <a:off x="5499100" y="1828800"/>
              <a:ext cx="1600200" cy="307777"/>
            </a:xfrm>
            <a:prstGeom prst="rect">
              <a:avLst/>
            </a:prstGeom>
            <a:noFill/>
          </p:spPr>
          <p:txBody>
            <a:bodyPr>
              <a:spAutoFit/>
            </a:bodyPr>
            <a:lstStyle/>
            <a:p>
              <a:pPr algn="ctr" fontAlgn="auto">
                <a:spcBef>
                  <a:spcPts val="0"/>
                </a:spcBef>
                <a:spcAft>
                  <a:spcPts val="0"/>
                </a:spcAft>
                <a:defRPr/>
              </a:pPr>
              <a:r>
                <a:rPr lang="en-US" sz="1400" b="1" kern="0" dirty="0">
                  <a:latin typeface="Arial"/>
                  <a:cs typeface="Arial"/>
                </a:rPr>
                <a:t>ADULT</a:t>
              </a:r>
            </a:p>
          </p:txBody>
        </p:sp>
        <p:sp>
          <p:nvSpPr>
            <p:cNvPr id="9" name="TextBox 8"/>
            <p:cNvSpPr txBox="1"/>
            <p:nvPr/>
          </p:nvSpPr>
          <p:spPr>
            <a:xfrm>
              <a:off x="6616700" y="1828800"/>
              <a:ext cx="2895600" cy="307777"/>
            </a:xfrm>
            <a:prstGeom prst="rect">
              <a:avLst/>
            </a:prstGeom>
            <a:noFill/>
          </p:spPr>
          <p:txBody>
            <a:bodyPr>
              <a:spAutoFit/>
            </a:bodyPr>
            <a:lstStyle/>
            <a:p>
              <a:pPr algn="ctr" fontAlgn="auto">
                <a:spcBef>
                  <a:spcPts val="0"/>
                </a:spcBef>
                <a:spcAft>
                  <a:spcPts val="0"/>
                </a:spcAft>
                <a:defRPr/>
              </a:pPr>
              <a:r>
                <a:rPr lang="en-US" sz="1400" b="1" kern="0" dirty="0">
                  <a:latin typeface="Arial"/>
                  <a:cs typeface="Arial"/>
                </a:rPr>
                <a:t>INDEPENDENCE</a:t>
              </a:r>
            </a:p>
          </p:txBody>
        </p:sp>
      </p:grpSp>
      <p:grpSp>
        <p:nvGrpSpPr>
          <p:cNvPr id="10" name="Group 9"/>
          <p:cNvGrpSpPr/>
          <p:nvPr/>
        </p:nvGrpSpPr>
        <p:grpSpPr>
          <a:xfrm>
            <a:off x="876300" y="2705766"/>
            <a:ext cx="8623300" cy="2366963"/>
            <a:chOff x="254000" y="2133600"/>
            <a:chExt cx="8623300" cy="2366963"/>
          </a:xfrm>
        </p:grpSpPr>
        <p:grpSp>
          <p:nvGrpSpPr>
            <p:cNvPr id="11" name="Group 5"/>
            <p:cNvGrpSpPr>
              <a:grpSpLocks/>
            </p:cNvGrpSpPr>
            <p:nvPr/>
          </p:nvGrpSpPr>
          <p:grpSpPr bwMode="auto">
            <a:xfrm>
              <a:off x="254000" y="2133600"/>
              <a:ext cx="1550376" cy="2362200"/>
              <a:chOff x="111" y="1577339"/>
              <a:chExt cx="1338113" cy="2103120"/>
            </a:xfrm>
            <a:solidFill>
              <a:schemeClr val="accent4"/>
            </a:solidFill>
          </p:grpSpPr>
          <p:sp>
            <p:nvSpPr>
              <p:cNvPr id="24" name="Rounded Rectangle 23"/>
              <p:cNvSpPr/>
              <p:nvPr/>
            </p:nvSpPr>
            <p:spPr>
              <a:xfrm>
                <a:off x="111" y="1577339"/>
                <a:ext cx="1338113" cy="2103120"/>
              </a:xfrm>
              <a:prstGeom prst="roundRect">
                <a:avLst/>
              </a:prstGeom>
              <a:solidFill>
                <a:schemeClr val="bg1">
                  <a:lumMod val="50000"/>
                </a:scheme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p>
          <p:sp>
            <p:nvSpPr>
              <p:cNvPr id="25" name="Rounded Rectangle 4"/>
              <p:cNvSpPr/>
              <p:nvPr/>
            </p:nvSpPr>
            <p:spPr>
              <a:xfrm>
                <a:off x="65562" y="1642355"/>
                <a:ext cx="1207211" cy="1973088"/>
              </a:xfrm>
              <a:prstGeom prst="rect">
                <a:avLst/>
              </a:prstGeom>
              <a:noFill/>
              <a:ln>
                <a:noFill/>
              </a:ln>
              <a:effectLst/>
            </p:spPr>
            <p:txBody>
              <a:bodyPr lIns="53340" tIns="53340" rIns="53340" bIns="53340" spcCol="1270" anchor="ctr"/>
              <a:lstStyle/>
              <a:p>
                <a:pPr algn="ctr" defTabSz="622300" fontAlgn="auto">
                  <a:lnSpc>
                    <a:spcPct val="90000"/>
                  </a:lnSpc>
                  <a:spcBef>
                    <a:spcPts val="0"/>
                  </a:spcBef>
                  <a:spcAft>
                    <a:spcPct val="35000"/>
                  </a:spcAft>
                  <a:defRPr/>
                </a:pPr>
                <a:r>
                  <a:rPr lang="en-US" sz="1600" b="1" kern="0" dirty="0">
                    <a:solidFill>
                      <a:sysClr val="window" lastClr="FFFFFF"/>
                    </a:solidFill>
                    <a:latin typeface="Arial"/>
                    <a:cs typeface="Arial"/>
                  </a:rPr>
                  <a:t>Early Intervention;</a:t>
                </a:r>
              </a:p>
              <a:p>
                <a:pPr algn="ctr" defTabSz="622300" fontAlgn="auto">
                  <a:lnSpc>
                    <a:spcPct val="90000"/>
                  </a:lnSpc>
                  <a:spcBef>
                    <a:spcPts val="0"/>
                  </a:spcBef>
                  <a:spcAft>
                    <a:spcPct val="35000"/>
                  </a:spcAft>
                  <a:defRPr/>
                </a:pPr>
                <a:r>
                  <a:rPr lang="en-US" sz="1600" b="1" kern="0" dirty="0">
                    <a:solidFill>
                      <a:sysClr val="window" lastClr="FFFFFF"/>
                    </a:solidFill>
                    <a:latin typeface="Arial"/>
                    <a:cs typeface="Arial"/>
                  </a:rPr>
                  <a:t> Family acclimation</a:t>
                </a:r>
              </a:p>
            </p:txBody>
          </p:sp>
        </p:grpSp>
        <p:grpSp>
          <p:nvGrpSpPr>
            <p:cNvPr id="12" name="Group 8"/>
            <p:cNvGrpSpPr>
              <a:grpSpLocks/>
            </p:cNvGrpSpPr>
            <p:nvPr/>
          </p:nvGrpSpPr>
          <p:grpSpPr bwMode="auto">
            <a:xfrm>
              <a:off x="1968500" y="2133600"/>
              <a:ext cx="1600200" cy="2366963"/>
              <a:chOff x="2678" y="1577339"/>
              <a:chExt cx="1612701" cy="2103120"/>
            </a:xfrm>
            <a:solidFill>
              <a:schemeClr val="accent6"/>
            </a:solidFill>
          </p:grpSpPr>
          <p:sp>
            <p:nvSpPr>
              <p:cNvPr id="22" name="Rounded Rectangle 21"/>
              <p:cNvSpPr/>
              <p:nvPr/>
            </p:nvSpPr>
            <p:spPr>
              <a:xfrm>
                <a:off x="2678" y="1577339"/>
                <a:ext cx="1612701" cy="2103120"/>
              </a:xfrm>
              <a:prstGeom prst="roundRect">
                <a:avLst/>
              </a:prstGeom>
              <a:solidFill>
                <a:schemeClr val="tx2"/>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p>
          <p:sp>
            <p:nvSpPr>
              <p:cNvPr id="23" name="Rounded Rectangle 4"/>
              <p:cNvSpPr/>
              <p:nvPr/>
            </p:nvSpPr>
            <p:spPr>
              <a:xfrm>
                <a:off x="81074" y="1656329"/>
                <a:ext cx="1455911" cy="1945139"/>
              </a:xfrm>
              <a:prstGeom prst="rect">
                <a:avLst/>
              </a:prstGeom>
              <a:noFill/>
              <a:ln>
                <a:noFill/>
              </a:ln>
              <a:effectLst/>
            </p:spPr>
            <p:txBody>
              <a:bodyPr lIns="53340" tIns="53340" rIns="53340" bIns="53340" spcCol="1270" anchor="ctr"/>
              <a:lstStyle/>
              <a:p>
                <a:pPr algn="ctr" defTabSz="622300" fontAlgn="auto">
                  <a:spcBef>
                    <a:spcPts val="0"/>
                  </a:spcBef>
                  <a:spcAft>
                    <a:spcPts val="0"/>
                  </a:spcAft>
                  <a:defRPr/>
                </a:pPr>
                <a:r>
                  <a:rPr lang="en-US" sz="1600" b="1" kern="0" dirty="0">
                    <a:solidFill>
                      <a:sysClr val="window" lastClr="FFFFFF"/>
                    </a:solidFill>
                    <a:latin typeface="Arial"/>
                    <a:cs typeface="Arial"/>
                  </a:rPr>
                  <a:t>Individual Education Plan; </a:t>
                </a:r>
              </a:p>
              <a:p>
                <a:pPr algn="ctr" defTabSz="622300" fontAlgn="auto">
                  <a:spcBef>
                    <a:spcPts val="0"/>
                  </a:spcBef>
                  <a:spcAft>
                    <a:spcPts val="0"/>
                  </a:spcAft>
                  <a:defRPr/>
                </a:pPr>
                <a:endParaRPr lang="en-US" sz="1600" b="1" kern="0" dirty="0">
                  <a:solidFill>
                    <a:sysClr val="window" lastClr="FFFFFF"/>
                  </a:solidFill>
                  <a:latin typeface="Arial"/>
                  <a:cs typeface="Arial"/>
                </a:endParaRPr>
              </a:p>
              <a:p>
                <a:pPr algn="ctr" defTabSz="622300" fontAlgn="auto">
                  <a:lnSpc>
                    <a:spcPct val="90000"/>
                  </a:lnSpc>
                  <a:spcBef>
                    <a:spcPts val="0"/>
                  </a:spcBef>
                  <a:spcAft>
                    <a:spcPct val="35000"/>
                  </a:spcAft>
                  <a:defRPr/>
                </a:pPr>
                <a:r>
                  <a:rPr lang="en-US" sz="1600" b="1" kern="0" dirty="0">
                    <a:solidFill>
                      <a:sysClr val="window" lastClr="FFFFFF"/>
                    </a:solidFill>
                    <a:latin typeface="Arial"/>
                    <a:cs typeface="Arial"/>
                  </a:rPr>
                  <a:t>Family learns culture</a:t>
                </a:r>
              </a:p>
            </p:txBody>
          </p:sp>
        </p:grpSp>
        <p:grpSp>
          <p:nvGrpSpPr>
            <p:cNvPr id="13" name="Group 12"/>
            <p:cNvGrpSpPr>
              <a:grpSpLocks/>
            </p:cNvGrpSpPr>
            <p:nvPr/>
          </p:nvGrpSpPr>
          <p:grpSpPr bwMode="auto">
            <a:xfrm>
              <a:off x="3733800" y="2133600"/>
              <a:ext cx="1600200" cy="2366963"/>
              <a:chOff x="3125" y="1577339"/>
              <a:chExt cx="2030610" cy="2103120"/>
            </a:xfrm>
            <a:solidFill>
              <a:srgbClr val="60472B"/>
            </a:solidFill>
          </p:grpSpPr>
          <p:sp>
            <p:nvSpPr>
              <p:cNvPr id="20" name="Rounded Rectangle 19"/>
              <p:cNvSpPr/>
              <p:nvPr/>
            </p:nvSpPr>
            <p:spPr>
              <a:xfrm>
                <a:off x="3125" y="1577339"/>
                <a:ext cx="2030610" cy="2103120"/>
              </a:xfrm>
              <a:prstGeom prst="roundRect">
                <a:avLst/>
              </a:prstGeom>
              <a:solidFill>
                <a:schemeClr val="accent3"/>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p>
          <p:sp>
            <p:nvSpPr>
              <p:cNvPr id="21" name="Rounded Rectangle 4"/>
              <p:cNvSpPr/>
              <p:nvPr/>
            </p:nvSpPr>
            <p:spPr>
              <a:xfrm>
                <a:off x="102964" y="1676077"/>
                <a:ext cx="1830933" cy="1905644"/>
              </a:xfrm>
              <a:prstGeom prst="rect">
                <a:avLst/>
              </a:prstGeom>
              <a:noFill/>
              <a:ln>
                <a:noFill/>
              </a:ln>
              <a:effectLst/>
            </p:spPr>
            <p:txBody>
              <a:bodyPr lIns="53340" tIns="53340" rIns="53340" bIns="53340" spcCol="1270" anchor="ctr"/>
              <a:lstStyle/>
              <a:p>
                <a:pPr algn="ctr" defTabSz="622300" fontAlgn="auto">
                  <a:lnSpc>
                    <a:spcPct val="90000"/>
                  </a:lnSpc>
                  <a:spcBef>
                    <a:spcPts val="0"/>
                  </a:spcBef>
                  <a:spcAft>
                    <a:spcPct val="35000"/>
                  </a:spcAft>
                  <a:defRPr/>
                </a:pPr>
                <a:r>
                  <a:rPr lang="en-US" sz="1600" b="1" kern="0" dirty="0">
                    <a:solidFill>
                      <a:sysClr val="window" lastClr="FFFFFF"/>
                    </a:solidFill>
                    <a:latin typeface="Arial"/>
                    <a:cs typeface="Arial"/>
                  </a:rPr>
                  <a:t>Transition from primary to secondary to post-secondary school</a:t>
                </a:r>
              </a:p>
            </p:txBody>
          </p:sp>
        </p:grpSp>
        <p:grpSp>
          <p:nvGrpSpPr>
            <p:cNvPr id="14" name="Group 15"/>
            <p:cNvGrpSpPr>
              <a:grpSpLocks/>
            </p:cNvGrpSpPr>
            <p:nvPr/>
          </p:nvGrpSpPr>
          <p:grpSpPr bwMode="auto">
            <a:xfrm>
              <a:off x="5499100" y="2133600"/>
              <a:ext cx="1612900" cy="2362200"/>
              <a:chOff x="0" y="1577339"/>
              <a:chExt cx="2743200" cy="2103120"/>
            </a:xfrm>
            <a:solidFill>
              <a:schemeClr val="accent2"/>
            </a:solidFill>
          </p:grpSpPr>
          <p:sp>
            <p:nvSpPr>
              <p:cNvPr id="18" name="Rounded Rectangle 17"/>
              <p:cNvSpPr/>
              <p:nvPr/>
            </p:nvSpPr>
            <p:spPr>
              <a:xfrm>
                <a:off x="0" y="1577339"/>
                <a:ext cx="2743200" cy="2103120"/>
              </a:xfrm>
              <a:prstGeom prst="roundRect">
                <a:avLst/>
              </a:prstGeom>
              <a:grp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p>
          <p:sp>
            <p:nvSpPr>
              <p:cNvPr id="19" name="Rounded Rectangle 4"/>
              <p:cNvSpPr/>
              <p:nvPr/>
            </p:nvSpPr>
            <p:spPr>
              <a:xfrm>
                <a:off x="103311" y="1680517"/>
                <a:ext cx="2536580" cy="1896765"/>
              </a:xfrm>
              <a:prstGeom prst="rect">
                <a:avLst/>
              </a:prstGeom>
              <a:grpFill/>
              <a:ln>
                <a:noFill/>
              </a:ln>
              <a:effectLst/>
            </p:spPr>
            <p:txBody>
              <a:bodyPr lIns="53340" tIns="53340" rIns="53340" bIns="53340" spcCol="1270" anchor="ctr"/>
              <a:lstStyle/>
              <a:p>
                <a:pPr algn="ctr" defTabSz="622300" fontAlgn="auto">
                  <a:spcBef>
                    <a:spcPts val="0"/>
                  </a:spcBef>
                  <a:spcAft>
                    <a:spcPts val="0"/>
                  </a:spcAft>
                  <a:defRPr/>
                </a:pPr>
                <a:r>
                  <a:rPr lang="en-US" sz="1600" b="1" kern="0" dirty="0">
                    <a:solidFill>
                      <a:sysClr val="window" lastClr="FFFFFF"/>
                    </a:solidFill>
                    <a:latin typeface="Arial"/>
                    <a:cs typeface="Arial"/>
                  </a:rPr>
                  <a:t>If needed, </a:t>
                </a:r>
              </a:p>
              <a:p>
                <a:pPr algn="ctr" defTabSz="622300" fontAlgn="auto">
                  <a:lnSpc>
                    <a:spcPct val="90000"/>
                  </a:lnSpc>
                  <a:spcBef>
                    <a:spcPts val="0"/>
                  </a:spcBef>
                  <a:spcAft>
                    <a:spcPct val="35000"/>
                  </a:spcAft>
                  <a:defRPr/>
                </a:pPr>
                <a:r>
                  <a:rPr lang="en-US" sz="1600" b="1" kern="0" dirty="0">
                    <a:solidFill>
                      <a:sysClr val="window" lastClr="FFFFFF"/>
                    </a:solidFill>
                    <a:latin typeface="Arial"/>
                    <a:cs typeface="Arial"/>
                  </a:rPr>
                  <a:t>primary caregiver(s) establish guardianship;</a:t>
                </a:r>
              </a:p>
              <a:p>
                <a:pPr algn="ctr" defTabSz="622300" fontAlgn="auto">
                  <a:lnSpc>
                    <a:spcPct val="90000"/>
                  </a:lnSpc>
                  <a:spcBef>
                    <a:spcPts val="0"/>
                  </a:spcBef>
                  <a:spcAft>
                    <a:spcPct val="35000"/>
                  </a:spcAft>
                  <a:defRPr/>
                </a:pPr>
                <a:r>
                  <a:rPr lang="en-US" sz="1600" b="1" kern="0" dirty="0">
                    <a:solidFill>
                      <a:sysClr val="window" lastClr="FFFFFF"/>
                    </a:solidFill>
                    <a:latin typeface="Arial"/>
                    <a:cs typeface="Arial"/>
                  </a:rPr>
                  <a:t>Eligible for public benefits</a:t>
                </a:r>
              </a:p>
            </p:txBody>
          </p:sp>
        </p:grpSp>
        <p:grpSp>
          <p:nvGrpSpPr>
            <p:cNvPr id="15" name="Group 18"/>
            <p:cNvGrpSpPr>
              <a:grpSpLocks/>
            </p:cNvGrpSpPr>
            <p:nvPr/>
          </p:nvGrpSpPr>
          <p:grpSpPr bwMode="auto">
            <a:xfrm>
              <a:off x="7277100" y="2133600"/>
              <a:ext cx="1600200" cy="2366963"/>
              <a:chOff x="1600199" y="1577339"/>
              <a:chExt cx="2743200" cy="2103120"/>
            </a:xfrm>
            <a:solidFill>
              <a:schemeClr val="tx1">
                <a:lumMod val="50000"/>
                <a:lumOff val="50000"/>
              </a:schemeClr>
            </a:solidFill>
          </p:grpSpPr>
          <p:sp>
            <p:nvSpPr>
              <p:cNvPr id="16" name="Rounded Rectangle 15"/>
              <p:cNvSpPr/>
              <p:nvPr/>
            </p:nvSpPr>
            <p:spPr>
              <a:xfrm>
                <a:off x="1600199" y="1577339"/>
                <a:ext cx="2743200" cy="2103120"/>
              </a:xfrm>
              <a:prstGeom prst="roundRect">
                <a:avLst/>
              </a:prstGeom>
              <a:solidFill>
                <a:schemeClr val="tx1">
                  <a:lumMod val="65000"/>
                  <a:lumOff val="35000"/>
                </a:scheme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p>
          <p:sp>
            <p:nvSpPr>
              <p:cNvPr id="17" name="Rounded Rectangle 4"/>
              <p:cNvSpPr/>
              <p:nvPr/>
            </p:nvSpPr>
            <p:spPr>
              <a:xfrm>
                <a:off x="1703509" y="1680309"/>
                <a:ext cx="2536581" cy="1897180"/>
              </a:xfrm>
              <a:prstGeom prst="rect">
                <a:avLst/>
              </a:prstGeom>
              <a:noFill/>
              <a:ln>
                <a:noFill/>
              </a:ln>
              <a:effectLst/>
            </p:spPr>
            <p:txBody>
              <a:bodyPr lIns="53340" tIns="53340" rIns="53340" bIns="53340" spcCol="1270" anchor="ctr"/>
              <a:lstStyle/>
              <a:p>
                <a:pPr algn="ctr" defTabSz="622300" fontAlgn="auto">
                  <a:lnSpc>
                    <a:spcPct val="90000"/>
                  </a:lnSpc>
                  <a:spcBef>
                    <a:spcPts val="0"/>
                  </a:spcBef>
                  <a:spcAft>
                    <a:spcPct val="35000"/>
                  </a:spcAft>
                  <a:defRPr/>
                </a:pPr>
                <a:r>
                  <a:rPr lang="en-US" sz="1600" b="1" kern="0" dirty="0">
                    <a:solidFill>
                      <a:sysClr val="window" lastClr="FFFFFF"/>
                    </a:solidFill>
                    <a:latin typeface="Arial"/>
                    <a:cs typeface="Arial"/>
                  </a:rPr>
                  <a:t>Individual Service Plan/ Employment;</a:t>
                </a:r>
              </a:p>
              <a:p>
                <a:pPr algn="ctr" defTabSz="622300" fontAlgn="auto">
                  <a:lnSpc>
                    <a:spcPct val="90000"/>
                  </a:lnSpc>
                  <a:spcBef>
                    <a:spcPts val="0"/>
                  </a:spcBef>
                  <a:spcAft>
                    <a:spcPct val="35000"/>
                  </a:spcAft>
                  <a:defRPr/>
                </a:pPr>
                <a:r>
                  <a:rPr lang="en-US" sz="1600" b="1" kern="0" dirty="0">
                    <a:solidFill>
                      <a:sysClr val="window" lastClr="FFFFFF"/>
                    </a:solidFill>
                    <a:latin typeface="Arial"/>
                    <a:cs typeface="Arial"/>
                  </a:rPr>
                  <a:t> End of parents’ legal decision- making authority</a:t>
                </a:r>
              </a:p>
            </p:txBody>
          </p:sp>
        </p:grpSp>
      </p:grpSp>
      <p:grpSp>
        <p:nvGrpSpPr>
          <p:cNvPr id="26" name="Group 25"/>
          <p:cNvGrpSpPr/>
          <p:nvPr/>
        </p:nvGrpSpPr>
        <p:grpSpPr>
          <a:xfrm>
            <a:off x="889000" y="5437736"/>
            <a:ext cx="8610600" cy="1143000"/>
            <a:chOff x="279400" y="4648200"/>
            <a:chExt cx="8610600" cy="1143000"/>
          </a:xfrm>
        </p:grpSpPr>
        <p:sp>
          <p:nvSpPr>
            <p:cNvPr id="27" name="Right Arrow 26"/>
            <p:cNvSpPr/>
            <p:nvPr/>
          </p:nvSpPr>
          <p:spPr>
            <a:xfrm>
              <a:off x="279400" y="4648200"/>
              <a:ext cx="8610600" cy="1143000"/>
            </a:xfrm>
            <a:prstGeom prst="rightArrow">
              <a:avLst/>
            </a:prstGeom>
            <a:solidFill>
              <a:schemeClr val="bg1">
                <a:lumMod val="85000"/>
              </a:schemeClr>
            </a:solidFill>
            <a:ln w="25400" cap="flat" cmpd="sng" algn="ctr">
              <a:noFill/>
              <a:prstDash val="solid"/>
            </a:ln>
            <a:effectLst/>
          </p:spPr>
          <p:txBody>
            <a:bodyPr anchor="ctr"/>
            <a:lstStyle/>
            <a:p>
              <a:pPr algn="ctr" fontAlgn="auto">
                <a:spcBef>
                  <a:spcPts val="0"/>
                </a:spcBef>
                <a:spcAft>
                  <a:spcPts val="0"/>
                </a:spcAft>
                <a:defRPr/>
              </a:pPr>
              <a:endParaRPr lang="en-US" sz="1800" kern="0" dirty="0">
                <a:solidFill>
                  <a:srgbClr val="1C65B6"/>
                </a:solidFill>
                <a:latin typeface="Calibri"/>
              </a:endParaRPr>
            </a:p>
          </p:txBody>
        </p:sp>
        <p:sp>
          <p:nvSpPr>
            <p:cNvPr id="28" name="TextBox 27"/>
            <p:cNvSpPr txBox="1"/>
            <p:nvPr/>
          </p:nvSpPr>
          <p:spPr>
            <a:xfrm>
              <a:off x="1092200" y="4953000"/>
              <a:ext cx="1600200" cy="523220"/>
            </a:xfrm>
            <a:prstGeom prst="rect">
              <a:avLst/>
            </a:prstGeom>
            <a:noFill/>
          </p:spPr>
          <p:txBody>
            <a:bodyPr>
              <a:spAutoFit/>
            </a:bodyPr>
            <a:lstStyle/>
            <a:p>
              <a:pPr algn="ctr" fontAlgn="auto">
                <a:spcBef>
                  <a:spcPts val="0"/>
                </a:spcBef>
                <a:spcAft>
                  <a:spcPts val="0"/>
                </a:spcAft>
                <a:defRPr/>
              </a:pPr>
              <a:r>
                <a:rPr lang="en-US" sz="1400" b="1" kern="0" dirty="0">
                  <a:latin typeface="Arial"/>
                  <a:cs typeface="Arial"/>
                </a:rPr>
                <a:t>Family Considerations</a:t>
              </a:r>
            </a:p>
          </p:txBody>
        </p:sp>
        <p:sp>
          <p:nvSpPr>
            <p:cNvPr id="29" name="TextBox 28"/>
            <p:cNvSpPr txBox="1"/>
            <p:nvPr/>
          </p:nvSpPr>
          <p:spPr>
            <a:xfrm>
              <a:off x="3733800" y="4953000"/>
              <a:ext cx="1600200" cy="523220"/>
            </a:xfrm>
            <a:prstGeom prst="rect">
              <a:avLst/>
            </a:prstGeom>
            <a:noFill/>
          </p:spPr>
          <p:txBody>
            <a:bodyPr>
              <a:spAutoFit/>
            </a:bodyPr>
            <a:lstStyle/>
            <a:p>
              <a:pPr algn="ctr" fontAlgn="auto">
                <a:spcBef>
                  <a:spcPts val="0"/>
                </a:spcBef>
                <a:spcAft>
                  <a:spcPts val="0"/>
                </a:spcAft>
                <a:defRPr/>
              </a:pPr>
              <a:r>
                <a:rPr lang="en-US" sz="1400" b="1" kern="0" dirty="0">
                  <a:latin typeface="Arial"/>
                  <a:cs typeface="Arial"/>
                </a:rPr>
                <a:t>Residential</a:t>
              </a:r>
            </a:p>
            <a:p>
              <a:pPr algn="ctr" fontAlgn="auto">
                <a:spcBef>
                  <a:spcPts val="0"/>
                </a:spcBef>
                <a:spcAft>
                  <a:spcPts val="0"/>
                </a:spcAft>
                <a:defRPr/>
              </a:pPr>
              <a:r>
                <a:rPr lang="en-US" sz="1400" b="1" kern="0" dirty="0">
                  <a:latin typeface="Arial"/>
                  <a:cs typeface="Arial"/>
                </a:rPr>
                <a:t>needs</a:t>
              </a:r>
            </a:p>
          </p:txBody>
        </p:sp>
        <p:sp>
          <p:nvSpPr>
            <p:cNvPr id="30" name="TextBox 29"/>
            <p:cNvSpPr txBox="1"/>
            <p:nvPr/>
          </p:nvSpPr>
          <p:spPr>
            <a:xfrm>
              <a:off x="5943600" y="4963180"/>
              <a:ext cx="2438400" cy="523220"/>
            </a:xfrm>
            <a:prstGeom prst="rect">
              <a:avLst/>
            </a:prstGeom>
            <a:noFill/>
          </p:spPr>
          <p:txBody>
            <a:bodyPr wrap="square">
              <a:spAutoFit/>
            </a:bodyPr>
            <a:lstStyle/>
            <a:p>
              <a:pPr algn="ctr" fontAlgn="auto">
                <a:spcBef>
                  <a:spcPts val="0"/>
                </a:spcBef>
                <a:spcAft>
                  <a:spcPts val="0"/>
                </a:spcAft>
                <a:defRPr/>
              </a:pPr>
              <a:r>
                <a:rPr lang="en-US" sz="1400" b="1" kern="0" dirty="0">
                  <a:latin typeface="Arial"/>
                  <a:cs typeface="Arial"/>
                </a:rPr>
                <a:t>Social, mental, physical and emotional needs</a:t>
              </a:r>
            </a:p>
          </p:txBody>
        </p:sp>
      </p:grpSp>
    </p:spTree>
    <p:extLst>
      <p:ext uri="{BB962C8B-B14F-4D97-AF65-F5344CB8AC3E}">
        <p14:creationId xmlns:p14="http://schemas.microsoft.com/office/powerpoint/2010/main" val="1292266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legal documents</a:t>
            </a:r>
          </a:p>
        </p:txBody>
      </p:sp>
      <p:sp>
        <p:nvSpPr>
          <p:cNvPr id="3" name="Content Placeholder 2"/>
          <p:cNvSpPr>
            <a:spLocks noGrp="1"/>
          </p:cNvSpPr>
          <p:nvPr>
            <p:ph idx="1"/>
          </p:nvPr>
        </p:nvSpPr>
        <p:spPr/>
        <p:txBody>
          <a:bodyPr/>
          <a:lstStyle/>
          <a:p>
            <a:r>
              <a:rPr lang="en-US" b="1" dirty="0"/>
              <a:t>Revocable living trusts and wills</a:t>
            </a:r>
          </a:p>
          <a:p>
            <a:pPr lvl="1"/>
            <a:r>
              <a:rPr lang="en-US" dirty="0"/>
              <a:t>Distribute property</a:t>
            </a:r>
          </a:p>
          <a:p>
            <a:pPr lvl="1">
              <a:spcAft>
                <a:spcPts val="1600"/>
              </a:spcAft>
            </a:pPr>
            <a:r>
              <a:rPr lang="en-US" dirty="0"/>
              <a:t>Allow you to directly influence care</a:t>
            </a:r>
          </a:p>
          <a:p>
            <a:r>
              <a:rPr lang="en-US" b="1" dirty="0"/>
              <a:t>Power of attorney or guardianship documents</a:t>
            </a:r>
          </a:p>
          <a:p>
            <a:pPr lvl="1"/>
            <a:r>
              <a:rPr lang="en-US" dirty="0"/>
              <a:t>Upon adulthood, parents’ legal authority ends</a:t>
            </a:r>
          </a:p>
          <a:p>
            <a:pPr lvl="1"/>
            <a:r>
              <a:rPr lang="en-US" dirty="0"/>
              <a:t>Healthcare</a:t>
            </a:r>
          </a:p>
          <a:p>
            <a:pPr lvl="1">
              <a:spcAft>
                <a:spcPts val="1500"/>
              </a:spcAft>
            </a:pPr>
            <a:r>
              <a:rPr lang="en-US" dirty="0"/>
              <a:t>Finances</a:t>
            </a:r>
          </a:p>
          <a:p>
            <a:r>
              <a:rPr lang="en-US" b="1" dirty="0"/>
              <a:t>Special Needs Trusts</a:t>
            </a:r>
          </a:p>
          <a:p>
            <a:pPr marL="0" indent="0">
              <a:buNone/>
            </a:pPr>
            <a:endParaRPr lang="en-US" dirty="0"/>
          </a:p>
        </p:txBody>
      </p:sp>
    </p:spTree>
    <p:extLst>
      <p:ext uri="{BB962C8B-B14F-4D97-AF65-F5344CB8AC3E}">
        <p14:creationId xmlns:p14="http://schemas.microsoft.com/office/powerpoint/2010/main" val="838283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special needs trust?</a:t>
            </a:r>
          </a:p>
        </p:txBody>
      </p:sp>
      <p:sp>
        <p:nvSpPr>
          <p:cNvPr id="3" name="Content Placeholder 2"/>
          <p:cNvSpPr>
            <a:spLocks noGrp="1"/>
          </p:cNvSpPr>
          <p:nvPr>
            <p:ph idx="1"/>
          </p:nvPr>
        </p:nvSpPr>
        <p:spPr/>
        <p:txBody>
          <a:bodyPr/>
          <a:lstStyle/>
          <a:p>
            <a:pPr marL="342900" indent="-342900" eaLnBrk="0" hangingPunct="0">
              <a:spcBef>
                <a:spcPct val="20000"/>
              </a:spcBef>
              <a:defRPr/>
            </a:pPr>
            <a:r>
              <a:rPr lang="en-US" sz="2800" b="1" dirty="0"/>
              <a:t>A contract…</a:t>
            </a:r>
          </a:p>
          <a:p>
            <a:pPr marL="800100" lvl="1" indent="-342900" eaLnBrk="0" fontAlgn="auto" hangingPunct="0">
              <a:spcBef>
                <a:spcPct val="20000"/>
              </a:spcBef>
              <a:spcAft>
                <a:spcPts val="0"/>
              </a:spcAft>
              <a:buFont typeface="Calibri" pitchFamily="34" charset="0"/>
              <a:buChar char="–"/>
              <a:defRPr/>
            </a:pPr>
            <a:r>
              <a:rPr lang="en-US" sz="2800" dirty="0"/>
              <a:t>To control property </a:t>
            </a:r>
          </a:p>
          <a:p>
            <a:pPr marL="800100" lvl="1" indent="-342900" eaLnBrk="0" fontAlgn="auto" hangingPunct="0">
              <a:spcBef>
                <a:spcPct val="20000"/>
              </a:spcBef>
              <a:spcAft>
                <a:spcPts val="0"/>
              </a:spcAft>
              <a:buFont typeface="Calibri" pitchFamily="34" charset="0"/>
              <a:buChar char="–"/>
              <a:defRPr/>
            </a:pPr>
            <a:r>
              <a:rPr lang="en-US" sz="2800" dirty="0"/>
              <a:t>For the benefit of a beneficiary</a:t>
            </a:r>
          </a:p>
          <a:p>
            <a:pPr marL="800100" lvl="1" indent="-342900" eaLnBrk="0" fontAlgn="auto" hangingPunct="0">
              <a:spcBef>
                <a:spcPct val="20000"/>
              </a:spcBef>
              <a:spcAft>
                <a:spcPts val="1600"/>
              </a:spcAft>
              <a:buFont typeface="Calibri" pitchFamily="34" charset="0"/>
              <a:buChar char="–"/>
              <a:defRPr/>
            </a:pPr>
            <a:r>
              <a:rPr lang="en-US" sz="2800" dirty="0"/>
              <a:t>To meet some objective</a:t>
            </a:r>
          </a:p>
          <a:p>
            <a:pPr marL="342900" indent="-342900" eaLnBrk="0" hangingPunct="0">
              <a:spcBef>
                <a:spcPct val="20000"/>
              </a:spcBef>
              <a:spcAft>
                <a:spcPts val="1600"/>
              </a:spcAft>
              <a:defRPr/>
            </a:pPr>
            <a:r>
              <a:rPr lang="en-US" sz="2800" b="1" dirty="0"/>
              <a:t>Protects access to government benefits</a:t>
            </a:r>
          </a:p>
          <a:p>
            <a:pPr marL="342900" indent="-342900" eaLnBrk="0" hangingPunct="0">
              <a:spcBef>
                <a:spcPct val="20000"/>
              </a:spcBef>
              <a:spcAft>
                <a:spcPts val="1600"/>
              </a:spcAft>
              <a:defRPr/>
            </a:pPr>
            <a:r>
              <a:rPr lang="en-US" sz="2800" b="1" dirty="0"/>
              <a:t>Provides an improved quality of life </a:t>
            </a:r>
          </a:p>
          <a:p>
            <a:pPr marL="342900" indent="-342900" eaLnBrk="0" hangingPunct="0">
              <a:spcBef>
                <a:spcPct val="20000"/>
              </a:spcBef>
              <a:defRPr/>
            </a:pPr>
            <a:r>
              <a:rPr lang="en-US" sz="2800" b="1" dirty="0"/>
              <a:t>Protects the person’s financial future</a:t>
            </a:r>
          </a:p>
          <a:p>
            <a:endParaRPr lang="en-US" dirty="0"/>
          </a:p>
        </p:txBody>
      </p:sp>
    </p:spTree>
    <p:extLst>
      <p:ext uri="{BB962C8B-B14F-4D97-AF65-F5344CB8AC3E}">
        <p14:creationId xmlns:p14="http://schemas.microsoft.com/office/powerpoint/2010/main" val="3174464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trustee’s responsibilities?</a:t>
            </a:r>
          </a:p>
        </p:txBody>
      </p:sp>
      <p:sp>
        <p:nvSpPr>
          <p:cNvPr id="3" name="Content Placeholder 2"/>
          <p:cNvSpPr>
            <a:spLocks noGrp="1"/>
          </p:cNvSpPr>
          <p:nvPr>
            <p:ph idx="1"/>
          </p:nvPr>
        </p:nvSpPr>
        <p:spPr>
          <a:xfrm>
            <a:off x="876300" y="2134906"/>
            <a:ext cx="10363200" cy="2724912"/>
          </a:xfrm>
        </p:spPr>
        <p:txBody>
          <a:bodyPr/>
          <a:lstStyle/>
          <a:p>
            <a:r>
              <a:rPr lang="en-US" dirty="0"/>
              <a:t>Accomplishing the trust creator’s goals</a:t>
            </a:r>
          </a:p>
          <a:p>
            <a:r>
              <a:rPr lang="en-US" dirty="0"/>
              <a:t>Administering the trust</a:t>
            </a:r>
          </a:p>
          <a:p>
            <a:r>
              <a:rPr lang="en-US" dirty="0"/>
              <a:t>Accounting and tax reporting</a:t>
            </a:r>
          </a:p>
          <a:p>
            <a:r>
              <a:rPr lang="en-US" dirty="0"/>
              <a:t>Maintaining trust assets</a:t>
            </a:r>
          </a:p>
          <a:p>
            <a:r>
              <a:rPr lang="en-US" dirty="0"/>
              <a:t>Developing and implementing an investment strategy</a:t>
            </a:r>
          </a:p>
          <a:p>
            <a:r>
              <a:rPr lang="en-US" dirty="0"/>
              <a:t>Managing, investing and distributing wealth</a:t>
            </a:r>
          </a:p>
          <a:p>
            <a:r>
              <a:rPr lang="en-US" dirty="0"/>
              <a:t>Using discretion in distribution</a:t>
            </a:r>
          </a:p>
          <a:p>
            <a:r>
              <a:rPr lang="en-US" dirty="0"/>
              <a:t>Investigating claims and opposing invalid claims</a:t>
            </a:r>
          </a:p>
          <a:p>
            <a:r>
              <a:rPr lang="en-US" dirty="0"/>
              <a:t>Impartially executing all trust tasks</a:t>
            </a:r>
          </a:p>
          <a:p>
            <a:r>
              <a:rPr lang="en-US" dirty="0"/>
              <a:t>Defending the trust</a:t>
            </a:r>
          </a:p>
          <a:p>
            <a:endParaRPr lang="en-US" dirty="0"/>
          </a:p>
        </p:txBody>
      </p:sp>
    </p:spTree>
    <p:extLst>
      <p:ext uri="{BB962C8B-B14F-4D97-AF65-F5344CB8AC3E}">
        <p14:creationId xmlns:p14="http://schemas.microsoft.com/office/powerpoint/2010/main" val="717815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an ideal trustee?</a:t>
            </a:r>
          </a:p>
        </p:txBody>
      </p:sp>
      <p:sp>
        <p:nvSpPr>
          <p:cNvPr id="3" name="Content Placeholder 2"/>
          <p:cNvSpPr>
            <a:spLocks noGrp="1"/>
          </p:cNvSpPr>
          <p:nvPr>
            <p:ph idx="1"/>
          </p:nvPr>
        </p:nvSpPr>
        <p:spPr/>
        <p:txBody>
          <a:bodyPr/>
          <a:lstStyle/>
          <a:p>
            <a:r>
              <a:rPr lang="en-US" dirty="0"/>
              <a:t>Immortality</a:t>
            </a:r>
          </a:p>
          <a:p>
            <a:r>
              <a:rPr lang="en-US" dirty="0"/>
              <a:t>Cost effectiveness</a:t>
            </a:r>
          </a:p>
          <a:p>
            <a:r>
              <a:rPr lang="en-US" dirty="0"/>
              <a:t>Corporate trustees</a:t>
            </a:r>
          </a:p>
          <a:p>
            <a:pPr lvl="1"/>
            <a:r>
              <a:rPr lang="en-US" dirty="0"/>
              <a:t>Impartiality</a:t>
            </a:r>
          </a:p>
          <a:p>
            <a:pPr lvl="1"/>
            <a:r>
              <a:rPr lang="en-US" dirty="0"/>
              <a:t>Experience</a:t>
            </a:r>
          </a:p>
          <a:p>
            <a:pPr lvl="1"/>
            <a:r>
              <a:rPr lang="en-US" dirty="0"/>
              <a:t>Services to make administering your trust easier</a:t>
            </a:r>
          </a:p>
          <a:p>
            <a:endParaRPr lang="en-US" dirty="0"/>
          </a:p>
          <a:p>
            <a:endParaRPr lang="en-US" dirty="0"/>
          </a:p>
        </p:txBody>
      </p:sp>
    </p:spTree>
    <p:extLst>
      <p:ext uri="{BB962C8B-B14F-4D97-AF65-F5344CB8AC3E}">
        <p14:creationId xmlns:p14="http://schemas.microsoft.com/office/powerpoint/2010/main" val="1080210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 your options: </a:t>
            </a:r>
            <a:br>
              <a:rPr lang="en-US" dirty="0"/>
            </a:br>
            <a:r>
              <a:rPr lang="en-US" dirty="0"/>
              <a:t>Individual and corporate trustees</a:t>
            </a:r>
          </a:p>
        </p:txBody>
      </p:sp>
      <p:sp>
        <p:nvSpPr>
          <p:cNvPr id="3" name="Content Placeholder 2"/>
          <p:cNvSpPr>
            <a:spLocks noGrp="1"/>
          </p:cNvSpPr>
          <p:nvPr>
            <p:ph idx="1"/>
          </p:nvPr>
        </p:nvSpPr>
        <p:spPr/>
        <p:txBody>
          <a:bodyPr/>
          <a:lstStyle/>
          <a:p>
            <a:r>
              <a:rPr lang="en-US" dirty="0"/>
              <a:t>Corporate trustees</a:t>
            </a:r>
          </a:p>
          <a:p>
            <a:r>
              <a:rPr lang="en-US" dirty="0"/>
              <a:t>Family members and close friends</a:t>
            </a:r>
          </a:p>
          <a:p>
            <a:pPr lvl="1"/>
            <a:r>
              <a:rPr lang="en-US" dirty="0"/>
              <a:t>Knowledge, skills and abilities</a:t>
            </a:r>
          </a:p>
          <a:p>
            <a:pPr lvl="1"/>
            <a:r>
              <a:rPr lang="en-US" dirty="0"/>
              <a:t>Liability</a:t>
            </a:r>
          </a:p>
          <a:p>
            <a:r>
              <a:rPr lang="en-US" dirty="0"/>
              <a:t>Individual and corporate co-trustees</a:t>
            </a:r>
          </a:p>
          <a:p>
            <a:endParaRPr lang="en-US" dirty="0"/>
          </a:p>
        </p:txBody>
      </p:sp>
    </p:spTree>
    <p:extLst>
      <p:ext uri="{BB962C8B-B14F-4D97-AF65-F5344CB8AC3E}">
        <p14:creationId xmlns:p14="http://schemas.microsoft.com/office/powerpoint/2010/main" val="2272971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 your options: Supplemental advisory groups</a:t>
            </a:r>
          </a:p>
        </p:txBody>
      </p:sp>
      <p:sp>
        <p:nvSpPr>
          <p:cNvPr id="3" name="Content Placeholder 2"/>
          <p:cNvSpPr>
            <a:spLocks noGrp="1"/>
          </p:cNvSpPr>
          <p:nvPr>
            <p:ph idx="1"/>
          </p:nvPr>
        </p:nvSpPr>
        <p:spPr>
          <a:xfrm>
            <a:off x="876300" y="2526792"/>
            <a:ext cx="10363200" cy="3203448"/>
          </a:xfrm>
        </p:spPr>
        <p:txBody>
          <a:bodyPr/>
          <a:lstStyle/>
          <a:p>
            <a:r>
              <a:rPr lang="en-US" dirty="0"/>
              <a:t>No authority</a:t>
            </a:r>
          </a:p>
          <a:p>
            <a:r>
              <a:rPr lang="en-US" dirty="0"/>
              <a:t>Trust advisory committees </a:t>
            </a:r>
          </a:p>
          <a:p>
            <a:pPr lvl="1"/>
            <a:r>
              <a:rPr lang="en-US" dirty="0"/>
              <a:t>Care managers, tax advisors, family members and attorneys</a:t>
            </a:r>
          </a:p>
          <a:p>
            <a:r>
              <a:rPr lang="en-US" dirty="0"/>
              <a:t>Care managers </a:t>
            </a:r>
          </a:p>
          <a:p>
            <a:pPr lvl="1"/>
            <a:r>
              <a:rPr lang="en-US" dirty="0"/>
              <a:t>Medical needs and care</a:t>
            </a:r>
          </a:p>
          <a:p>
            <a:r>
              <a:rPr lang="en-US" dirty="0"/>
              <a:t>Benefit, tax, and financial professionals </a:t>
            </a:r>
          </a:p>
          <a:p>
            <a:pPr lvl="1"/>
            <a:r>
              <a:rPr lang="en-US" dirty="0"/>
              <a:t>Financial, legal, tax and governmental benefits issues</a:t>
            </a:r>
          </a:p>
          <a:p>
            <a:endParaRPr lang="en-US" dirty="0"/>
          </a:p>
        </p:txBody>
      </p:sp>
    </p:spTree>
    <p:extLst>
      <p:ext uri="{BB962C8B-B14F-4D97-AF65-F5344CB8AC3E}">
        <p14:creationId xmlns:p14="http://schemas.microsoft.com/office/powerpoint/2010/main" val="2712112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I evaluate my options?</a:t>
            </a:r>
          </a:p>
        </p:txBody>
      </p:sp>
      <p:sp>
        <p:nvSpPr>
          <p:cNvPr id="3" name="Content Placeholder 2"/>
          <p:cNvSpPr>
            <a:spLocks noGrp="1"/>
          </p:cNvSpPr>
          <p:nvPr>
            <p:ph idx="1"/>
          </p:nvPr>
        </p:nvSpPr>
        <p:spPr/>
        <p:txBody>
          <a:bodyPr/>
          <a:lstStyle/>
          <a:p>
            <a:r>
              <a:rPr lang="en-US" dirty="0"/>
              <a:t>No ‘one-size-fits-all’ model</a:t>
            </a:r>
          </a:p>
          <a:p>
            <a:r>
              <a:rPr lang="en-US" dirty="0"/>
              <a:t>Suggested criteria:</a:t>
            </a:r>
          </a:p>
          <a:p>
            <a:pPr lvl="1"/>
            <a:r>
              <a:rPr lang="en-US" dirty="0"/>
              <a:t>Relationship with family member</a:t>
            </a:r>
          </a:p>
          <a:p>
            <a:pPr lvl="1"/>
            <a:r>
              <a:rPr lang="en-US" dirty="0"/>
              <a:t>Financial competence (Accounting, investments, taxes)</a:t>
            </a:r>
          </a:p>
          <a:p>
            <a:pPr lvl="1"/>
            <a:r>
              <a:rPr lang="en-US" dirty="0"/>
              <a:t>Administrative capability (Legal competence)</a:t>
            </a:r>
          </a:p>
          <a:p>
            <a:pPr lvl="1"/>
            <a:r>
              <a:rPr lang="en-US" dirty="0"/>
              <a:t>Time availability </a:t>
            </a:r>
          </a:p>
          <a:p>
            <a:pPr lvl="1"/>
            <a:r>
              <a:rPr lang="en-US" dirty="0"/>
              <a:t>Trustworthiness </a:t>
            </a:r>
          </a:p>
          <a:p>
            <a:pPr lvl="1"/>
            <a:r>
              <a:rPr lang="en-US" dirty="0"/>
              <a:t>Advocacy </a:t>
            </a:r>
          </a:p>
          <a:p>
            <a:pPr lvl="1"/>
            <a:r>
              <a:rPr lang="en-US" dirty="0"/>
              <a:t>Objectivity</a:t>
            </a:r>
          </a:p>
          <a:p>
            <a:endParaRPr lang="en-US" dirty="0"/>
          </a:p>
        </p:txBody>
      </p:sp>
    </p:spTree>
    <p:extLst>
      <p:ext uri="{BB962C8B-B14F-4D97-AF65-F5344CB8AC3E}">
        <p14:creationId xmlns:p14="http://schemas.microsoft.com/office/powerpoint/2010/main" val="4151079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I evaluate my options?</a:t>
            </a:r>
          </a:p>
        </p:txBody>
      </p:sp>
      <p:sp>
        <p:nvSpPr>
          <p:cNvPr id="3" name="Content Placeholder 2"/>
          <p:cNvSpPr>
            <a:spLocks noGrp="1"/>
          </p:cNvSpPr>
          <p:nvPr>
            <p:ph idx="1"/>
          </p:nvPr>
        </p:nvSpPr>
        <p:spPr/>
        <p:txBody>
          <a:bodyPr/>
          <a:lstStyle/>
          <a:p>
            <a:r>
              <a:rPr lang="en-US" dirty="0"/>
              <a:t>Choosing a trustee handout</a:t>
            </a:r>
          </a:p>
          <a:p>
            <a:pPr lvl="1"/>
            <a:r>
              <a:rPr lang="en-US" dirty="0"/>
              <a:t>Learning trustee responsibilities</a:t>
            </a:r>
          </a:p>
          <a:p>
            <a:pPr lvl="1"/>
            <a:r>
              <a:rPr lang="en-US" dirty="0"/>
              <a:t>Understanding trustee models</a:t>
            </a:r>
          </a:p>
          <a:p>
            <a:pPr lvl="1"/>
            <a:r>
              <a:rPr lang="en-US" dirty="0"/>
              <a:t>Selecting a model</a:t>
            </a:r>
          </a:p>
          <a:p>
            <a:pPr lvl="1"/>
            <a:r>
              <a:rPr lang="en-US" dirty="0"/>
              <a:t>Evaluating trustees, advisors and                                    			  team members</a:t>
            </a:r>
          </a:p>
          <a:p>
            <a:endParaRPr lang="en-US" dirty="0"/>
          </a:p>
        </p:txBody>
      </p:sp>
    </p:spTree>
    <p:extLst>
      <p:ext uri="{BB962C8B-B14F-4D97-AF65-F5344CB8AC3E}">
        <p14:creationId xmlns:p14="http://schemas.microsoft.com/office/powerpoint/2010/main" val="145000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Trusts: A visual aid</a:t>
            </a:r>
          </a:p>
        </p:txBody>
      </p:sp>
      <p:sp>
        <p:nvSpPr>
          <p:cNvPr id="4" name="Content Placeholder 11"/>
          <p:cNvSpPr>
            <a:spLocks noGrp="1"/>
          </p:cNvSpPr>
          <p:nvPr>
            <p:ph idx="1"/>
          </p:nvPr>
        </p:nvSpPr>
        <p:spPr>
          <a:xfrm>
            <a:off x="876300" y="2407920"/>
            <a:ext cx="10363200" cy="2724912"/>
          </a:xfrm>
        </p:spPr>
        <p:txBody>
          <a:bodyPr/>
          <a:lstStyle/>
          <a:p>
            <a:pPr eaLnBrk="1" hangingPunct="1">
              <a:buFont typeface="Times"/>
              <a:buNone/>
            </a:pPr>
            <a:r>
              <a:rPr lang="en-US" sz="2800" b="1" dirty="0"/>
              <a:t>       </a:t>
            </a:r>
            <a:r>
              <a:rPr lang="en-US" sz="4000" b="1" dirty="0"/>
              <a:t>Trust	    Trustee	     Funding</a:t>
            </a:r>
          </a:p>
        </p:txBody>
      </p:sp>
      <p:sp>
        <p:nvSpPr>
          <p:cNvPr id="5" name="Rectangle 4"/>
          <p:cNvSpPr/>
          <p:nvPr/>
        </p:nvSpPr>
        <p:spPr>
          <a:xfrm>
            <a:off x="1600200" y="2814452"/>
            <a:ext cx="1059906"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sz="4000" spc="50" dirty="0">
                <a:ln w="11430"/>
                <a:solidFill>
                  <a:schemeClr val="accent2"/>
                </a:solidFill>
                <a:latin typeface="Arial" pitchFamily="34" charset="0"/>
              </a:rPr>
              <a:t>Car</a:t>
            </a:r>
          </a:p>
        </p:txBody>
      </p:sp>
      <p:sp>
        <p:nvSpPr>
          <p:cNvPr id="6" name="TextBox 5"/>
          <p:cNvSpPr txBox="1"/>
          <p:nvPr/>
        </p:nvSpPr>
        <p:spPr>
          <a:xfrm>
            <a:off x="3688278" y="2814452"/>
            <a:ext cx="2895600" cy="707886"/>
          </a:xfrm>
          <a:prstGeom prst="rect">
            <a:avLst/>
          </a:prstGeom>
          <a:noFill/>
        </p:spPr>
        <p:txBody>
          <a:bodyPr wrap="square" rtlCol="0">
            <a:spAutoFit/>
          </a:bodyPr>
          <a:lstStyle/>
          <a:p>
            <a:pPr algn="ctr"/>
            <a:r>
              <a:rPr lang="en-US" sz="4000" dirty="0">
                <a:solidFill>
                  <a:schemeClr val="accent2"/>
                </a:solidFill>
                <a:latin typeface="Arial" panose="020B0604020202020204" pitchFamily="34" charset="0"/>
                <a:cs typeface="Arial" panose="020B0604020202020204" pitchFamily="34" charset="0"/>
              </a:rPr>
              <a:t>Driver</a:t>
            </a:r>
          </a:p>
        </p:txBody>
      </p:sp>
      <p:sp>
        <p:nvSpPr>
          <p:cNvPr id="7" name="TextBox 6"/>
          <p:cNvSpPr txBox="1"/>
          <p:nvPr/>
        </p:nvSpPr>
        <p:spPr>
          <a:xfrm>
            <a:off x="7367649" y="2814452"/>
            <a:ext cx="2209800" cy="707886"/>
          </a:xfrm>
          <a:prstGeom prst="rect">
            <a:avLst/>
          </a:prstGeom>
          <a:noFill/>
        </p:spPr>
        <p:txBody>
          <a:bodyPr wrap="square" rtlCol="0">
            <a:spAutoFit/>
          </a:bodyPr>
          <a:lstStyle/>
          <a:p>
            <a:r>
              <a:rPr lang="en-US" sz="4000" dirty="0">
                <a:solidFill>
                  <a:schemeClr val="accent2"/>
                </a:solidFill>
                <a:latin typeface="Arial" panose="020B0604020202020204" pitchFamily="34" charset="0"/>
                <a:cs typeface="Arial" panose="020B0604020202020204" pitchFamily="34" charset="0"/>
              </a:rPr>
              <a:t>Fuel</a:t>
            </a:r>
          </a:p>
        </p:txBody>
      </p:sp>
    </p:spTree>
    <p:extLst>
      <p:ext uri="{BB962C8B-B14F-4D97-AF65-F5344CB8AC3E}">
        <p14:creationId xmlns:p14="http://schemas.microsoft.com/office/powerpoint/2010/main" val="314281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needs strategies now and beyond</a:t>
            </a:r>
          </a:p>
        </p:txBody>
      </p:sp>
      <p:sp>
        <p:nvSpPr>
          <p:cNvPr id="3" name="Content Placeholder 2"/>
          <p:cNvSpPr>
            <a:spLocks noGrp="1"/>
          </p:cNvSpPr>
          <p:nvPr>
            <p:ph idx="1"/>
          </p:nvPr>
        </p:nvSpPr>
        <p:spPr>
          <a:xfrm>
            <a:off x="876300" y="2526792"/>
            <a:ext cx="2463666" cy="2883408"/>
          </a:xfrm>
        </p:spPr>
        <p:txBody>
          <a:bodyPr/>
          <a:lstStyle/>
          <a:p>
            <a:r>
              <a:rPr lang="en-US" dirty="0"/>
              <a:t>Living longer</a:t>
            </a:r>
          </a:p>
          <a:p>
            <a:r>
              <a:rPr lang="en-US" dirty="0"/>
              <a:t>Providing for a lifetime of care </a:t>
            </a:r>
          </a:p>
          <a:p>
            <a:endParaRPr lang="en-US" dirty="0"/>
          </a:p>
        </p:txBody>
      </p:sp>
      <p:sp>
        <p:nvSpPr>
          <p:cNvPr id="7" name="TextBox 3"/>
          <p:cNvSpPr txBox="1">
            <a:spLocks noChangeArrowheads="1"/>
          </p:cNvSpPr>
          <p:nvPr/>
        </p:nvSpPr>
        <p:spPr bwMode="auto">
          <a:xfrm>
            <a:off x="876300" y="6313377"/>
            <a:ext cx="10591800" cy="261610"/>
          </a:xfrm>
          <a:prstGeom prst="rect">
            <a:avLst/>
          </a:prstGeom>
          <a:noFill/>
          <a:ln w="9525">
            <a:noFill/>
            <a:miter lim="800000"/>
            <a:headEnd/>
            <a:tailEnd/>
          </a:ln>
        </p:spPr>
        <p:txBody>
          <a:bodyPr wrap="square">
            <a:spAutoFit/>
          </a:bodyPr>
          <a:lstStyle/>
          <a:p>
            <a:pPr eaLnBrk="0" hangingPunct="0">
              <a:defRPr/>
            </a:pPr>
            <a:r>
              <a:rPr lang="en-US" sz="1100" dirty="0">
                <a:latin typeface="+mn-lt"/>
              </a:rPr>
              <a:t>Data source: </a:t>
            </a:r>
            <a:r>
              <a:rPr lang="en-US" sz="1100" u="sng" dirty="0">
                <a:solidFill>
                  <a:srgbClr val="0563C1"/>
                </a:solidFill>
                <a:effectLst/>
                <a:latin typeface="Calibri" panose="020F0502020204030204" pitchFamily="34" charset="0"/>
                <a:ea typeface="Calibri" panose="020F0502020204030204" pitchFamily="34" charset="0"/>
                <a:hlinkClick r:id="rId3"/>
              </a:rPr>
              <a:t>https://www.macrotrends.net/countries/USA/united-states/life-expectancy</a:t>
            </a:r>
            <a:r>
              <a:rPr lang="en-US" sz="1100" u="sng" dirty="0">
                <a:solidFill>
                  <a:srgbClr val="0563C1"/>
                </a:solidFill>
                <a:effectLst/>
                <a:latin typeface="Calibri" panose="020F0502020204030204" pitchFamily="34" charset="0"/>
                <a:ea typeface="Calibri" panose="020F0502020204030204" pitchFamily="34" charset="0"/>
              </a:rPr>
              <a:t>; accessed May 2023</a:t>
            </a:r>
            <a:endParaRPr lang="en-US" sz="1100" dirty="0">
              <a:latin typeface="+mn-lt"/>
            </a:endParaRPr>
          </a:p>
        </p:txBody>
      </p:sp>
      <p:graphicFrame>
        <p:nvGraphicFramePr>
          <p:cNvPr id="9" name="Chart 8">
            <a:extLst>
              <a:ext uri="{FF2B5EF4-FFF2-40B4-BE49-F238E27FC236}">
                <a16:creationId xmlns:a16="http://schemas.microsoft.com/office/drawing/2014/main" id="{BCB80D6E-F45C-EF73-EDFB-1B89FCFBA97A}"/>
              </a:ext>
            </a:extLst>
          </p:cNvPr>
          <p:cNvGraphicFramePr>
            <a:graphicFrameLocks/>
          </p:cNvGraphicFramePr>
          <p:nvPr>
            <p:extLst>
              <p:ext uri="{D42A27DB-BD31-4B8C-83A1-F6EECF244321}">
                <p14:modId xmlns:p14="http://schemas.microsoft.com/office/powerpoint/2010/main" val="1229788625"/>
              </p:ext>
            </p:extLst>
          </p:nvPr>
        </p:nvGraphicFramePr>
        <p:xfrm>
          <a:off x="3965207" y="2300438"/>
          <a:ext cx="6945947" cy="30476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5093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my family fund a special needs trust?</a:t>
            </a:r>
          </a:p>
        </p:txBody>
      </p:sp>
      <p:sp>
        <p:nvSpPr>
          <p:cNvPr id="3" name="Content Placeholder 2"/>
          <p:cNvSpPr>
            <a:spLocks noGrp="1"/>
          </p:cNvSpPr>
          <p:nvPr>
            <p:ph idx="1"/>
          </p:nvPr>
        </p:nvSpPr>
        <p:spPr/>
        <p:txBody>
          <a:bodyPr/>
          <a:lstStyle/>
          <a:p>
            <a:r>
              <a:rPr lang="en-US" dirty="0"/>
              <a:t>Life insurance </a:t>
            </a:r>
          </a:p>
          <a:p>
            <a:r>
              <a:rPr lang="en-US" dirty="0"/>
              <a:t>Real estate </a:t>
            </a:r>
          </a:p>
          <a:p>
            <a:r>
              <a:rPr lang="en-US" dirty="0"/>
              <a:t>Cash or investments </a:t>
            </a:r>
          </a:p>
          <a:p>
            <a:r>
              <a:rPr lang="en-US" dirty="0"/>
              <a:t>529 Plans </a:t>
            </a:r>
          </a:p>
          <a:p>
            <a:r>
              <a:rPr lang="en-US" dirty="0"/>
              <a:t>Retirement plans*</a:t>
            </a:r>
          </a:p>
          <a:p>
            <a:endParaRPr lang="en-US" dirty="0"/>
          </a:p>
          <a:p>
            <a:endParaRPr lang="en-US" dirty="0"/>
          </a:p>
          <a:p>
            <a:pPr marL="0" indent="0">
              <a:buNone/>
            </a:pPr>
            <a:r>
              <a:rPr lang="en-US" sz="1400" dirty="0"/>
              <a:t>*Requires the assistance of an attorney and Registered Representative or CPA</a:t>
            </a:r>
          </a:p>
          <a:p>
            <a:endParaRPr lang="en-US" dirty="0"/>
          </a:p>
        </p:txBody>
      </p:sp>
    </p:spTree>
    <p:extLst>
      <p:ext uri="{BB962C8B-B14F-4D97-AF65-F5344CB8AC3E}">
        <p14:creationId xmlns:p14="http://schemas.microsoft.com/office/powerpoint/2010/main" val="1520187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4276" y="803705"/>
            <a:ext cx="4208656" cy="3034857"/>
          </a:xfrm>
        </p:spPr>
        <p:txBody>
          <a:bodyPr vert="horz" lIns="91440" tIns="45720" rIns="91440" bIns="45720" rtlCol="0" anchor="b">
            <a:normAutofit/>
          </a:bodyPr>
          <a:lstStyle/>
          <a:p>
            <a:pPr algn="r">
              <a:lnSpc>
                <a:spcPct val="90000"/>
              </a:lnSpc>
            </a:pPr>
            <a:r>
              <a:rPr lang="en-US" sz="5400" kern="1200">
                <a:solidFill>
                  <a:srgbClr val="FFFFFF"/>
                </a:solidFill>
                <a:latin typeface="+mj-lt"/>
                <a:ea typeface="+mj-ea"/>
                <a:cs typeface="+mj-cs"/>
              </a:rPr>
              <a:t>Step 4 – Write your vision down</a:t>
            </a:r>
          </a:p>
        </p:txBody>
      </p:sp>
      <p:sp>
        <p:nvSpPr>
          <p:cNvPr id="3" name="Content Placeholder 2"/>
          <p:cNvSpPr>
            <a:spLocks noGrp="1"/>
          </p:cNvSpPr>
          <p:nvPr>
            <p:ph idx="1"/>
          </p:nvPr>
        </p:nvSpPr>
        <p:spPr>
          <a:xfrm>
            <a:off x="638921" y="4013165"/>
            <a:ext cx="4204012" cy="2205732"/>
          </a:xfrm>
        </p:spPr>
        <p:txBody>
          <a:bodyPr vert="horz" lIns="91440" tIns="45720" rIns="91440" bIns="45720" rtlCol="0" anchor="t">
            <a:normAutofit/>
          </a:bodyPr>
          <a:lstStyle/>
          <a:p>
            <a:pPr marL="0" indent="0" algn="r">
              <a:lnSpc>
                <a:spcPct val="90000"/>
              </a:lnSpc>
              <a:buNone/>
            </a:pPr>
            <a:r>
              <a:rPr lang="en-US" sz="1800" kern="1200">
                <a:solidFill>
                  <a:srgbClr val="FFFFFF"/>
                </a:solidFill>
                <a:latin typeface="+mn-lt"/>
                <a:ea typeface="+mn-ea"/>
                <a:cs typeface="+mn-cs"/>
              </a:rPr>
              <a:t>  </a:t>
            </a:r>
          </a:p>
        </p:txBody>
      </p:sp>
      <p:cxnSp>
        <p:nvCxnSpPr>
          <p:cNvPr id="19" name="Straight Connector 18">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CE8974DA-AF05-4265-A10D-AF0C37A048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4067808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create a ‘Letter of Intent’?</a:t>
            </a:r>
          </a:p>
        </p:txBody>
      </p:sp>
      <p:sp>
        <p:nvSpPr>
          <p:cNvPr id="3" name="Content Placeholder 2"/>
          <p:cNvSpPr>
            <a:spLocks noGrp="1"/>
          </p:cNvSpPr>
          <p:nvPr>
            <p:ph idx="1"/>
          </p:nvPr>
        </p:nvSpPr>
        <p:spPr/>
        <p:txBody>
          <a:bodyPr/>
          <a:lstStyle/>
          <a:p>
            <a:r>
              <a:rPr lang="en-US" dirty="0"/>
              <a:t>Clearly states your intent </a:t>
            </a:r>
          </a:p>
          <a:p>
            <a:r>
              <a:rPr lang="en-US" dirty="0"/>
              <a:t>Clear explanations for future Trustee or caregiver</a:t>
            </a:r>
          </a:p>
          <a:p>
            <a:r>
              <a:rPr lang="en-US" dirty="0"/>
              <a:t>“Journal of Intent” or “Special Instructions” </a:t>
            </a:r>
          </a:p>
          <a:p>
            <a:r>
              <a:rPr lang="en-US" dirty="0"/>
              <a:t>Not legally binding</a:t>
            </a:r>
          </a:p>
          <a:p>
            <a:r>
              <a:rPr lang="en-US" dirty="0"/>
              <a:t>Supplements a trust</a:t>
            </a:r>
          </a:p>
          <a:p>
            <a:r>
              <a:rPr lang="en-US" dirty="0"/>
              <a:t>Provide an easier transition for your loved one</a:t>
            </a:r>
          </a:p>
          <a:p>
            <a:endParaRPr lang="en-US" dirty="0"/>
          </a:p>
        </p:txBody>
      </p:sp>
    </p:spTree>
    <p:extLst>
      <p:ext uri="{BB962C8B-B14F-4D97-AF65-F5344CB8AC3E}">
        <p14:creationId xmlns:p14="http://schemas.microsoft.com/office/powerpoint/2010/main" val="3601469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Letter of Intent</a:t>
            </a:r>
          </a:p>
        </p:txBody>
      </p:sp>
      <p:sp>
        <p:nvSpPr>
          <p:cNvPr id="3" name="Content Placeholder 2"/>
          <p:cNvSpPr>
            <a:spLocks noGrp="1"/>
          </p:cNvSpPr>
          <p:nvPr>
            <p:ph idx="1"/>
          </p:nvPr>
        </p:nvSpPr>
        <p:spPr>
          <a:xfrm>
            <a:off x="876300" y="2085320"/>
            <a:ext cx="10363200" cy="2724912"/>
          </a:xfrm>
        </p:spPr>
        <p:txBody>
          <a:bodyPr/>
          <a:lstStyle/>
          <a:p>
            <a:r>
              <a:rPr lang="en-US" dirty="0"/>
              <a:t>A ‘work in progress’</a:t>
            </a:r>
          </a:p>
          <a:p>
            <a:r>
              <a:rPr lang="en-US" dirty="0"/>
              <a:t>Includes information relevant to care:</a:t>
            </a:r>
          </a:p>
          <a:p>
            <a:endParaRPr lang="en-US" dirty="0"/>
          </a:p>
        </p:txBody>
      </p:sp>
      <p:pic>
        <p:nvPicPr>
          <p:cNvPr id="4" name="Picture 3"/>
          <p:cNvPicPr>
            <a:picLocks noChangeAspect="1"/>
          </p:cNvPicPr>
          <p:nvPr/>
        </p:nvPicPr>
        <p:blipFill>
          <a:blip r:embed="rId3"/>
          <a:stretch>
            <a:fillRect/>
          </a:stretch>
        </p:blipFill>
        <p:spPr>
          <a:xfrm>
            <a:off x="876300" y="3015237"/>
            <a:ext cx="8254699" cy="2432515"/>
          </a:xfrm>
          <a:prstGeom prst="rect">
            <a:avLst/>
          </a:prstGeom>
        </p:spPr>
      </p:pic>
      <p:sp>
        <p:nvSpPr>
          <p:cNvPr id="5" name="Rectangle 4"/>
          <p:cNvSpPr/>
          <p:nvPr/>
        </p:nvSpPr>
        <p:spPr>
          <a:xfrm>
            <a:off x="1041250" y="5475830"/>
            <a:ext cx="6096000" cy="951030"/>
          </a:xfrm>
          <a:prstGeom prst="rect">
            <a:avLst/>
          </a:prstGeom>
        </p:spPr>
        <p:txBody>
          <a:bodyPr>
            <a:spAutoFit/>
          </a:bodyPr>
          <a:lstStyle/>
          <a:p>
            <a:pPr eaLnBrk="0" fontAlgn="auto" hangingPunct="0">
              <a:lnSpc>
                <a:spcPct val="90000"/>
              </a:lnSpc>
              <a:spcBef>
                <a:spcPct val="20000"/>
              </a:spcBef>
              <a:spcAft>
                <a:spcPts val="0"/>
              </a:spcAft>
              <a:buClr>
                <a:schemeClr val="hlink"/>
              </a:buClr>
              <a:defRPr/>
            </a:pPr>
            <a:r>
              <a:rPr lang="en-US" b="1" dirty="0"/>
              <a:t>Helpful tools:</a:t>
            </a:r>
          </a:p>
          <a:p>
            <a:pPr eaLnBrk="0" fontAlgn="auto" hangingPunct="0">
              <a:lnSpc>
                <a:spcPct val="90000"/>
              </a:lnSpc>
              <a:spcBef>
                <a:spcPct val="20000"/>
              </a:spcBef>
              <a:spcAft>
                <a:spcPts val="0"/>
              </a:spcAft>
              <a:buFont typeface="Arial" pitchFamily="34" charset="0"/>
              <a:buChar char="•"/>
              <a:defRPr/>
            </a:pPr>
            <a:r>
              <a:rPr lang="en-US" b="1" i="1" dirty="0"/>
              <a:t>Video of daily  activities and abilities</a:t>
            </a:r>
          </a:p>
          <a:p>
            <a:pPr eaLnBrk="0" fontAlgn="auto" hangingPunct="0">
              <a:lnSpc>
                <a:spcPct val="90000"/>
              </a:lnSpc>
              <a:spcBef>
                <a:spcPct val="20000"/>
              </a:spcBef>
              <a:spcAft>
                <a:spcPts val="0"/>
              </a:spcAft>
              <a:buFont typeface="Arial" pitchFamily="34" charset="0"/>
              <a:buChar char="•"/>
              <a:defRPr/>
            </a:pPr>
            <a:r>
              <a:rPr lang="en-US" b="1" i="1" dirty="0"/>
              <a:t>Individual Education Plan (IEP)</a:t>
            </a:r>
          </a:p>
        </p:txBody>
      </p:sp>
    </p:spTree>
    <p:extLst>
      <p:ext uri="{BB962C8B-B14F-4D97-AF65-F5344CB8AC3E}">
        <p14:creationId xmlns:p14="http://schemas.microsoft.com/office/powerpoint/2010/main" val="631659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4276" y="803705"/>
            <a:ext cx="4208656" cy="3034857"/>
          </a:xfrm>
        </p:spPr>
        <p:txBody>
          <a:bodyPr vert="horz" lIns="91440" tIns="45720" rIns="91440" bIns="45720" rtlCol="0" anchor="b">
            <a:normAutofit/>
          </a:bodyPr>
          <a:lstStyle/>
          <a:p>
            <a:pPr algn="r">
              <a:lnSpc>
                <a:spcPct val="90000"/>
              </a:lnSpc>
            </a:pPr>
            <a:r>
              <a:rPr lang="en-US" sz="5400" kern="1200">
                <a:solidFill>
                  <a:srgbClr val="FFFFFF"/>
                </a:solidFill>
                <a:latin typeface="+mj-lt"/>
                <a:ea typeface="+mj-ea"/>
                <a:cs typeface="+mj-cs"/>
              </a:rPr>
              <a:t>Step 5 – Review regularly </a:t>
            </a:r>
          </a:p>
        </p:txBody>
      </p:sp>
      <p:cxnSp>
        <p:nvCxnSpPr>
          <p:cNvPr id="22" name="Straight Connector 2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F861F1CE-E4BF-462F-A085-FD02C178367D}"/>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4094691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least annually</a:t>
            </a:r>
          </a:p>
        </p:txBody>
      </p:sp>
      <p:sp>
        <p:nvSpPr>
          <p:cNvPr id="4" name="Content Placeholder 3"/>
          <p:cNvSpPr>
            <a:spLocks noGrp="1"/>
          </p:cNvSpPr>
          <p:nvPr>
            <p:ph idx="1"/>
          </p:nvPr>
        </p:nvSpPr>
        <p:spPr>
          <a:xfrm>
            <a:off x="876300" y="2526792"/>
            <a:ext cx="10363200" cy="407740"/>
          </a:xfrm>
          <a:prstGeom prst="rect">
            <a:avLst/>
          </a:prstGeom>
        </p:spPr>
        <p:txBody>
          <a:bodyPr wrap="square">
            <a:spAutoFit/>
          </a:bodyPr>
          <a:lstStyle/>
          <a:p>
            <a:pPr marL="0" lvl="0" indent="0" algn="ctr">
              <a:buNone/>
            </a:pPr>
            <a:r>
              <a:rPr lang="en-US" sz="5400" b="1" dirty="0">
                <a:solidFill>
                  <a:schemeClr val="bg2">
                    <a:lumMod val="40000"/>
                    <a:lumOff val="60000"/>
                  </a:schemeClr>
                </a:solidFill>
                <a:latin typeface="Arial"/>
                <a:cs typeface="Arial"/>
              </a:rPr>
              <a:t> </a:t>
            </a:r>
          </a:p>
        </p:txBody>
      </p:sp>
      <p:sp>
        <p:nvSpPr>
          <p:cNvPr id="6" name="Rectangle 5"/>
          <p:cNvSpPr/>
          <p:nvPr/>
        </p:nvSpPr>
        <p:spPr>
          <a:xfrm>
            <a:off x="685800" y="2057400"/>
            <a:ext cx="990600" cy="923330"/>
          </a:xfrm>
          <a:prstGeom prst="rect">
            <a:avLst/>
          </a:prstGeom>
        </p:spPr>
        <p:txBody>
          <a:bodyPr wrap="square">
            <a:spAutoFit/>
          </a:bodyPr>
          <a:lstStyle/>
          <a:p>
            <a:pPr lvl="0" algn="ctr"/>
            <a:r>
              <a:rPr lang="en-US" sz="5400" b="1" dirty="0">
                <a:solidFill>
                  <a:schemeClr val="bg2">
                    <a:lumMod val="40000"/>
                    <a:lumOff val="60000"/>
                  </a:schemeClr>
                </a:solidFill>
                <a:latin typeface="Arial"/>
                <a:cs typeface="Arial"/>
              </a:rPr>
              <a:t>1</a:t>
            </a:r>
          </a:p>
        </p:txBody>
      </p:sp>
      <p:sp>
        <p:nvSpPr>
          <p:cNvPr id="8" name="Rectangle 7"/>
          <p:cNvSpPr/>
          <p:nvPr/>
        </p:nvSpPr>
        <p:spPr>
          <a:xfrm>
            <a:off x="314168" y="2934532"/>
            <a:ext cx="1733863" cy="830997"/>
          </a:xfrm>
          <a:prstGeom prst="rect">
            <a:avLst/>
          </a:prstGeom>
        </p:spPr>
        <p:txBody>
          <a:bodyPr wrap="square">
            <a:spAutoFit/>
          </a:bodyPr>
          <a:lstStyle/>
          <a:p>
            <a:pPr lvl="0" algn="ctr"/>
            <a:r>
              <a:rPr lang="en-US" sz="1600" b="1" dirty="0">
                <a:solidFill>
                  <a:schemeClr val="accent2"/>
                </a:solidFill>
                <a:latin typeface="Arial"/>
                <a:cs typeface="Arial"/>
              </a:rPr>
              <a:t>STEP ONE:</a:t>
            </a:r>
          </a:p>
          <a:p>
            <a:pPr lvl="0" algn="ctr"/>
            <a:r>
              <a:rPr lang="en-US" sz="1600" b="1" dirty="0">
                <a:solidFill>
                  <a:schemeClr val="accent2"/>
                </a:solidFill>
                <a:latin typeface="Arial"/>
                <a:cs typeface="Arial"/>
              </a:rPr>
              <a:t>Choose </a:t>
            </a:r>
            <a:br>
              <a:rPr lang="en-US" sz="1600" b="1" dirty="0">
                <a:solidFill>
                  <a:schemeClr val="accent2"/>
                </a:solidFill>
                <a:latin typeface="Arial"/>
                <a:cs typeface="Arial"/>
              </a:rPr>
            </a:br>
            <a:r>
              <a:rPr lang="en-US" sz="1600" b="1" dirty="0">
                <a:solidFill>
                  <a:schemeClr val="accent2"/>
                </a:solidFill>
                <a:latin typeface="Arial"/>
                <a:cs typeface="Arial"/>
              </a:rPr>
              <a:t>your team</a:t>
            </a:r>
          </a:p>
        </p:txBody>
      </p:sp>
      <p:sp>
        <p:nvSpPr>
          <p:cNvPr id="11" name="Rectangle 10"/>
          <p:cNvSpPr/>
          <p:nvPr/>
        </p:nvSpPr>
        <p:spPr>
          <a:xfrm>
            <a:off x="2751541" y="2100325"/>
            <a:ext cx="990600" cy="923330"/>
          </a:xfrm>
          <a:prstGeom prst="rect">
            <a:avLst/>
          </a:prstGeom>
        </p:spPr>
        <p:txBody>
          <a:bodyPr wrap="square">
            <a:spAutoFit/>
          </a:bodyPr>
          <a:lstStyle/>
          <a:p>
            <a:pPr lvl="0" algn="ctr"/>
            <a:r>
              <a:rPr lang="en-US" sz="5400" b="1" dirty="0">
                <a:solidFill>
                  <a:schemeClr val="bg2">
                    <a:lumMod val="40000"/>
                    <a:lumOff val="60000"/>
                  </a:schemeClr>
                </a:solidFill>
                <a:latin typeface="Arial"/>
                <a:cs typeface="Arial"/>
              </a:rPr>
              <a:t>2</a:t>
            </a:r>
          </a:p>
        </p:txBody>
      </p:sp>
      <p:sp>
        <p:nvSpPr>
          <p:cNvPr id="12" name="Rectangle 11"/>
          <p:cNvSpPr/>
          <p:nvPr/>
        </p:nvSpPr>
        <p:spPr>
          <a:xfrm>
            <a:off x="4600418" y="2101504"/>
            <a:ext cx="990600" cy="923330"/>
          </a:xfrm>
          <a:prstGeom prst="rect">
            <a:avLst/>
          </a:prstGeom>
        </p:spPr>
        <p:txBody>
          <a:bodyPr wrap="square">
            <a:spAutoFit/>
          </a:bodyPr>
          <a:lstStyle/>
          <a:p>
            <a:pPr lvl="0" algn="ctr"/>
            <a:r>
              <a:rPr lang="en-US" sz="5400" b="1" dirty="0">
                <a:solidFill>
                  <a:schemeClr val="bg2">
                    <a:lumMod val="40000"/>
                    <a:lumOff val="60000"/>
                  </a:schemeClr>
                </a:solidFill>
                <a:latin typeface="Arial"/>
                <a:cs typeface="Arial"/>
              </a:rPr>
              <a:t>3</a:t>
            </a:r>
          </a:p>
        </p:txBody>
      </p:sp>
      <p:sp>
        <p:nvSpPr>
          <p:cNvPr id="13" name="Rectangle 12"/>
          <p:cNvSpPr/>
          <p:nvPr/>
        </p:nvSpPr>
        <p:spPr>
          <a:xfrm>
            <a:off x="6798483" y="2065127"/>
            <a:ext cx="990600" cy="923330"/>
          </a:xfrm>
          <a:prstGeom prst="rect">
            <a:avLst/>
          </a:prstGeom>
        </p:spPr>
        <p:txBody>
          <a:bodyPr wrap="square">
            <a:spAutoFit/>
          </a:bodyPr>
          <a:lstStyle/>
          <a:p>
            <a:pPr lvl="0" algn="ctr"/>
            <a:r>
              <a:rPr lang="en-US" sz="5400" b="1" dirty="0">
                <a:solidFill>
                  <a:schemeClr val="bg2">
                    <a:lumMod val="40000"/>
                    <a:lumOff val="60000"/>
                  </a:schemeClr>
                </a:solidFill>
                <a:latin typeface="Arial"/>
                <a:cs typeface="Arial"/>
              </a:rPr>
              <a:t>4</a:t>
            </a:r>
          </a:p>
        </p:txBody>
      </p:sp>
      <p:sp>
        <p:nvSpPr>
          <p:cNvPr id="14" name="Rectangle 13"/>
          <p:cNvSpPr/>
          <p:nvPr/>
        </p:nvSpPr>
        <p:spPr>
          <a:xfrm>
            <a:off x="8996548" y="2102255"/>
            <a:ext cx="990600" cy="923330"/>
          </a:xfrm>
          <a:prstGeom prst="rect">
            <a:avLst/>
          </a:prstGeom>
        </p:spPr>
        <p:txBody>
          <a:bodyPr wrap="square">
            <a:spAutoFit/>
          </a:bodyPr>
          <a:lstStyle/>
          <a:p>
            <a:pPr lvl="0" algn="ctr"/>
            <a:r>
              <a:rPr lang="en-US" sz="5400" b="1" dirty="0">
                <a:solidFill>
                  <a:schemeClr val="bg2">
                    <a:lumMod val="40000"/>
                    <a:lumOff val="60000"/>
                  </a:schemeClr>
                </a:solidFill>
                <a:latin typeface="Arial"/>
                <a:cs typeface="Arial"/>
              </a:rPr>
              <a:t>5</a:t>
            </a:r>
          </a:p>
        </p:txBody>
      </p:sp>
      <p:sp>
        <p:nvSpPr>
          <p:cNvPr id="15" name="Rectangle 14"/>
          <p:cNvSpPr/>
          <p:nvPr/>
        </p:nvSpPr>
        <p:spPr>
          <a:xfrm>
            <a:off x="2494924" y="2934532"/>
            <a:ext cx="1733863" cy="830997"/>
          </a:xfrm>
          <a:prstGeom prst="rect">
            <a:avLst/>
          </a:prstGeom>
        </p:spPr>
        <p:txBody>
          <a:bodyPr wrap="square">
            <a:spAutoFit/>
          </a:bodyPr>
          <a:lstStyle/>
          <a:p>
            <a:pPr lvl="0" algn="ctr"/>
            <a:r>
              <a:rPr lang="en-US" sz="1600" b="1" dirty="0">
                <a:solidFill>
                  <a:schemeClr val="accent2"/>
                </a:solidFill>
                <a:latin typeface="Arial"/>
                <a:cs typeface="Arial"/>
              </a:rPr>
              <a:t>STEP TWO:</a:t>
            </a:r>
          </a:p>
          <a:p>
            <a:pPr lvl="0" algn="ctr"/>
            <a:r>
              <a:rPr lang="en-US" sz="1600" b="1" dirty="0">
                <a:solidFill>
                  <a:schemeClr val="accent2"/>
                </a:solidFill>
                <a:latin typeface="Arial"/>
                <a:cs typeface="Arial"/>
              </a:rPr>
              <a:t>Calculate your financial needs</a:t>
            </a:r>
          </a:p>
        </p:txBody>
      </p:sp>
      <p:sp>
        <p:nvSpPr>
          <p:cNvPr id="16" name="Rectangle 15"/>
          <p:cNvSpPr/>
          <p:nvPr/>
        </p:nvSpPr>
        <p:spPr>
          <a:xfrm>
            <a:off x="4403380" y="2913165"/>
            <a:ext cx="1733863" cy="830997"/>
          </a:xfrm>
          <a:prstGeom prst="rect">
            <a:avLst/>
          </a:prstGeom>
        </p:spPr>
        <p:txBody>
          <a:bodyPr wrap="square">
            <a:spAutoFit/>
          </a:bodyPr>
          <a:lstStyle/>
          <a:p>
            <a:pPr lvl="0" algn="ctr"/>
            <a:r>
              <a:rPr lang="en-US" sz="1600" b="1" dirty="0">
                <a:solidFill>
                  <a:schemeClr val="accent2"/>
                </a:solidFill>
                <a:latin typeface="Arial"/>
                <a:cs typeface="Arial"/>
              </a:rPr>
              <a:t>STEP THREE:</a:t>
            </a:r>
          </a:p>
          <a:p>
            <a:pPr lvl="0" algn="ctr"/>
            <a:r>
              <a:rPr lang="en-US" sz="1600" b="1" dirty="0">
                <a:solidFill>
                  <a:schemeClr val="accent2"/>
                </a:solidFill>
                <a:latin typeface="Arial"/>
                <a:cs typeface="Arial"/>
              </a:rPr>
              <a:t>Create your strategy</a:t>
            </a:r>
          </a:p>
        </p:txBody>
      </p:sp>
      <p:sp>
        <p:nvSpPr>
          <p:cNvPr id="17" name="Rectangle 16"/>
          <p:cNvSpPr/>
          <p:nvPr/>
        </p:nvSpPr>
        <p:spPr>
          <a:xfrm>
            <a:off x="6601446" y="2946550"/>
            <a:ext cx="1733863" cy="830997"/>
          </a:xfrm>
          <a:prstGeom prst="rect">
            <a:avLst/>
          </a:prstGeom>
        </p:spPr>
        <p:txBody>
          <a:bodyPr wrap="square">
            <a:spAutoFit/>
          </a:bodyPr>
          <a:lstStyle/>
          <a:p>
            <a:pPr lvl="0" algn="ctr"/>
            <a:r>
              <a:rPr lang="en-US" sz="1600" b="1" dirty="0">
                <a:solidFill>
                  <a:schemeClr val="accent2"/>
                </a:solidFill>
                <a:latin typeface="Arial"/>
                <a:cs typeface="Arial"/>
              </a:rPr>
              <a:t>STEP FOUR:</a:t>
            </a:r>
          </a:p>
          <a:p>
            <a:pPr lvl="0" algn="ctr"/>
            <a:r>
              <a:rPr lang="en-US" sz="1600" b="1" dirty="0">
                <a:solidFill>
                  <a:schemeClr val="accent2"/>
                </a:solidFill>
                <a:latin typeface="Arial"/>
                <a:cs typeface="Arial"/>
              </a:rPr>
              <a:t>Write your vision down</a:t>
            </a:r>
          </a:p>
        </p:txBody>
      </p:sp>
      <p:sp>
        <p:nvSpPr>
          <p:cNvPr id="18" name="Rectangle 17"/>
          <p:cNvSpPr/>
          <p:nvPr/>
        </p:nvSpPr>
        <p:spPr>
          <a:xfrm>
            <a:off x="8671151" y="2980730"/>
            <a:ext cx="1733863" cy="830997"/>
          </a:xfrm>
          <a:prstGeom prst="rect">
            <a:avLst/>
          </a:prstGeom>
        </p:spPr>
        <p:txBody>
          <a:bodyPr wrap="square">
            <a:spAutoFit/>
          </a:bodyPr>
          <a:lstStyle/>
          <a:p>
            <a:pPr lvl="0" algn="ctr"/>
            <a:r>
              <a:rPr lang="en-US" sz="1600" b="1" dirty="0">
                <a:solidFill>
                  <a:schemeClr val="accent2"/>
                </a:solidFill>
                <a:latin typeface="Arial"/>
                <a:cs typeface="Arial"/>
              </a:rPr>
              <a:t>STEP FIVE:</a:t>
            </a:r>
          </a:p>
          <a:p>
            <a:pPr lvl="0" algn="ctr"/>
            <a:r>
              <a:rPr lang="en-US" sz="1600" b="1" dirty="0">
                <a:solidFill>
                  <a:schemeClr val="accent2"/>
                </a:solidFill>
                <a:latin typeface="Arial"/>
                <a:cs typeface="Arial"/>
              </a:rPr>
              <a:t>Review regularly</a:t>
            </a:r>
          </a:p>
        </p:txBody>
      </p:sp>
      <p:sp>
        <p:nvSpPr>
          <p:cNvPr id="3" name="Rectangle 2"/>
          <p:cNvSpPr/>
          <p:nvPr/>
        </p:nvSpPr>
        <p:spPr>
          <a:xfrm>
            <a:off x="875065" y="5444209"/>
            <a:ext cx="6096000" cy="851515"/>
          </a:xfrm>
          <a:prstGeom prst="rect">
            <a:avLst/>
          </a:prstGeom>
        </p:spPr>
        <p:txBody>
          <a:bodyPr>
            <a:spAutoFit/>
          </a:bodyPr>
          <a:lstStyle/>
          <a:p>
            <a:pPr>
              <a:spcAft>
                <a:spcPts val="1600"/>
              </a:spcAft>
            </a:pPr>
            <a:r>
              <a:rPr lang="en-US" dirty="0"/>
              <a:t>Ensure your goals are on track</a:t>
            </a:r>
          </a:p>
          <a:p>
            <a:r>
              <a:rPr lang="en-US" dirty="0"/>
              <a:t>Use family member’s birthday as reminder</a:t>
            </a:r>
          </a:p>
        </p:txBody>
      </p:sp>
      <p:pic>
        <p:nvPicPr>
          <p:cNvPr id="23" name="Graphic 22">
            <a:extLst>
              <a:ext uri="{FF2B5EF4-FFF2-40B4-BE49-F238E27FC236}">
                <a16:creationId xmlns:a16="http://schemas.microsoft.com/office/drawing/2014/main" id="{AACC4DE5-C18B-49DD-AA76-378FD8BFD8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1645" y="4119936"/>
            <a:ext cx="1135599" cy="1135599"/>
          </a:xfrm>
          <a:prstGeom prst="rect">
            <a:avLst/>
          </a:prstGeom>
        </p:spPr>
      </p:pic>
      <p:pic>
        <p:nvPicPr>
          <p:cNvPr id="24" name="Graphic 23">
            <a:extLst>
              <a:ext uri="{FF2B5EF4-FFF2-40B4-BE49-F238E27FC236}">
                <a16:creationId xmlns:a16="http://schemas.microsoft.com/office/drawing/2014/main" id="{6D9EA0EA-9E7D-4748-A97D-BD88C7C900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3868" y="4017610"/>
            <a:ext cx="1430724" cy="1430724"/>
          </a:xfrm>
          <a:prstGeom prst="rect">
            <a:avLst/>
          </a:prstGeom>
        </p:spPr>
      </p:pic>
      <p:pic>
        <p:nvPicPr>
          <p:cNvPr id="25" name="Graphic 24">
            <a:extLst>
              <a:ext uri="{FF2B5EF4-FFF2-40B4-BE49-F238E27FC236}">
                <a16:creationId xmlns:a16="http://schemas.microsoft.com/office/drawing/2014/main" id="{F8217E1B-995B-46D8-8683-ADEE42855D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01845" y="4017610"/>
            <a:ext cx="1237924" cy="1237924"/>
          </a:xfrm>
          <a:prstGeom prst="rect">
            <a:avLst/>
          </a:prstGeom>
        </p:spPr>
      </p:pic>
      <p:pic>
        <p:nvPicPr>
          <p:cNvPr id="26" name="Graphic 25">
            <a:extLst>
              <a:ext uri="{FF2B5EF4-FFF2-40B4-BE49-F238E27FC236}">
                <a16:creationId xmlns:a16="http://schemas.microsoft.com/office/drawing/2014/main" id="{F4193B63-2555-489C-A03B-9E309AA3EC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71550" y="4017610"/>
            <a:ext cx="1237924" cy="1237924"/>
          </a:xfrm>
          <a:prstGeom prst="rect">
            <a:avLst/>
          </a:prstGeom>
        </p:spPr>
      </p:pic>
      <p:pic>
        <p:nvPicPr>
          <p:cNvPr id="27" name="Graphic 26">
            <a:extLst>
              <a:ext uri="{FF2B5EF4-FFF2-40B4-BE49-F238E27FC236}">
                <a16:creationId xmlns:a16="http://schemas.microsoft.com/office/drawing/2014/main" id="{677CC326-6495-4481-81C8-E20AE1BC0C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50521" y="4022042"/>
            <a:ext cx="1237923" cy="1237923"/>
          </a:xfrm>
          <a:prstGeom prst="rect">
            <a:avLst/>
          </a:prstGeom>
        </p:spPr>
      </p:pic>
    </p:spTree>
    <p:extLst>
      <p:ext uri="{BB962C8B-B14F-4D97-AF65-F5344CB8AC3E}">
        <p14:creationId xmlns:p14="http://schemas.microsoft.com/office/powerpoint/2010/main" val="1864102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 with these questions:</a:t>
            </a:r>
          </a:p>
        </p:txBody>
      </p:sp>
      <p:sp>
        <p:nvSpPr>
          <p:cNvPr id="3" name="Content Placeholder 2"/>
          <p:cNvSpPr>
            <a:spLocks noGrp="1"/>
          </p:cNvSpPr>
          <p:nvPr>
            <p:ph idx="1"/>
          </p:nvPr>
        </p:nvSpPr>
        <p:spPr/>
        <p:txBody>
          <a:bodyPr/>
          <a:lstStyle/>
          <a:p>
            <a:r>
              <a:rPr lang="en-US" dirty="0"/>
              <a:t>Have there been health or benefit eligibility changes?</a:t>
            </a:r>
          </a:p>
          <a:p>
            <a:r>
              <a:rPr lang="en-US" dirty="0"/>
              <a:t>Has your family’s financial situation changed?</a:t>
            </a:r>
          </a:p>
          <a:p>
            <a:r>
              <a:rPr lang="en-US" dirty="0"/>
              <a:t>Are the members of your financial team current and relevant?</a:t>
            </a:r>
          </a:p>
          <a:p>
            <a:r>
              <a:rPr lang="en-US" dirty="0"/>
              <a:t>Are appropriate assets owned by a Special Needs Trust, or do they identify the trust as the beneficiary?</a:t>
            </a:r>
          </a:p>
          <a:p>
            <a:r>
              <a:rPr lang="en-US" dirty="0"/>
              <a:t>Do you need to change your financial strategy in order to reach your family’s goals?</a:t>
            </a:r>
          </a:p>
          <a:p>
            <a:pPr marL="0" indent="0">
              <a:buNone/>
            </a:pPr>
            <a:endParaRPr lang="en-US" dirty="0"/>
          </a:p>
        </p:txBody>
      </p:sp>
    </p:spTree>
    <p:extLst>
      <p:ext uri="{BB962C8B-B14F-4D97-AF65-F5344CB8AC3E}">
        <p14:creationId xmlns:p14="http://schemas.microsoft.com/office/powerpoint/2010/main" val="1595357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Preserve the power of love</a:t>
            </a:r>
          </a:p>
        </p:txBody>
      </p:sp>
      <p:sp>
        <p:nvSpPr>
          <p:cNvPr id="3" name="Content Placeholder 2"/>
          <p:cNvSpPr>
            <a:spLocks noGrp="1"/>
          </p:cNvSpPr>
          <p:nvPr>
            <p:ph idx="1"/>
          </p:nvPr>
        </p:nvSpPr>
        <p:spPr/>
        <p:txBody>
          <a:bodyPr/>
          <a:lstStyle/>
          <a:p>
            <a:r>
              <a:rPr lang="en-US" dirty="0"/>
              <a:t>Complimentary no obligation consultation</a:t>
            </a:r>
          </a:p>
          <a:p>
            <a:r>
              <a:rPr lang="en-US" dirty="0"/>
              <a:t>A special strategy for a more secure future:</a:t>
            </a:r>
          </a:p>
          <a:p>
            <a:pPr lvl="1"/>
            <a:r>
              <a:rPr lang="en-US" dirty="0"/>
              <a:t>Identify and record your child's unique personality/needs.</a:t>
            </a:r>
          </a:p>
          <a:p>
            <a:pPr lvl="1"/>
            <a:r>
              <a:rPr lang="en-US" dirty="0"/>
              <a:t>Assess all available resources</a:t>
            </a:r>
          </a:p>
          <a:p>
            <a:pPr lvl="1"/>
            <a:r>
              <a:rPr lang="en-US" dirty="0"/>
              <a:t>Determine the best options for future care</a:t>
            </a:r>
          </a:p>
          <a:p>
            <a:pPr lvl="1"/>
            <a:r>
              <a:rPr lang="en-US" dirty="0"/>
              <a:t>Identify a preferred management style</a:t>
            </a:r>
          </a:p>
          <a:p>
            <a:pPr lvl="1"/>
            <a:r>
              <a:rPr lang="en-US" dirty="0"/>
              <a:t>Consult an attorney and other professionals</a:t>
            </a:r>
          </a:p>
          <a:p>
            <a:r>
              <a:rPr lang="en-US" dirty="0"/>
              <a:t>Receive a complimentary no obligation Letter of Intent template, and begin creating and implementing your strategy today!</a:t>
            </a:r>
          </a:p>
          <a:p>
            <a:endParaRPr lang="en-US" dirty="0"/>
          </a:p>
        </p:txBody>
      </p:sp>
    </p:spTree>
    <p:extLst>
      <p:ext uri="{BB962C8B-B14F-4D97-AF65-F5344CB8AC3E}">
        <p14:creationId xmlns:p14="http://schemas.microsoft.com/office/powerpoint/2010/main" val="2707923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a:t>
            </a:r>
          </a:p>
        </p:txBody>
      </p:sp>
    </p:spTree>
    <p:extLst>
      <p:ext uri="{BB962C8B-B14F-4D97-AF65-F5344CB8AC3E}">
        <p14:creationId xmlns:p14="http://schemas.microsoft.com/office/powerpoint/2010/main" val="453236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20000"/>
              </a:lnSpc>
              <a:spcAft>
                <a:spcPts val="450"/>
              </a:spcAft>
            </a:pPr>
            <a:r>
              <a:rPr lang="en-US" sz="1000" b="1" spc="15" dirty="0">
                <a:solidFill>
                  <a:srgbClr val="000000"/>
                </a:solidFill>
                <a:latin typeface="Arial" panose="020B0604020202020204" pitchFamily="34" charset="0"/>
                <a:ea typeface="Times New Roman" panose="02020603050405020304" pitchFamily="18" charset="0"/>
                <a:cs typeface="Times-Roman"/>
              </a:rPr>
              <a:t>Securian Financial Group, Inc.</a:t>
            </a:r>
            <a:br>
              <a:rPr lang="en-US" sz="1000" b="1" spc="15" dirty="0">
                <a:solidFill>
                  <a:srgbClr val="000000"/>
                </a:solidFill>
                <a:latin typeface="Arial" panose="020B0604020202020204" pitchFamily="34" charset="0"/>
                <a:ea typeface="Times New Roman" panose="02020603050405020304" pitchFamily="18" charset="0"/>
                <a:cs typeface="Times-Roman"/>
              </a:rPr>
            </a:br>
            <a:r>
              <a:rPr lang="en-US" sz="1000" b="1" spc="15" dirty="0">
                <a:solidFill>
                  <a:srgbClr val="0C7B3F"/>
                </a:solidFill>
                <a:latin typeface="Arial" panose="020B0604020202020204" pitchFamily="34" charset="0"/>
                <a:ea typeface="Times New Roman" panose="02020603050405020304" pitchFamily="18" charset="0"/>
                <a:cs typeface="Times-Roman"/>
              </a:rPr>
              <a:t>securian.com</a:t>
            </a:r>
            <a:endParaRPr lang="en-US" sz="1000" dirty="0">
              <a:solidFill>
                <a:srgbClr val="000000"/>
              </a:solidFill>
              <a:latin typeface="Times-Roman"/>
              <a:ea typeface="Times New Roman" panose="02020603050405020304" pitchFamily="18" charset="0"/>
              <a:cs typeface="Times-Roman"/>
            </a:endParaRPr>
          </a:p>
          <a:p>
            <a:r>
              <a:rPr lang="en-US" sz="900" spc="5" dirty="0">
                <a:solidFill>
                  <a:srgbClr val="323232"/>
                </a:solidFill>
                <a:ea typeface="Times New Roman" panose="02020603050405020304" pitchFamily="18" charset="0"/>
                <a:cs typeface="HurmeGeometricSans3-Regular" panose="020B0500020000000000" pitchFamily="34" charset="0"/>
              </a:rPr>
              <a:t>400 Robert Street North, St. Paul, MN 55101-2098</a:t>
            </a:r>
            <a:br>
              <a:rPr lang="en-US" sz="900" spc="5" dirty="0">
                <a:solidFill>
                  <a:srgbClr val="323232"/>
                </a:solidFill>
                <a:ea typeface="Times New Roman" panose="02020603050405020304" pitchFamily="18" charset="0"/>
                <a:cs typeface="HurmeGeometricSans3-Regular" panose="020B0500020000000000" pitchFamily="34" charset="0"/>
              </a:rPr>
            </a:br>
            <a:r>
              <a:rPr lang="en-US" sz="900" spc="5" dirty="0">
                <a:solidFill>
                  <a:srgbClr val="323232"/>
                </a:solidFill>
                <a:ea typeface="Times New Roman" panose="02020603050405020304" pitchFamily="18" charset="0"/>
                <a:cs typeface="HurmeGeometricSans3-Regular" panose="020B0500020000000000" pitchFamily="34" charset="0"/>
              </a:rPr>
              <a:t>©2023 Securian Financial Group, Inc. All rights reserved.</a:t>
            </a:r>
            <a:endParaRPr lang="en-US" sz="900" spc="-10" dirty="0">
              <a:solidFill>
                <a:srgbClr val="323232"/>
              </a:solidFill>
              <a:ea typeface="Times New Roman" panose="02020603050405020304" pitchFamily="18" charset="0"/>
              <a:cs typeface="HurmeGeometricSans3-Regular" panose="020B0500020000000000" pitchFamily="34" charset="0"/>
            </a:endParaRPr>
          </a:p>
          <a:p>
            <a:r>
              <a:rPr lang="en-US" sz="900" dirty="0"/>
              <a:t>2886013   DOFU 6-2023</a:t>
            </a:r>
            <a:endParaRPr lang="en-US" sz="900" spc="-10" dirty="0">
              <a:solidFill>
                <a:srgbClr val="323232"/>
              </a:solidFill>
              <a:ea typeface="Times New Roman" panose="02020603050405020304" pitchFamily="18" charset="0"/>
              <a:cs typeface="HurmeGeometricSans3-Regular" panose="020B0500020000000000" pitchFamily="34" charset="0"/>
            </a:endParaRPr>
          </a:p>
        </p:txBody>
      </p:sp>
      <p:sp>
        <p:nvSpPr>
          <p:cNvPr id="4" name="Text Placeholder 4"/>
          <p:cNvSpPr txBox="1">
            <a:spLocks/>
          </p:cNvSpPr>
          <p:nvPr/>
        </p:nvSpPr>
        <p:spPr>
          <a:xfrm>
            <a:off x="1835150" y="1943100"/>
            <a:ext cx="6896100" cy="1447800"/>
          </a:xfrm>
          <a:prstGeom prst="rect">
            <a:avLst/>
          </a:prstGeom>
        </p:spPr>
        <p:txBody>
          <a:bodyPr vert="horz" lIns="0" tIns="0" rIns="0" bIns="347472" rtlCol="0"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kern="1200">
                <a:solidFill>
                  <a:schemeClr val="tx1"/>
                </a:solidFill>
                <a:latin typeface="+mn-lt"/>
                <a:ea typeface="+mn-ea"/>
                <a:cs typeface="+mn-cs"/>
              </a:defRPr>
            </a:lvl1pPr>
            <a:lvl2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2pPr>
            <a:lvl3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3pPr>
            <a:lvl4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4pPr>
            <a:lvl5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0" indent="0" algn="l" defTabSz="457200" rtl="0" eaLnBrk="1" fontAlgn="auto" latinLnBrk="0" hangingPunct="1">
              <a:lnSpc>
                <a:spcPct val="120000"/>
              </a:lnSpc>
              <a:spcBef>
                <a:spcPts val="0"/>
              </a:spcBef>
              <a:spcAft>
                <a:spcPts val="450"/>
              </a:spcAft>
              <a:buClrTx/>
              <a:buSzTx/>
              <a:buFontTx/>
              <a:buNone/>
              <a:tabLst/>
              <a:defRPr/>
            </a:pPr>
            <a:endParaRPr kumimoji="0" lang="en-US" sz="600" b="0" i="0" u="none" strike="noStrike" kern="1200" cap="none" spc="-10" normalizeH="0" baseline="0" noProof="0" dirty="0">
              <a:ln>
                <a:noFill/>
              </a:ln>
              <a:solidFill>
                <a:srgbClr val="323232"/>
              </a:solidFill>
              <a:effectLst/>
              <a:uLnTx/>
              <a:uFillTx/>
              <a:latin typeface="Arial" panose="020B0604020202020204"/>
              <a:ea typeface="Times New Roman" panose="02020603050405020304" pitchFamily="18" charset="0"/>
              <a:cs typeface="HurmeGeometricSans3-Regular" panose="020B0500020000000000" pitchFamily="34" charset="0"/>
            </a:endParaRPr>
          </a:p>
        </p:txBody>
      </p:sp>
      <p:sp>
        <p:nvSpPr>
          <p:cNvPr id="5" name="Content Placeholder 6"/>
          <p:cNvSpPr txBox="1">
            <a:spLocks/>
          </p:cNvSpPr>
          <p:nvPr/>
        </p:nvSpPr>
        <p:spPr>
          <a:xfrm>
            <a:off x="1835150" y="952500"/>
            <a:ext cx="6896100" cy="990600"/>
          </a:xfrm>
          <a:prstGeom prst="rect">
            <a:avLst/>
          </a:prstGeom>
        </p:spPr>
        <p:txBody>
          <a:bodyPr vert="horz" lIns="0" tIns="0" rIns="0" bIns="457200" rtlCol="0" anchor="b" anchorCtr="0">
            <a:noAutofit/>
          </a:bodyPr>
          <a:lstStyle>
            <a:lvl1pPr marL="690563" marR="0" indent="0" algn="just" defTabSz="457200" rtl="0" eaLnBrk="1" fontAlgn="auto" latinLnBrk="0" hangingPunct="1">
              <a:lnSpc>
                <a:spcPts val="800"/>
              </a:lnSpc>
              <a:spcBef>
                <a:spcPts val="0"/>
              </a:spcBef>
              <a:spcAft>
                <a:spcPts val="215"/>
              </a:spcAft>
              <a:buClrTx/>
              <a:buSzTx/>
              <a:buFontTx/>
              <a:buNone/>
              <a:tabLst/>
              <a:defRPr sz="800" kern="1200">
                <a:solidFill>
                  <a:schemeClr val="tx2">
                    <a:lumMod val="65000"/>
                    <a:lumOff val="35000"/>
                  </a:schemeClr>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800" kern="1200">
                <a:solidFill>
                  <a:schemeClr val="tx2">
                    <a:lumMod val="65000"/>
                    <a:lumOff val="35000"/>
                  </a:schemeClr>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800" kern="1200">
                <a:solidFill>
                  <a:schemeClr val="tx2">
                    <a:lumMod val="65000"/>
                    <a:lumOff val="35000"/>
                  </a:schemeClr>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800" kern="1200">
                <a:solidFill>
                  <a:schemeClr val="tx2">
                    <a:lumMod val="65000"/>
                    <a:lumOff val="35000"/>
                  </a:schemeClr>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800" kern="1200">
                <a:solidFill>
                  <a:schemeClr val="tx2">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0563" marR="0" lvl="0" indent="0" algn="just" defTabSz="457200" rtl="0" eaLnBrk="1" fontAlgn="auto" latinLnBrk="0" hangingPunct="1">
              <a:lnSpc>
                <a:spcPts val="800"/>
              </a:lnSpc>
              <a:spcBef>
                <a:spcPts val="0"/>
              </a:spcBef>
              <a:spcAft>
                <a:spcPts val="215"/>
              </a:spcAft>
              <a:buClrTx/>
              <a:buSzTx/>
              <a:buFontTx/>
              <a:buNone/>
              <a:tabLst/>
              <a:defRPr/>
            </a:pPr>
            <a:endParaRPr kumimoji="0" lang="en-US" sz="800" b="0" i="0" u="none" strike="noStrike" kern="1200" cap="none" spc="-5" normalizeH="0" baseline="0" noProof="0" dirty="0">
              <a:ln>
                <a:noFill/>
              </a:ln>
              <a:solidFill>
                <a:srgbClr val="58585B"/>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TextBox 5"/>
          <p:cNvSpPr txBox="1"/>
          <p:nvPr/>
        </p:nvSpPr>
        <p:spPr>
          <a:xfrm>
            <a:off x="694481" y="370390"/>
            <a:ext cx="10625560" cy="4305782"/>
          </a:xfrm>
          <a:prstGeom prst="rect">
            <a:avLst/>
          </a:prstGeom>
          <a:noFill/>
        </p:spPr>
        <p:txBody>
          <a:bodyPr wrap="square" rtlCol="0">
            <a:spAutoFit/>
          </a:bodyPr>
          <a:lstStyle/>
          <a:p>
            <a:endParaRPr lang="en-US" dirty="0"/>
          </a:p>
        </p:txBody>
      </p:sp>
      <p:sp>
        <p:nvSpPr>
          <p:cNvPr id="7" name="Content Placeholder 2"/>
          <p:cNvSpPr txBox="1">
            <a:spLocks/>
          </p:cNvSpPr>
          <p:nvPr/>
        </p:nvSpPr>
        <p:spPr>
          <a:xfrm>
            <a:off x="619125" y="385341"/>
            <a:ext cx="10935182" cy="5158932"/>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t>Please keep in mind that the primary reason to purchase a life insurance product is the death benefit. </a:t>
            </a:r>
          </a:p>
          <a:p>
            <a:pPr marL="0" indent="0">
              <a:lnSpc>
                <a:spcPct val="100000"/>
              </a:lnSpc>
              <a:buNone/>
            </a:pPr>
            <a:r>
              <a:rPr lang="en-US" sz="1200" dirty="0"/>
              <a:t>Life insurance products contain charges, such as Cost of Insurance Charge, Cash Extra Charge, and Additional Agreements Charge (which we refer to as mortality charges), and Premium Charge, Monthly Policy Charge, Policy Issue Charge, Transaction Charge, Index Segment Charge, and Surrender Charge (which we refer to as expense charges). These charges may increase over time, and the policies may contain restrictions, such as surrender periods. </a:t>
            </a:r>
          </a:p>
          <a:p>
            <a:pPr marL="0" indent="0">
              <a:lnSpc>
                <a:spcPct val="100000"/>
              </a:lnSpc>
              <a:buNone/>
            </a:pPr>
            <a:r>
              <a:rPr lang="en-US" sz="1200" dirty="0"/>
              <a:t>An annuity is intended to be a long-term, tax-deferred retirement vehicle. Earnings are taxable as ordinary income when distributed, and if withdrawn before age 59½, may be subject to a 10% federal tax penalty. If the annuity will fund an IRA or other tax qualified plan, the tax deferral feature offers no additional value. Qualified distributions from a Roth IRA are generally excluded from gross income, but taxes and penalties may apply to non-qualified distributions. There are charges and expenses associated with annuities, such as deferred sales charges (surrender charges) for early withdrawals.</a:t>
            </a:r>
          </a:p>
          <a:p>
            <a:pPr marL="0" indent="0">
              <a:lnSpc>
                <a:spcPct val="100000"/>
              </a:lnSpc>
              <a:buNone/>
            </a:pPr>
            <a:r>
              <a:rPr lang="en-US" sz="1200" dirty="0"/>
              <a:t>Guarantees are based on the claims paying ability of the issuing insurance company. </a:t>
            </a:r>
          </a:p>
          <a:p>
            <a:pPr marL="0" indent="0">
              <a:lnSpc>
                <a:spcPct val="100000"/>
              </a:lnSpc>
              <a:buNone/>
            </a:pPr>
            <a:r>
              <a:rPr lang="en-US" sz="1200" dirty="0"/>
              <a:t>This information is a general discussion of the relevant federal tax laws provided to promote ideas that may benefit a taxpayer. It is not intended for, nor can it be used by any taxpayer for the purpose of avoiding federal tax penalties. Taxpayers should seek the advice of their own advisors regarding any tax and legal issues specific to their situation. </a:t>
            </a:r>
          </a:p>
          <a:p>
            <a:pPr marL="0" indent="0">
              <a:lnSpc>
                <a:spcPct val="100000"/>
              </a:lnSpc>
              <a:buNone/>
            </a:pPr>
            <a:r>
              <a:rPr lang="en-US" sz="1200" dirty="0"/>
              <a:t>This is a general communication for informational and educational purposes. The information is not designed, or intended, to be applicable to any person's individual circumstances. It should not be considered investment advice, nor does it constitute a recommendation that anyone engage in (or refrain from) a particular course of action. If you are seeking investment advice or recommendations, please contact your financial professional.</a:t>
            </a:r>
          </a:p>
          <a:p>
            <a:pPr marL="0" indent="0">
              <a:lnSpc>
                <a:spcPct val="100000"/>
              </a:lnSpc>
              <a:buNone/>
            </a:pPr>
            <a:r>
              <a:rPr lang="en-US" sz="1200" dirty="0"/>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a:t>
            </a:r>
          </a:p>
          <a:p>
            <a:pPr marL="0" indent="0">
              <a:lnSpc>
                <a:spcPct val="100000"/>
              </a:lnSpc>
              <a:buNone/>
            </a:pPr>
            <a:r>
              <a:rPr lang="en-US" sz="1200" spc="-5"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 Financial is the marketing name for Securian Financial Group, Inc., and its subsidiaries. Minnesota Life Insurance Company and Securian Life Insurance Company are subsidiaries of Securian Financial Group.</a:t>
            </a:r>
            <a:endParaRPr lang="en-US" sz="1200" dirty="0"/>
          </a:p>
        </p:txBody>
      </p:sp>
    </p:spTree>
    <p:extLst>
      <p:ext uri="{BB962C8B-B14F-4D97-AF65-F5344CB8AC3E}">
        <p14:creationId xmlns:p14="http://schemas.microsoft.com/office/powerpoint/2010/main" val="247803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needs strategies now and beyond</a:t>
            </a:r>
          </a:p>
        </p:txBody>
      </p:sp>
      <p:sp>
        <p:nvSpPr>
          <p:cNvPr id="3" name="Content Placeholder 2"/>
          <p:cNvSpPr>
            <a:spLocks noGrp="1"/>
          </p:cNvSpPr>
          <p:nvPr>
            <p:ph idx="1"/>
          </p:nvPr>
        </p:nvSpPr>
        <p:spPr/>
        <p:txBody>
          <a:bodyPr/>
          <a:lstStyle/>
          <a:p>
            <a:pPr>
              <a:spcAft>
                <a:spcPts val="600"/>
              </a:spcAft>
              <a:defRPr/>
            </a:pPr>
            <a:r>
              <a:rPr lang="en-US" b="1" dirty="0"/>
              <a:t>Complex issues and governmental programs </a:t>
            </a:r>
          </a:p>
          <a:p>
            <a:pPr lvl="1">
              <a:spcAft>
                <a:spcPts val="600"/>
              </a:spcAft>
              <a:buFont typeface="Arial" pitchFamily="34" charset="0"/>
              <a:buChar char="–"/>
              <a:defRPr/>
            </a:pPr>
            <a:r>
              <a:rPr lang="en-US" dirty="0"/>
              <a:t>Public and private programs</a:t>
            </a:r>
          </a:p>
          <a:p>
            <a:pPr lvl="1">
              <a:spcAft>
                <a:spcPts val="600"/>
              </a:spcAft>
              <a:buFont typeface="Arial" pitchFamily="34" charset="0"/>
              <a:buChar char="–"/>
              <a:defRPr/>
            </a:pPr>
            <a:r>
              <a:rPr lang="en-US" dirty="0"/>
              <a:t>Variation in state laws</a:t>
            </a:r>
          </a:p>
          <a:p>
            <a:pPr lvl="1">
              <a:spcAft>
                <a:spcPts val="600"/>
              </a:spcAft>
              <a:buFont typeface="Arial" pitchFamily="34" charset="0"/>
              <a:buChar char="–"/>
              <a:defRPr/>
            </a:pPr>
            <a:r>
              <a:rPr lang="en-US" dirty="0"/>
              <a:t>Multiple professionals needed</a:t>
            </a:r>
          </a:p>
          <a:p>
            <a:pPr lvl="1">
              <a:spcAft>
                <a:spcPts val="1200"/>
              </a:spcAft>
              <a:buFont typeface="Arial" pitchFamily="34" charset="0"/>
              <a:buChar char="–"/>
              <a:defRPr/>
            </a:pPr>
            <a:r>
              <a:rPr lang="en-US" dirty="0"/>
              <a:t>Family members and close friends should participate</a:t>
            </a:r>
          </a:p>
          <a:p>
            <a:pPr>
              <a:spcAft>
                <a:spcPts val="600"/>
              </a:spcAft>
              <a:defRPr/>
            </a:pPr>
            <a:r>
              <a:rPr lang="en-US" b="1" dirty="0"/>
              <a:t>No guarantees</a:t>
            </a:r>
          </a:p>
          <a:p>
            <a:pPr lvl="1">
              <a:spcAft>
                <a:spcPts val="600"/>
              </a:spcAft>
              <a:buFont typeface="Arial" pitchFamily="34" charset="0"/>
              <a:buChar char="–"/>
              <a:defRPr/>
            </a:pPr>
            <a:r>
              <a:rPr lang="en-US" dirty="0"/>
              <a:t>Public agencies may not exist</a:t>
            </a:r>
          </a:p>
          <a:p>
            <a:pPr lvl="1">
              <a:spcAft>
                <a:spcPts val="600"/>
              </a:spcAft>
              <a:buFont typeface="Arial" pitchFamily="34" charset="0"/>
              <a:buChar char="–"/>
              <a:defRPr/>
            </a:pPr>
            <a:r>
              <a:rPr lang="en-US" dirty="0"/>
              <a:t>Public benefits may not provide adequate resources</a:t>
            </a:r>
          </a:p>
          <a:p>
            <a:endParaRPr lang="en-US" dirty="0"/>
          </a:p>
        </p:txBody>
      </p:sp>
    </p:spTree>
    <p:extLst>
      <p:ext uri="{BB962C8B-B14F-4D97-AF65-F5344CB8AC3E}">
        <p14:creationId xmlns:p14="http://schemas.microsoft.com/office/powerpoint/2010/main" val="209062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to consider</a:t>
            </a:r>
          </a:p>
        </p:txBody>
      </p:sp>
      <p:sp>
        <p:nvSpPr>
          <p:cNvPr id="3" name="Content Placeholder 2"/>
          <p:cNvSpPr>
            <a:spLocks noGrp="1"/>
          </p:cNvSpPr>
          <p:nvPr>
            <p:ph idx="1"/>
          </p:nvPr>
        </p:nvSpPr>
        <p:spPr/>
        <p:txBody>
          <a:bodyPr/>
          <a:lstStyle/>
          <a:p>
            <a:r>
              <a:rPr lang="en-US" dirty="0"/>
              <a:t>Recognition of family member’s unique abilities</a:t>
            </a:r>
          </a:p>
          <a:p>
            <a:r>
              <a:rPr lang="en-US" dirty="0"/>
              <a:t>Life after you’re gone</a:t>
            </a:r>
          </a:p>
          <a:p>
            <a:r>
              <a:rPr lang="en-US" dirty="0"/>
              <a:t>Future care</a:t>
            </a:r>
          </a:p>
          <a:p>
            <a:r>
              <a:rPr lang="en-US" dirty="0"/>
              <a:t>Maintenance of lifestyle and level of care</a:t>
            </a:r>
          </a:p>
          <a:p>
            <a:endParaRPr lang="en-US" dirty="0"/>
          </a:p>
        </p:txBody>
      </p:sp>
      <p:pic>
        <p:nvPicPr>
          <p:cNvPr id="6" name="Picture Placeholder 5">
            <a:extLst>
              <a:ext uri="{FF2B5EF4-FFF2-40B4-BE49-F238E27FC236}">
                <a16:creationId xmlns:a16="http://schemas.microsoft.com/office/drawing/2014/main" id="{778CED4B-ED28-75E2-1F33-1C6768F5A155}"/>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3896" r="3896"/>
          <a:stretch/>
        </p:blipFill>
        <p:spPr>
          <a:xfrm>
            <a:off x="5981700" y="1911340"/>
            <a:ext cx="5777855" cy="4178320"/>
          </a:xfrm>
        </p:spPr>
      </p:pic>
    </p:spTree>
    <p:extLst>
      <p:ext uri="{BB962C8B-B14F-4D97-AF65-F5344CB8AC3E}">
        <p14:creationId xmlns:p14="http://schemas.microsoft.com/office/powerpoint/2010/main" val="3567608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9C7EAD7-B1A1-6A2A-2163-0A5622949E65}"/>
              </a:ext>
            </a:extLst>
          </p:cNvPr>
          <p:cNvSpPr>
            <a:spLocks noGrp="1"/>
          </p:cNvSpPr>
          <p:nvPr>
            <p:ph type="title"/>
          </p:nvPr>
        </p:nvSpPr>
        <p:spPr>
          <a:xfrm>
            <a:off x="831851" y="1497989"/>
            <a:ext cx="5443821" cy="4757563"/>
          </a:xfrm>
        </p:spPr>
        <p:txBody>
          <a:bodyPr/>
          <a:lstStyle/>
          <a:p>
            <a:r>
              <a:rPr lang="en-US" dirty="0"/>
              <a:t>A special tomorrow begins today</a:t>
            </a:r>
          </a:p>
        </p:txBody>
      </p:sp>
      <p:pic>
        <p:nvPicPr>
          <p:cNvPr id="10" name="Picture 9">
            <a:extLst>
              <a:ext uri="{FF2B5EF4-FFF2-40B4-BE49-F238E27FC236}">
                <a16:creationId xmlns:a16="http://schemas.microsoft.com/office/drawing/2014/main" id="{C190CD00-0B42-32CF-5321-5D9CCCF9C0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2922" y="1463040"/>
            <a:ext cx="5329100" cy="4953982"/>
          </a:xfrm>
          <a:prstGeom prst="rect">
            <a:avLst/>
          </a:prstGeom>
        </p:spPr>
      </p:pic>
    </p:spTree>
    <p:extLst>
      <p:ext uri="{BB962C8B-B14F-4D97-AF65-F5344CB8AC3E}">
        <p14:creationId xmlns:p14="http://schemas.microsoft.com/office/powerpoint/2010/main" val="335870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special tomorrow begins today</a:t>
            </a:r>
          </a:p>
        </p:txBody>
      </p:sp>
      <p:sp>
        <p:nvSpPr>
          <p:cNvPr id="4" name="Content Placeholder 3"/>
          <p:cNvSpPr>
            <a:spLocks noGrp="1"/>
          </p:cNvSpPr>
          <p:nvPr>
            <p:ph idx="1"/>
          </p:nvPr>
        </p:nvSpPr>
        <p:spPr>
          <a:xfrm>
            <a:off x="1189808" y="2526792"/>
            <a:ext cx="10363200" cy="407740"/>
          </a:xfrm>
          <a:prstGeom prst="rect">
            <a:avLst/>
          </a:prstGeom>
        </p:spPr>
        <p:txBody>
          <a:bodyPr wrap="square">
            <a:spAutoFit/>
          </a:bodyPr>
          <a:lstStyle/>
          <a:p>
            <a:pPr marL="0" lvl="0" indent="0" algn="ctr">
              <a:buNone/>
            </a:pPr>
            <a:r>
              <a:rPr lang="en-US" sz="5400" b="1" dirty="0">
                <a:solidFill>
                  <a:schemeClr val="bg2">
                    <a:lumMod val="40000"/>
                    <a:lumOff val="60000"/>
                  </a:schemeClr>
                </a:solidFill>
                <a:latin typeface="Arial"/>
                <a:cs typeface="Arial"/>
              </a:rPr>
              <a:t> </a:t>
            </a:r>
          </a:p>
        </p:txBody>
      </p:sp>
      <p:sp>
        <p:nvSpPr>
          <p:cNvPr id="6" name="Rectangle 5"/>
          <p:cNvSpPr/>
          <p:nvPr/>
        </p:nvSpPr>
        <p:spPr>
          <a:xfrm>
            <a:off x="999308" y="2057400"/>
            <a:ext cx="990600" cy="923330"/>
          </a:xfrm>
          <a:prstGeom prst="rect">
            <a:avLst/>
          </a:prstGeom>
        </p:spPr>
        <p:txBody>
          <a:bodyPr wrap="square">
            <a:spAutoFit/>
          </a:bodyPr>
          <a:lstStyle/>
          <a:p>
            <a:pPr lvl="0" algn="ctr"/>
            <a:r>
              <a:rPr lang="en-US" sz="5400" b="1" dirty="0">
                <a:solidFill>
                  <a:schemeClr val="bg2">
                    <a:lumMod val="40000"/>
                    <a:lumOff val="60000"/>
                  </a:schemeClr>
                </a:solidFill>
                <a:latin typeface="Arial"/>
                <a:cs typeface="Arial"/>
              </a:rPr>
              <a:t>1</a:t>
            </a:r>
          </a:p>
        </p:txBody>
      </p:sp>
      <p:sp>
        <p:nvSpPr>
          <p:cNvPr id="8" name="Rectangle 7"/>
          <p:cNvSpPr/>
          <p:nvPr/>
        </p:nvSpPr>
        <p:spPr>
          <a:xfrm>
            <a:off x="627676" y="2934532"/>
            <a:ext cx="1733863" cy="830997"/>
          </a:xfrm>
          <a:prstGeom prst="rect">
            <a:avLst/>
          </a:prstGeom>
        </p:spPr>
        <p:txBody>
          <a:bodyPr wrap="square">
            <a:spAutoFit/>
          </a:bodyPr>
          <a:lstStyle/>
          <a:p>
            <a:pPr lvl="0" algn="ctr"/>
            <a:r>
              <a:rPr lang="en-US" sz="1600" b="1" dirty="0">
                <a:solidFill>
                  <a:schemeClr val="accent2"/>
                </a:solidFill>
                <a:latin typeface="Arial"/>
                <a:cs typeface="Arial"/>
              </a:rPr>
              <a:t>STEP ONE:</a:t>
            </a:r>
          </a:p>
          <a:p>
            <a:pPr lvl="0" algn="ctr"/>
            <a:r>
              <a:rPr lang="en-US" sz="1600" b="1" dirty="0">
                <a:solidFill>
                  <a:schemeClr val="accent2"/>
                </a:solidFill>
                <a:latin typeface="Arial"/>
                <a:cs typeface="Arial"/>
              </a:rPr>
              <a:t>Choose </a:t>
            </a:r>
            <a:br>
              <a:rPr lang="en-US" sz="1600" b="1" dirty="0">
                <a:solidFill>
                  <a:schemeClr val="accent2"/>
                </a:solidFill>
                <a:latin typeface="Arial"/>
                <a:cs typeface="Arial"/>
              </a:rPr>
            </a:br>
            <a:r>
              <a:rPr lang="en-US" sz="1600" b="1" dirty="0">
                <a:solidFill>
                  <a:schemeClr val="accent2"/>
                </a:solidFill>
                <a:latin typeface="Arial"/>
                <a:cs typeface="Arial"/>
              </a:rPr>
              <a:t>your team</a:t>
            </a:r>
          </a:p>
        </p:txBody>
      </p:sp>
      <p:sp>
        <p:nvSpPr>
          <p:cNvPr id="11" name="Rectangle 10"/>
          <p:cNvSpPr/>
          <p:nvPr/>
        </p:nvSpPr>
        <p:spPr>
          <a:xfrm>
            <a:off x="3065049" y="2100325"/>
            <a:ext cx="990600" cy="923330"/>
          </a:xfrm>
          <a:prstGeom prst="rect">
            <a:avLst/>
          </a:prstGeom>
        </p:spPr>
        <p:txBody>
          <a:bodyPr wrap="square">
            <a:spAutoFit/>
          </a:bodyPr>
          <a:lstStyle/>
          <a:p>
            <a:pPr lvl="0" algn="ctr"/>
            <a:r>
              <a:rPr lang="en-US" sz="5400" b="1" dirty="0">
                <a:solidFill>
                  <a:schemeClr val="bg2">
                    <a:lumMod val="40000"/>
                    <a:lumOff val="60000"/>
                  </a:schemeClr>
                </a:solidFill>
                <a:latin typeface="Arial"/>
                <a:cs typeface="Arial"/>
              </a:rPr>
              <a:t>2</a:t>
            </a:r>
          </a:p>
        </p:txBody>
      </p:sp>
      <p:sp>
        <p:nvSpPr>
          <p:cNvPr id="12" name="Rectangle 11"/>
          <p:cNvSpPr/>
          <p:nvPr/>
        </p:nvSpPr>
        <p:spPr>
          <a:xfrm>
            <a:off x="4913926" y="2101504"/>
            <a:ext cx="990600" cy="923330"/>
          </a:xfrm>
          <a:prstGeom prst="rect">
            <a:avLst/>
          </a:prstGeom>
        </p:spPr>
        <p:txBody>
          <a:bodyPr wrap="square">
            <a:spAutoFit/>
          </a:bodyPr>
          <a:lstStyle/>
          <a:p>
            <a:pPr lvl="0" algn="ctr"/>
            <a:r>
              <a:rPr lang="en-US" sz="5400" b="1" dirty="0">
                <a:solidFill>
                  <a:schemeClr val="bg2">
                    <a:lumMod val="40000"/>
                    <a:lumOff val="60000"/>
                  </a:schemeClr>
                </a:solidFill>
                <a:latin typeface="Arial"/>
                <a:cs typeface="Arial"/>
              </a:rPr>
              <a:t>3</a:t>
            </a:r>
          </a:p>
        </p:txBody>
      </p:sp>
      <p:sp>
        <p:nvSpPr>
          <p:cNvPr id="13" name="Rectangle 12"/>
          <p:cNvSpPr/>
          <p:nvPr/>
        </p:nvSpPr>
        <p:spPr>
          <a:xfrm>
            <a:off x="7111991" y="2065127"/>
            <a:ext cx="990600" cy="923330"/>
          </a:xfrm>
          <a:prstGeom prst="rect">
            <a:avLst/>
          </a:prstGeom>
        </p:spPr>
        <p:txBody>
          <a:bodyPr wrap="square">
            <a:spAutoFit/>
          </a:bodyPr>
          <a:lstStyle/>
          <a:p>
            <a:pPr lvl="0" algn="ctr"/>
            <a:r>
              <a:rPr lang="en-US" sz="5400" b="1" dirty="0">
                <a:solidFill>
                  <a:schemeClr val="bg2">
                    <a:lumMod val="40000"/>
                    <a:lumOff val="60000"/>
                  </a:schemeClr>
                </a:solidFill>
                <a:latin typeface="Arial"/>
                <a:cs typeface="Arial"/>
              </a:rPr>
              <a:t>4</a:t>
            </a:r>
          </a:p>
        </p:txBody>
      </p:sp>
      <p:sp>
        <p:nvSpPr>
          <p:cNvPr id="14" name="Rectangle 13"/>
          <p:cNvSpPr/>
          <p:nvPr/>
        </p:nvSpPr>
        <p:spPr>
          <a:xfrm>
            <a:off x="9310056" y="2102255"/>
            <a:ext cx="990600" cy="923330"/>
          </a:xfrm>
          <a:prstGeom prst="rect">
            <a:avLst/>
          </a:prstGeom>
        </p:spPr>
        <p:txBody>
          <a:bodyPr wrap="square">
            <a:spAutoFit/>
          </a:bodyPr>
          <a:lstStyle/>
          <a:p>
            <a:pPr lvl="0" algn="ctr"/>
            <a:r>
              <a:rPr lang="en-US" sz="5400" b="1" dirty="0">
                <a:solidFill>
                  <a:schemeClr val="bg2">
                    <a:lumMod val="40000"/>
                    <a:lumOff val="60000"/>
                  </a:schemeClr>
                </a:solidFill>
                <a:latin typeface="Arial"/>
                <a:cs typeface="Arial"/>
              </a:rPr>
              <a:t>5</a:t>
            </a:r>
          </a:p>
        </p:txBody>
      </p:sp>
      <p:sp>
        <p:nvSpPr>
          <p:cNvPr id="15" name="Rectangle 14"/>
          <p:cNvSpPr/>
          <p:nvPr/>
        </p:nvSpPr>
        <p:spPr>
          <a:xfrm>
            <a:off x="2808432" y="2934532"/>
            <a:ext cx="1733863" cy="830997"/>
          </a:xfrm>
          <a:prstGeom prst="rect">
            <a:avLst/>
          </a:prstGeom>
        </p:spPr>
        <p:txBody>
          <a:bodyPr wrap="square">
            <a:spAutoFit/>
          </a:bodyPr>
          <a:lstStyle/>
          <a:p>
            <a:pPr lvl="0" algn="ctr"/>
            <a:r>
              <a:rPr lang="en-US" sz="1600" b="1" dirty="0">
                <a:solidFill>
                  <a:schemeClr val="accent2"/>
                </a:solidFill>
                <a:latin typeface="Arial"/>
                <a:cs typeface="Arial"/>
              </a:rPr>
              <a:t>STEP TWO:</a:t>
            </a:r>
          </a:p>
          <a:p>
            <a:pPr lvl="0" algn="ctr"/>
            <a:r>
              <a:rPr lang="en-US" sz="1600" b="1" dirty="0">
                <a:solidFill>
                  <a:schemeClr val="accent2"/>
                </a:solidFill>
                <a:latin typeface="Arial"/>
                <a:cs typeface="Arial"/>
              </a:rPr>
              <a:t>Calculate your financial needs</a:t>
            </a:r>
          </a:p>
        </p:txBody>
      </p:sp>
      <p:sp>
        <p:nvSpPr>
          <p:cNvPr id="16" name="Rectangle 15"/>
          <p:cNvSpPr/>
          <p:nvPr/>
        </p:nvSpPr>
        <p:spPr>
          <a:xfrm>
            <a:off x="4716888" y="2913165"/>
            <a:ext cx="1733863" cy="830997"/>
          </a:xfrm>
          <a:prstGeom prst="rect">
            <a:avLst/>
          </a:prstGeom>
        </p:spPr>
        <p:txBody>
          <a:bodyPr wrap="square">
            <a:spAutoFit/>
          </a:bodyPr>
          <a:lstStyle/>
          <a:p>
            <a:pPr lvl="0" algn="ctr"/>
            <a:r>
              <a:rPr lang="en-US" sz="1600" b="1" dirty="0">
                <a:solidFill>
                  <a:schemeClr val="accent2"/>
                </a:solidFill>
                <a:latin typeface="Arial"/>
                <a:cs typeface="Arial"/>
              </a:rPr>
              <a:t>STEP THREE:</a:t>
            </a:r>
          </a:p>
          <a:p>
            <a:pPr lvl="0" algn="ctr"/>
            <a:r>
              <a:rPr lang="en-US" sz="1600" b="1" dirty="0">
                <a:solidFill>
                  <a:schemeClr val="accent2"/>
                </a:solidFill>
                <a:latin typeface="Arial"/>
                <a:cs typeface="Arial"/>
              </a:rPr>
              <a:t>Create your strategy</a:t>
            </a:r>
          </a:p>
        </p:txBody>
      </p:sp>
      <p:sp>
        <p:nvSpPr>
          <p:cNvPr id="17" name="Rectangle 16"/>
          <p:cNvSpPr/>
          <p:nvPr/>
        </p:nvSpPr>
        <p:spPr>
          <a:xfrm>
            <a:off x="6914954" y="2946550"/>
            <a:ext cx="1733863" cy="830997"/>
          </a:xfrm>
          <a:prstGeom prst="rect">
            <a:avLst/>
          </a:prstGeom>
        </p:spPr>
        <p:txBody>
          <a:bodyPr wrap="square">
            <a:spAutoFit/>
          </a:bodyPr>
          <a:lstStyle/>
          <a:p>
            <a:pPr lvl="0" algn="ctr"/>
            <a:r>
              <a:rPr lang="en-US" sz="1600" b="1" dirty="0">
                <a:solidFill>
                  <a:schemeClr val="accent2"/>
                </a:solidFill>
                <a:latin typeface="Arial"/>
                <a:cs typeface="Arial"/>
              </a:rPr>
              <a:t>STEP FOUR:</a:t>
            </a:r>
          </a:p>
          <a:p>
            <a:pPr lvl="0" algn="ctr"/>
            <a:r>
              <a:rPr lang="en-US" sz="1600" b="1" dirty="0">
                <a:solidFill>
                  <a:schemeClr val="accent2"/>
                </a:solidFill>
                <a:latin typeface="Arial"/>
                <a:cs typeface="Arial"/>
              </a:rPr>
              <a:t>Write your vision down</a:t>
            </a:r>
          </a:p>
        </p:txBody>
      </p:sp>
      <p:sp>
        <p:nvSpPr>
          <p:cNvPr id="18" name="Rectangle 17"/>
          <p:cNvSpPr/>
          <p:nvPr/>
        </p:nvSpPr>
        <p:spPr>
          <a:xfrm>
            <a:off x="8984659" y="2980730"/>
            <a:ext cx="1733863" cy="830997"/>
          </a:xfrm>
          <a:prstGeom prst="rect">
            <a:avLst/>
          </a:prstGeom>
        </p:spPr>
        <p:txBody>
          <a:bodyPr wrap="square">
            <a:spAutoFit/>
          </a:bodyPr>
          <a:lstStyle/>
          <a:p>
            <a:pPr lvl="0" algn="ctr"/>
            <a:r>
              <a:rPr lang="en-US" sz="1600" b="1" dirty="0">
                <a:solidFill>
                  <a:schemeClr val="accent2"/>
                </a:solidFill>
                <a:latin typeface="Arial"/>
                <a:cs typeface="Arial"/>
              </a:rPr>
              <a:t>STEP FIVE:</a:t>
            </a:r>
          </a:p>
          <a:p>
            <a:pPr lvl="0" algn="ctr"/>
            <a:r>
              <a:rPr lang="en-US" sz="1600" b="1" dirty="0">
                <a:solidFill>
                  <a:schemeClr val="accent2"/>
                </a:solidFill>
                <a:latin typeface="Arial"/>
                <a:cs typeface="Arial"/>
              </a:rPr>
              <a:t>Review regularly</a:t>
            </a:r>
          </a:p>
        </p:txBody>
      </p:sp>
      <p:pic>
        <p:nvPicPr>
          <p:cNvPr id="23" name="Graphic 22">
            <a:extLst>
              <a:ext uri="{FF2B5EF4-FFF2-40B4-BE49-F238E27FC236}">
                <a16:creationId xmlns:a16="http://schemas.microsoft.com/office/drawing/2014/main" id="{32DEEDD9-41F8-4912-B71D-D210E2E20F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65049" y="4119936"/>
            <a:ext cx="1135599" cy="1135599"/>
          </a:xfrm>
          <a:prstGeom prst="rect">
            <a:avLst/>
          </a:prstGeom>
        </p:spPr>
      </p:pic>
      <p:pic>
        <p:nvPicPr>
          <p:cNvPr id="25" name="Graphic 24">
            <a:extLst>
              <a:ext uri="{FF2B5EF4-FFF2-40B4-BE49-F238E27FC236}">
                <a16:creationId xmlns:a16="http://schemas.microsoft.com/office/drawing/2014/main" id="{B2EEB930-B9D1-44DC-A83F-8FC26D0FE6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7272" y="4017610"/>
            <a:ext cx="1430724" cy="1430724"/>
          </a:xfrm>
          <a:prstGeom prst="rect">
            <a:avLst/>
          </a:prstGeom>
        </p:spPr>
      </p:pic>
      <p:pic>
        <p:nvPicPr>
          <p:cNvPr id="27" name="Graphic 26">
            <a:extLst>
              <a:ext uri="{FF2B5EF4-FFF2-40B4-BE49-F238E27FC236}">
                <a16:creationId xmlns:a16="http://schemas.microsoft.com/office/drawing/2014/main" id="{5159CAFD-74C9-4B21-9430-80CBBE118E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65249" y="4017610"/>
            <a:ext cx="1237924" cy="1237924"/>
          </a:xfrm>
          <a:prstGeom prst="rect">
            <a:avLst/>
          </a:prstGeom>
        </p:spPr>
      </p:pic>
      <p:pic>
        <p:nvPicPr>
          <p:cNvPr id="29" name="Graphic 28">
            <a:extLst>
              <a:ext uri="{FF2B5EF4-FFF2-40B4-BE49-F238E27FC236}">
                <a16:creationId xmlns:a16="http://schemas.microsoft.com/office/drawing/2014/main" id="{5EAAF1CA-4EBD-45B1-8AB2-BBC59F22BC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34954" y="4017610"/>
            <a:ext cx="1237924" cy="1237924"/>
          </a:xfrm>
          <a:prstGeom prst="rect">
            <a:avLst/>
          </a:prstGeom>
        </p:spPr>
      </p:pic>
      <p:pic>
        <p:nvPicPr>
          <p:cNvPr id="31" name="Graphic 30">
            <a:extLst>
              <a:ext uri="{FF2B5EF4-FFF2-40B4-BE49-F238E27FC236}">
                <a16:creationId xmlns:a16="http://schemas.microsoft.com/office/drawing/2014/main" id="{1C446725-E37B-43AF-8B54-C50982493B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13925" y="4022042"/>
            <a:ext cx="1237923" cy="1237923"/>
          </a:xfrm>
          <a:prstGeom prst="rect">
            <a:avLst/>
          </a:prstGeom>
        </p:spPr>
      </p:pic>
    </p:spTree>
    <p:extLst>
      <p:ext uri="{BB962C8B-B14F-4D97-AF65-F5344CB8AC3E}">
        <p14:creationId xmlns:p14="http://schemas.microsoft.com/office/powerpoint/2010/main" val="4047613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4276" y="803705"/>
            <a:ext cx="4208656" cy="3034857"/>
          </a:xfrm>
        </p:spPr>
        <p:txBody>
          <a:bodyPr vert="horz" lIns="91440" tIns="45720" rIns="91440" bIns="45720" rtlCol="0" anchor="b">
            <a:normAutofit/>
          </a:bodyPr>
          <a:lstStyle/>
          <a:p>
            <a:pPr algn="r">
              <a:lnSpc>
                <a:spcPct val="90000"/>
              </a:lnSpc>
            </a:pPr>
            <a:r>
              <a:rPr lang="en-US" sz="5400" kern="1200" dirty="0">
                <a:solidFill>
                  <a:srgbClr val="FFFFFF"/>
                </a:solidFill>
                <a:latin typeface="+mj-lt"/>
                <a:ea typeface="+mj-ea"/>
                <a:cs typeface="+mj-cs"/>
              </a:rPr>
              <a:t>Step 1 - Choose your team</a:t>
            </a:r>
          </a:p>
        </p:txBody>
      </p:sp>
      <p:sp>
        <p:nvSpPr>
          <p:cNvPr id="3" name="Content Placeholder 2"/>
          <p:cNvSpPr>
            <a:spLocks noGrp="1"/>
          </p:cNvSpPr>
          <p:nvPr>
            <p:ph idx="1"/>
          </p:nvPr>
        </p:nvSpPr>
        <p:spPr>
          <a:xfrm>
            <a:off x="638921" y="4013165"/>
            <a:ext cx="4204012" cy="2205732"/>
          </a:xfrm>
        </p:spPr>
        <p:txBody>
          <a:bodyPr vert="horz" lIns="91440" tIns="45720" rIns="91440" bIns="45720" rtlCol="0" anchor="t">
            <a:normAutofit/>
          </a:bodyPr>
          <a:lstStyle/>
          <a:p>
            <a:pPr marL="0" indent="0" algn="r">
              <a:lnSpc>
                <a:spcPct val="90000"/>
              </a:lnSpc>
              <a:buNone/>
            </a:pPr>
            <a:r>
              <a:rPr lang="en-US" sz="1800" kern="1200">
                <a:solidFill>
                  <a:srgbClr val="FFFFFF"/>
                </a:solidFill>
                <a:latin typeface="+mn-lt"/>
                <a:ea typeface="+mn-ea"/>
                <a:cs typeface="+mn-cs"/>
              </a:rPr>
              <a:t> </a:t>
            </a:r>
          </a:p>
        </p:txBody>
      </p:sp>
      <p:cxnSp>
        <p:nvCxnSpPr>
          <p:cNvPr id="29" name="Straight Connector 28">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743D988F-C2DC-491F-8BC7-B69A0ACA22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12219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a:t>
            </a:r>
            <a:r>
              <a:rPr lang="en-US" i="1" dirty="0"/>
              <a:t>now</a:t>
            </a:r>
            <a:r>
              <a:rPr lang="en-US" dirty="0"/>
              <a:t>, not later</a:t>
            </a:r>
          </a:p>
        </p:txBody>
      </p:sp>
      <p:graphicFrame>
        <p:nvGraphicFramePr>
          <p:cNvPr id="4" name="Diagram 3"/>
          <p:cNvGraphicFramePr/>
          <p:nvPr>
            <p:extLst>
              <p:ext uri="{D42A27DB-BD31-4B8C-83A1-F6EECF244321}">
                <p14:modId xmlns:p14="http://schemas.microsoft.com/office/powerpoint/2010/main" val="1469420077"/>
              </p:ext>
            </p:extLst>
          </p:nvPr>
        </p:nvGraphicFramePr>
        <p:xfrm>
          <a:off x="2680855" y="1781048"/>
          <a:ext cx="57150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9022821"/>
      </p:ext>
    </p:extLst>
  </p:cSld>
  <p:clrMapOvr>
    <a:masterClrMapping/>
  </p:clrMapOvr>
</p:sld>
</file>

<file path=ppt/theme/theme1.xml><?xml version="1.0" encoding="utf-8"?>
<a:theme xmlns:a="http://schemas.openxmlformats.org/drawingml/2006/main" name="1_Office Theme">
  <a:themeElements>
    <a:clrScheme name="Securian 2018">
      <a:dk1>
        <a:srgbClr val="636466"/>
      </a:dk1>
      <a:lt1>
        <a:srgbClr val="FFFFFF"/>
      </a:lt1>
      <a:dk2>
        <a:srgbClr val="000000"/>
      </a:dk2>
      <a:lt2>
        <a:srgbClr val="95C93C"/>
      </a:lt2>
      <a:accent1>
        <a:srgbClr val="0AA147"/>
      </a:accent1>
      <a:accent2>
        <a:srgbClr val="929397"/>
      </a:accent2>
      <a:accent3>
        <a:srgbClr val="006DAF"/>
      </a:accent3>
      <a:accent4>
        <a:srgbClr val="56C3EA"/>
      </a:accent4>
      <a:accent5>
        <a:srgbClr val="58595B"/>
      </a:accent5>
      <a:accent6>
        <a:srgbClr val="CEDC2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PP.potx" id="{807306DD-3A14-445E-BF7B-57943B155321}" vid="{4A7F5584-6D59-4FB2-8166-54C9C94A81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sf-tmpl-enterprise</Template>
  <TotalTime>3701</TotalTime>
  <Words>4949</Words>
  <Application>Microsoft Office PowerPoint</Application>
  <PresentationFormat>Widescreen</PresentationFormat>
  <Paragraphs>447</Paragraphs>
  <Slides>39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HurmeGeometricSans3-Regular</vt:lpstr>
      <vt:lpstr>Times</vt:lpstr>
      <vt:lpstr>Times-Roman</vt:lpstr>
      <vt:lpstr>1_Office Theme</vt:lpstr>
      <vt:lpstr>Financial strategies for  special needs </vt:lpstr>
      <vt:lpstr>You can make your difference last a lifetime.</vt:lpstr>
      <vt:lpstr>Special needs strategies now and beyond</vt:lpstr>
      <vt:lpstr>Special needs strategies now and beyond</vt:lpstr>
      <vt:lpstr>Concerns to consider</vt:lpstr>
      <vt:lpstr>A special tomorrow begins today</vt:lpstr>
      <vt:lpstr>A special tomorrow begins today</vt:lpstr>
      <vt:lpstr>Step 1 - Choose your team</vt:lpstr>
      <vt:lpstr>Prepare now, not later</vt:lpstr>
      <vt:lpstr>Your special needs team</vt:lpstr>
      <vt:lpstr>Prevent common pitfalls</vt:lpstr>
      <vt:lpstr>No estate planning at all</vt:lpstr>
      <vt:lpstr>PowerPoint Presentation</vt:lpstr>
      <vt:lpstr>Special needs strategic objectives</vt:lpstr>
      <vt:lpstr>Necessary preparation</vt:lpstr>
      <vt:lpstr>Consider the cost of your loved one’s lifestyle </vt:lpstr>
      <vt:lpstr>Consider the cost of care</vt:lpstr>
      <vt:lpstr>Set goals</vt:lpstr>
      <vt:lpstr>Step 3 – Create your strategy</vt:lpstr>
      <vt:lpstr>Create a strategy to last a lifetime</vt:lpstr>
      <vt:lpstr>Important legal documents</vt:lpstr>
      <vt:lpstr>What is a special needs trust?</vt:lpstr>
      <vt:lpstr>What are the trustee’s responsibilities?</vt:lpstr>
      <vt:lpstr>What makes an ideal trustee?</vt:lpstr>
      <vt:lpstr>Understand your options:  Individual and corporate trustees</vt:lpstr>
      <vt:lpstr>Understand your options: Supplemental advisory groups</vt:lpstr>
      <vt:lpstr>How should I evaluate my options?</vt:lpstr>
      <vt:lpstr>How should I evaluate my options?</vt:lpstr>
      <vt:lpstr>Trusts: A visual aid</vt:lpstr>
      <vt:lpstr>How can my family fund a special needs trust?</vt:lpstr>
      <vt:lpstr>Step 4 – Write your vision down</vt:lpstr>
      <vt:lpstr>Why create a ‘Letter of Intent’?</vt:lpstr>
      <vt:lpstr>Write a Letter of Intent</vt:lpstr>
      <vt:lpstr>Step 5 – Review regularly </vt:lpstr>
      <vt:lpstr>Review at least annually</vt:lpstr>
      <vt:lpstr>Begin with these questions:</vt:lpstr>
      <vt:lpstr>Preserve the power of love</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strategies for  special needs</dc:title>
  <dc:creator>McManus, Mark W.</dc:creator>
  <cp:lastModifiedBy>Huberty, Douglas J.</cp:lastModifiedBy>
  <cp:revision>18</cp:revision>
  <dcterms:created xsi:type="dcterms:W3CDTF">2020-06-04T16:52:37Z</dcterms:created>
  <dcterms:modified xsi:type="dcterms:W3CDTF">2023-06-22T14:07:30Z</dcterms:modified>
</cp:coreProperties>
</file>