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2" r:id="rId4"/>
  </p:sldMasterIdLst>
  <p:notesMasterIdLst>
    <p:notesMasterId r:id="rId38"/>
  </p:notesMasterIdLst>
  <p:handoutMasterIdLst>
    <p:handoutMasterId r:id="rId39"/>
  </p:handoutMasterIdLst>
  <p:sldIdLst>
    <p:sldId id="257" r:id="rId5"/>
    <p:sldId id="604" r:id="rId6"/>
    <p:sldId id="603" r:id="rId7"/>
    <p:sldId id="387" r:id="rId8"/>
    <p:sldId id="605" r:id="rId9"/>
    <p:sldId id="607" r:id="rId10"/>
    <p:sldId id="520" r:id="rId11"/>
    <p:sldId id="543" r:id="rId12"/>
    <p:sldId id="609" r:id="rId13"/>
    <p:sldId id="610" r:id="rId14"/>
    <p:sldId id="611" r:id="rId15"/>
    <p:sldId id="612" r:id="rId16"/>
    <p:sldId id="613" r:id="rId17"/>
    <p:sldId id="622" r:id="rId18"/>
    <p:sldId id="588" r:id="rId19"/>
    <p:sldId id="589" r:id="rId20"/>
    <p:sldId id="322" r:id="rId21"/>
    <p:sldId id="424" r:id="rId22"/>
    <p:sldId id="620" r:id="rId23"/>
    <p:sldId id="616" r:id="rId24"/>
    <p:sldId id="617" r:id="rId25"/>
    <p:sldId id="618" r:id="rId26"/>
    <p:sldId id="619" r:id="rId27"/>
    <p:sldId id="499" r:id="rId28"/>
    <p:sldId id="621" r:id="rId29"/>
    <p:sldId id="547" r:id="rId30"/>
    <p:sldId id="582" r:id="rId31"/>
    <p:sldId id="597" r:id="rId32"/>
    <p:sldId id="587" r:id="rId33"/>
    <p:sldId id="586" r:id="rId34"/>
    <p:sldId id="517" r:id="rId35"/>
    <p:sldId id="518" r:id="rId36"/>
    <p:sldId id="59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ureCare IV" id="{057816BB-F09B-6443-823D-BCCFC32D2391}">
          <p14:sldIdLst>
            <p14:sldId id="257"/>
            <p14:sldId id="604"/>
            <p14:sldId id="603"/>
            <p14:sldId id="387"/>
            <p14:sldId id="605"/>
            <p14:sldId id="607"/>
            <p14:sldId id="520"/>
            <p14:sldId id="543"/>
            <p14:sldId id="609"/>
            <p14:sldId id="610"/>
            <p14:sldId id="611"/>
            <p14:sldId id="612"/>
            <p14:sldId id="613"/>
            <p14:sldId id="622"/>
            <p14:sldId id="588"/>
            <p14:sldId id="589"/>
            <p14:sldId id="322"/>
            <p14:sldId id="424"/>
            <p14:sldId id="620"/>
            <p14:sldId id="616"/>
            <p14:sldId id="617"/>
            <p14:sldId id="618"/>
            <p14:sldId id="619"/>
            <p14:sldId id="499"/>
            <p14:sldId id="621"/>
            <p14:sldId id="547"/>
            <p14:sldId id="582"/>
            <p14:sldId id="597"/>
            <p14:sldId id="587"/>
            <p14:sldId id="586"/>
            <p14:sldId id="517"/>
            <p14:sldId id="518"/>
            <p14:sldId id="590"/>
          </p14:sldIdLst>
        </p14:section>
      </p14:sectionLst>
    </p:ext>
    <p:ext uri="{EFAFB233-063F-42B5-8137-9DF3F51BA10A}">
      <p15:sldGuideLst xmlns:p15="http://schemas.microsoft.com/office/powerpoint/2012/main">
        <p15:guide id="1" orient="horz" pos="2184" userDrawn="1">
          <p15:clr>
            <a:srgbClr val="A4A3A4"/>
          </p15:clr>
        </p15:guide>
        <p15:guide id="2" pos="3840">
          <p15:clr>
            <a:srgbClr val="A4A3A4"/>
          </p15:clr>
        </p15:guide>
        <p15:guide id="3" pos="55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6BAB26-6BA1-E02B-1CE7-B81394052BD5}" name="Martin_Comm, Eric S." initials="MES" userId="S::eric.martin_comm@securian.com::905b55d0-2936-43e7-a8a8-2c258102e414" providerId="AD"/>
  <p188:author id="{3E87BF2A-713E-6A37-715D-681FF7478F83}" name="Olson, Anna K." initials="OAK" userId="S::Anna.Olson@securian.com::03ca3cfe-5bdf-4125-a373-58bdc92759c2" providerId="AD"/>
  <p188:author id="{78FC0D32-13EF-EFF1-5F5E-EF1FEC116B09}" name="Evans, Allan [C]" initials="E[" userId="S::allan.evans@securian.com::7df773cb-2121-4206-a72a-4e8c16711d03" providerId="AD"/>
  <p188:author id="{D308FD4D-B08A-B324-DA59-21C7E72E2B15}" name="Gumeringer, Kiah" initials="KG" userId="S::Kiah.Gumeringer@securian.com::4302a8b6-3a45-4f1d-9e01-0a1a345f5a33" providerId="AD"/>
  <p188:author id="{1B067F9E-08B5-88EF-9AA0-1E06A5CDB606}" name="Martin, Eric S." initials="EM" userId="S::Eric.Martin@securian.com::905b55d0-2936-43e7-a8a8-2c258102e414" providerId="AD"/>
  <p188:author id="{06D1D6D1-BA26-955C-3834-F24379B21DAD}" name="Olson, Anna K." initials="OK" userId="S::anna.olson@securian.com::03ca3cfe-5bdf-4125-a373-58bdc92759c2" providerId="AD"/>
  <p188:author id="{1C0B9ED9-1602-E953-DE32-CB402AD2BF7E}" name="Hendler, Chris" initials="CH" userId="S::Chris.Hendler@securian.com::d059b639-3a3a-4e98-a267-f1bb3740e30d" providerId="AD"/>
  <p188:author id="{91BC78EB-D79E-E0A7-4A5B-4B6789EBD10A}" name="Pogreba, Shannon W." initials="SP" userId="S::Shannon.Pogreba@securian.com::d5d2a36a-bb79-44dd-be93-9870bade0209" providerId="AD"/>
  <p188:author id="{A869FCEF-31CE-9E44-DB2E-633FEFA1BC2D}" name="Marsh, Daniel" initials="MD" userId="S::daniel.marsh@securian.com::9d1775d6-64b5-451c-9bd6-4f7554c2c39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ierson, Margaret M." initials="PMM" lastIdx="151" clrIdx="0">
    <p:extLst>
      <p:ext uri="{19B8F6BF-5375-455C-9EA6-DF929625EA0E}">
        <p15:presenceInfo xmlns:p15="http://schemas.microsoft.com/office/powerpoint/2012/main" userId="S::Margaret.Pierson@securian.com::0cb2cf87-192e-4e38-a1fe-a7f5a84838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93C"/>
    <a:srgbClr val="58595B"/>
    <a:srgbClr val="95C93D"/>
    <a:srgbClr val="CEDC27"/>
    <a:srgbClr val="5CA311"/>
    <a:srgbClr val="098D3E"/>
    <a:srgbClr val="D3D4D5"/>
    <a:srgbClr val="838485"/>
    <a:srgbClr val="399CC6"/>
    <a:srgbClr val="2846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0267" autoAdjust="0"/>
  </p:normalViewPr>
  <p:slideViewPr>
    <p:cSldViewPr snapToGrid="0">
      <p:cViewPr>
        <p:scale>
          <a:sx n="178" d="100"/>
          <a:sy n="178" d="100"/>
        </p:scale>
        <p:origin x="-560" y="-6176"/>
      </p:cViewPr>
      <p:guideLst>
        <p:guide orient="horz" pos="2184"/>
        <p:guide pos="3840"/>
        <p:guide pos="552"/>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17B1D0-9C1D-3C41-BAA3-48B3F0E51C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B7EECA1-CC89-A541-A86C-9FDDC7971C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061D1E-92F2-C644-8F1A-8B20ACA75A47}" type="datetimeFigureOut">
              <a:rPr lang="en-US" smtClean="0"/>
              <a:t>01/22/2026</a:t>
            </a:fld>
            <a:endParaRPr lang="en-US"/>
          </a:p>
        </p:txBody>
      </p:sp>
      <p:sp>
        <p:nvSpPr>
          <p:cNvPr id="4" name="Footer Placeholder 3">
            <a:extLst>
              <a:ext uri="{FF2B5EF4-FFF2-40B4-BE49-F238E27FC236}">
                <a16:creationId xmlns:a16="http://schemas.microsoft.com/office/drawing/2014/main" id="{8DDA84A5-61E6-D14A-8542-0CB173E776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D417F01-B181-CC44-9A30-F24CA4E152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01154E-180F-114A-AD70-C68C5D2E3764}" type="slidenum">
              <a:rPr lang="en-US" smtClean="0"/>
              <a:t>‹#›</a:t>
            </a:fld>
            <a:endParaRPr lang="en-US"/>
          </a:p>
        </p:txBody>
      </p:sp>
    </p:spTree>
    <p:extLst>
      <p:ext uri="{BB962C8B-B14F-4D97-AF65-F5344CB8AC3E}">
        <p14:creationId xmlns:p14="http://schemas.microsoft.com/office/powerpoint/2010/main" val="433357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37C902-EE52-4A32-B141-512D845E3078}" type="datetimeFigureOut">
              <a:rPr lang="en-US" smtClean="0"/>
              <a:t>01/22/2026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A71CC3-AF76-4F28-B5DC-258BBD32C8B5}" type="slidenum">
              <a:rPr lang="en-US" smtClean="0"/>
              <a:t>‹#›</a:t>
            </a:fld>
            <a:endParaRPr lang="en-US"/>
          </a:p>
        </p:txBody>
      </p:sp>
    </p:spTree>
    <p:extLst>
      <p:ext uri="{BB962C8B-B14F-4D97-AF65-F5344CB8AC3E}">
        <p14:creationId xmlns:p14="http://schemas.microsoft.com/office/powerpoint/2010/main" val="3500434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insuredandmore.com/what-is-the-average-length-of-a-long-term-care-clai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rb.org/resources/u-s-growing-bigger-older-and-more-divers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Introduce yourself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joining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SecureCare IV is the latest offering in our SecureCare product line, like it’s predecessor it’s is a long-term care (LTC) and nonparticipating whole life insurance policy. Let’s get into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0A71CC3-AF76-4F28-B5DC-258BBD32C8B5}" type="slidenum">
              <a:rPr lang="en-US" smtClean="0"/>
              <a:t>1</a:t>
            </a:fld>
            <a:endParaRPr lang="en-US"/>
          </a:p>
        </p:txBody>
      </p:sp>
    </p:spTree>
    <p:extLst>
      <p:ext uri="{BB962C8B-B14F-4D97-AF65-F5344CB8AC3E}">
        <p14:creationId xmlns:p14="http://schemas.microsoft.com/office/powerpoint/2010/main" val="3276740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the 90-day elimination period is satisfied, clients receive a lump sum equal to four months of LTC benefits, which includes three benefit payments for the 90-day elimination period plus their first month moving forward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benefit really speaks to how complicated and fraught the early months of a long-term care event can be - </a:t>
            </a:r>
            <a:r>
              <a:rPr lang="en-US" sz="1200" kern="1200" dirty="0">
                <a:solidFill>
                  <a:schemeClr val="tx1"/>
                </a:solidFill>
                <a:effectLst/>
                <a:latin typeface="+mn-lt"/>
                <a:ea typeface="+mn-ea"/>
                <a:cs typeface="+mn-cs"/>
              </a:rPr>
              <a:t>early on in a claim, there can be a lot of additional costs as the insured may need to make changes to their home or move at the same time as they are paying someone to care for them, plus facing additional medical costs, etc. And when you consider that most LTC claims last a little less than 3 years</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you can see how important it may be for them to get as much of their benefit out as quickly as possible. Offering retroactive benefits helps ensure SecureCare IV delivers meaningful value to clients at a really challenging time, rather than leaving benefits unrealized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lang="en-US" sz="1200" kern="1200" dirty="0">
                <a:solidFill>
                  <a:schemeClr val="tx1"/>
                </a:solidFill>
                <a:effectLst/>
                <a:latin typeface="+mn-lt"/>
                <a:ea typeface="+mn-ea"/>
                <a:cs typeface="+mn-cs"/>
              </a:rPr>
              <a:t>What is the average length of a long-term care claim? Insuredandmore.com. August 16, 2025. </a:t>
            </a:r>
            <a:r>
              <a:rPr lang="en-US" sz="1200" u="sng" kern="1200" dirty="0">
                <a:solidFill>
                  <a:schemeClr val="tx1"/>
                </a:solidFill>
                <a:effectLst/>
                <a:latin typeface="+mn-lt"/>
                <a:ea typeface="+mn-ea"/>
                <a:cs typeface="+mn-cs"/>
                <a:hlinkClick r:id="rId3"/>
              </a:rPr>
              <a:t>https://insuredandmore.com/what-is-the-average-length-of-a-long-term-care-claim</a:t>
            </a:r>
            <a:endParaRPr lang="en-US" dirty="0"/>
          </a:p>
          <a:p>
            <a:endParaRPr lang="en-US" dirty="0"/>
          </a:p>
        </p:txBody>
      </p:sp>
      <p:sp>
        <p:nvSpPr>
          <p:cNvPr id="4" name="Slide Number Placeholder 3"/>
          <p:cNvSpPr>
            <a:spLocks noGrp="1"/>
          </p:cNvSpPr>
          <p:nvPr>
            <p:ph type="sldNum" sz="quarter" idx="5"/>
          </p:nvPr>
        </p:nvSpPr>
        <p:spPr/>
        <p:txBody>
          <a:bodyPr/>
          <a:lstStyle/>
          <a:p>
            <a:fld id="{A0A71CC3-AF76-4F28-B5DC-258BBD32C8B5}" type="slidenum">
              <a:rPr lang="en-US" smtClean="0"/>
              <a:t>10</a:t>
            </a:fld>
            <a:endParaRPr lang="en-US"/>
          </a:p>
        </p:txBody>
      </p:sp>
    </p:spTree>
    <p:extLst>
      <p:ext uri="{BB962C8B-B14F-4D97-AF65-F5344CB8AC3E}">
        <p14:creationId xmlns:p14="http://schemas.microsoft.com/office/powerpoint/2010/main" val="2971426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53AEA-020A-DB3E-B0DA-906C8BE667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E1322E-605A-983D-9C3B-649AC927E8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7B86E8-98BE-D00B-B1C9-05B373A0B7B2}"/>
              </a:ext>
            </a:extLst>
          </p:cNvPr>
          <p:cNvSpPr>
            <a:spLocks noGrp="1"/>
          </p:cNvSpPr>
          <p:nvPr>
            <p:ph type="body" idx="1"/>
          </p:nvPr>
        </p:nvSpPr>
        <p:spPr/>
        <p:txBody>
          <a:bodyPr/>
          <a:lstStyle/>
          <a:p>
            <a:r>
              <a:rPr lang="en-US" dirty="0"/>
              <a:t>We are seeing strong demand for long term care solutions among younger and middle-market clients. LIMRA’s research shows that about 63 percent of consumers say they need LTC-focused insurance. Because the number of stand-alone LTC carriers has declined, that demand has shifted toward hybrid products. Younger generations in particular show the strongest interest because hybrids give them financial protection and also flexibility in how they structure planning. </a:t>
            </a:r>
          </a:p>
          <a:p>
            <a:endParaRPr lang="en-US" dirty="0"/>
          </a:p>
          <a:p>
            <a:r>
              <a:rPr lang="en-US" dirty="0"/>
              <a:t>Millennials are a good example. Nearly four in ten Millennials say they are very likely to consider buying a life combination product. That is a large segment of future buyers who want to start planning earlier, often while juggling other financial responsibilities.</a:t>
            </a:r>
          </a:p>
          <a:p>
            <a:endParaRPr lang="en-US" dirty="0"/>
          </a:p>
          <a:p>
            <a:r>
              <a:rPr lang="en-US" dirty="0"/>
              <a:t>Caregivers are another important group. When we think about the care needs of Baby Boomers, this isn’t just going to impact older folks – this is going to have a trickle down effect to all their loved ones and give a large portion of the population firsthand experience with the importance of having a care plan. In fact, LIMRA’s research shows that caregivers who are under high stress are significantly more likely to want a combination product. By offering a 20-pay option, we hope to give these folks someplace they can channel their caregiving experience into a proactive and positive plan for their future.</a:t>
            </a:r>
          </a:p>
          <a:p>
            <a:endParaRPr lang="en-US" dirty="0"/>
          </a:p>
          <a:p>
            <a:r>
              <a:rPr lang="en-US" dirty="0"/>
              <a:t>Ultimately, the 20-pay option can give you a way to reach clients in their 40s and 50s by offering a premium schedule that feels more manageable and predictable, which can be especially valuable for middle-market households that are saving for retirement while still covering other obligations.</a:t>
            </a:r>
          </a:p>
          <a:p>
            <a:endParaRPr lang="en-US" dirty="0"/>
          </a:p>
        </p:txBody>
      </p:sp>
      <p:sp>
        <p:nvSpPr>
          <p:cNvPr id="4" name="Slide Number Placeholder 3">
            <a:extLst>
              <a:ext uri="{FF2B5EF4-FFF2-40B4-BE49-F238E27FC236}">
                <a16:creationId xmlns:a16="http://schemas.microsoft.com/office/drawing/2014/main" id="{AD3A94B1-C1E4-797E-2AC4-0CD9A8B6F064}"/>
              </a:ext>
            </a:extLst>
          </p:cNvPr>
          <p:cNvSpPr>
            <a:spLocks noGrp="1"/>
          </p:cNvSpPr>
          <p:nvPr>
            <p:ph type="sldNum" sz="quarter" idx="5"/>
          </p:nvPr>
        </p:nvSpPr>
        <p:spPr/>
        <p:txBody>
          <a:bodyPr/>
          <a:lstStyle/>
          <a:p>
            <a:fld id="{A0A71CC3-AF76-4F28-B5DC-258BBD32C8B5}" type="slidenum">
              <a:rPr lang="en-US" smtClean="0"/>
              <a:t>11</a:t>
            </a:fld>
            <a:endParaRPr lang="en-US"/>
          </a:p>
        </p:txBody>
      </p:sp>
    </p:spTree>
    <p:extLst>
      <p:ext uri="{BB962C8B-B14F-4D97-AF65-F5344CB8AC3E}">
        <p14:creationId xmlns:p14="http://schemas.microsoft.com/office/powerpoint/2010/main" val="272366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CE7DE-4F43-40AB-E9B4-C7139D9881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99B8D1-7C78-F27C-C5D0-F4F1823947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48A5B7-764F-B664-C40F-336D1D85125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SecureCare IV allows clients </a:t>
            </a:r>
            <a:r>
              <a:rPr lang="en-US" sz="1200" b="0" kern="1200" dirty="0">
                <a:solidFill>
                  <a:schemeClr val="tx1"/>
                </a:solidFill>
                <a:effectLst/>
                <a:latin typeface="+mn-lt"/>
                <a:ea typeface="+mn-ea"/>
                <a:cs typeface="+mn-cs"/>
              </a:rPr>
              <a:t>full access to their monthly maximum LTC benefit regardless of where care is delivered,</a:t>
            </a:r>
            <a:r>
              <a:rPr lang="en-US" sz="1200" kern="1200" dirty="0">
                <a:solidFill>
                  <a:schemeClr val="tx1"/>
                </a:solidFill>
                <a:effectLst/>
                <a:latin typeface="+mn-lt"/>
                <a:ea typeface="+mn-ea"/>
                <a:cs typeface="+mn-cs"/>
              </a:rPr>
              <a:t> giving flexibility to clients whose lives may take them outside of the US and helping agents expand their book of business.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significant and growing portion of U.S. residents were born abroad or have family, cultural, or property ties outside the U.S. This is a huge market – there are 26 million naturalized citizens. Additionally, given the current LTC landscape in the US, with rising demand meeting decreased supply, having a product that doesn’t limit a client’s options can be a powerful offer.</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Ultimately, this benefit speaks directly to a growing demographic reality in the US, helping to make LTC planning more inclusive and relevant to a broader audience.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want to mention a couple of important notes here: at the time of underwriting, clients indicating they have immediate plans to travel outside the country wouldn’t be a good fit for our risk tolerance. Additionally, the benefit will only be paid to U.S. banks.</a:t>
            </a:r>
          </a:p>
          <a:p>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41788E4A-D46D-C11B-AA6D-9D40B6F0F0D1}"/>
              </a:ext>
            </a:extLst>
          </p:cNvPr>
          <p:cNvSpPr>
            <a:spLocks noGrp="1"/>
          </p:cNvSpPr>
          <p:nvPr>
            <p:ph type="sldNum" sz="quarter" idx="5"/>
          </p:nvPr>
        </p:nvSpPr>
        <p:spPr/>
        <p:txBody>
          <a:bodyPr/>
          <a:lstStyle/>
          <a:p>
            <a:fld id="{A0A71CC3-AF76-4F28-B5DC-258BBD32C8B5}" type="slidenum">
              <a:rPr lang="en-US" smtClean="0"/>
              <a:t>12</a:t>
            </a:fld>
            <a:endParaRPr lang="en-US"/>
          </a:p>
        </p:txBody>
      </p:sp>
    </p:spTree>
    <p:extLst>
      <p:ext uri="{BB962C8B-B14F-4D97-AF65-F5344CB8AC3E}">
        <p14:creationId xmlns:p14="http://schemas.microsoft.com/office/powerpoint/2010/main" val="447608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FD4A7-E686-9816-5965-D16F605C92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CFDDCA-7EDE-0F71-DDA4-A4499BF9C9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F59678-9F47-05AF-A328-17AC97810D39}"/>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If you run SecureCare III a lot, you’ll know that there are certain cells and policy designs, particularly with the 5% compound inflation option, where the death benefit amount the client would receive if they died before utilizing their LTC benefits would be less than the premium paid. It’s something we heard was a sticking point in certain cases from a lot of you in the field so we’ve enhanced SecureCare IV’s death benefit to ensure that if a client dies before using their LTC benefit, the death benefit is at least equal to the premiums paid. This will give clients confidence </a:t>
            </a:r>
            <a:r>
              <a:rPr lang="en-US" sz="1200" dirty="0"/>
              <a:t>that the premium paid into the policy will be the minimum amount received from policy, eliminating that “use it or lose it” feel</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E2293F0F-0F8B-7BF2-B499-D578B620A35F}"/>
              </a:ext>
            </a:extLst>
          </p:cNvPr>
          <p:cNvSpPr>
            <a:spLocks noGrp="1"/>
          </p:cNvSpPr>
          <p:nvPr>
            <p:ph type="sldNum" sz="quarter" idx="5"/>
          </p:nvPr>
        </p:nvSpPr>
        <p:spPr/>
        <p:txBody>
          <a:bodyPr/>
          <a:lstStyle/>
          <a:p>
            <a:fld id="{A0A71CC3-AF76-4F28-B5DC-258BBD32C8B5}" type="slidenum">
              <a:rPr lang="en-US" smtClean="0"/>
              <a:t>13</a:t>
            </a:fld>
            <a:endParaRPr lang="en-US"/>
          </a:p>
        </p:txBody>
      </p:sp>
    </p:spTree>
    <p:extLst>
      <p:ext uri="{BB962C8B-B14F-4D97-AF65-F5344CB8AC3E}">
        <p14:creationId xmlns:p14="http://schemas.microsoft.com/office/powerpoint/2010/main" val="3227033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that’s what’s changing with SecureCare IV, let’s take a look at what’s not changing</a:t>
            </a:r>
          </a:p>
        </p:txBody>
      </p:sp>
      <p:sp>
        <p:nvSpPr>
          <p:cNvPr id="4" name="Slide Number Placeholder 3"/>
          <p:cNvSpPr>
            <a:spLocks noGrp="1"/>
          </p:cNvSpPr>
          <p:nvPr>
            <p:ph type="sldNum" sz="quarter" idx="5"/>
          </p:nvPr>
        </p:nvSpPr>
        <p:spPr/>
        <p:txBody>
          <a:bodyPr/>
          <a:lstStyle/>
          <a:p>
            <a:fld id="{A0A71CC3-AF76-4F28-B5DC-258BBD32C8B5}" type="slidenum">
              <a:rPr lang="en-US" smtClean="0"/>
              <a:t>14</a:t>
            </a:fld>
            <a:endParaRPr lang="en-US"/>
          </a:p>
        </p:txBody>
      </p:sp>
    </p:spTree>
    <p:extLst>
      <p:ext uri="{BB962C8B-B14F-4D97-AF65-F5344CB8AC3E}">
        <p14:creationId xmlns:p14="http://schemas.microsoft.com/office/powerpoint/2010/main" val="4206174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80B316F-F9DB-42BA-BEF6-B0666756485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baseline="0" dirty="0"/>
              <a:t>Note to speaker, you may condense for time or choose not to mention every bullet point on the slide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1" baseline="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t>In addition to the four core benefits we mentioned earlier: guaranteed LTC benefit, guaranteed death benefit, three ROP options and guaranteed reduced paid-up benefits, SecureCare IV offers:</a:t>
            </a:r>
            <a:endParaRPr lang="en-US" sz="1800" baseline="30000" dirty="0"/>
          </a:p>
          <a:p>
            <a:pPr marL="285750" lvl="0" indent="-285750">
              <a:buFont typeface="Arial" panose="020B0604020202020204" pitchFamily="34" charset="0"/>
              <a:buChar char="•"/>
            </a:pPr>
            <a:endParaRPr lang="en-US" sz="1800" dirty="0"/>
          </a:p>
          <a:p>
            <a:pPr marL="285750" lvl="0" indent="-285750">
              <a:buFont typeface="Arial" panose="020B0604020202020204" pitchFamily="34" charset="0"/>
              <a:buChar char="•"/>
            </a:pPr>
            <a:r>
              <a:rPr lang="en-US" sz="1800" dirty="0"/>
              <a:t>Multiple premium options (single, 5, 7, 10, 15 or 20 years) and the client can choose to pay premiums monthly, quarterly, semi-annually, or annually, with no modal factor. </a:t>
            </a:r>
          </a:p>
          <a:p>
            <a:pPr lvl="0" indent="-274320">
              <a:buFont typeface="Arial" panose="020B0604020202020204" pitchFamily="34" charset="0"/>
              <a:buChar char="•"/>
            </a:pPr>
            <a:endParaRPr lang="en-US" sz="1800" dirty="0"/>
          </a:p>
          <a:p>
            <a:pPr marL="285750" lvl="0" indent="-285750">
              <a:buFont typeface="Arial" panose="020B0604020202020204" pitchFamily="34" charset="0"/>
              <a:buChar char="•"/>
            </a:pPr>
            <a:r>
              <a:rPr lang="en-US" sz="1800" dirty="0"/>
              <a:t>client can choose from four different inflation protection options that </a:t>
            </a:r>
            <a:r>
              <a:rPr lang="en-US" sz="1800" dirty="0">
                <a:effectLst/>
                <a:latin typeface="Calibri" panose="020F0502020204030204" pitchFamily="34" charset="0"/>
                <a:ea typeface="Calibri" panose="020F0502020204030204" pitchFamily="34" charset="0"/>
                <a:cs typeface="Times New Roman" panose="02020603050405020304" pitchFamily="18" charset="0"/>
              </a:rPr>
              <a:t>will increase the LTC benefit by a set percentage each year (3% or 5%, simple or compound). </a:t>
            </a:r>
            <a:r>
              <a:rPr lang="en-US" sz="1800" dirty="0"/>
              <a:t>And their inflation benefit will continue to grow even after a claim is initiated</a:t>
            </a:r>
          </a:p>
          <a:p>
            <a:pPr marL="285750" lvl="0" indent="-285750">
              <a:buFont typeface="Arial" panose="020B0604020202020204" pitchFamily="34" charset="0"/>
              <a:buChar char="•"/>
            </a:pPr>
            <a:endParaRPr lang="en-US" sz="1800" dirty="0"/>
          </a:p>
          <a:p>
            <a:pPr marL="285750" lvl="0" indent="-285750">
              <a:buFont typeface="Arial" panose="020B0604020202020204" pitchFamily="34" charset="0"/>
              <a:buChar char="•"/>
            </a:pPr>
            <a:r>
              <a:rPr lang="en-US" sz="1800" dirty="0"/>
              <a:t>Client can choose a policy with an LTC benefit duration between 4 and 8 years</a:t>
            </a:r>
          </a:p>
          <a:p>
            <a:pPr marL="285750" lvl="0" indent="-285750">
              <a:buFont typeface="Arial" panose="020B0604020202020204" pitchFamily="34" charset="0"/>
              <a:buChar char="•"/>
            </a:pPr>
            <a:endParaRPr lang="en-US" sz="1800" dirty="0"/>
          </a:p>
          <a:p>
            <a:pPr marL="285750" lvl="0" indent="-285750">
              <a:buFont typeface="Arial" panose="020B0604020202020204" pitchFamily="34" charset="0"/>
              <a:buChar char="•"/>
            </a:pPr>
            <a:r>
              <a:rPr lang="en-US" sz="1800" dirty="0"/>
              <a:t>Optional premium waiver agreement for multi-pay policies, if client </a:t>
            </a:r>
            <a:r>
              <a:rPr lang="en-US" sz="1800" dirty="0">
                <a:effectLst/>
                <a:latin typeface="Calibri" panose="020F0502020204030204" pitchFamily="34" charset="0"/>
                <a:ea typeface="Calibri" panose="020F0502020204030204" pitchFamily="34" charset="0"/>
                <a:cs typeface="Times New Roman" panose="02020603050405020304" pitchFamily="18" charset="0"/>
              </a:rPr>
              <a:t>goes on claim while they're still paying their policy's premiums, we'll cover their entire premium payment (both the life and LTC portion of the premium) for as long as they're receiving benefits. </a:t>
            </a:r>
            <a:r>
              <a:rPr lang="en-US" sz="1800" dirty="0"/>
              <a:t>This may help make clients more comfortable with longer premium schedules, especially as we roll out our 20-pay option with SecureCare IV</a:t>
            </a:r>
          </a:p>
          <a:p>
            <a:endParaRPr lang="en-US" sz="1800" baseline="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t>SecureCare IV’s premium structure separates the premium payments for the base life insurance from the three LTC agreements instead of treating the LTC agreements as a charge. This means there are potential tax advantages for certain clients. </a:t>
            </a:r>
            <a:r>
              <a:rPr lang="en-US" sz="1800" dirty="0">
                <a:effectLst/>
                <a:latin typeface="Segoe UI" panose="020B0502040204020203" pitchFamily="34" charset="0"/>
              </a:rPr>
              <a:t>Individuals may be able to use dollars from a health savings account to fund their SecureCare IV policy and business owners may be able deduct portions of their LTC premiums from their taxes. Plus, SecureCare IV has list bill, which makes it easier than ever before to take advantage of this opportunity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buFont typeface="Arial" panose="020B0604020202020204" pitchFamily="34" charset="0"/>
              <a:buChar char="•"/>
            </a:pPr>
            <a:r>
              <a:rPr lang="en-US" sz="1800" dirty="0"/>
              <a:t>90 calendar day elimination period that starts when the insured is certified as chronically ill, not when the claim is made. I</a:t>
            </a:r>
            <a:r>
              <a:rPr lang="en-US" sz="1800" b="0" i="0" u="none" strike="noStrike" baseline="0" dirty="0">
                <a:latin typeface="HurmeGeometricSans3-Regular" panose="020B0500020000000000" pitchFamily="34" charset="0"/>
              </a:rPr>
              <a:t>f a client submitted a claim 90 days after they were diagnosed and their claim was approved, they would have already satisfied their elimination period and could receive benefits immediately. </a:t>
            </a:r>
            <a:r>
              <a:rPr lang="en-US" sz="1800" dirty="0"/>
              <a:t>And there is no elimination period that needs to be met for home modification and caregiver training.</a:t>
            </a:r>
          </a:p>
          <a:p>
            <a:pPr marL="285750" indent="-285750" algn="l">
              <a:buFont typeface="Arial" panose="020B0604020202020204" pitchFamily="34" charset="0"/>
              <a:buChar char="•"/>
            </a:pPr>
            <a:endParaRPr lang="en-US"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The terminal illness benefit payment is the portion of the face amount that we will pay in advance if the insured has been certified as having a terminal condition by a licensed health care practitioner. This means a condition caused by sickness or accident which directly results in a life expectancy of 12 months or less)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Arial" panose="020B0604020202020204" pitchFamily="34" charset="0"/>
            </a:endParaRPr>
          </a:p>
          <a:p>
            <a:pPr marL="285750" indent="-285750" algn="l">
              <a:buFont typeface="Arial" panose="020B0604020202020204" pitchFamily="34" charset="0"/>
              <a:buChar char="•"/>
            </a:pPr>
            <a:r>
              <a:rPr lang="en-US" sz="1800" dirty="0">
                <a:effectLst/>
                <a:latin typeface="Arial" panose="020B0604020202020204" pitchFamily="34" charset="0"/>
              </a:rPr>
              <a:t>SecureCare IV offers enhanced premium payment flexibility by allowing clients to </a:t>
            </a:r>
            <a:r>
              <a:rPr lang="en-US" sz="1800" dirty="0"/>
              <a:t>pay a larger initial premium amount as their first premium and then pay in fixed level payments thereafter. Paying a larger initial payment up front decreases the premium payments after that, which may help open the door to additional premium funding sources.</a:t>
            </a:r>
            <a:endParaRPr lang="en-US" sz="1800" dirty="0">
              <a:effectLst/>
              <a:latin typeface="Arial" panose="020B0604020202020204" pitchFamily="34" charset="0"/>
            </a:endParaRPr>
          </a:p>
          <a:p>
            <a:pPr marL="285750" indent="-285750" algn="l">
              <a:buFont typeface="Arial" panose="020B0604020202020204" pitchFamily="34" charset="0"/>
              <a:buChar char="•"/>
            </a:pPr>
            <a:endParaRPr lang="en-US" sz="1800" baseline="0" dirty="0">
              <a:effectLst/>
              <a:latin typeface="Arial" panose="020B0604020202020204" pitchFamily="34" charset="0"/>
            </a:endParaRPr>
          </a:p>
          <a:p>
            <a:pPr marL="285750" indent="-285750" algn="l">
              <a:buFont typeface="Arial" panose="020B0604020202020204" pitchFamily="34" charset="0"/>
              <a:buChar char="•"/>
            </a:pPr>
            <a:r>
              <a:rPr lang="en-US" sz="1800" baseline="0" dirty="0">
                <a:effectLst/>
                <a:latin typeface="Arial" panose="020B0604020202020204" pitchFamily="34" charset="0"/>
              </a:rPr>
              <a:t>Premium Deposit Account Agreement is available for multi-pay policies</a:t>
            </a:r>
          </a:p>
          <a:p>
            <a:pPr marL="285750" indent="-285750" algn="l">
              <a:buFont typeface="Arial" panose="020B0604020202020204" pitchFamily="34" charset="0"/>
              <a:buChar char="•"/>
            </a:pPr>
            <a:endParaRPr lang="en-US" sz="1800" baseline="0" dirty="0">
              <a:effectLst/>
              <a:latin typeface="Arial" panose="020B0604020202020204" pitchFamily="34" charset="0"/>
            </a:endParaRPr>
          </a:p>
          <a:p>
            <a:pPr marL="285750" indent="-285750" algn="l">
              <a:buFont typeface="Arial" panose="020B0604020202020204" pitchFamily="34" charset="0"/>
              <a:buChar char="•"/>
            </a:pPr>
            <a:r>
              <a:rPr lang="en-US" sz="1800" baseline="0" dirty="0">
                <a:effectLst/>
                <a:latin typeface="Arial" panose="020B0604020202020204" pitchFamily="34" charset="0"/>
              </a:rPr>
              <a:t>Inflation benefits stay in the policy, even if the client doesn’t take the full monthly max, which is unique compared to some of our competitors</a:t>
            </a:r>
          </a:p>
        </p:txBody>
      </p:sp>
    </p:spTree>
    <p:extLst>
      <p:ext uri="{BB962C8B-B14F-4D97-AF65-F5344CB8AC3E}">
        <p14:creationId xmlns:p14="http://schemas.microsoft.com/office/powerpoint/2010/main" val="1083653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80B316F-F9DB-42BA-BEF6-B06667564853}"/>
              </a:ext>
            </a:extLst>
          </p:cNvPr>
          <p:cNvSpPr>
            <a:spLocks noGrp="1"/>
          </p:cNvSpPr>
          <p:nvPr>
            <p:ph type="body" idx="1"/>
          </p:nvPr>
        </p:nvSpPr>
        <p:spPr/>
        <p:txBody>
          <a:bodyPr/>
          <a:lstStyle/>
          <a:p>
            <a:pPr marL="0" indent="0" algn="l">
              <a:buFont typeface="Arial" panose="020B0604020202020204" pitchFamily="34" charset="0"/>
              <a:buNone/>
            </a:pPr>
            <a:r>
              <a:rPr lang="en-US" sz="1800" baseline="0" dirty="0">
                <a:effectLst/>
                <a:latin typeface="Arial" panose="020B0604020202020204" pitchFamily="34" charset="0"/>
              </a:rPr>
              <a:t>read slide</a:t>
            </a:r>
          </a:p>
          <a:p>
            <a:pPr marL="285750" indent="-285750" algn="l">
              <a:buFont typeface="Arial" panose="020B0604020202020204" pitchFamily="34" charset="0"/>
              <a:buChar char="•"/>
            </a:pPr>
            <a:endParaRPr lang="en-US" sz="1800" baseline="0" dirty="0">
              <a:effectLst/>
              <a:latin typeface="Arial" panose="020B0604020202020204" pitchFamily="34" charset="0"/>
            </a:endParaRPr>
          </a:p>
          <a:p>
            <a:r>
              <a:rPr lang="en-US" sz="1800" b="0" i="0" u="none" strike="noStrike" baseline="0" dirty="0">
                <a:solidFill>
                  <a:srgbClr val="211D1E"/>
                </a:solidFill>
                <a:latin typeface="HurmeGeometricSans3 Regular" panose="020B0500020000000000" pitchFamily="34" charset="0"/>
              </a:rPr>
              <a:t>Couple’s discount is available through a special underwriting class; only one need apply to receive this benefit. State variations may apply.</a:t>
            </a:r>
          </a:p>
          <a:p>
            <a:r>
              <a:rPr lang="en-US" sz="1800" b="0" i="0" u="none" strike="noStrike" baseline="0" dirty="0">
                <a:solidFill>
                  <a:srgbClr val="211D1E"/>
                </a:solidFill>
                <a:latin typeface="HurmeGeometricSans3 Regular" panose="020B0500020000000000" pitchFamily="34" charset="0"/>
              </a:rPr>
              <a:t>	</a:t>
            </a:r>
          </a:p>
          <a:p>
            <a:pPr marL="285750" indent="-285750" algn="l">
              <a:buFont typeface="Arial" panose="020B0604020202020204" pitchFamily="34" charset="0"/>
              <a:buChar char="•"/>
            </a:pPr>
            <a:endParaRPr lang="en-US" sz="1800" baseline="0" dirty="0">
              <a:effectLst/>
              <a:latin typeface="Arial" panose="020B0604020202020204" pitchFamily="34" charset="0"/>
            </a:endParaRPr>
          </a:p>
        </p:txBody>
      </p:sp>
    </p:spTree>
    <p:extLst>
      <p:ext uri="{BB962C8B-B14F-4D97-AF65-F5344CB8AC3E}">
        <p14:creationId xmlns:p14="http://schemas.microsoft.com/office/powerpoint/2010/main" val="1965074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 pricing standpoint, SecureCare IV is as competitive as SecureCare III. But let’s take a closer look at few benefits.</a:t>
            </a:r>
          </a:p>
        </p:txBody>
      </p:sp>
      <p:sp>
        <p:nvSpPr>
          <p:cNvPr id="4" name="Slide Number Placeholder 3"/>
          <p:cNvSpPr>
            <a:spLocks noGrp="1"/>
          </p:cNvSpPr>
          <p:nvPr>
            <p:ph type="sldNum" sz="quarter" idx="5"/>
          </p:nvPr>
        </p:nvSpPr>
        <p:spPr/>
        <p:txBody>
          <a:bodyPr/>
          <a:lstStyle/>
          <a:p>
            <a:fld id="{A0A71CC3-AF76-4F28-B5DC-258BBD32C8B5}" type="slidenum">
              <a:rPr lang="en-US" smtClean="0"/>
              <a:t>17</a:t>
            </a:fld>
            <a:endParaRPr lang="en-US"/>
          </a:p>
        </p:txBody>
      </p:sp>
    </p:spTree>
    <p:extLst>
      <p:ext uri="{BB962C8B-B14F-4D97-AF65-F5344CB8AC3E}">
        <p14:creationId xmlns:p14="http://schemas.microsoft.com/office/powerpoint/2010/main" val="1928034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you combine our retroactive LTC benefits with the fact that clients can take up to $5K in home modifications and up to $1K in caregiver training during the elimination period, what you get is a policy that’s singular in the industry in its ability to be there in those first few crucial months of a LTC event. We talked earlier about how long the average claim lasts – about 3 years – and when you consider that the most popular benefit duration for the linked benefit policy is 6 years, you can see why getting as much benefit out as quickly as possible is so important. But these stats don’t speak to the emotional component of this – if you’ve ever been along for the ride on an LTC event, you know how challenging those early days can be. And being able to get money out of the policy right away can make a huge difference in the physical and emotional wellbeing of a client and their loved ones</a:t>
            </a:r>
          </a:p>
        </p:txBody>
      </p:sp>
      <p:sp>
        <p:nvSpPr>
          <p:cNvPr id="4" name="Slide Number Placeholder 3"/>
          <p:cNvSpPr>
            <a:spLocks noGrp="1"/>
          </p:cNvSpPr>
          <p:nvPr>
            <p:ph type="sldNum" sz="quarter" idx="5"/>
          </p:nvPr>
        </p:nvSpPr>
        <p:spPr/>
        <p:txBody>
          <a:bodyPr/>
          <a:lstStyle/>
          <a:p>
            <a:fld id="{A0A71CC3-AF76-4F28-B5DC-258BBD32C8B5}" type="slidenum">
              <a:rPr lang="en-US" smtClean="0"/>
              <a:t>18</a:t>
            </a:fld>
            <a:endParaRPr lang="en-US"/>
          </a:p>
        </p:txBody>
      </p:sp>
    </p:spTree>
    <p:extLst>
      <p:ext uri="{BB962C8B-B14F-4D97-AF65-F5344CB8AC3E}">
        <p14:creationId xmlns:p14="http://schemas.microsoft.com/office/powerpoint/2010/main" val="2845417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how this can work for a client: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say we have a Female who buys a policy at age 63. She gets $100K single premium, 5% simple inflation option, 6 year benefit, LTC Boost.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Here’s how a hypothetical claim could work:</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At age 85, her health declines and she is certified as a chronically ill by a licensed health care practitioner – this is when her 90-day elimination period begins. For simplicity’s sake in this example, we’re going to say that she files her claim the same day she is certified as chronically ill but just know that, with our SecureCare product line, the elimination period clock starts when the client is certified as chronically ill. So there can be scenarios in which the client is certified as chronically ill and then they wait a week or two or longer before filing a claim, meaning that they will have already completed some of their elimination period when the claim is filed.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Going back to our example, she’s certified as chronically ill, which begins her 90-day elimination period, and she files a claim on her SecureCare IV policy the same day.</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She doesn’t want to wait the full 90-days before receiving any benefits from her policy, so she decides to request some of her benefit early: Our SecureCare product line allows clients to request up to $5K for home modifications and up to $1K for caregiver training during the elimination period. In this example, let’s say the client requests the full amount for each, giving her $6K of cash indemnity benefit. And it bears reminding here that, SecureCare IV, like our other SecureCare products, is a cash indemnity policy. So we’re not asking for receipts proving how a benefit is used.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She completes her 90-day elimination period, and her first LTC benefit payment is going to cover the three payments she missed during her elimination period, plus her payment for month four. Let’s put some specific numbers behind this. Let’s say her monthly benefit when she was certified as chronically ill is $9,781 and we’re going to say this is the same benefit amount for the next three months, making her first LTC benefit payment after completing the elimination period be $39,124. Note that this is “back of envelope math” because depending on the timing of when a client is certified as chronically ill, the LTC benefit could increase from month to month if their policy includes an inflation option.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 all told, the client would have received over $45K ($45,124) in the first four months of her policy</a:t>
            </a:r>
          </a:p>
          <a:p>
            <a:pPr marL="171450" lvl="0" indent="-171450">
              <a:buFont typeface="Arial" panose="020B0604020202020204" pitchFamily="34" charset="0"/>
              <a:buChar char="•"/>
            </a:pP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Other carriers may offer retroactive benefits, but SecureCare IV’s retroactive benefits PLUS the ability to access some benefits during the elimination period is a singularly powerful offer in the industry.</a:t>
            </a:r>
          </a:p>
          <a:p>
            <a:pPr marL="171450" lvl="0" indent="-171450">
              <a:buFont typeface="Arial" panose="020B0604020202020204" pitchFamily="34" charset="0"/>
              <a:buChar char="•"/>
            </a:pPr>
            <a:endParaRPr lang="en-US"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And it’s important to note, if the client filed this claim while living internationally, she would have had the same monthly LTC benefit available to her.</a:t>
            </a:r>
          </a:p>
          <a:p>
            <a:endParaRPr lang="en-US" dirty="0"/>
          </a:p>
          <a:p>
            <a:endParaRPr lang="en-US" dirty="0"/>
          </a:p>
        </p:txBody>
      </p:sp>
      <p:sp>
        <p:nvSpPr>
          <p:cNvPr id="4" name="Slide Number Placeholder 3"/>
          <p:cNvSpPr>
            <a:spLocks noGrp="1"/>
          </p:cNvSpPr>
          <p:nvPr>
            <p:ph type="sldNum" sz="quarter" idx="5"/>
          </p:nvPr>
        </p:nvSpPr>
        <p:spPr/>
        <p:txBody>
          <a:bodyPr/>
          <a:lstStyle/>
          <a:p>
            <a:fld id="{A0A71CC3-AF76-4F28-B5DC-258BBD32C8B5}" type="slidenum">
              <a:rPr lang="en-US" smtClean="0"/>
              <a:t>19</a:t>
            </a:fld>
            <a:endParaRPr lang="en-US"/>
          </a:p>
        </p:txBody>
      </p:sp>
    </p:spTree>
    <p:extLst>
      <p:ext uri="{BB962C8B-B14F-4D97-AF65-F5344CB8AC3E}">
        <p14:creationId xmlns:p14="http://schemas.microsoft.com/office/powerpoint/2010/main" val="4071547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new to Securian Financial, here’s a quick overview of some key numbers to help give you a sense of our scale: </a:t>
            </a:r>
          </a:p>
          <a:p>
            <a:r>
              <a:rPr lang="en-US" dirty="0"/>
              <a:t>[read slide]</a:t>
            </a:r>
          </a:p>
        </p:txBody>
      </p:sp>
      <p:sp>
        <p:nvSpPr>
          <p:cNvPr id="4" name="Slide Number Placeholder 3"/>
          <p:cNvSpPr>
            <a:spLocks noGrp="1"/>
          </p:cNvSpPr>
          <p:nvPr>
            <p:ph type="sldNum" sz="quarter" idx="5"/>
          </p:nvPr>
        </p:nvSpPr>
        <p:spPr/>
        <p:txBody>
          <a:bodyPr/>
          <a:lstStyle/>
          <a:p>
            <a:fld id="{A0A71CC3-AF76-4F28-B5DC-258BBD32C8B5}" type="slidenum">
              <a:rPr lang="en-US" smtClean="0"/>
              <a:t>2</a:t>
            </a:fld>
            <a:endParaRPr lang="en-US"/>
          </a:p>
        </p:txBody>
      </p:sp>
    </p:spTree>
    <p:extLst>
      <p:ext uri="{BB962C8B-B14F-4D97-AF65-F5344CB8AC3E}">
        <p14:creationId xmlns:p14="http://schemas.microsoft.com/office/powerpoint/2010/main" val="2571802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speaker slides 20-23 can be hidden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we get into this example just a quick note that all the following scenarios were calculated with non-tobacco and couples discount.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SecureCare IV benefit amounts shown here were calculated for a female, age 45, who purchased a 20-pay policy for $5K annual premium with a 6-year LTC benefit period, no inflation protection and the LTC Boost ROP option.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can see here, SecureCare IV offers the largest LTC benefit pool in this scenario with a generous monthly benefit amount on day 1.</a:t>
            </a:r>
          </a:p>
          <a:p>
            <a:endParaRPr lang="en-US" dirty="0"/>
          </a:p>
        </p:txBody>
      </p:sp>
      <p:sp>
        <p:nvSpPr>
          <p:cNvPr id="4" name="Slide Number Placeholder 3"/>
          <p:cNvSpPr>
            <a:spLocks noGrp="1"/>
          </p:cNvSpPr>
          <p:nvPr>
            <p:ph type="sldNum" sz="quarter" idx="10"/>
          </p:nvPr>
        </p:nvSpPr>
        <p:spPr/>
        <p:txBody>
          <a:bodyPr/>
          <a:lstStyle/>
          <a:p>
            <a:fld id="{578EE31B-8963-8B42-A0D7-D52670231E5C}" type="slidenum">
              <a:rPr lang="en-US" smtClean="0"/>
              <a:t>20</a:t>
            </a:fld>
            <a:endParaRPr lang="en-US"/>
          </a:p>
        </p:txBody>
      </p:sp>
    </p:spTree>
    <p:extLst>
      <p:ext uri="{BB962C8B-B14F-4D97-AF65-F5344CB8AC3E}">
        <p14:creationId xmlns:p14="http://schemas.microsoft.com/office/powerpoint/2010/main" val="1643532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10"/>
          </p:nvPr>
        </p:nvSpPr>
        <p:spPr/>
        <p:txBody>
          <a:bodyPr/>
          <a:lstStyle/>
          <a:p>
            <a:fld id="{578EE31B-8963-8B42-A0D7-D52670231E5C}" type="slidenum">
              <a:rPr lang="en-US" smtClean="0"/>
              <a:t>21</a:t>
            </a:fld>
            <a:endParaRPr lang="en-US"/>
          </a:p>
        </p:txBody>
      </p:sp>
    </p:spTree>
    <p:extLst>
      <p:ext uri="{BB962C8B-B14F-4D97-AF65-F5344CB8AC3E}">
        <p14:creationId xmlns:p14="http://schemas.microsoft.com/office/powerpoint/2010/main" val="3426961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578EE31B-8963-8B42-A0D7-D52670231E5C}" type="slidenum">
              <a:rPr lang="en-US" smtClean="0"/>
              <a:t>22</a:t>
            </a:fld>
            <a:endParaRPr lang="en-US"/>
          </a:p>
        </p:txBody>
      </p:sp>
    </p:spTree>
    <p:extLst>
      <p:ext uri="{BB962C8B-B14F-4D97-AF65-F5344CB8AC3E}">
        <p14:creationId xmlns:p14="http://schemas.microsoft.com/office/powerpoint/2010/main" val="1347117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10"/>
          </p:nvPr>
        </p:nvSpPr>
        <p:spPr/>
        <p:txBody>
          <a:bodyPr/>
          <a:lstStyle/>
          <a:p>
            <a:fld id="{578EE31B-8963-8B42-A0D7-D52670231E5C}" type="slidenum">
              <a:rPr lang="en-US" smtClean="0"/>
              <a:t>23</a:t>
            </a:fld>
            <a:endParaRPr lang="en-US"/>
          </a:p>
        </p:txBody>
      </p:sp>
    </p:spTree>
    <p:extLst>
      <p:ext uri="{BB962C8B-B14F-4D97-AF65-F5344CB8AC3E}">
        <p14:creationId xmlns:p14="http://schemas.microsoft.com/office/powerpoint/2010/main" val="3023762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talked earlier about how SecureCare IV’s 20-pay option can help open up younger segments of the market – let’s look at an example. This is one of our favorite sales ideas: minimally funded, maximum protection.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Here’s how it can go:</a:t>
            </a:r>
          </a:p>
          <a:p>
            <a:pPr lvl="0"/>
            <a:r>
              <a:rPr lang="en-US" sz="1200" kern="1200" dirty="0">
                <a:solidFill>
                  <a:schemeClr val="tx1"/>
                </a:solidFill>
                <a:effectLst/>
                <a:latin typeface="+mn-lt"/>
                <a:ea typeface="+mn-ea"/>
                <a:cs typeface="+mn-cs"/>
              </a:rPr>
              <a:t>Let’s say you’ve got a 50 y/o female who wants LTC protection but is concerned about the cost. You could show her how to minimally fund a 20-pay SecureCare IV policy by selecting a $50,000 face amount (the lowest possible) and adding LTC Boost with a 3% compound inflation option. She could elect monthly payments with no modal factor. For $203 per month, she would have over $455 total LTC benefit by age 85</a:t>
            </a:r>
          </a:p>
        </p:txBody>
      </p:sp>
      <p:sp>
        <p:nvSpPr>
          <p:cNvPr id="4" name="Slide Number Placeholder 3"/>
          <p:cNvSpPr>
            <a:spLocks noGrp="1"/>
          </p:cNvSpPr>
          <p:nvPr>
            <p:ph type="sldNum" sz="quarter" idx="5"/>
          </p:nvPr>
        </p:nvSpPr>
        <p:spPr/>
        <p:txBody>
          <a:bodyPr/>
          <a:lstStyle/>
          <a:p>
            <a:fld id="{A44A7425-B241-7542-ABBF-025E1D1C888D}" type="slidenum">
              <a:rPr lang="en-US" smtClean="0"/>
              <a:t>24</a:t>
            </a:fld>
            <a:endParaRPr lang="en-US"/>
          </a:p>
        </p:txBody>
      </p:sp>
    </p:spTree>
    <p:extLst>
      <p:ext uri="{BB962C8B-B14F-4D97-AF65-F5344CB8AC3E}">
        <p14:creationId xmlns:p14="http://schemas.microsoft.com/office/powerpoint/2010/main" val="670697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A71CC3-AF76-4F28-B5DC-258BBD32C8B5}" type="slidenum">
              <a:rPr lang="en-US" smtClean="0"/>
              <a:t>25</a:t>
            </a:fld>
            <a:endParaRPr lang="en-US"/>
          </a:p>
        </p:txBody>
      </p:sp>
    </p:spTree>
    <p:extLst>
      <p:ext uri="{BB962C8B-B14F-4D97-AF65-F5344CB8AC3E}">
        <p14:creationId xmlns:p14="http://schemas.microsoft.com/office/powerpoint/2010/main" val="24215233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80B316F-F9DB-42BA-BEF6-B06667564853}"/>
              </a:ext>
            </a:extLst>
          </p:cNvPr>
          <p:cNvSpPr>
            <a:spLocks noGrp="1"/>
          </p:cNvSpPr>
          <p:nvPr>
            <p:ph type="body" idx="1"/>
          </p:nvPr>
        </p:nvSpPr>
        <p:spPr/>
        <p:txBody>
          <a:bodyPr/>
          <a:lstStyle/>
          <a:p>
            <a:pPr marL="285750" indent="-285750">
              <a:buFontTx/>
              <a:buChar char="-"/>
            </a:pPr>
            <a:r>
              <a:rPr lang="en-US" sz="1800" baseline="0" dirty="0"/>
              <a:t>no medical questions on the application itself, the pre-screen is your main opportunity to check if your client is a good fit for the product before they go through underwriting.</a:t>
            </a:r>
          </a:p>
          <a:p>
            <a:pPr marL="285750" indent="-285750">
              <a:buFontTx/>
              <a:buChar char="-"/>
            </a:pPr>
            <a:r>
              <a:rPr lang="en-US" sz="1800" baseline="0" dirty="0"/>
              <a:t>Use our impairment guide to get a sense of what potential health issues you’ll want to screen for and then use pre-screen checklist to take a detailed health history of the client</a:t>
            </a:r>
          </a:p>
          <a:p>
            <a:pPr marL="285750" indent="-285750">
              <a:buFontTx/>
              <a:buChar char="-"/>
            </a:pPr>
            <a:r>
              <a:rPr lang="en-US" sz="1800" baseline="0" dirty="0"/>
              <a:t>Call or email to complete the pre-screen</a:t>
            </a:r>
          </a:p>
          <a:p>
            <a:pPr marL="285750" indent="-285750">
              <a:buFontTx/>
              <a:buChar char="-"/>
            </a:pPr>
            <a:r>
              <a:rPr lang="en-US" sz="1800" baseline="0" dirty="0"/>
              <a:t>If you’re given the green light, remember the pre-screen isn’t a guarantee the case will be approved but a good litmus test for moving forward. Make sure to include the pre-screen code on the application so our underwriting team knows to attach the info gathered in the completed pre-screen to the application</a:t>
            </a:r>
          </a:p>
        </p:txBody>
      </p:sp>
    </p:spTree>
    <p:extLst>
      <p:ext uri="{BB962C8B-B14F-4D97-AF65-F5344CB8AC3E}">
        <p14:creationId xmlns:p14="http://schemas.microsoft.com/office/powerpoint/2010/main" val="42588989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80B316F-F9DB-42BA-BEF6-B0666756485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a:t>You can submit an application via paper or </a:t>
            </a:r>
            <a:r>
              <a:rPr lang="en-US" sz="1800" baseline="0" dirty="0" err="1"/>
              <a:t>eApp</a:t>
            </a:r>
            <a:r>
              <a:rPr lang="en-US" sz="1800" baseline="0" dirty="0"/>
              <a:t>. We highly encourage you to complete the medical authorization release that allows BGA and agent transparency into details about underwriting. If we don’t have this release form we can’t share medical information about the case with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a:t>Once you’ve submitted the application, SecureCare IV uses a streamlined underwriting process: there are no </a:t>
            </a:r>
            <a:r>
              <a:rPr lang="en-US" sz="1800" baseline="0" dirty="0" err="1"/>
              <a:t>parameds</a:t>
            </a:r>
            <a:r>
              <a:rPr lang="en-US" sz="1800" baseline="0" dirty="0"/>
              <a:t> or exams, there’s only the tele-interview (and cognitive assessment, if necessary), and the MIB and Rx check. </a:t>
            </a:r>
            <a:r>
              <a:rPr lang="en-US" sz="1800" b="1" dirty="0">
                <a:effectLst/>
                <a:latin typeface="Calibri" panose="020F0502020204030204" pitchFamily="34" charset="0"/>
                <a:ea typeface="Times New Roman" panose="02020603050405020304" pitchFamily="18" charset="0"/>
              </a:rPr>
              <a:t>There’s only part 2 of the application, which the client can complete either online or via tele-interview, and the MIB and Rx check. The cognitive assessment may be required for clients ages 60+ and for some younger clients depending on their responses to part 2 of the application.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aseline="0" dirty="0"/>
          </a:p>
          <a:p>
            <a:r>
              <a:rPr lang="en-US" sz="1800" baseline="0" dirty="0"/>
              <a:t>An Attending Physician statement is ordered for cause only. </a:t>
            </a:r>
          </a:p>
          <a:p>
            <a:endParaRPr lang="en-US" sz="1800" baseline="0" dirty="0"/>
          </a:p>
          <a:p>
            <a:r>
              <a:rPr lang="en-US" sz="1800" baseline="0" dirty="0"/>
              <a:t>If the application is approved, SecureCare IV offers </a:t>
            </a:r>
            <a:r>
              <a:rPr lang="en-US" sz="1800" baseline="0" dirty="0" err="1"/>
              <a:t>eDelivery</a:t>
            </a:r>
            <a:r>
              <a:rPr lang="en-US" sz="1800" baseline="0" dirty="0"/>
              <a:t> in most states.</a:t>
            </a:r>
          </a:p>
          <a:p>
            <a:endParaRPr lang="en-US" sz="1800" baseline="0" dirty="0"/>
          </a:p>
        </p:txBody>
      </p:sp>
    </p:spTree>
    <p:extLst>
      <p:ext uri="{BB962C8B-B14F-4D97-AF65-F5344CB8AC3E}">
        <p14:creationId xmlns:p14="http://schemas.microsoft.com/office/powerpoint/2010/main" val="32408164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SPEAKER: YOU MAY CHOOSE TO HIDE THIS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underwriting questionnaire (part 2 of the application) is available for clients to complete online. </a:t>
            </a:r>
            <a:r>
              <a:rPr lang="en-US" sz="1200" b="0" dirty="0">
                <a:effectLst/>
                <a:latin typeface="Calibri" panose="020F0502020204030204" pitchFamily="34" charset="0"/>
                <a:ea typeface="Times New Roman" panose="02020603050405020304" pitchFamily="18" charset="0"/>
              </a:rPr>
              <a:t>We highly recommend clients take advantage of this – it can cut down processing time by up to a week.</a:t>
            </a:r>
            <a:endParaRPr lang="en-US" sz="1200" baseline="0" dirty="0"/>
          </a:p>
          <a:p>
            <a:endParaRPr lang="en-US" dirty="0"/>
          </a:p>
          <a:p>
            <a:r>
              <a:rPr lang="en-US" dirty="0"/>
              <a:t>This improved application process offers:</a:t>
            </a:r>
            <a:br>
              <a:rPr lang="en-US" dirty="0"/>
            </a:br>
            <a:r>
              <a:rPr lang="en-US" dirty="0"/>
              <a:t>- enhanced client convenience: the application can be completed whenever it’s convenient for the client</a:t>
            </a:r>
          </a:p>
          <a:p>
            <a:pPr marL="171450" indent="-171450">
              <a:buFontTx/>
              <a:buChar char="-"/>
            </a:pPr>
            <a:r>
              <a:rPr lang="en-US" dirty="0"/>
              <a:t>Faster underwriting process: Clients no longer need to wait to schedule their tele-interview. Now the application could be completed, signed and submitted within one day!</a:t>
            </a:r>
          </a:p>
          <a:p>
            <a:pPr marL="171450" indent="-171450">
              <a:buFontTx/>
              <a:buChar char="-"/>
            </a:pPr>
            <a:r>
              <a:rPr lang="en-US" dirty="0"/>
              <a:t>Tailored application experience: only relevant questions are asked.</a:t>
            </a:r>
          </a:p>
          <a:p>
            <a:pPr marL="0" indent="0">
              <a:buFontTx/>
              <a:buNone/>
            </a:pPr>
            <a:endParaRPr lang="en-US" dirty="0"/>
          </a:p>
          <a:p>
            <a:pPr marL="0" indent="0">
              <a:buFontTx/>
              <a:buNone/>
            </a:pPr>
            <a:r>
              <a:rPr lang="en-US" dirty="0"/>
              <a:t>To take advantage of the process, you need to submit your application via </a:t>
            </a:r>
            <a:r>
              <a:rPr lang="en-US" dirty="0" err="1"/>
              <a:t>eApp</a:t>
            </a:r>
            <a:r>
              <a:rPr lang="en-US" dirty="0"/>
              <a:t>, the client must have a valid email address and cell phone number. </a:t>
            </a:r>
          </a:p>
          <a:p>
            <a:pPr marL="0" indent="0">
              <a:buFontTx/>
              <a:buNone/>
            </a:pPr>
            <a:endParaRPr lang="en-US" dirty="0"/>
          </a:p>
          <a:p>
            <a:pPr marL="0" indent="0">
              <a:buFontTx/>
              <a:buNone/>
            </a:pPr>
            <a:r>
              <a:rPr lang="en-US" dirty="0"/>
              <a:t>Once they’re done, you will be notified via email and you can complete the remainder of the </a:t>
            </a:r>
            <a:r>
              <a:rPr lang="en-US" dirty="0" err="1"/>
              <a:t>eApp</a:t>
            </a:r>
            <a:r>
              <a:rPr lang="en-US" dirty="0"/>
              <a:t>. eSignatures will be collected and then the </a:t>
            </a:r>
            <a:r>
              <a:rPr lang="en-US" dirty="0" err="1"/>
              <a:t>eApp</a:t>
            </a:r>
            <a:r>
              <a:rPr lang="en-US" dirty="0"/>
              <a:t> will be submitted to Securian Financial.</a:t>
            </a:r>
          </a:p>
          <a:p>
            <a:pPr marL="0" indent="0">
              <a:buFontTx/>
              <a:buNone/>
            </a:pPr>
            <a:endParaRPr lang="en-US" dirty="0"/>
          </a:p>
          <a:p>
            <a:pPr marL="0" indent="0">
              <a:buFontTx/>
              <a:buNone/>
            </a:pPr>
            <a:r>
              <a:rPr lang="en-US" dirty="0"/>
              <a:t>If required, the cognitive assessment will be done by phone and the client will be contacted to schedule their cognitive assessment once their application is received in good order by underwriting.</a:t>
            </a:r>
          </a:p>
        </p:txBody>
      </p:sp>
      <p:sp>
        <p:nvSpPr>
          <p:cNvPr id="4" name="Slide Number Placeholder 3"/>
          <p:cNvSpPr>
            <a:spLocks noGrp="1"/>
          </p:cNvSpPr>
          <p:nvPr>
            <p:ph type="sldNum" sz="quarter" idx="5"/>
          </p:nvPr>
        </p:nvSpPr>
        <p:spPr/>
        <p:txBody>
          <a:bodyPr/>
          <a:lstStyle/>
          <a:p>
            <a:fld id="{054B72BD-49BF-425F-B7CF-DCC3FB2E4BFC}" type="slidenum">
              <a:rPr lang="en-US" smtClean="0"/>
              <a:t>28</a:t>
            </a:fld>
            <a:endParaRPr lang="en-US"/>
          </a:p>
        </p:txBody>
      </p:sp>
    </p:spTree>
    <p:extLst>
      <p:ext uri="{BB962C8B-B14F-4D97-AF65-F5344CB8AC3E}">
        <p14:creationId xmlns:p14="http://schemas.microsoft.com/office/powerpoint/2010/main" val="757951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speaker: you may choose to show this slide or the slide following it</a:t>
            </a:r>
          </a:p>
          <a:p>
            <a:endParaRPr lang="en-US" dirty="0"/>
          </a:p>
          <a:p>
            <a:r>
              <a:rPr lang="en-US" dirty="0"/>
              <a:t>We have a lot of great marketing resources for you – including more sales ideas and consumer-approved tools. Be sure to check out my personal landing page to schedule a meeting, request a quote and access marketing materials.</a:t>
            </a:r>
          </a:p>
        </p:txBody>
      </p:sp>
      <p:sp>
        <p:nvSpPr>
          <p:cNvPr id="4" name="Slide Number Placeholder 3"/>
          <p:cNvSpPr>
            <a:spLocks noGrp="1"/>
          </p:cNvSpPr>
          <p:nvPr>
            <p:ph type="sldNum" sz="quarter" idx="5"/>
          </p:nvPr>
        </p:nvSpPr>
        <p:spPr/>
        <p:txBody>
          <a:bodyPr/>
          <a:lstStyle/>
          <a:p>
            <a:fld id="{054B72BD-49BF-425F-B7CF-DCC3FB2E4BFC}" type="slidenum">
              <a:rPr lang="en-US" smtClean="0"/>
              <a:t>29</a:t>
            </a:fld>
            <a:endParaRPr lang="en-US"/>
          </a:p>
        </p:txBody>
      </p:sp>
    </p:spTree>
    <p:extLst>
      <p:ext uri="{BB962C8B-B14F-4D97-AF65-F5344CB8AC3E}">
        <p14:creationId xmlns:p14="http://schemas.microsoft.com/office/powerpoint/2010/main" val="324145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can see here, we have very strong ratings across the board. Our consistently high ratings</a:t>
            </a:r>
            <a:r>
              <a:rPr lang="en-US" baseline="0" dirty="0"/>
              <a:t> from independent rating agencies reflect our stability, integrity and our long-term focus and commitment to maintaining a strong balance sheet. </a:t>
            </a:r>
            <a:endParaRPr lang="en-US" dirty="0"/>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3</a:t>
            </a:fld>
            <a:endParaRPr lang="en-US"/>
          </a:p>
        </p:txBody>
      </p:sp>
    </p:spTree>
    <p:extLst>
      <p:ext uri="{BB962C8B-B14F-4D97-AF65-F5344CB8AC3E}">
        <p14:creationId xmlns:p14="http://schemas.microsoft.com/office/powerpoint/2010/main" val="10868047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speaker: you may choose to show this slide or the slide preceding it</a:t>
            </a:r>
          </a:p>
          <a:p>
            <a:endParaRPr lang="en-US" dirty="0"/>
          </a:p>
          <a:p>
            <a:r>
              <a:rPr lang="en-US" dirty="0"/>
              <a:t>We have a lot of great resources for – be sure to check out securian.com/</a:t>
            </a:r>
            <a:r>
              <a:rPr lang="en-US" dirty="0" err="1"/>
              <a:t>securecare</a:t>
            </a:r>
            <a:r>
              <a:rPr lang="en-US" dirty="0"/>
              <a:t> for more [check out securian.com/</a:t>
            </a:r>
            <a:r>
              <a:rPr lang="en-US" dirty="0" err="1"/>
              <a:t>securecare</a:t>
            </a:r>
            <a:r>
              <a:rPr lang="en-US" dirty="0"/>
              <a:t>-tools]</a:t>
            </a:r>
          </a:p>
        </p:txBody>
      </p:sp>
      <p:sp>
        <p:nvSpPr>
          <p:cNvPr id="4" name="Slide Number Placeholder 3"/>
          <p:cNvSpPr>
            <a:spLocks noGrp="1"/>
          </p:cNvSpPr>
          <p:nvPr>
            <p:ph type="sldNum" sz="quarter" idx="5"/>
          </p:nvPr>
        </p:nvSpPr>
        <p:spPr/>
        <p:txBody>
          <a:bodyPr/>
          <a:lstStyle/>
          <a:p>
            <a:fld id="{054B72BD-49BF-425F-B7CF-DCC3FB2E4BFC}" type="slidenum">
              <a:rPr lang="en-US" smtClean="0"/>
              <a:t>30</a:t>
            </a:fld>
            <a:endParaRPr lang="en-US"/>
          </a:p>
        </p:txBody>
      </p:sp>
    </p:spTree>
    <p:extLst>
      <p:ext uri="{BB962C8B-B14F-4D97-AF65-F5344CB8AC3E}">
        <p14:creationId xmlns:p14="http://schemas.microsoft.com/office/powerpoint/2010/main" val="37361039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a:t>
            </a:r>
            <a:r>
              <a:rPr lang="en-US"/>
              <a:t>for joining us!</a:t>
            </a:r>
            <a:endParaRPr lang="en-US" dirty="0"/>
          </a:p>
        </p:txBody>
      </p:sp>
      <p:sp>
        <p:nvSpPr>
          <p:cNvPr id="4" name="Slide Number Placeholder 3"/>
          <p:cNvSpPr>
            <a:spLocks noGrp="1"/>
          </p:cNvSpPr>
          <p:nvPr>
            <p:ph type="sldNum" sz="quarter" idx="5"/>
          </p:nvPr>
        </p:nvSpPr>
        <p:spPr/>
        <p:txBody>
          <a:bodyPr/>
          <a:lstStyle/>
          <a:p>
            <a:fld id="{054B72BD-49BF-425F-B7CF-DCC3FB2E4BFC}" type="slidenum">
              <a:rPr lang="en-US" smtClean="0"/>
              <a:t>31</a:t>
            </a:fld>
            <a:endParaRPr lang="en-US"/>
          </a:p>
        </p:txBody>
      </p:sp>
    </p:spTree>
    <p:extLst>
      <p:ext uri="{BB962C8B-B14F-4D97-AF65-F5344CB8AC3E}">
        <p14:creationId xmlns:p14="http://schemas.microsoft.com/office/powerpoint/2010/main" val="20028096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54B72BD-49BF-425F-B7CF-DCC3FB2E4BFC}" type="slidenum">
              <a:rPr lang="en-US" smtClean="0"/>
              <a:t>32</a:t>
            </a:fld>
            <a:endParaRPr lang="en-US"/>
          </a:p>
        </p:txBody>
      </p:sp>
    </p:spTree>
    <p:extLst>
      <p:ext uri="{BB962C8B-B14F-4D97-AF65-F5344CB8AC3E}">
        <p14:creationId xmlns:p14="http://schemas.microsoft.com/office/powerpoint/2010/main" val="41267097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54B72BD-49BF-425F-B7CF-DCC3FB2E4BFC}" type="slidenum">
              <a:rPr lang="en-US" smtClean="0"/>
              <a:t>33</a:t>
            </a:fld>
            <a:endParaRPr lang="en-US"/>
          </a:p>
        </p:txBody>
      </p:sp>
    </p:spTree>
    <p:extLst>
      <p:ext uri="{BB962C8B-B14F-4D97-AF65-F5344CB8AC3E}">
        <p14:creationId xmlns:p14="http://schemas.microsoft.com/office/powerpoint/2010/main" val="3934022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Before we step into the world of SecureCare IV, let’s level set on the state of the long-term care industry.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start with the demand side of the equation: Over the next 25 years, all Baby Boomers will surpass their 85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birthday</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In fact, the fastest growing segment of the older population in the U.S are people ages 85 and older.</a:t>
            </a:r>
            <a:r>
              <a:rPr lang="en-US" sz="1200" kern="1200" baseline="30000" dirty="0">
                <a:solidFill>
                  <a:schemeClr val="tx1"/>
                </a:solidFill>
                <a:effectLst/>
                <a:latin typeface="+mn-lt"/>
                <a:ea typeface="+mn-ea"/>
                <a:cs typeface="+mn-cs"/>
              </a:rPr>
              <a:t> 2</a:t>
            </a:r>
            <a:r>
              <a:rPr lang="en-US" sz="1200" kern="1200" dirty="0">
                <a:solidFill>
                  <a:schemeClr val="tx1"/>
                </a:solidFill>
                <a:effectLst/>
                <a:latin typeface="+mn-lt"/>
                <a:ea typeface="+mn-ea"/>
                <a:cs typeface="+mn-cs"/>
              </a:rPr>
              <a:t> And as the population is aging, we’re seeing a concurrent increase in health issues. Currently, about 68% of older adults manage at least two chronic conditions</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Every year, more clients will cross the threshold into ages where chronic conditions, cognitive decline and mobility limitations are likely to increase. In short, demand for LTC services is rising and will likely continue to rise for the next 25+ years.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then on the supply side of things, we’re facing an equally challenging landscape. There’s a severe and growing workforce shortage – the U.S. is projected to need 7.8 million direct care workers</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and more than 3,000 new nursing homes</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to meet the needs of this “silver tsunami”. This is an incredibly tall order to fill, especially when you consider that the average nursing home experiences a more than 50% staff turnover rate</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Already, over 60% of nursing homes are forced to limit new admissions due to workforce issues.</a:t>
            </a:r>
            <a:r>
              <a:rPr lang="en-US" sz="1200" kern="1200" baseline="30000" dirty="0">
                <a:solidFill>
                  <a:schemeClr val="tx1"/>
                </a:solidFill>
                <a:effectLst/>
                <a:latin typeface="+mn-lt"/>
                <a:ea typeface="+mn-ea"/>
                <a:cs typeface="+mn-cs"/>
              </a:rPr>
              <a:t>3</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so as we see rising demand meeting tightening supply, we can all guess in which direction prices are going – they’re increasing at a rather alarming rate.</a:t>
            </a:r>
          </a:p>
          <a:p>
            <a:endParaRPr lang="en-US" dirty="0"/>
          </a:p>
          <a:p>
            <a:r>
              <a:rPr lang="en-US" sz="1200" kern="1200" dirty="0">
                <a:solidFill>
                  <a:schemeClr val="tx1"/>
                </a:solidFill>
                <a:effectLst/>
                <a:latin typeface="+mn-lt"/>
                <a:ea typeface="+mn-ea"/>
                <a:cs typeface="+mn-cs"/>
              </a:rPr>
              <a:t>1. https://acl.gov/sites/default/files/Profile%20of%20OA/ACL_ProfileOlderAmericans2023_508.pdf</a:t>
            </a:r>
          </a:p>
          <a:p>
            <a:r>
              <a:rPr lang="en-US" sz="1200" kern="1200" dirty="0">
                <a:solidFill>
                  <a:schemeClr val="tx1"/>
                </a:solidFill>
                <a:effectLst/>
                <a:latin typeface="+mn-lt"/>
                <a:ea typeface="+mn-ea"/>
                <a:cs typeface="+mn-cs"/>
              </a:rPr>
              <a:t>2. </a:t>
            </a:r>
            <a:r>
              <a:rPr lang="en-US" sz="1200" u="sng" kern="1200" dirty="0">
                <a:solidFill>
                  <a:schemeClr val="tx1"/>
                </a:solidFill>
                <a:effectLst/>
                <a:latin typeface="+mn-lt"/>
                <a:ea typeface="+mn-ea"/>
                <a:cs typeface="+mn-cs"/>
                <a:hlinkClick r:id="rId3"/>
              </a:rPr>
              <a:t>https://www.prb.org/resources/u-s-growing-bigger-older-and-more-diverse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 https://www.embodiedlabs.com/news/an-aging-america-why-state-planning-cant-wait-until-2030</a:t>
            </a:r>
          </a:p>
          <a:p>
            <a:endParaRPr lang="en-US" dirty="0"/>
          </a:p>
        </p:txBody>
      </p:sp>
      <p:sp>
        <p:nvSpPr>
          <p:cNvPr id="4" name="Slide Number Placeholder 3"/>
          <p:cNvSpPr>
            <a:spLocks noGrp="1"/>
          </p:cNvSpPr>
          <p:nvPr>
            <p:ph type="sldNum" sz="quarter" idx="5"/>
          </p:nvPr>
        </p:nvSpPr>
        <p:spPr/>
        <p:txBody>
          <a:bodyPr/>
          <a:lstStyle/>
          <a:p>
            <a:fld id="{A0A71CC3-AF76-4F28-B5DC-258BBD32C8B5}" type="slidenum">
              <a:rPr lang="en-US" smtClean="0"/>
              <a:t>4</a:t>
            </a:fld>
            <a:endParaRPr lang="en-US"/>
          </a:p>
        </p:txBody>
      </p:sp>
    </p:spTree>
    <p:extLst>
      <p:ext uri="{BB962C8B-B14F-4D97-AF65-F5344CB8AC3E}">
        <p14:creationId xmlns:p14="http://schemas.microsoft.com/office/powerpoint/2010/main" val="4070924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this all adds up to is that:</a:t>
            </a:r>
          </a:p>
          <a:p>
            <a:pPr lvl="0"/>
            <a:r>
              <a:rPr lang="en-US" sz="1200" kern="1200" dirty="0">
                <a:solidFill>
                  <a:schemeClr val="tx1"/>
                </a:solidFill>
                <a:effectLst/>
                <a:latin typeface="+mn-lt"/>
                <a:ea typeface="+mn-ea"/>
                <a:cs typeface="+mn-cs"/>
              </a:rPr>
              <a:t>- Clients face a dual challenge: rising costs and uncertain access. Even if a client has the financial resources to pay for care, the system may not have enough formal caregivers or facility beds. </a:t>
            </a:r>
          </a:p>
          <a:p>
            <a:pPr lvl="0"/>
            <a:r>
              <a:rPr lang="en-US" sz="1200" kern="1200" dirty="0">
                <a:solidFill>
                  <a:schemeClr val="tx1"/>
                </a:solidFill>
                <a:effectLst/>
                <a:latin typeface="+mn-lt"/>
                <a:ea typeface="+mn-ea"/>
                <a:cs typeface="+mn-cs"/>
              </a:rPr>
              <a:t>- Flexible benefit models, like cash indemnity, become increasingly valuable because they can help clients secure care across different settings. Ultimately, having a solution that prioritizes flexibility and access along with robust financial support is critical</a:t>
            </a:r>
          </a:p>
          <a:p>
            <a:pPr lvl="0"/>
            <a:r>
              <a:rPr lang="en-US" sz="1200" kern="1200" dirty="0">
                <a:solidFill>
                  <a:schemeClr val="tx1"/>
                </a:solidFill>
                <a:effectLst/>
                <a:latin typeface="+mn-lt"/>
                <a:ea typeface="+mn-ea"/>
                <a:cs typeface="+mn-cs"/>
              </a:rPr>
              <a:t>- Planning earlier becomes critical as demographic pressure continues building through the 2030s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It was with these factors in mind that we approached the idea of creating our next iteration in the SecureCare product line.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the core of the SecureCare product line is the belief that clients don’t need a product with a lot of bells and whistles, they need a policy with guaranteed benefits, that is easy to use and flexible. At Securian Financial, that means providing a linked-benefit policy with a guaranteed cash indemnity benefit for LTC. That story isn’t changing with SecureCare IV. The goal with SecureCare IV was to build on what works and enhance where it counts.</a:t>
            </a:r>
            <a:endParaRPr lang="en-US" dirty="0"/>
          </a:p>
          <a:p>
            <a:endParaRPr lang="en-US" dirty="0"/>
          </a:p>
        </p:txBody>
      </p:sp>
      <p:sp>
        <p:nvSpPr>
          <p:cNvPr id="4" name="Slide Number Placeholder 3"/>
          <p:cNvSpPr>
            <a:spLocks noGrp="1"/>
          </p:cNvSpPr>
          <p:nvPr>
            <p:ph type="sldNum" sz="quarter" idx="5"/>
          </p:nvPr>
        </p:nvSpPr>
        <p:spPr/>
        <p:txBody>
          <a:bodyPr/>
          <a:lstStyle/>
          <a:p>
            <a:fld id="{A0A71CC3-AF76-4F28-B5DC-258BBD32C8B5}" type="slidenum">
              <a:rPr lang="en-US" smtClean="0"/>
              <a:t>5</a:t>
            </a:fld>
            <a:endParaRPr lang="en-US"/>
          </a:p>
        </p:txBody>
      </p:sp>
    </p:spTree>
    <p:extLst>
      <p:ext uri="{BB962C8B-B14F-4D97-AF65-F5344CB8AC3E}">
        <p14:creationId xmlns:p14="http://schemas.microsoft.com/office/powerpoint/2010/main" val="3947173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here’s what’s new with SecureCare IV</a:t>
            </a:r>
          </a:p>
          <a:p>
            <a:endParaRPr lang="en-US" dirty="0"/>
          </a:p>
          <a:p>
            <a:r>
              <a:rPr lang="en-US" dirty="0"/>
              <a:t>Read slide</a:t>
            </a:r>
          </a:p>
        </p:txBody>
      </p:sp>
      <p:sp>
        <p:nvSpPr>
          <p:cNvPr id="4" name="Slide Number Placeholder 3"/>
          <p:cNvSpPr>
            <a:spLocks noGrp="1"/>
          </p:cNvSpPr>
          <p:nvPr>
            <p:ph type="sldNum" sz="quarter" idx="5"/>
          </p:nvPr>
        </p:nvSpPr>
        <p:spPr/>
        <p:txBody>
          <a:bodyPr/>
          <a:lstStyle/>
          <a:p>
            <a:fld id="{A0A71CC3-AF76-4F28-B5DC-258BBD32C8B5}" type="slidenum">
              <a:rPr lang="en-US" smtClean="0"/>
              <a:t>6</a:t>
            </a:fld>
            <a:endParaRPr lang="en-US"/>
          </a:p>
        </p:txBody>
      </p:sp>
    </p:spTree>
    <p:extLst>
      <p:ext uri="{BB962C8B-B14F-4D97-AF65-F5344CB8AC3E}">
        <p14:creationId xmlns:p14="http://schemas.microsoft.com/office/powerpoint/2010/main" val="2331870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into each of SecureCare IV’s enhancements in more detail, let’s just revisit what we consider to be table stakes for our SecureCare product line, which includes SecureCare Universal Life, SecureCare III and, of course, SecureCare IV:</a:t>
            </a:r>
          </a:p>
          <a:p>
            <a:endParaRPr lang="en-US" dirty="0"/>
          </a:p>
          <a:p>
            <a:r>
              <a:rPr lang="en-US" dirty="0"/>
              <a:t>Every SecureCare policy provides four core guaranteed benefits: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1. If the client needs care, there’s a guaranteed cash indemnity benefit (7702B) they can use however they want, with no restrictions or fine print about how the benefit can be used. </a:t>
            </a:r>
            <a:r>
              <a:rPr lang="en-US" sz="1200" dirty="0"/>
              <a:t>For example, the client could use their benefit to help pay for a nursing home, make updates to their own home or pay a loved one for care so they can stay in their home as long as possible, or they could simply save their benefit to use down the road. </a:t>
            </a:r>
            <a:r>
              <a:rPr lang="en-US" baseline="0" dirty="0"/>
              <a:t>Our benefit is designed to support the client’s plan of care, never dictate it.</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2. When the client dies, there’s a guaranteed death benefit. </a:t>
            </a:r>
            <a:r>
              <a:rPr lang="en-US" sz="1200" dirty="0">
                <a:effectLst/>
                <a:latin typeface="Calibri" panose="020F0502020204030204" pitchFamily="34" charset="0"/>
                <a:ea typeface="Calibri" panose="020F0502020204030204" pitchFamily="34" charset="0"/>
                <a:cs typeface="Times New Roman" panose="02020603050405020304" pitchFamily="18" charset="0"/>
              </a:rPr>
              <a:t>If the insured dies before needing care, their beneficiary will receive the face amount of their policy as a tax-free death benefit. </a:t>
            </a:r>
            <a:r>
              <a:rPr lang="en-US" sz="1200" dirty="0"/>
              <a:t>And even if the client totally exhausts their LTC benefit, we will pay a minimum death benefit of whichever is less: $10,000 or 10% of the policy’s original face value.</a:t>
            </a:r>
          </a:p>
          <a:p>
            <a:endParaRPr lang="en-US" sz="1200" dirty="0"/>
          </a:p>
          <a:p>
            <a:r>
              <a:rPr lang="en-US" sz="1200" dirty="0"/>
              <a:t>3. If the client wants money back, they can surrender their policy and get money back. For SecureCare Universal Life, it’s a 100% ROP, and for SecureCare III and SecureCare IV, the ROP is selected by the client and they can choose either vesting ROP for a 100% premium refund, 75% ROP for a slightly higher LTC benefit and 75% premium refund, or LTC boost, which maximizes the LTC benefit in exchange for an ROP equivalent to the policy’s guaranteed cash value at time of surrender</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4. And finally, all SecureCare policies offer a fourth guarantee if the client opts for a multi-pay policy: reduced paid up benefits. So if at any point </a:t>
            </a:r>
            <a:r>
              <a:rPr lang="en-US" sz="1200" baseline="0" dirty="0"/>
              <a:t>the client can no longer afford their premiums, instead of having to cancel their policy and forfeit their benefit, they can simply get a policy with a smaller benefit amount based on the premiums they’ve already paid in. And if an inflation agreement was added to the policy, the reduced paid-up benefit will continue to increase at that rate.</a:t>
            </a:r>
            <a:endParaRPr lang="en-US" sz="120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30000" dirty="0"/>
          </a:p>
          <a:p>
            <a:endParaRPr lang="en-US" dirty="0"/>
          </a:p>
          <a:p>
            <a:endParaRPr lang="en-US" dirty="0"/>
          </a:p>
        </p:txBody>
      </p:sp>
      <p:sp>
        <p:nvSpPr>
          <p:cNvPr id="4" name="Slide Number Placeholder 3"/>
          <p:cNvSpPr>
            <a:spLocks noGrp="1"/>
          </p:cNvSpPr>
          <p:nvPr>
            <p:ph type="sldNum" sz="quarter" idx="5"/>
          </p:nvPr>
        </p:nvSpPr>
        <p:spPr/>
        <p:txBody>
          <a:bodyPr/>
          <a:lstStyle/>
          <a:p>
            <a:fld id="{054B72BD-49BF-425F-B7CF-DCC3FB2E4BFC}" type="slidenum">
              <a:rPr lang="en-US" smtClean="0"/>
              <a:t>7</a:t>
            </a:fld>
            <a:endParaRPr lang="en-US"/>
          </a:p>
        </p:txBody>
      </p:sp>
    </p:spTree>
    <p:extLst>
      <p:ext uri="{BB962C8B-B14F-4D97-AF65-F5344CB8AC3E}">
        <p14:creationId xmlns:p14="http://schemas.microsoft.com/office/powerpoint/2010/main" val="2162159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SecureCare</a:t>
            </a:r>
            <a:r>
              <a:rPr lang="en-US" dirty="0"/>
              <a:t> UL is only available in CA.</a:t>
            </a:r>
          </a:p>
          <a:p>
            <a:r>
              <a:rPr lang="en-US" dirty="0"/>
              <a:t>SecureCare III is available in the light blue states</a:t>
            </a:r>
          </a:p>
          <a:p>
            <a:r>
              <a:rPr lang="en-US" dirty="0"/>
              <a:t>SecureCare IV is available in the dark green states.</a:t>
            </a:r>
          </a:p>
          <a:p>
            <a:endParaRPr lang="en-US" dirty="0"/>
          </a:p>
          <a:p>
            <a:r>
              <a:rPr lang="en-US" dirty="0"/>
              <a:t>[The goal is to get SecureCare IV approved everywhere SecureCare III is approved and we’ll retire new sales of SecureCare III as we do so. So keep an eye on your inbox for marketing updates about any upcoming state launches.]</a:t>
            </a:r>
          </a:p>
        </p:txBody>
      </p:sp>
      <p:sp>
        <p:nvSpPr>
          <p:cNvPr id="4" name="Slide Number Placeholder 3"/>
          <p:cNvSpPr>
            <a:spLocks noGrp="1"/>
          </p:cNvSpPr>
          <p:nvPr>
            <p:ph type="sldNum" sz="quarter" idx="5"/>
          </p:nvPr>
        </p:nvSpPr>
        <p:spPr/>
        <p:txBody>
          <a:bodyPr/>
          <a:lstStyle/>
          <a:p>
            <a:fld id="{054B72BD-49BF-425F-B7CF-DCC3FB2E4BFC}" type="slidenum">
              <a:rPr lang="en-US" smtClean="0"/>
              <a:t>8</a:t>
            </a:fld>
            <a:endParaRPr lang="en-US"/>
          </a:p>
        </p:txBody>
      </p:sp>
    </p:spTree>
    <p:extLst>
      <p:ext uri="{BB962C8B-B14F-4D97-AF65-F5344CB8AC3E}">
        <p14:creationId xmlns:p14="http://schemas.microsoft.com/office/powerpoint/2010/main" val="524045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take a deeper dive into what’s changing with SecureCare IV</a:t>
            </a:r>
          </a:p>
        </p:txBody>
      </p:sp>
      <p:sp>
        <p:nvSpPr>
          <p:cNvPr id="4" name="Slide Number Placeholder 3"/>
          <p:cNvSpPr>
            <a:spLocks noGrp="1"/>
          </p:cNvSpPr>
          <p:nvPr>
            <p:ph type="sldNum" sz="quarter" idx="5"/>
          </p:nvPr>
        </p:nvSpPr>
        <p:spPr/>
        <p:txBody>
          <a:bodyPr/>
          <a:lstStyle/>
          <a:p>
            <a:fld id="{A0A71CC3-AF76-4F28-B5DC-258BBD32C8B5}" type="slidenum">
              <a:rPr lang="en-US" smtClean="0"/>
              <a:t>9</a:t>
            </a:fld>
            <a:endParaRPr lang="en-US"/>
          </a:p>
        </p:txBody>
      </p:sp>
    </p:spTree>
    <p:extLst>
      <p:ext uri="{BB962C8B-B14F-4D97-AF65-F5344CB8AC3E}">
        <p14:creationId xmlns:p14="http://schemas.microsoft.com/office/powerpoint/2010/main" val="41302735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1A597E-12E3-9F4F-9FA9-E94369B6FBEA}"/>
              </a:ext>
            </a:extLst>
          </p:cNvPr>
          <p:cNvPicPr>
            <a:picLocks noGrp="1" noRot="1" noChangeAspect="1" noMove="1" noResize="1" noEditPoints="1" noAdjustHandles="1" noChangeArrowheads="1" noChangeShapeType="1" noCrop="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20" t="-450" r="10417"/>
          <a:stretch/>
        </p:blipFill>
        <p:spPr>
          <a:xfrm>
            <a:off x="6142320" y="456798"/>
            <a:ext cx="6092090" cy="6089776"/>
          </a:xfrm>
          <a:prstGeom prst="rect">
            <a:avLst/>
          </a:prstGeom>
        </p:spPr>
      </p:pic>
      <p:sp>
        <p:nvSpPr>
          <p:cNvPr id="6" name="Content Placeholder 7">
            <a:extLst>
              <a:ext uri="{FF2B5EF4-FFF2-40B4-BE49-F238E27FC236}">
                <a16:creationId xmlns:a16="http://schemas.microsoft.com/office/drawing/2014/main" id="{323F19C7-610D-B44C-BC7C-D1D8D7DD7506}"/>
              </a:ext>
            </a:extLst>
          </p:cNvPr>
          <p:cNvSpPr>
            <a:spLocks noGrp="1" noRot="1" noMove="1" noResize="1" noEditPoints="1" noAdjustHandles="1" noChangeArrowheads="1" noChangeShapeType="1"/>
          </p:cNvSpPr>
          <p:nvPr>
            <p:ph sz="quarter" idx="18" hasCustomPrompt="1"/>
          </p:nvPr>
        </p:nvSpPr>
        <p:spPr>
          <a:xfrm>
            <a:off x="914401" y="4273216"/>
            <a:ext cx="5095328" cy="228600"/>
          </a:xfrm>
          <a:prstGeom prst="rect">
            <a:avLst/>
          </a:prstGeom>
        </p:spPr>
        <p:txBody>
          <a:bodyPr lIns="0" tIns="0" rIns="0" bIns="0">
            <a:noAutofit/>
          </a:bodyPr>
          <a:lstStyle>
            <a:lvl1pPr marL="0" indent="0">
              <a:lnSpc>
                <a:spcPts val="1600"/>
              </a:lnSpc>
              <a:spcBef>
                <a:spcPts val="0"/>
              </a:spcBef>
              <a:buFontTx/>
              <a:buNone/>
              <a:defRPr sz="1400" b="1">
                <a:solidFill>
                  <a:schemeClr val="tx2"/>
                </a:solidFill>
              </a:defRPr>
            </a:lvl1pPr>
            <a:lvl2pPr marL="233363" indent="0">
              <a:buFontTx/>
              <a:buNone/>
              <a:defRPr sz="1400" b="1">
                <a:solidFill>
                  <a:schemeClr val="tx2"/>
                </a:solidFill>
              </a:defRPr>
            </a:lvl2pPr>
            <a:lvl3pPr marL="465138" indent="0">
              <a:buFontTx/>
              <a:buNone/>
              <a:defRPr sz="1400" b="1">
                <a:solidFill>
                  <a:schemeClr val="tx2"/>
                </a:solidFill>
              </a:defRPr>
            </a:lvl3pPr>
            <a:lvl4pPr marL="1371600" indent="0">
              <a:buFontTx/>
              <a:buNone/>
              <a:defRPr sz="1400" b="1">
                <a:solidFill>
                  <a:schemeClr val="tx2"/>
                </a:solidFill>
              </a:defRPr>
            </a:lvl4pPr>
            <a:lvl5pPr marL="1828800" indent="0">
              <a:buFontTx/>
              <a:buNone/>
              <a:defRPr sz="1400" b="1">
                <a:solidFill>
                  <a:schemeClr val="tx2"/>
                </a:solidFill>
              </a:defRPr>
            </a:lvl5pPr>
          </a:lstStyle>
          <a:p>
            <a:pPr lvl="0"/>
            <a:r>
              <a:rPr lang="en-US"/>
              <a:t>Name of presenter</a:t>
            </a:r>
          </a:p>
        </p:txBody>
      </p:sp>
      <p:sp>
        <p:nvSpPr>
          <p:cNvPr id="10" name="Title 1">
            <a:extLst>
              <a:ext uri="{FF2B5EF4-FFF2-40B4-BE49-F238E27FC236}">
                <a16:creationId xmlns:a16="http://schemas.microsoft.com/office/drawing/2014/main" id="{50CF4A0E-40A7-C448-BDA8-C209E44C9BCA}"/>
              </a:ext>
            </a:extLst>
          </p:cNvPr>
          <p:cNvSpPr>
            <a:spLocks noGrp="1" noRot="1" noMove="1" noResize="1" noEditPoints="1" noAdjustHandles="1" noChangeArrowheads="1" noChangeShapeType="1"/>
          </p:cNvSpPr>
          <p:nvPr>
            <p:ph type="ctrTitle" hasCustomPrompt="1"/>
          </p:nvPr>
        </p:nvSpPr>
        <p:spPr>
          <a:xfrm>
            <a:off x="904876" y="1422908"/>
            <a:ext cx="5095330" cy="932688"/>
          </a:xfrm>
          <a:prstGeom prst="rect">
            <a:avLst/>
          </a:prstGeom>
        </p:spPr>
        <p:txBody>
          <a:bodyPr anchor="t">
            <a:noAutofit/>
          </a:bodyPr>
          <a:lstStyle>
            <a:lvl1pPr algn="l">
              <a:lnSpc>
                <a:spcPts val="3300"/>
              </a:lnSpc>
              <a:defRPr sz="3200">
                <a:solidFill>
                  <a:schemeClr val="accent1"/>
                </a:solidFill>
              </a:defRPr>
            </a:lvl1pPr>
          </a:lstStyle>
          <a:p>
            <a:r>
              <a:rPr lang="en-US"/>
              <a:t>Presentation or document headline, up to 2 lines</a:t>
            </a:r>
          </a:p>
        </p:txBody>
      </p:sp>
      <p:sp>
        <p:nvSpPr>
          <p:cNvPr id="11" name="Subtitle 2">
            <a:extLst>
              <a:ext uri="{FF2B5EF4-FFF2-40B4-BE49-F238E27FC236}">
                <a16:creationId xmlns:a16="http://schemas.microsoft.com/office/drawing/2014/main" id="{89C04865-7640-BD40-AE55-598C40850E4B}"/>
              </a:ext>
            </a:extLst>
          </p:cNvPr>
          <p:cNvSpPr>
            <a:spLocks noGrp="1" noRot="1" noMove="1" noResize="1" noEditPoints="1" noAdjustHandles="1" noChangeArrowheads="1" noChangeShapeType="1"/>
          </p:cNvSpPr>
          <p:nvPr>
            <p:ph type="subTitle" idx="1" hasCustomPrompt="1"/>
          </p:nvPr>
        </p:nvSpPr>
        <p:spPr>
          <a:xfrm>
            <a:off x="914400" y="2560320"/>
            <a:ext cx="5095329" cy="576072"/>
          </a:xfrm>
          <a:prstGeom prst="rect">
            <a:avLst/>
          </a:prstGeom>
        </p:spPr>
        <p:txBody>
          <a:bodyPr lIns="0" tIns="0" rIns="0" bIns="0">
            <a:noAutofit/>
          </a:bodyPr>
          <a:lstStyle>
            <a:lvl1pPr marL="0" indent="0" algn="l">
              <a:lnSpc>
                <a:spcPct val="100000"/>
              </a:lnSpc>
              <a:spcBef>
                <a:spcPts val="0"/>
              </a:spcBef>
              <a:spcAft>
                <a:spcPts val="0"/>
              </a:spcAft>
              <a:buNone/>
              <a:defRPr sz="2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or document name</a:t>
            </a:r>
            <a:br>
              <a:rPr lang="en-US"/>
            </a:br>
            <a:r>
              <a:rPr lang="en-US"/>
              <a:t>Month day, year</a:t>
            </a:r>
          </a:p>
        </p:txBody>
      </p:sp>
      <p:sp>
        <p:nvSpPr>
          <p:cNvPr id="13" name="Content Placeholder 7">
            <a:extLst>
              <a:ext uri="{FF2B5EF4-FFF2-40B4-BE49-F238E27FC236}">
                <a16:creationId xmlns:a16="http://schemas.microsoft.com/office/drawing/2014/main" id="{41B5D474-E9EB-B145-8A57-B1D2C910CB44}"/>
              </a:ext>
            </a:extLst>
          </p:cNvPr>
          <p:cNvSpPr>
            <a:spLocks noGrp="1" noRot="1" noMove="1" noResize="1" noEditPoints="1" noAdjustHandles="1" noChangeArrowheads="1" noChangeShapeType="1"/>
          </p:cNvSpPr>
          <p:nvPr>
            <p:ph sz="quarter" idx="10" hasCustomPrompt="1"/>
          </p:nvPr>
        </p:nvSpPr>
        <p:spPr>
          <a:xfrm>
            <a:off x="914401" y="3758184"/>
            <a:ext cx="5095328" cy="228600"/>
          </a:xfrm>
          <a:prstGeom prst="rect">
            <a:avLst/>
          </a:prstGeom>
        </p:spPr>
        <p:txBody>
          <a:bodyPr lIns="0" tIns="0" rIns="0" bIns="0">
            <a:noAutofit/>
          </a:bodyPr>
          <a:lstStyle>
            <a:lvl1pPr marL="0" indent="0">
              <a:lnSpc>
                <a:spcPts val="1600"/>
              </a:lnSpc>
              <a:spcBef>
                <a:spcPts val="0"/>
              </a:spcBef>
              <a:buFontTx/>
              <a:buNone/>
              <a:defRPr sz="1400" b="1">
                <a:solidFill>
                  <a:schemeClr val="tx2"/>
                </a:solidFill>
              </a:defRPr>
            </a:lvl1pPr>
            <a:lvl2pPr marL="233363" indent="0">
              <a:buFontTx/>
              <a:buNone/>
              <a:defRPr sz="1400" b="1">
                <a:solidFill>
                  <a:schemeClr val="tx2"/>
                </a:solidFill>
              </a:defRPr>
            </a:lvl2pPr>
            <a:lvl3pPr marL="465138" indent="0">
              <a:buFontTx/>
              <a:buNone/>
              <a:defRPr sz="1400" b="1">
                <a:solidFill>
                  <a:schemeClr val="tx2"/>
                </a:solidFill>
              </a:defRPr>
            </a:lvl3pPr>
            <a:lvl4pPr marL="1371600" indent="0">
              <a:buFontTx/>
              <a:buNone/>
              <a:defRPr sz="1400" b="1">
                <a:solidFill>
                  <a:schemeClr val="tx2"/>
                </a:solidFill>
              </a:defRPr>
            </a:lvl4pPr>
            <a:lvl5pPr marL="1828800" indent="0">
              <a:buFontTx/>
              <a:buNone/>
              <a:defRPr sz="1400" b="1">
                <a:solidFill>
                  <a:schemeClr val="tx2"/>
                </a:solidFill>
              </a:defRPr>
            </a:lvl5pPr>
          </a:lstStyle>
          <a:p>
            <a:pPr lvl="0"/>
            <a:r>
              <a:rPr lang="en-US"/>
              <a:t>Name of presenter</a:t>
            </a:r>
          </a:p>
        </p:txBody>
      </p:sp>
      <p:sp>
        <p:nvSpPr>
          <p:cNvPr id="14" name="Text Placeholder 9">
            <a:extLst>
              <a:ext uri="{FF2B5EF4-FFF2-40B4-BE49-F238E27FC236}">
                <a16:creationId xmlns:a16="http://schemas.microsoft.com/office/drawing/2014/main" id="{A5089392-4DBB-5F4E-A27E-49BB939A3C88}"/>
              </a:ext>
            </a:extLst>
          </p:cNvPr>
          <p:cNvSpPr>
            <a:spLocks noGrp="1" noRot="1" noMove="1" noResize="1" noEditPoints="1" noAdjustHandles="1" noChangeArrowheads="1" noChangeShapeType="1"/>
          </p:cNvSpPr>
          <p:nvPr>
            <p:ph type="body" sz="quarter" idx="11" hasCustomPrompt="1"/>
          </p:nvPr>
        </p:nvSpPr>
        <p:spPr>
          <a:xfrm>
            <a:off x="914400" y="3986784"/>
            <a:ext cx="5095327" cy="228600"/>
          </a:xfrm>
          <a:prstGeom prst="rect">
            <a:avLst/>
          </a:prstGeom>
        </p:spPr>
        <p:txBody>
          <a:bodyPr lIns="0" tIns="0" rIns="0" bIns="0">
            <a:noAutofit/>
          </a:bodyPr>
          <a:lstStyle>
            <a:lvl1pPr marL="0" indent="0">
              <a:lnSpc>
                <a:spcPts val="1600"/>
              </a:lnSpc>
              <a:buFontTx/>
              <a:buNone/>
              <a:defRPr sz="1400" b="0">
                <a:solidFill>
                  <a:schemeClr val="tx1"/>
                </a:solidFill>
              </a:defRPr>
            </a:lvl1pPr>
            <a:lvl2pPr marL="233363" indent="0">
              <a:buFontTx/>
              <a:buNone/>
              <a:defRPr sz="1400">
                <a:solidFill>
                  <a:schemeClr val="tx1"/>
                </a:solidFill>
              </a:defRPr>
            </a:lvl2pPr>
            <a:lvl3pPr marL="465138" indent="0">
              <a:buFontTx/>
              <a:buNone/>
              <a:defRPr sz="14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a:t>Title</a:t>
            </a:r>
          </a:p>
        </p:txBody>
      </p:sp>
      <p:sp>
        <p:nvSpPr>
          <p:cNvPr id="15" name="Text Placeholder 13">
            <a:extLst>
              <a:ext uri="{FF2B5EF4-FFF2-40B4-BE49-F238E27FC236}">
                <a16:creationId xmlns:a16="http://schemas.microsoft.com/office/drawing/2014/main" id="{5C3AE066-1FD4-A144-BAAA-924D292A7B15}"/>
              </a:ext>
            </a:extLst>
          </p:cNvPr>
          <p:cNvSpPr>
            <a:spLocks noGrp="1" noRot="1" noMove="1" noResize="1" noEditPoints="1" noAdjustHandles="1" noChangeArrowheads="1" noChangeShapeType="1"/>
          </p:cNvSpPr>
          <p:nvPr>
            <p:ph type="body" sz="quarter" idx="13" hasCustomPrompt="1"/>
          </p:nvPr>
        </p:nvSpPr>
        <p:spPr>
          <a:xfrm>
            <a:off x="914400" y="4498848"/>
            <a:ext cx="5095327" cy="228600"/>
          </a:xfrm>
          <a:prstGeom prst="rect">
            <a:avLst/>
          </a:prstGeom>
        </p:spPr>
        <p:txBody>
          <a:bodyPr lIns="0" tIns="0" rIns="0" bIns="0">
            <a:noAutofit/>
          </a:bodyPr>
          <a:lstStyle>
            <a:lvl1pPr marL="0" indent="0">
              <a:lnSpc>
                <a:spcPts val="1600"/>
              </a:lnSpc>
              <a:buFontTx/>
              <a:buNone/>
              <a:defRPr sz="1400" b="0">
                <a:solidFill>
                  <a:schemeClr val="tx1"/>
                </a:solidFill>
              </a:defRPr>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a:t>Title</a:t>
            </a:r>
          </a:p>
        </p:txBody>
      </p:sp>
      <p:sp>
        <p:nvSpPr>
          <p:cNvPr id="16" name="Content Placeholder 23">
            <a:extLst>
              <a:ext uri="{FF2B5EF4-FFF2-40B4-BE49-F238E27FC236}">
                <a16:creationId xmlns:a16="http://schemas.microsoft.com/office/drawing/2014/main" id="{ED3C13F6-F007-7246-BFD9-BE947CB25903}"/>
              </a:ext>
            </a:extLst>
          </p:cNvPr>
          <p:cNvSpPr>
            <a:spLocks noGrp="1" noRot="1" noMove="1" noResize="1" noEditPoints="1" noAdjustHandles="1" noChangeArrowheads="1" noChangeShapeType="1"/>
          </p:cNvSpPr>
          <p:nvPr>
            <p:ph sz="quarter" idx="16" hasCustomPrompt="1"/>
          </p:nvPr>
        </p:nvSpPr>
        <p:spPr>
          <a:xfrm>
            <a:off x="923924" y="5536692"/>
            <a:ext cx="5076281" cy="101948"/>
          </a:xfrm>
          <a:prstGeom prst="rect">
            <a:avLst/>
          </a:prstGeom>
        </p:spPr>
        <p:txBody>
          <a:bodyPr lIns="0" tIns="0" rIns="0" bIns="0">
            <a:noAutofit/>
          </a:bodyPr>
          <a:lstStyle>
            <a:lvl1pPr marL="0" indent="0">
              <a:lnSpc>
                <a:spcPts val="1000"/>
              </a:lnSpc>
              <a:spcBef>
                <a:spcPts val="0"/>
              </a:spcBef>
              <a:buFontTx/>
              <a:buNone/>
              <a:defRPr sz="800" b="1" i="0" cap="all" baseline="0">
                <a:solidFill>
                  <a:schemeClr val="tx2"/>
                </a:solidFill>
              </a:defRPr>
            </a:lvl1pPr>
            <a:lvl2pPr marL="233363" indent="0">
              <a:buFontTx/>
              <a:buNone/>
              <a:defRPr sz="800" cap="all" baseline="0">
                <a:solidFill>
                  <a:schemeClr val="tx2"/>
                </a:solidFill>
              </a:defRPr>
            </a:lvl2pPr>
            <a:lvl3pPr marL="465138" indent="0">
              <a:buFontTx/>
              <a:buNone/>
              <a:defRPr sz="800" cap="all" baseline="0">
                <a:solidFill>
                  <a:schemeClr val="tx2"/>
                </a:solidFill>
              </a:defRPr>
            </a:lvl3pPr>
            <a:lvl4pPr marL="1371600" indent="0">
              <a:buFontTx/>
              <a:buNone/>
              <a:defRPr sz="800" cap="all" baseline="0">
                <a:solidFill>
                  <a:schemeClr val="tx2"/>
                </a:solidFill>
              </a:defRPr>
            </a:lvl4pPr>
            <a:lvl5pPr marL="1828800" indent="0">
              <a:buFontTx/>
              <a:buNone/>
              <a:defRPr sz="800" cap="all" baseline="0">
                <a:solidFill>
                  <a:schemeClr val="tx2"/>
                </a:solidFill>
              </a:defRPr>
            </a:lvl5pPr>
          </a:lstStyle>
          <a:p>
            <a:pPr lvl="0"/>
            <a:r>
              <a:rPr lang="en-US"/>
              <a:t>OPTIONAL FORMATTING FOR DISCLOSURE TEXT, IF NEEDED</a:t>
            </a:r>
          </a:p>
        </p:txBody>
      </p:sp>
      <p:sp>
        <p:nvSpPr>
          <p:cNvPr id="17" name="Content Placeholder 7">
            <a:extLst>
              <a:ext uri="{FF2B5EF4-FFF2-40B4-BE49-F238E27FC236}">
                <a16:creationId xmlns:a16="http://schemas.microsoft.com/office/drawing/2014/main" id="{16BFE354-0CD1-7848-BBD0-BCD3856544C4}"/>
              </a:ext>
            </a:extLst>
          </p:cNvPr>
          <p:cNvSpPr>
            <a:spLocks noGrp="1" noRot="1" noMove="1" noResize="1" noEditPoints="1" noAdjustHandles="1" noChangeArrowheads="1" noChangeShapeType="1"/>
          </p:cNvSpPr>
          <p:nvPr>
            <p:ph sz="quarter" idx="19" hasCustomPrompt="1"/>
          </p:nvPr>
        </p:nvSpPr>
        <p:spPr>
          <a:xfrm>
            <a:off x="920162" y="4788248"/>
            <a:ext cx="5095328" cy="228600"/>
          </a:xfrm>
          <a:prstGeom prst="rect">
            <a:avLst/>
          </a:prstGeom>
        </p:spPr>
        <p:txBody>
          <a:bodyPr lIns="0" tIns="0" rIns="0" bIns="0">
            <a:noAutofit/>
          </a:bodyPr>
          <a:lstStyle>
            <a:lvl1pPr marL="0" indent="0">
              <a:lnSpc>
                <a:spcPts val="1600"/>
              </a:lnSpc>
              <a:spcBef>
                <a:spcPts val="0"/>
              </a:spcBef>
              <a:buFontTx/>
              <a:buNone/>
              <a:defRPr sz="1400" b="1">
                <a:solidFill>
                  <a:schemeClr val="tx2"/>
                </a:solidFill>
              </a:defRPr>
            </a:lvl1pPr>
            <a:lvl2pPr marL="233363" indent="0">
              <a:buFontTx/>
              <a:buNone/>
              <a:defRPr sz="1400" b="1">
                <a:solidFill>
                  <a:schemeClr val="tx2"/>
                </a:solidFill>
              </a:defRPr>
            </a:lvl2pPr>
            <a:lvl3pPr marL="465138" indent="0">
              <a:buFontTx/>
              <a:buNone/>
              <a:defRPr sz="1400" b="1">
                <a:solidFill>
                  <a:schemeClr val="tx2"/>
                </a:solidFill>
              </a:defRPr>
            </a:lvl3pPr>
            <a:lvl4pPr marL="1371600" indent="0">
              <a:buFontTx/>
              <a:buNone/>
              <a:defRPr sz="1400" b="1">
                <a:solidFill>
                  <a:schemeClr val="tx2"/>
                </a:solidFill>
              </a:defRPr>
            </a:lvl4pPr>
            <a:lvl5pPr marL="1828800" indent="0">
              <a:buFontTx/>
              <a:buNone/>
              <a:defRPr sz="1400" b="1">
                <a:solidFill>
                  <a:schemeClr val="tx2"/>
                </a:solidFill>
              </a:defRPr>
            </a:lvl5pPr>
          </a:lstStyle>
          <a:p>
            <a:pPr lvl="0"/>
            <a:r>
              <a:rPr lang="en-US"/>
              <a:t>Name of presenter</a:t>
            </a:r>
          </a:p>
        </p:txBody>
      </p:sp>
      <p:sp>
        <p:nvSpPr>
          <p:cNvPr id="18" name="Text Placeholder 13">
            <a:extLst>
              <a:ext uri="{FF2B5EF4-FFF2-40B4-BE49-F238E27FC236}">
                <a16:creationId xmlns:a16="http://schemas.microsoft.com/office/drawing/2014/main" id="{462E1886-7F59-FA4D-A779-713694A285D4}"/>
              </a:ext>
            </a:extLst>
          </p:cNvPr>
          <p:cNvSpPr>
            <a:spLocks noGrp="1" noRot="1" noMove="1" noResize="1" noEditPoints="1" noAdjustHandles="1" noChangeArrowheads="1" noChangeShapeType="1"/>
          </p:cNvSpPr>
          <p:nvPr>
            <p:ph type="body" sz="quarter" idx="21" hasCustomPrompt="1"/>
          </p:nvPr>
        </p:nvSpPr>
        <p:spPr>
          <a:xfrm>
            <a:off x="920161" y="5013880"/>
            <a:ext cx="5095327" cy="228600"/>
          </a:xfrm>
          <a:prstGeom prst="rect">
            <a:avLst/>
          </a:prstGeom>
        </p:spPr>
        <p:txBody>
          <a:bodyPr lIns="0" tIns="0" rIns="0" bIns="0">
            <a:noAutofit/>
          </a:bodyPr>
          <a:lstStyle>
            <a:lvl1pPr marL="0" indent="0">
              <a:lnSpc>
                <a:spcPts val="1600"/>
              </a:lnSpc>
              <a:buFontTx/>
              <a:buNone/>
              <a:defRPr sz="1400" b="0">
                <a:solidFill>
                  <a:schemeClr val="tx1"/>
                </a:solidFill>
              </a:defRPr>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a:t>Title</a:t>
            </a:r>
          </a:p>
        </p:txBody>
      </p:sp>
      <p:sp>
        <p:nvSpPr>
          <p:cNvPr id="2" name="Rectangle 1">
            <a:extLst>
              <a:ext uri="{FF2B5EF4-FFF2-40B4-BE49-F238E27FC236}">
                <a16:creationId xmlns:a16="http://schemas.microsoft.com/office/drawing/2014/main" id="{9BC21156-4EFB-4E41-8F96-F529A71CD34E}"/>
              </a:ext>
            </a:extLst>
          </p:cNvPr>
          <p:cNvSpPr/>
          <p:nvPr userDrawn="1"/>
        </p:nvSpPr>
        <p:spPr>
          <a:xfrm>
            <a:off x="10614991" y="311426"/>
            <a:ext cx="1060174" cy="4439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a:extLst>
              <a:ext uri="{FF2B5EF4-FFF2-40B4-BE49-F238E27FC236}">
                <a16:creationId xmlns:a16="http://schemas.microsoft.com/office/drawing/2014/main" id="{2A2165DA-DBEE-9434-CCBA-32C297546777}"/>
              </a:ext>
            </a:extLst>
          </p:cNvPr>
          <p:cNvPicPr>
            <a:picLocks noGrp="1" noRot="1" noChangeAspec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rcRect/>
          <a:stretch/>
        </p:blipFill>
        <p:spPr>
          <a:xfrm>
            <a:off x="518223" y="452951"/>
            <a:ext cx="1628594" cy="373219"/>
          </a:xfrm>
          <a:prstGeom prst="rect">
            <a:avLst/>
          </a:prstGeom>
        </p:spPr>
      </p:pic>
    </p:spTree>
    <p:extLst>
      <p:ext uri="{BB962C8B-B14F-4D97-AF65-F5344CB8AC3E}">
        <p14:creationId xmlns:p14="http://schemas.microsoft.com/office/powerpoint/2010/main" val="1245548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hank you message">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7B1A1D0-F490-9A4E-927B-09B2E0B5DC6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3592" t="41049" r="22875" b="39812"/>
          <a:stretch/>
        </p:blipFill>
        <p:spPr>
          <a:xfrm>
            <a:off x="1961102" y="2597495"/>
            <a:ext cx="8269795" cy="1663009"/>
          </a:xfrm>
          <a:prstGeom prst="rect">
            <a:avLst/>
          </a:prstGeom>
        </p:spPr>
      </p:pic>
    </p:spTree>
    <p:extLst>
      <p:ext uri="{BB962C8B-B14F-4D97-AF65-F5344CB8AC3E}">
        <p14:creationId xmlns:p14="http://schemas.microsoft.com/office/powerpoint/2010/main" val="3065277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closure and ID blo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7D4ADE-E874-674D-B7A6-E8724E7E2467}"/>
              </a:ext>
            </a:extLst>
          </p:cNvPr>
          <p:cNvSpPr/>
          <p:nvPr userDrawn="1"/>
        </p:nvSpPr>
        <p:spPr>
          <a:xfrm>
            <a:off x="10070592" y="268224"/>
            <a:ext cx="1889760" cy="4754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6537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ullets-Standard High-Level_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10363200" cy="960120"/>
          </a:xfrm>
        </p:spPr>
        <p:txBody>
          <a:bodyPr>
            <a:noAutofit/>
          </a:bodyPr>
          <a:lstStyle>
            <a:lvl1pPr>
              <a:defRPr>
                <a:latin typeface="+mj-lt"/>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876300" y="2526792"/>
            <a:ext cx="10363200" cy="2724912"/>
          </a:xfrm>
        </p:spPr>
        <p:txBody>
          <a:bodyPr>
            <a:noAutofit/>
          </a:bodyPr>
          <a:lstStyle>
            <a:lvl1pPr marL="238125" indent="-238125">
              <a:buFont typeface="Arial" panose="020B0604020202020204" pitchFamily="34" charset="0"/>
              <a:buChar char="•"/>
              <a:defRPr>
                <a:solidFill>
                  <a:schemeClr val="accent5"/>
                </a:solidFill>
                <a:latin typeface="+mn-lt"/>
              </a:defRPr>
            </a:lvl1pPr>
            <a:lvl2pPr>
              <a:defRPr>
                <a:solidFill>
                  <a:schemeClr val="accent5"/>
                </a:solidFill>
                <a:latin typeface="+mn-lt"/>
              </a:defRPr>
            </a:lvl2pPr>
            <a:lvl3pPr>
              <a:defRPr>
                <a:solidFill>
                  <a:schemeClr val="accent5"/>
                </a:solidFill>
                <a:latin typeface="+mn-lt"/>
              </a:defRPr>
            </a:lvl3pPr>
          </a:lstStyle>
          <a:p>
            <a:pPr lvl="0"/>
            <a:r>
              <a:rPr lang="en-US" dirty="0"/>
              <a:t>Body 24pt </a:t>
            </a:r>
          </a:p>
          <a:p>
            <a:pPr lvl="1"/>
            <a:r>
              <a:rPr lang="en-US" dirty="0"/>
              <a:t>Second level</a:t>
            </a:r>
          </a:p>
          <a:p>
            <a:pPr lvl="2"/>
            <a:r>
              <a:rPr lang="en-US" dirty="0"/>
              <a:t>Third level</a:t>
            </a:r>
          </a:p>
        </p:txBody>
      </p:sp>
      <p:sp>
        <p:nvSpPr>
          <p:cNvPr id="7"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386888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 Column with Ic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4" y="1447800"/>
            <a:ext cx="10363200" cy="914400"/>
          </a:xfrm>
        </p:spPr>
        <p:txBody>
          <a:bodyPr vert="horz" lIns="0" tIns="0" rIns="0" bIns="0" rtlCol="0" anchor="t" anchorCtr="0">
            <a:noAutofit/>
          </a:bodyPr>
          <a:lstStyle>
            <a:lvl1pPr>
              <a:defRPr lang="en-US" sz="3000" b="1" kern="1200" baseline="0" dirty="0">
                <a:solidFill>
                  <a:schemeClr val="accent1"/>
                </a:solidFill>
                <a:latin typeface="+mj-lt"/>
                <a:ea typeface="+mj-ea"/>
                <a:cs typeface="+mj-cs"/>
              </a:defRPr>
            </a:lvl1pPr>
          </a:lstStyle>
          <a:p>
            <a:pPr lvl="0"/>
            <a:r>
              <a:rPr lang="en-US" dirty="0"/>
              <a:t>Headline 30pt</a:t>
            </a:r>
            <a:br>
              <a:rPr lang="en-US" dirty="0"/>
            </a:br>
            <a:r>
              <a:rPr lang="en-US" dirty="0"/>
              <a:t>Arial bold</a:t>
            </a:r>
          </a:p>
        </p:txBody>
      </p:sp>
      <p:sp>
        <p:nvSpPr>
          <p:cNvPr id="4" name="Content Placeholder 3"/>
          <p:cNvSpPr>
            <a:spLocks noGrp="1"/>
          </p:cNvSpPr>
          <p:nvPr>
            <p:ph sz="half" idx="2" hasCustomPrompt="1"/>
          </p:nvPr>
        </p:nvSpPr>
        <p:spPr>
          <a:xfrm>
            <a:off x="877824" y="2487470"/>
            <a:ext cx="10363200" cy="941531"/>
          </a:xfrm>
        </p:spPr>
        <p:txBody>
          <a:bodyPr numCol="1">
            <a:noAutofit/>
          </a:bodyPr>
          <a:lstStyle>
            <a:lvl1pPr marL="0" marR="0" indent="0" algn="l" defTabSz="914400" rtl="0" eaLnBrk="1" fontAlgn="auto" latinLnBrk="0" hangingPunct="1">
              <a:lnSpc>
                <a:spcPts val="2800"/>
              </a:lnSpc>
              <a:spcBef>
                <a:spcPts val="1000"/>
              </a:spcBef>
              <a:spcAft>
                <a:spcPts val="0"/>
              </a:spcAft>
              <a:buClrTx/>
              <a:buSzTx/>
              <a:buFontTx/>
              <a:buNone/>
              <a:tabLst/>
              <a:defRPr sz="2400" b="1">
                <a:solidFill>
                  <a:schemeClr val="accent2"/>
                </a:solidFill>
              </a:defRPr>
            </a:lvl1pPr>
          </a:lstStyle>
          <a:p>
            <a:pPr lvl="0"/>
            <a:r>
              <a:rPr lang="en-US" dirty="0"/>
              <a:t>Text 20/22 Arial bold </a:t>
            </a:r>
            <a:r>
              <a:rPr lang="en-US" dirty="0" err="1"/>
              <a:t>pud</a:t>
            </a:r>
            <a:r>
              <a:rPr lang="en-US" dirty="0"/>
              <a:t> </a:t>
            </a:r>
            <a:r>
              <a:rPr lang="en-US" dirty="0" err="1"/>
              <a:t>amer</a:t>
            </a:r>
            <a:r>
              <a:rPr lang="en-US" dirty="0"/>
              <a:t> non section lorem </a:t>
            </a:r>
            <a:r>
              <a:rPr lang="fr-FR" dirty="0" err="1"/>
              <a:t>pudam</a:t>
            </a:r>
            <a:r>
              <a:rPr lang="fr-FR" dirty="0"/>
              <a:t> </a:t>
            </a:r>
            <a:r>
              <a:rPr lang="fr-FR" dirty="0" err="1"/>
              <a:t>nonsecti</a:t>
            </a:r>
            <a:r>
              <a:rPr lang="fr-FR" dirty="0"/>
              <a:t> nos </a:t>
            </a:r>
            <a:r>
              <a:rPr lang="fr-FR" dirty="0" err="1"/>
              <a:t>alit</a:t>
            </a:r>
            <a:r>
              <a:rPr lang="fr-FR" dirty="0"/>
              <a:t> in nos (</a:t>
            </a:r>
            <a:r>
              <a:rPr lang="fr-FR" dirty="0" err="1"/>
              <a:t>optional</a:t>
            </a:r>
            <a:r>
              <a:rPr lang="fr-FR" dirty="0"/>
              <a:t>).</a:t>
            </a:r>
            <a:endParaRPr lang="en-US" dirty="0"/>
          </a:p>
        </p:txBody>
      </p:sp>
      <p:sp>
        <p:nvSpPr>
          <p:cNvPr id="9" name="Picture Placeholder 8"/>
          <p:cNvSpPr>
            <a:spLocks noGrp="1"/>
          </p:cNvSpPr>
          <p:nvPr>
            <p:ph type="pic" sz="quarter" idx="10"/>
          </p:nvPr>
        </p:nvSpPr>
        <p:spPr>
          <a:xfrm>
            <a:off x="877824" y="3429000"/>
            <a:ext cx="2489200" cy="1335024"/>
          </a:xfrm>
        </p:spPr>
        <p:txBody>
          <a:bodyPr/>
          <a:lstStyle>
            <a:lvl1pPr marL="0" indent="0">
              <a:buNone/>
              <a:defRPr/>
            </a:lvl1pPr>
          </a:lstStyle>
          <a:p>
            <a:endParaRPr lang="en-US" dirty="0"/>
          </a:p>
        </p:txBody>
      </p:sp>
      <p:sp>
        <p:nvSpPr>
          <p:cNvPr id="11" name="Picture Placeholder 10"/>
          <p:cNvSpPr>
            <a:spLocks noGrp="1"/>
          </p:cNvSpPr>
          <p:nvPr>
            <p:ph type="pic" sz="quarter" idx="11"/>
          </p:nvPr>
        </p:nvSpPr>
        <p:spPr>
          <a:xfrm>
            <a:off x="4368800" y="3429000"/>
            <a:ext cx="2540000" cy="1335024"/>
          </a:xfrm>
        </p:spPr>
        <p:txBody>
          <a:bodyPr/>
          <a:lstStyle>
            <a:lvl1pPr marL="0" indent="0">
              <a:buNone/>
              <a:defRPr/>
            </a:lvl1pPr>
          </a:lstStyle>
          <a:p>
            <a:endParaRPr lang="en-US"/>
          </a:p>
        </p:txBody>
      </p:sp>
      <p:sp>
        <p:nvSpPr>
          <p:cNvPr id="13" name="Picture Placeholder 12"/>
          <p:cNvSpPr>
            <a:spLocks noGrp="1"/>
          </p:cNvSpPr>
          <p:nvPr>
            <p:ph type="pic" sz="quarter" idx="12"/>
          </p:nvPr>
        </p:nvSpPr>
        <p:spPr>
          <a:xfrm>
            <a:off x="7874000" y="3429000"/>
            <a:ext cx="2550160" cy="1335024"/>
          </a:xfrm>
        </p:spPr>
        <p:txBody>
          <a:bodyPr/>
          <a:lstStyle>
            <a:lvl1pPr marL="0" indent="0">
              <a:buNone/>
              <a:defRPr/>
            </a:lvl1pPr>
          </a:lstStyle>
          <a:p>
            <a:endParaRPr lang="en-US"/>
          </a:p>
        </p:txBody>
      </p:sp>
      <p:sp>
        <p:nvSpPr>
          <p:cNvPr id="17" name="Text Placeholder 16"/>
          <p:cNvSpPr>
            <a:spLocks noGrp="1"/>
          </p:cNvSpPr>
          <p:nvPr>
            <p:ph type="body" sz="quarter" idx="13" hasCustomPrompt="1"/>
          </p:nvPr>
        </p:nvSpPr>
        <p:spPr>
          <a:xfrm>
            <a:off x="877824" y="4935538"/>
            <a:ext cx="3352800" cy="1465262"/>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accent5"/>
                </a:solidFill>
              </a:defRPr>
            </a:lvl1pPr>
            <a:lvl2pPr marL="233363" indent="0">
              <a:lnSpc>
                <a:spcPts val="2200"/>
              </a:lnSpc>
              <a:buNone/>
              <a:defRPr sz="2000"/>
            </a:lvl2pPr>
            <a:lvl3pPr marL="465138" indent="0">
              <a:lnSpc>
                <a:spcPts val="2200"/>
              </a:lnSpc>
              <a:buNone/>
              <a:defRPr sz="2000"/>
            </a:lvl3pPr>
            <a:lvl4pPr marL="1371600" indent="0">
              <a:lnSpc>
                <a:spcPts val="2200"/>
              </a:lnSpc>
              <a:buNone/>
              <a:defRPr sz="2000"/>
            </a:lvl4pPr>
            <a:lvl5pPr marL="1828800" indent="0">
              <a:lnSpc>
                <a:spcPts val="2200"/>
              </a:lnSpc>
              <a:buNone/>
              <a:defRPr sz="2000"/>
            </a:lvl5pPr>
          </a:lstStyle>
          <a:p>
            <a:pPr lvl="0"/>
            <a:r>
              <a:rPr lang="en-US" dirty="0"/>
              <a:t>Text 20/22 Arial regular </a:t>
            </a:r>
            <a:r>
              <a:rPr lang="en-US" dirty="0" err="1"/>
              <a:t>pud</a:t>
            </a:r>
            <a:r>
              <a:rPr lang="en-US" dirty="0"/>
              <a:t> </a:t>
            </a:r>
            <a:r>
              <a:rPr lang="en-US" dirty="0" err="1"/>
              <a:t>amer</a:t>
            </a:r>
            <a:r>
              <a:rPr lang="en-US" dirty="0"/>
              <a:t>  section lorem.</a:t>
            </a:r>
          </a:p>
        </p:txBody>
      </p:sp>
      <p:sp>
        <p:nvSpPr>
          <p:cNvPr id="10" name="Text Placeholder 16"/>
          <p:cNvSpPr>
            <a:spLocks noGrp="1"/>
          </p:cNvSpPr>
          <p:nvPr>
            <p:ph type="body" sz="quarter" idx="14" hasCustomPrompt="1"/>
          </p:nvPr>
        </p:nvSpPr>
        <p:spPr>
          <a:xfrm>
            <a:off x="4368800" y="4935538"/>
            <a:ext cx="3352800" cy="1465262"/>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accent5"/>
                </a:solidFill>
              </a:defRPr>
            </a:lvl1pPr>
            <a:lvl2pPr marL="233363" indent="0">
              <a:lnSpc>
                <a:spcPts val="2200"/>
              </a:lnSpc>
              <a:buNone/>
              <a:defRPr sz="2000"/>
            </a:lvl2pPr>
            <a:lvl3pPr marL="465138" indent="0">
              <a:lnSpc>
                <a:spcPts val="2200"/>
              </a:lnSpc>
              <a:buNone/>
              <a:defRPr sz="2000"/>
            </a:lvl3pPr>
            <a:lvl4pPr marL="1371600" indent="0">
              <a:lnSpc>
                <a:spcPts val="2200"/>
              </a:lnSpc>
              <a:buNone/>
              <a:defRPr sz="2000"/>
            </a:lvl4pPr>
            <a:lvl5pPr marL="1828800" indent="0">
              <a:lnSpc>
                <a:spcPts val="2200"/>
              </a:lnSpc>
              <a:buNone/>
              <a:defRPr sz="2000"/>
            </a:lvl5pPr>
          </a:lstStyle>
          <a:p>
            <a:pPr lvl="0"/>
            <a:r>
              <a:rPr lang="en-US" dirty="0"/>
              <a:t>Text 20/22 Arial regular </a:t>
            </a:r>
            <a:r>
              <a:rPr lang="en-US" dirty="0" err="1"/>
              <a:t>pud</a:t>
            </a:r>
            <a:r>
              <a:rPr lang="en-US" dirty="0"/>
              <a:t> </a:t>
            </a:r>
            <a:r>
              <a:rPr lang="en-US" dirty="0" err="1"/>
              <a:t>amer</a:t>
            </a:r>
            <a:r>
              <a:rPr lang="en-US" dirty="0"/>
              <a:t>  section lorem.</a:t>
            </a:r>
          </a:p>
        </p:txBody>
      </p:sp>
      <p:sp>
        <p:nvSpPr>
          <p:cNvPr id="12" name="Text Placeholder 16"/>
          <p:cNvSpPr>
            <a:spLocks noGrp="1"/>
          </p:cNvSpPr>
          <p:nvPr>
            <p:ph type="body" sz="quarter" idx="15" hasCustomPrompt="1"/>
          </p:nvPr>
        </p:nvSpPr>
        <p:spPr>
          <a:xfrm>
            <a:off x="7874000" y="4935538"/>
            <a:ext cx="3352800" cy="1465262"/>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accent5"/>
                </a:solidFill>
              </a:defRPr>
            </a:lvl1pPr>
            <a:lvl2pPr marL="233363" indent="0">
              <a:lnSpc>
                <a:spcPts val="2200"/>
              </a:lnSpc>
              <a:buNone/>
              <a:defRPr sz="2000"/>
            </a:lvl2pPr>
            <a:lvl3pPr marL="465138" indent="0">
              <a:lnSpc>
                <a:spcPts val="2200"/>
              </a:lnSpc>
              <a:buNone/>
              <a:defRPr sz="2000"/>
            </a:lvl3pPr>
            <a:lvl4pPr marL="1371600" indent="0">
              <a:lnSpc>
                <a:spcPts val="2200"/>
              </a:lnSpc>
              <a:buNone/>
              <a:defRPr sz="2000"/>
            </a:lvl4pPr>
            <a:lvl5pPr marL="1828800" indent="0">
              <a:lnSpc>
                <a:spcPts val="2200"/>
              </a:lnSpc>
              <a:buNone/>
              <a:defRPr sz="2000"/>
            </a:lvl5pPr>
          </a:lstStyle>
          <a:p>
            <a:pPr lvl="0"/>
            <a:r>
              <a:rPr lang="en-US" dirty="0"/>
              <a:t>Text 20/22 Arial regular </a:t>
            </a:r>
            <a:r>
              <a:rPr lang="en-US" dirty="0" err="1"/>
              <a:t>pud</a:t>
            </a:r>
            <a:r>
              <a:rPr lang="en-US" dirty="0"/>
              <a:t> </a:t>
            </a:r>
            <a:r>
              <a:rPr lang="en-US" dirty="0" err="1"/>
              <a:t>amer</a:t>
            </a:r>
            <a:r>
              <a:rPr lang="en-US" dirty="0"/>
              <a:t>  section lorem.</a:t>
            </a:r>
          </a:p>
        </p:txBody>
      </p:sp>
      <p:sp>
        <p:nvSpPr>
          <p:cNvPr id="15"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4266348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1697" y="1407100"/>
            <a:ext cx="7977641"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381001"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7" name="Text Placeholder 6"/>
          <p:cNvSpPr>
            <a:spLocks noGrp="1"/>
          </p:cNvSpPr>
          <p:nvPr>
            <p:ph type="body" sz="quarter" idx="10" hasCustomPrompt="1"/>
          </p:nvPr>
        </p:nvSpPr>
        <p:spPr>
          <a:xfrm>
            <a:off x="884843" y="2482157"/>
            <a:ext cx="10407573" cy="793059"/>
          </a:xfrm>
          <a:prstGeom prst="rect">
            <a:avLst/>
          </a:prstGeom>
        </p:spPr>
        <p:txBody>
          <a:bodyPr lIns="0" tIns="0" rIns="0" bIns="0"/>
          <a:lstStyle>
            <a:lvl1pPr>
              <a:lnSpc>
                <a:spcPts val="2800"/>
              </a:lnSpc>
              <a:defRPr sz="2400" b="1" i="0" spc="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GeometricSans3 SemiBold" charset="0"/>
                <a:ea typeface="HurmeGeometricSans3 SemiBold" charset="0"/>
                <a:cs typeface="HurmeGeometricSans3 SemiBold" charset="0"/>
              </a:defRPr>
            </a:lvl2pPr>
            <a:lvl3pPr>
              <a:defRPr sz="2400" b="1" i="0">
                <a:solidFill>
                  <a:schemeClr val="accent2"/>
                </a:solidFill>
                <a:latin typeface="HurmeGeometricSans3 SemiBold" charset="0"/>
                <a:ea typeface="HurmeGeometricSans3 SemiBold" charset="0"/>
                <a:cs typeface="HurmeGeometricSans3 SemiBold" charset="0"/>
              </a:defRPr>
            </a:lvl3pPr>
            <a:lvl4pPr>
              <a:defRPr sz="2400" b="1" i="0">
                <a:solidFill>
                  <a:schemeClr val="accent2"/>
                </a:solidFill>
                <a:latin typeface="HurmeGeometricSans3 SemiBold" charset="0"/>
                <a:ea typeface="HurmeGeometricSans3 SemiBold" charset="0"/>
                <a:cs typeface="HurmeGeometricSans3 SemiBold" charset="0"/>
              </a:defRPr>
            </a:lvl4pPr>
            <a:lvl5pPr>
              <a:defRPr sz="2400" b="1" i="0">
                <a:solidFill>
                  <a:schemeClr val="accent2"/>
                </a:solidFill>
                <a:latin typeface="HurmeGeometricSans3 SemiBold" charset="0"/>
                <a:ea typeface="HurmeGeometricSans3 SemiBold" charset="0"/>
                <a:cs typeface="HurmeGeometricSans3 SemiBold" charset="0"/>
              </a:defRPr>
            </a:lvl5pPr>
          </a:lstStyle>
          <a:p>
            <a:pPr lvl="0"/>
            <a:r>
              <a:rPr lang="en-US" dirty="0"/>
              <a:t>Intro copy 24/28 </a:t>
            </a:r>
            <a:r>
              <a:rPr lang="en-US" dirty="0" err="1"/>
              <a:t>Hurme</a:t>
            </a:r>
            <a:r>
              <a:rPr lang="en-US" dirty="0"/>
              <a:t> 3 Semi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5" name="Text Placeholder 4"/>
          <p:cNvSpPr>
            <a:spLocks noGrp="1"/>
          </p:cNvSpPr>
          <p:nvPr>
            <p:ph type="body" sz="quarter" idx="11" hasCustomPrompt="1"/>
          </p:nvPr>
        </p:nvSpPr>
        <p:spPr>
          <a:xfrm>
            <a:off x="914400" y="3595645"/>
            <a:ext cx="10378017" cy="1833562"/>
          </a:xfrm>
          <a:prstGeom prst="rect">
            <a:avLst/>
          </a:prstGeom>
        </p:spPr>
        <p:txBody>
          <a:bodyPr lIns="0" tIns="0" rIns="0" bIns="0" numCol="3"/>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b="0" i="0" spc="0" baseline="0">
                <a:latin typeface="Arial" panose="020B0604020202020204" pitchFamily="34" charset="0"/>
                <a:ea typeface="Arial" panose="020B0604020202020204" pitchFamily="34" charset="0"/>
                <a:cs typeface="Arial" panose="020B0604020202020204" pitchFamily="34" charset="0"/>
              </a:defRPr>
            </a:lvl1pPr>
            <a:lvl2pPr>
              <a:lnSpc>
                <a:spcPts val="2200"/>
              </a:lnSpc>
              <a:defRPr b="1" i="0">
                <a:latin typeface="HurmeGeometricSans3 SemiBold" charset="0"/>
                <a:ea typeface="HurmeGeometricSans3 SemiBold" charset="0"/>
                <a:cs typeface="HurmeGeometricSans3 SemiBold" charset="0"/>
              </a:defRPr>
            </a:lvl2pPr>
            <a:lvl3pPr>
              <a:lnSpc>
                <a:spcPts val="2200"/>
              </a:lnSpc>
              <a:defRPr b="1" i="0">
                <a:latin typeface="HurmeGeometricSans3 SemiBold" charset="0"/>
                <a:ea typeface="HurmeGeometricSans3 SemiBold" charset="0"/>
                <a:cs typeface="HurmeGeometricSans3 SemiBold" charset="0"/>
              </a:defRPr>
            </a:lvl3pPr>
            <a:lvl4pPr>
              <a:lnSpc>
                <a:spcPts val="2200"/>
              </a:lnSpc>
              <a:defRPr b="1" i="0">
                <a:latin typeface="HurmeGeometricSans3 SemiBold" charset="0"/>
                <a:ea typeface="HurmeGeometricSans3 SemiBold" charset="0"/>
                <a:cs typeface="HurmeGeometricSans3 SemiBold" charset="0"/>
              </a:defRPr>
            </a:lvl4pPr>
            <a:lvl5pPr>
              <a:lnSpc>
                <a:spcPts val="2200"/>
              </a:lnSpc>
              <a:defRPr b="1" i="0">
                <a:latin typeface="HurmeGeometricSans3 SemiBold" charset="0"/>
                <a:ea typeface="HurmeGeometricSans3 SemiBold" charset="0"/>
                <a:cs typeface="HurmeGeometricSans3 SemiBold" charset="0"/>
              </a:defRPr>
            </a:lvl5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a:pPr>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p:txBody>
      </p:sp>
      <p:sp>
        <p:nvSpPr>
          <p:cNvPr id="8" name="Rectangle 7"/>
          <p:cNvSpPr/>
          <p:nvPr userDrawn="1"/>
        </p:nvSpPr>
        <p:spPr>
          <a:xfrm>
            <a:off x="857135" y="465513"/>
            <a:ext cx="185466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23185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content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27986A6-1A21-5767-1C79-C963E268024E}"/>
              </a:ext>
            </a:extLst>
          </p:cNvPr>
          <p:cNvSpPr>
            <a:spLocks noGrp="1"/>
          </p:cNvSpPr>
          <p:nvPr>
            <p:ph type="body" sz="quarter" idx="25" hasCustomPrompt="1"/>
          </p:nvPr>
        </p:nvSpPr>
        <p:spPr>
          <a:xfrm>
            <a:off x="623888" y="2441448"/>
            <a:ext cx="10942637" cy="3616325"/>
          </a:xfrm>
          <a:prstGeom prst="rect">
            <a:avLst/>
          </a:prstGeom>
        </p:spPr>
        <p:txBody>
          <a:bodyPr lIns="0" tIns="0" rIns="0" bIns="0"/>
          <a:lstStyle>
            <a:lvl1pPr marL="137160" indent="-137160">
              <a:lnSpc>
                <a:spcPct val="100000"/>
              </a:lnSpc>
              <a:spcBef>
                <a:spcPts val="300"/>
              </a:spcBef>
              <a:buFont typeface="Arial" panose="020B0604020202020204" pitchFamily="34" charset="0"/>
              <a:buChar char="•"/>
              <a:defRPr sz="1400" b="0"/>
            </a:lvl1pPr>
            <a:lvl2pPr marL="457200" indent="-265176">
              <a:lnSpc>
                <a:spcPct val="100000"/>
              </a:lnSpc>
              <a:spcBef>
                <a:spcPts val="200"/>
              </a:spcBef>
              <a:buFont typeface="System Font Regular"/>
              <a:buChar char="－"/>
              <a:defRPr/>
            </a:lvl2pPr>
            <a:lvl3pPr marL="594360" indent="-137160">
              <a:lnSpc>
                <a:spcPct val="100000"/>
              </a:lnSpc>
              <a:spcBef>
                <a:spcPts val="300"/>
              </a:spcBef>
              <a:buFont typeface="Arial" panose="020B0604020202020204" pitchFamily="34" charset="0"/>
              <a:buChar char="•"/>
              <a:defRPr/>
            </a:lvl3pPr>
            <a:lvl4pPr marL="749808" indent="-137160">
              <a:lnSpc>
                <a:spcPct val="100000"/>
              </a:lnSpc>
              <a:spcBef>
                <a:spcPts val="200"/>
              </a:spcBef>
              <a:buFont typeface="System Font Regular"/>
              <a:buChar char="◦"/>
              <a:defRPr/>
            </a:lvl4pPr>
            <a:lvl5pPr marL="914400" indent="-137160">
              <a:lnSpc>
                <a:spcPct val="100000"/>
              </a:lnSpc>
              <a:spcBef>
                <a:spcPts val="300"/>
              </a:spcBef>
              <a:buFont typeface="Arial" panose="020B0604020202020204" pitchFamily="34" charset="0"/>
              <a:buChar char="•"/>
              <a:defRPr/>
            </a:lvl5pPr>
          </a:lstStyle>
          <a:p>
            <a:pPr lvl="0"/>
            <a:r>
              <a:rPr lang="en-US"/>
              <a:t>Placeholder text</a:t>
            </a:r>
          </a:p>
          <a:p>
            <a:pPr lvl="1"/>
            <a:r>
              <a:rPr lang="en-US"/>
              <a:t>Second level</a:t>
            </a:r>
          </a:p>
          <a:p>
            <a:pPr lvl="2"/>
            <a:r>
              <a:rPr lang="en-US"/>
              <a:t>Third level</a:t>
            </a:r>
          </a:p>
          <a:p>
            <a:pPr lvl="3"/>
            <a:r>
              <a:rPr lang="en-US"/>
              <a:t>Fourth level</a:t>
            </a:r>
          </a:p>
          <a:p>
            <a:pPr lvl="4"/>
            <a:r>
              <a:rPr lang="en-US"/>
              <a:t>Fifth level</a:t>
            </a:r>
          </a:p>
        </p:txBody>
      </p:sp>
      <p:sp>
        <p:nvSpPr>
          <p:cNvPr id="16" name="Title Placeholder 1">
            <a:extLst>
              <a:ext uri="{FF2B5EF4-FFF2-40B4-BE49-F238E27FC236}">
                <a16:creationId xmlns:a16="http://schemas.microsoft.com/office/drawing/2014/main" id="{D8152DA8-2F3E-C24B-9C09-26F2045053C1}"/>
              </a:ext>
            </a:extLst>
          </p:cNvPr>
          <p:cNvSpPr>
            <a:spLocks noGrp="1" noRot="1" noMove="1" noResize="1" noEditPoints="1" noAdjustHandles="1" noChangeArrowheads="1" noChangeShapeType="1"/>
          </p:cNvSpPr>
          <p:nvPr>
            <p:ph type="title" hasCustomPrompt="1"/>
          </p:nvPr>
        </p:nvSpPr>
        <p:spPr>
          <a:xfrm>
            <a:off x="624666" y="1155702"/>
            <a:ext cx="10919634"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up to 2 lines</a:t>
            </a:r>
          </a:p>
        </p:txBody>
      </p:sp>
      <p:sp>
        <p:nvSpPr>
          <p:cNvPr id="2" name="Text Placeholder 5">
            <a:extLst>
              <a:ext uri="{FF2B5EF4-FFF2-40B4-BE49-F238E27FC236}">
                <a16:creationId xmlns:a16="http://schemas.microsoft.com/office/drawing/2014/main" id="{660BEDC4-C03B-872F-C3F5-5E7873CFC220}"/>
              </a:ext>
            </a:extLst>
          </p:cNvPr>
          <p:cNvSpPr>
            <a:spLocks noGrp="1" noRot="1" noMove="1" noResize="1" noEditPoints="1" noAdjustHandles="1" noChangeArrowheads="1" noChangeShapeType="1"/>
          </p:cNvSpPr>
          <p:nvPr>
            <p:ph type="body" sz="quarter" idx="24" hasCustomPrompt="1"/>
          </p:nvPr>
        </p:nvSpPr>
        <p:spPr>
          <a:xfrm>
            <a:off x="624663" y="441294"/>
            <a:ext cx="8716186" cy="400081"/>
          </a:xfrm>
          <a:prstGeom prst="rect">
            <a:avLst/>
          </a:prstGeom>
        </p:spPr>
        <p:txBody>
          <a:bodyPr lIns="0" tIns="0" rIns="0" bIns="0"/>
          <a:lstStyle>
            <a:lvl1pPr>
              <a:defRPr sz="1200" cap="all" baseline="0">
                <a:solidFill>
                  <a:srgbClr val="284684"/>
                </a:solidFill>
              </a:defRPr>
            </a:lvl1pPr>
          </a:lstStyle>
          <a:p>
            <a:r>
              <a:rPr lang="en-US"/>
              <a:t>OPTIONAL TITLE FOR DOCUMENT, SECTION OR GROUP</a:t>
            </a:r>
          </a:p>
        </p:txBody>
      </p:sp>
      <p:sp>
        <p:nvSpPr>
          <p:cNvPr id="4" name="Text Placeholder 3">
            <a:extLst>
              <a:ext uri="{FF2B5EF4-FFF2-40B4-BE49-F238E27FC236}">
                <a16:creationId xmlns:a16="http://schemas.microsoft.com/office/drawing/2014/main" id="{092FCE47-BFC5-1F8D-DC6D-F69A43FDDC64}"/>
              </a:ext>
            </a:extLst>
          </p:cNvPr>
          <p:cNvSpPr>
            <a:spLocks noGrp="1"/>
          </p:cNvSpPr>
          <p:nvPr>
            <p:ph type="body" sz="quarter" idx="26" hasCustomPrompt="1"/>
          </p:nvPr>
        </p:nvSpPr>
        <p:spPr>
          <a:xfrm>
            <a:off x="623888" y="6067604"/>
            <a:ext cx="10942637" cy="377825"/>
          </a:xfrm>
          <a:prstGeom prst="rect">
            <a:avLst/>
          </a:prstGeom>
        </p:spPr>
        <p:txBody>
          <a:bodyPr lIns="0" tIns="0" rIns="0" bIns="0" anchor="b" anchorCtr="0"/>
          <a:lstStyle>
            <a:lvl1pPr>
              <a:defRPr sz="800" b="0"/>
            </a:lvl1pPr>
            <a:lvl5pPr marL="594360" indent="0">
              <a:buNone/>
              <a:defRPr/>
            </a:lvl5pPr>
          </a:lstStyle>
          <a:p>
            <a:pPr lvl="0"/>
            <a:r>
              <a:rPr lang="en-US"/>
              <a:t>Optional formatting for footnote or disclosure text, if needed</a:t>
            </a:r>
          </a:p>
        </p:txBody>
      </p:sp>
    </p:spTree>
    <p:extLst>
      <p:ext uri="{BB962C8B-B14F-4D97-AF65-F5344CB8AC3E}">
        <p14:creationId xmlns:p14="http://schemas.microsoft.com/office/powerpoint/2010/main" val="1161421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with sidebar">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9BA75D86-E697-72BD-71AE-97E6737F35AF}"/>
              </a:ext>
            </a:extLst>
          </p:cNvPr>
          <p:cNvSpPr>
            <a:spLocks noGrp="1"/>
          </p:cNvSpPr>
          <p:nvPr>
            <p:ph type="body" sz="quarter" idx="27" hasCustomPrompt="1"/>
          </p:nvPr>
        </p:nvSpPr>
        <p:spPr>
          <a:xfrm>
            <a:off x="623888" y="6067604"/>
            <a:ext cx="10942637" cy="377825"/>
          </a:xfrm>
          <a:prstGeom prst="rect">
            <a:avLst/>
          </a:prstGeom>
          <a:noFill/>
        </p:spPr>
        <p:txBody>
          <a:bodyPr lIns="0" tIns="0" rIns="0" bIns="0" anchor="b" anchorCtr="0"/>
          <a:lstStyle>
            <a:lvl1pPr>
              <a:defRPr sz="800" b="0"/>
            </a:lvl1pPr>
            <a:lvl5pPr marL="594360" indent="0">
              <a:buNone/>
              <a:defRPr/>
            </a:lvl5pPr>
          </a:lstStyle>
          <a:p>
            <a:pPr lvl="0"/>
            <a:r>
              <a:rPr lang="en-US"/>
              <a:t>Optional formatting for footnote or disclosure text, if needed</a:t>
            </a:r>
          </a:p>
        </p:txBody>
      </p:sp>
      <p:sp>
        <p:nvSpPr>
          <p:cNvPr id="3" name="Text Placeholder 5">
            <a:extLst>
              <a:ext uri="{FF2B5EF4-FFF2-40B4-BE49-F238E27FC236}">
                <a16:creationId xmlns:a16="http://schemas.microsoft.com/office/drawing/2014/main" id="{4D93E41E-6BD5-42BC-9EED-730826B19089}"/>
              </a:ext>
            </a:extLst>
          </p:cNvPr>
          <p:cNvSpPr>
            <a:spLocks noGrp="1"/>
          </p:cNvSpPr>
          <p:nvPr>
            <p:ph type="body" sz="quarter" idx="24" hasCustomPrompt="1"/>
          </p:nvPr>
        </p:nvSpPr>
        <p:spPr>
          <a:xfrm>
            <a:off x="624663" y="441294"/>
            <a:ext cx="8716186" cy="400081"/>
          </a:xfrm>
          <a:prstGeom prst="rect">
            <a:avLst/>
          </a:prstGeom>
        </p:spPr>
        <p:txBody>
          <a:bodyPr lIns="0" tIns="0" rIns="0" bIns="0"/>
          <a:lstStyle>
            <a:lvl1pPr>
              <a:defRPr sz="1200" cap="all" baseline="0">
                <a:solidFill>
                  <a:srgbClr val="284684"/>
                </a:solidFill>
              </a:defRPr>
            </a:lvl1pPr>
          </a:lstStyle>
          <a:p>
            <a:r>
              <a:rPr lang="en-US"/>
              <a:t>OPTIONAL TITLE FOR DOCUMENT, SECTION OR GROUP</a:t>
            </a:r>
          </a:p>
        </p:txBody>
      </p:sp>
      <p:sp>
        <p:nvSpPr>
          <p:cNvPr id="16" name="Title Placeholder 1">
            <a:extLst>
              <a:ext uri="{FF2B5EF4-FFF2-40B4-BE49-F238E27FC236}">
                <a16:creationId xmlns:a16="http://schemas.microsoft.com/office/drawing/2014/main" id="{94BB771D-8574-3C47-98DC-7C76C87000C2}"/>
              </a:ext>
            </a:extLst>
          </p:cNvPr>
          <p:cNvSpPr>
            <a:spLocks noGrp="1"/>
          </p:cNvSpPr>
          <p:nvPr>
            <p:ph type="title" hasCustomPrompt="1"/>
          </p:nvPr>
        </p:nvSpPr>
        <p:spPr>
          <a:xfrm>
            <a:off x="624663" y="1155702"/>
            <a:ext cx="10919627"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up to 2 lines</a:t>
            </a:r>
          </a:p>
        </p:txBody>
      </p:sp>
      <p:sp>
        <p:nvSpPr>
          <p:cNvPr id="6" name="Content Placeholder 5">
            <a:extLst>
              <a:ext uri="{FF2B5EF4-FFF2-40B4-BE49-F238E27FC236}">
                <a16:creationId xmlns:a16="http://schemas.microsoft.com/office/drawing/2014/main" id="{40006B5B-26A9-8810-3189-768ACD3C54BE}"/>
              </a:ext>
            </a:extLst>
          </p:cNvPr>
          <p:cNvSpPr>
            <a:spLocks noGrp="1"/>
          </p:cNvSpPr>
          <p:nvPr>
            <p:ph sz="quarter" idx="26" hasCustomPrompt="1"/>
          </p:nvPr>
        </p:nvSpPr>
        <p:spPr>
          <a:xfrm>
            <a:off x="4825999" y="2401774"/>
            <a:ext cx="6740525" cy="3616325"/>
          </a:xfrm>
          <a:prstGeom prst="rect">
            <a:avLst/>
          </a:prstGeom>
        </p:spPr>
        <p:txBody>
          <a:bodyPr lIns="0" tIns="0" rIns="0" bIns="0"/>
          <a:lstStyle>
            <a:lvl1pPr marL="137160" indent="-137160">
              <a:lnSpc>
                <a:spcPct val="100000"/>
              </a:lnSpc>
              <a:spcBef>
                <a:spcPts val="300"/>
              </a:spcBef>
              <a:buFont typeface="Arial" panose="020B0604020202020204" pitchFamily="34" charset="0"/>
              <a:buChar char="•"/>
              <a:defRPr sz="1400" b="0"/>
            </a:lvl1pPr>
            <a:lvl2pPr marL="457200" indent="-265176">
              <a:lnSpc>
                <a:spcPct val="100000"/>
              </a:lnSpc>
              <a:spcBef>
                <a:spcPts val="200"/>
              </a:spcBef>
              <a:buFont typeface="System Font Regular"/>
              <a:buChar char="－"/>
              <a:defRPr/>
            </a:lvl2pPr>
            <a:lvl3pPr marL="594360">
              <a:lnSpc>
                <a:spcPct val="100000"/>
              </a:lnSpc>
              <a:defRPr/>
            </a:lvl3pPr>
            <a:lvl4pPr marL="749808" indent="-137160">
              <a:lnSpc>
                <a:spcPct val="100000"/>
              </a:lnSpc>
              <a:spcBef>
                <a:spcPts val="200"/>
              </a:spcBef>
              <a:buFont typeface="System Font Regular"/>
              <a:buChar char="◦"/>
              <a:defRPr/>
            </a:lvl4pPr>
            <a:lvl5pPr marL="914400">
              <a:lnSpc>
                <a:spcPct val="100000"/>
              </a:lnSpc>
              <a:defRPr/>
            </a:lvl5pPr>
          </a:lstStyle>
          <a:p>
            <a:pPr lvl="0"/>
            <a:r>
              <a:rPr lang="en-US"/>
              <a:t>Placeholder text</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8A402B2A-DBCC-2806-3295-0813980C06CB}"/>
              </a:ext>
            </a:extLst>
          </p:cNvPr>
          <p:cNvSpPr>
            <a:spLocks noGrp="1"/>
          </p:cNvSpPr>
          <p:nvPr>
            <p:ph type="body" sz="quarter" idx="25" hasCustomPrompt="1"/>
          </p:nvPr>
        </p:nvSpPr>
        <p:spPr>
          <a:xfrm>
            <a:off x="623888" y="2431617"/>
            <a:ext cx="2730735" cy="3616325"/>
          </a:xfrm>
          <a:prstGeom prst="rect">
            <a:avLst/>
          </a:prstGeom>
        </p:spPr>
        <p:txBody>
          <a:bodyPr lIns="0" tIns="0" rIns="0" bIns="0"/>
          <a:lstStyle>
            <a:lvl1pPr marL="137160" indent="-137160">
              <a:lnSpc>
                <a:spcPct val="100000"/>
              </a:lnSpc>
              <a:spcBef>
                <a:spcPts val="300"/>
              </a:spcBef>
              <a:buFont typeface="Arial" panose="020B0604020202020204" pitchFamily="34" charset="0"/>
              <a:buChar char="•"/>
              <a:defRPr sz="1400" b="0"/>
            </a:lvl1pPr>
            <a:lvl2pPr marL="457200" indent="-265176">
              <a:lnSpc>
                <a:spcPct val="100000"/>
              </a:lnSpc>
              <a:spcBef>
                <a:spcPts val="200"/>
              </a:spcBef>
              <a:buFont typeface="System Font Regular"/>
              <a:buChar char="－"/>
              <a:defRPr/>
            </a:lvl2pPr>
            <a:lvl3pPr marL="594360" indent="-137160">
              <a:lnSpc>
                <a:spcPct val="100000"/>
              </a:lnSpc>
              <a:spcBef>
                <a:spcPts val="300"/>
              </a:spcBef>
              <a:buFont typeface="Arial" panose="020B0604020202020204" pitchFamily="34" charset="0"/>
              <a:buChar char="•"/>
              <a:defRPr/>
            </a:lvl3pPr>
            <a:lvl4pPr marL="749808" indent="-137160">
              <a:lnSpc>
                <a:spcPct val="100000"/>
              </a:lnSpc>
              <a:spcBef>
                <a:spcPts val="200"/>
              </a:spcBef>
              <a:buFont typeface="System Font Regular"/>
              <a:buChar char="◦"/>
              <a:defRPr/>
            </a:lvl4pPr>
            <a:lvl5pPr marL="914400" indent="-137160">
              <a:lnSpc>
                <a:spcPct val="100000"/>
              </a:lnSpc>
              <a:spcBef>
                <a:spcPts val="300"/>
              </a:spcBef>
              <a:buFont typeface="Arial" panose="020B0604020202020204" pitchFamily="34" charset="0"/>
              <a:buChar char="•"/>
              <a:defRPr/>
            </a:lvl5pPr>
          </a:lstStyle>
          <a:p>
            <a:pPr lvl="0"/>
            <a:r>
              <a:rPr lang="en-US"/>
              <a:t>Placeholder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4100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with wide sidebar">
    <p:spTree>
      <p:nvGrpSpPr>
        <p:cNvPr id="1" name=""/>
        <p:cNvGrpSpPr/>
        <p:nvPr/>
      </p:nvGrpSpPr>
      <p:grpSpPr>
        <a:xfrm>
          <a:off x="0" y="0"/>
          <a:ext cx="0" cy="0"/>
          <a:chOff x="0" y="0"/>
          <a:chExt cx="0" cy="0"/>
        </a:xfrm>
      </p:grpSpPr>
      <p:sp>
        <p:nvSpPr>
          <p:cNvPr id="25" name="Title Placeholder 1">
            <a:extLst>
              <a:ext uri="{FF2B5EF4-FFF2-40B4-BE49-F238E27FC236}">
                <a16:creationId xmlns:a16="http://schemas.microsoft.com/office/drawing/2014/main" id="{74E4F565-3989-DE46-96BE-9CDF9DEA79BE}"/>
              </a:ext>
            </a:extLst>
          </p:cNvPr>
          <p:cNvSpPr>
            <a:spLocks noGrp="1"/>
          </p:cNvSpPr>
          <p:nvPr>
            <p:ph type="title" hasCustomPrompt="1"/>
          </p:nvPr>
        </p:nvSpPr>
        <p:spPr>
          <a:xfrm>
            <a:off x="624666" y="1155702"/>
            <a:ext cx="10919626"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up to 2 lines</a:t>
            </a:r>
          </a:p>
        </p:txBody>
      </p:sp>
      <p:sp>
        <p:nvSpPr>
          <p:cNvPr id="3" name="Text Placeholder 5">
            <a:extLst>
              <a:ext uri="{FF2B5EF4-FFF2-40B4-BE49-F238E27FC236}">
                <a16:creationId xmlns:a16="http://schemas.microsoft.com/office/drawing/2014/main" id="{F89DD6D3-6016-5924-1855-8E884F1A3C8C}"/>
              </a:ext>
            </a:extLst>
          </p:cNvPr>
          <p:cNvSpPr>
            <a:spLocks noGrp="1"/>
          </p:cNvSpPr>
          <p:nvPr>
            <p:ph type="body" sz="quarter" idx="23" hasCustomPrompt="1"/>
          </p:nvPr>
        </p:nvSpPr>
        <p:spPr>
          <a:xfrm>
            <a:off x="624663" y="441294"/>
            <a:ext cx="8716186" cy="400081"/>
          </a:xfrm>
          <a:prstGeom prst="rect">
            <a:avLst/>
          </a:prstGeom>
        </p:spPr>
        <p:txBody>
          <a:bodyPr lIns="0" tIns="0" rIns="0" bIns="0"/>
          <a:lstStyle>
            <a:lvl1pPr>
              <a:defRPr sz="1200" cap="all" baseline="0">
                <a:solidFill>
                  <a:srgbClr val="284684"/>
                </a:solidFill>
              </a:defRPr>
            </a:lvl1pPr>
          </a:lstStyle>
          <a:p>
            <a:r>
              <a:rPr lang="en-US"/>
              <a:t>OPTIONAL TITLE FOR DOCUMENT, SECTION OR GROUP</a:t>
            </a:r>
          </a:p>
        </p:txBody>
      </p:sp>
      <p:sp>
        <p:nvSpPr>
          <p:cNvPr id="4" name="Text Placeholder 3">
            <a:extLst>
              <a:ext uri="{FF2B5EF4-FFF2-40B4-BE49-F238E27FC236}">
                <a16:creationId xmlns:a16="http://schemas.microsoft.com/office/drawing/2014/main" id="{8014FA47-2AF9-9DBB-10D0-E6090E202900}"/>
              </a:ext>
            </a:extLst>
          </p:cNvPr>
          <p:cNvSpPr>
            <a:spLocks noGrp="1"/>
          </p:cNvSpPr>
          <p:nvPr>
            <p:ph type="body" sz="quarter" idx="27" hasCustomPrompt="1"/>
          </p:nvPr>
        </p:nvSpPr>
        <p:spPr>
          <a:xfrm>
            <a:off x="623888" y="6067604"/>
            <a:ext cx="10942637" cy="377825"/>
          </a:xfrm>
          <a:prstGeom prst="rect">
            <a:avLst/>
          </a:prstGeom>
        </p:spPr>
        <p:txBody>
          <a:bodyPr lIns="0" tIns="0" rIns="0" bIns="0" anchor="b" anchorCtr="0"/>
          <a:lstStyle>
            <a:lvl1pPr>
              <a:defRPr sz="800" b="0"/>
            </a:lvl1pPr>
            <a:lvl5pPr marL="594360" indent="0">
              <a:buNone/>
              <a:defRPr/>
            </a:lvl5pPr>
          </a:lstStyle>
          <a:p>
            <a:pPr lvl="0"/>
            <a:r>
              <a:rPr lang="en-US"/>
              <a:t>Optional formatting for footnote or disclosure text, if needed</a:t>
            </a:r>
          </a:p>
        </p:txBody>
      </p:sp>
      <p:sp>
        <p:nvSpPr>
          <p:cNvPr id="6" name="Content Placeholder 5">
            <a:extLst>
              <a:ext uri="{FF2B5EF4-FFF2-40B4-BE49-F238E27FC236}">
                <a16:creationId xmlns:a16="http://schemas.microsoft.com/office/drawing/2014/main" id="{08E581F6-A693-9EAE-2448-7898A092C9C6}"/>
              </a:ext>
            </a:extLst>
          </p:cNvPr>
          <p:cNvSpPr>
            <a:spLocks noGrp="1"/>
          </p:cNvSpPr>
          <p:nvPr>
            <p:ph sz="quarter" idx="26" hasCustomPrompt="1"/>
          </p:nvPr>
        </p:nvSpPr>
        <p:spPr>
          <a:xfrm>
            <a:off x="624663" y="2441448"/>
            <a:ext cx="6346147" cy="3616325"/>
          </a:xfrm>
          <a:prstGeom prst="rect">
            <a:avLst/>
          </a:prstGeom>
        </p:spPr>
        <p:txBody>
          <a:bodyPr lIns="0" tIns="0" rIns="0" bIns="0"/>
          <a:lstStyle>
            <a:lvl1pPr marL="137160" indent="-137160">
              <a:lnSpc>
                <a:spcPct val="100000"/>
              </a:lnSpc>
              <a:spcBef>
                <a:spcPts val="300"/>
              </a:spcBef>
              <a:buFont typeface="Arial" panose="020B0604020202020204" pitchFamily="34" charset="0"/>
              <a:buChar char="•"/>
              <a:defRPr sz="1400" b="0"/>
            </a:lvl1pPr>
            <a:lvl2pPr marL="457200" indent="-265176">
              <a:lnSpc>
                <a:spcPct val="100000"/>
              </a:lnSpc>
              <a:spcBef>
                <a:spcPts val="200"/>
              </a:spcBef>
              <a:buFont typeface="System Font Regular"/>
              <a:buChar char="－"/>
              <a:defRPr/>
            </a:lvl2pPr>
            <a:lvl3pPr marL="594360">
              <a:lnSpc>
                <a:spcPct val="100000"/>
              </a:lnSpc>
              <a:defRPr/>
            </a:lvl3pPr>
            <a:lvl4pPr marL="749808" indent="-137160">
              <a:lnSpc>
                <a:spcPct val="100000"/>
              </a:lnSpc>
              <a:spcBef>
                <a:spcPts val="200"/>
              </a:spcBef>
              <a:buFont typeface="System Font Regular"/>
              <a:buChar char="◦"/>
              <a:defRPr/>
            </a:lvl4pPr>
            <a:lvl5pPr marL="914400">
              <a:lnSpc>
                <a:spcPct val="100000"/>
              </a:lnSpc>
              <a:defRPr/>
            </a:lvl5pPr>
          </a:lstStyle>
          <a:p>
            <a:pPr lvl="0"/>
            <a:r>
              <a:rPr lang="en-US"/>
              <a:t>Placeholder text</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724FD4C1-1F97-1733-87EB-1D6F6EF5CE80}"/>
              </a:ext>
            </a:extLst>
          </p:cNvPr>
          <p:cNvSpPr>
            <a:spLocks noGrp="1"/>
          </p:cNvSpPr>
          <p:nvPr>
            <p:ph type="body" sz="quarter" idx="25" hasCustomPrompt="1"/>
          </p:nvPr>
        </p:nvSpPr>
        <p:spPr>
          <a:xfrm>
            <a:off x="7421138" y="2441448"/>
            <a:ext cx="4145388" cy="3616325"/>
          </a:xfrm>
          <a:prstGeom prst="rect">
            <a:avLst/>
          </a:prstGeom>
        </p:spPr>
        <p:txBody>
          <a:bodyPr lIns="0" tIns="0" rIns="0" bIns="0"/>
          <a:lstStyle>
            <a:lvl1pPr marL="137160" indent="-137160">
              <a:lnSpc>
                <a:spcPct val="100000"/>
              </a:lnSpc>
              <a:spcBef>
                <a:spcPts val="300"/>
              </a:spcBef>
              <a:buFont typeface="Arial" panose="020B0604020202020204" pitchFamily="34" charset="0"/>
              <a:buChar char="•"/>
              <a:defRPr sz="1400" b="0"/>
            </a:lvl1pPr>
            <a:lvl2pPr marL="457200" indent="-265176">
              <a:lnSpc>
                <a:spcPct val="100000"/>
              </a:lnSpc>
              <a:spcBef>
                <a:spcPts val="200"/>
              </a:spcBef>
              <a:buFont typeface="System Font Regular"/>
              <a:buChar char="－"/>
              <a:defRPr/>
            </a:lvl2pPr>
            <a:lvl3pPr marL="594360" indent="-137160">
              <a:lnSpc>
                <a:spcPct val="100000"/>
              </a:lnSpc>
              <a:spcBef>
                <a:spcPts val="300"/>
              </a:spcBef>
              <a:buFont typeface="Arial" panose="020B0604020202020204" pitchFamily="34" charset="0"/>
              <a:buChar char="•"/>
              <a:defRPr/>
            </a:lvl3pPr>
            <a:lvl4pPr marL="749808" indent="-137160">
              <a:lnSpc>
                <a:spcPct val="100000"/>
              </a:lnSpc>
              <a:spcBef>
                <a:spcPts val="200"/>
              </a:spcBef>
              <a:buFont typeface="System Font Regular"/>
              <a:buChar char="◦"/>
              <a:defRPr/>
            </a:lvl4pPr>
            <a:lvl5pPr marL="914400" indent="-137160">
              <a:lnSpc>
                <a:spcPct val="100000"/>
              </a:lnSpc>
              <a:spcBef>
                <a:spcPts val="300"/>
              </a:spcBef>
              <a:buFont typeface="Arial" panose="020B0604020202020204" pitchFamily="34" charset="0"/>
              <a:buChar char="•"/>
              <a:defRPr/>
            </a:lvl5pPr>
          </a:lstStyle>
          <a:p>
            <a:pPr lvl="0"/>
            <a:r>
              <a:rPr lang="en-US"/>
              <a:t>Placeholder text</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79E4EB16-469C-8595-B4B0-6958B2E7C0E7}"/>
              </a:ext>
            </a:extLst>
          </p:cNvPr>
          <p:cNvCxnSpPr>
            <a:cxnSpLocks/>
          </p:cNvCxnSpPr>
          <p:nvPr userDrawn="1"/>
        </p:nvCxnSpPr>
        <p:spPr>
          <a:xfrm>
            <a:off x="7198143" y="2437639"/>
            <a:ext cx="0" cy="3620261"/>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79559520"/>
      </p:ext>
    </p:extLst>
  </p:cSld>
  <p:clrMapOvr>
    <a:masterClrMapping/>
  </p:clrMapOvr>
  <p:extLst>
    <p:ext uri="{DCECCB84-F9BA-43D5-87BE-67443E8EF086}">
      <p15:sldGuideLst xmlns:p15="http://schemas.microsoft.com/office/powerpoint/2012/main">
        <p15:guide id="1" orient="horz" pos="7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with large image space">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8A4A627-803D-9489-2794-401AFE7186DC}"/>
              </a:ext>
            </a:extLst>
          </p:cNvPr>
          <p:cNvSpPr>
            <a:spLocks noGrp="1"/>
          </p:cNvSpPr>
          <p:nvPr>
            <p:ph idx="1" hasCustomPrompt="1"/>
          </p:nvPr>
        </p:nvSpPr>
        <p:spPr>
          <a:xfrm>
            <a:off x="5196662" y="1149218"/>
            <a:ext cx="6400800" cy="4857924"/>
          </a:xfrm>
          <a:prstGeom prst="rect">
            <a:avLst/>
          </a:prstGeom>
        </p:spPr>
        <p:txBody>
          <a:bodyPr lIns="0" tIns="1554480" rIns="0" bIns="0" anchor="t" anchorCtr="0"/>
          <a:lstStyle>
            <a:lvl1pPr marL="0" indent="0" algn="ctr">
              <a:buNone/>
              <a:defRPr>
                <a:solidFill>
                  <a:schemeClr val="tx1">
                    <a:lumMod val="20000"/>
                    <a:lumOff val="80000"/>
                  </a:schemeClr>
                </a:solidFill>
              </a:defRPr>
            </a:lvl1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Placeholder for copy, table, chart, </a:t>
            </a:r>
            <a:br>
              <a:rPr lang="en-US"/>
            </a:br>
            <a:r>
              <a:rPr lang="en-US"/>
              <a:t>SmartArt, picture or video </a:t>
            </a:r>
          </a:p>
        </p:txBody>
      </p:sp>
      <p:cxnSp>
        <p:nvCxnSpPr>
          <p:cNvPr id="10" name="Straight Connector 9">
            <a:extLst>
              <a:ext uri="{FF2B5EF4-FFF2-40B4-BE49-F238E27FC236}">
                <a16:creationId xmlns:a16="http://schemas.microsoft.com/office/drawing/2014/main" id="{E31DBE19-5B08-3CAE-D499-C5E25A022D5E}"/>
              </a:ext>
            </a:extLst>
          </p:cNvPr>
          <p:cNvCxnSpPr>
            <a:cxnSpLocks/>
          </p:cNvCxnSpPr>
          <p:nvPr userDrawn="1"/>
        </p:nvCxnSpPr>
        <p:spPr>
          <a:xfrm>
            <a:off x="4824428" y="1149218"/>
            <a:ext cx="0" cy="5257975"/>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sp>
        <p:nvSpPr>
          <p:cNvPr id="17" name="Text Placeholder 5">
            <a:extLst>
              <a:ext uri="{FF2B5EF4-FFF2-40B4-BE49-F238E27FC236}">
                <a16:creationId xmlns:a16="http://schemas.microsoft.com/office/drawing/2014/main" id="{0002DA78-1806-4D6C-EA46-FC3A65944E9A}"/>
              </a:ext>
            </a:extLst>
          </p:cNvPr>
          <p:cNvSpPr>
            <a:spLocks noGrp="1"/>
          </p:cNvSpPr>
          <p:nvPr>
            <p:ph type="body" sz="quarter" idx="24" hasCustomPrompt="1"/>
          </p:nvPr>
        </p:nvSpPr>
        <p:spPr>
          <a:xfrm>
            <a:off x="624663" y="441294"/>
            <a:ext cx="8716186" cy="400081"/>
          </a:xfrm>
          <a:prstGeom prst="rect">
            <a:avLst/>
          </a:prstGeom>
        </p:spPr>
        <p:txBody>
          <a:bodyPr lIns="0" tIns="0" rIns="0" bIns="0"/>
          <a:lstStyle>
            <a:lvl1pPr>
              <a:defRPr sz="1200" cap="all" baseline="0">
                <a:solidFill>
                  <a:srgbClr val="284684"/>
                </a:solidFill>
              </a:defRPr>
            </a:lvl1pPr>
          </a:lstStyle>
          <a:p>
            <a:r>
              <a:rPr lang="en-US"/>
              <a:t>OPTIONAL TITLE FOR DOCUMENT, SECTION OR GROUP</a:t>
            </a:r>
          </a:p>
        </p:txBody>
      </p:sp>
      <p:sp>
        <p:nvSpPr>
          <p:cNvPr id="19" name="Text Placeholder 18">
            <a:extLst>
              <a:ext uri="{FF2B5EF4-FFF2-40B4-BE49-F238E27FC236}">
                <a16:creationId xmlns:a16="http://schemas.microsoft.com/office/drawing/2014/main" id="{9A31BFA0-B367-CFF2-D57D-CA99B9B149D6}"/>
              </a:ext>
            </a:extLst>
          </p:cNvPr>
          <p:cNvSpPr>
            <a:spLocks noGrp="1"/>
          </p:cNvSpPr>
          <p:nvPr>
            <p:ph type="body" sz="quarter" idx="25" hasCustomPrompt="1"/>
          </p:nvPr>
        </p:nvSpPr>
        <p:spPr>
          <a:xfrm>
            <a:off x="5195633" y="6018121"/>
            <a:ext cx="6400799" cy="389071"/>
          </a:xfrm>
          <a:prstGeom prst="rect">
            <a:avLst/>
          </a:prstGeom>
          <a:noFill/>
        </p:spPr>
        <p:txBody>
          <a:bodyPr lIns="0" tIns="0" rIns="0" bIns="0" anchor="b" anchorCtr="0"/>
          <a:lstStyle>
            <a:lvl1pPr>
              <a:defRPr sz="800" b="0"/>
            </a:lvl1pPr>
          </a:lstStyle>
          <a:p>
            <a:pPr lvl="0"/>
            <a:r>
              <a:rPr lang="en-US"/>
              <a:t>Optional formatting for footnote or disclosure text, if needed</a:t>
            </a:r>
          </a:p>
        </p:txBody>
      </p:sp>
      <p:sp>
        <p:nvSpPr>
          <p:cNvPr id="3" name="Text Placeholder 4">
            <a:extLst>
              <a:ext uri="{FF2B5EF4-FFF2-40B4-BE49-F238E27FC236}">
                <a16:creationId xmlns:a16="http://schemas.microsoft.com/office/drawing/2014/main" id="{054D5273-7B01-9458-0ECA-D4F939CF4E86}"/>
              </a:ext>
            </a:extLst>
          </p:cNvPr>
          <p:cNvSpPr>
            <a:spLocks noGrp="1"/>
          </p:cNvSpPr>
          <p:nvPr>
            <p:ph type="body" sz="quarter" idx="27" hasCustomPrompt="1"/>
          </p:nvPr>
        </p:nvSpPr>
        <p:spPr>
          <a:xfrm>
            <a:off x="624662" y="2759574"/>
            <a:ext cx="3836217" cy="3647617"/>
          </a:xfrm>
          <a:prstGeom prst="rect">
            <a:avLst/>
          </a:prstGeom>
        </p:spPr>
        <p:txBody>
          <a:bodyPr lIns="0" tIns="0" rIns="0" bIns="0"/>
          <a:lstStyle>
            <a:lvl1pPr marL="137160" indent="-137160">
              <a:lnSpc>
                <a:spcPct val="100000"/>
              </a:lnSpc>
              <a:spcBef>
                <a:spcPts val="300"/>
              </a:spcBef>
              <a:buFont typeface="Arial" panose="020B0604020202020204" pitchFamily="34" charset="0"/>
              <a:buChar char="•"/>
              <a:defRPr sz="1400" b="0"/>
            </a:lvl1pPr>
            <a:lvl2pPr marL="457200" indent="-265176">
              <a:lnSpc>
                <a:spcPct val="100000"/>
              </a:lnSpc>
              <a:spcBef>
                <a:spcPts val="200"/>
              </a:spcBef>
              <a:buFont typeface="System Font Regular"/>
              <a:buChar char="－"/>
              <a:defRPr/>
            </a:lvl2pPr>
            <a:lvl3pPr marL="594360" indent="-137160">
              <a:lnSpc>
                <a:spcPct val="100000"/>
              </a:lnSpc>
              <a:spcBef>
                <a:spcPts val="300"/>
              </a:spcBef>
              <a:buFont typeface="Arial" panose="020B0604020202020204" pitchFamily="34" charset="0"/>
              <a:buChar char="•"/>
              <a:defRPr/>
            </a:lvl3pPr>
            <a:lvl4pPr marL="749808" indent="-137160">
              <a:lnSpc>
                <a:spcPct val="100000"/>
              </a:lnSpc>
              <a:spcBef>
                <a:spcPts val="200"/>
              </a:spcBef>
              <a:buFont typeface="System Font Regular"/>
              <a:buChar char="◦"/>
              <a:defRPr/>
            </a:lvl4pPr>
            <a:lvl5pPr marL="914400" indent="-137160">
              <a:lnSpc>
                <a:spcPct val="100000"/>
              </a:lnSpc>
              <a:spcBef>
                <a:spcPts val="300"/>
              </a:spcBef>
              <a:buFont typeface="Arial" panose="020B0604020202020204" pitchFamily="34" charset="0"/>
              <a:buChar char="•"/>
              <a:defRPr/>
            </a:lvl5pPr>
          </a:lstStyle>
          <a:p>
            <a:pPr lvl="0"/>
            <a:r>
              <a:rPr lang="en-US"/>
              <a:t>Placeholder text</a:t>
            </a:r>
          </a:p>
          <a:p>
            <a:pPr lvl="1"/>
            <a:r>
              <a:rPr lang="en-US"/>
              <a:t>Second level</a:t>
            </a:r>
          </a:p>
          <a:p>
            <a:pPr lvl="2"/>
            <a:r>
              <a:rPr lang="en-US"/>
              <a:t>Third level</a:t>
            </a:r>
          </a:p>
          <a:p>
            <a:pPr lvl="3"/>
            <a:r>
              <a:rPr lang="en-US"/>
              <a:t>Fourth level</a:t>
            </a:r>
          </a:p>
          <a:p>
            <a:pPr lvl="4"/>
            <a:r>
              <a:rPr lang="en-US"/>
              <a:t>Fifth level</a:t>
            </a:r>
          </a:p>
        </p:txBody>
      </p:sp>
      <p:sp>
        <p:nvSpPr>
          <p:cNvPr id="9" name="Title Placeholder 1">
            <a:extLst>
              <a:ext uri="{FF2B5EF4-FFF2-40B4-BE49-F238E27FC236}">
                <a16:creationId xmlns:a16="http://schemas.microsoft.com/office/drawing/2014/main" id="{269C0C99-2FAD-3DCC-ACD1-CC4104DE1CE3}"/>
              </a:ext>
            </a:extLst>
          </p:cNvPr>
          <p:cNvSpPr>
            <a:spLocks noGrp="1"/>
          </p:cNvSpPr>
          <p:nvPr>
            <p:ph type="title" hasCustomPrompt="1"/>
          </p:nvPr>
        </p:nvSpPr>
        <p:spPr>
          <a:xfrm>
            <a:off x="624666" y="1155701"/>
            <a:ext cx="3836227" cy="1289548"/>
          </a:xfrm>
          <a:prstGeom prst="rect">
            <a:avLst/>
          </a:prstGeom>
        </p:spPr>
        <p:txBody>
          <a:bodyPr vert="horz" lIns="0" tIns="0" rIns="0" bIns="0" rtlCol="0" anchor="t" anchorCtr="0">
            <a:noAutofit/>
          </a:bodyPr>
          <a:lstStyle>
            <a:lvl1pPr>
              <a:defRPr/>
            </a:lvl1pPr>
          </a:lstStyle>
          <a:p>
            <a:r>
              <a:rPr lang="en-US"/>
              <a:t>Headline </a:t>
            </a:r>
            <a:br>
              <a:rPr lang="en-US"/>
            </a:br>
            <a:r>
              <a:rPr lang="en-US"/>
              <a:t>text up to </a:t>
            </a:r>
            <a:br>
              <a:rPr lang="en-US"/>
            </a:br>
            <a:r>
              <a:rPr lang="en-US"/>
              <a:t>3 lines</a:t>
            </a:r>
          </a:p>
        </p:txBody>
      </p:sp>
    </p:spTree>
    <p:extLst>
      <p:ext uri="{BB962C8B-B14F-4D97-AF65-F5344CB8AC3E}">
        <p14:creationId xmlns:p14="http://schemas.microsoft.com/office/powerpoint/2010/main" val="1724088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ncepts slide">
    <p:spTree>
      <p:nvGrpSpPr>
        <p:cNvPr id="1" name=""/>
        <p:cNvGrpSpPr/>
        <p:nvPr/>
      </p:nvGrpSpPr>
      <p:grpSpPr>
        <a:xfrm>
          <a:off x="0" y="0"/>
          <a:ext cx="0" cy="0"/>
          <a:chOff x="0" y="0"/>
          <a:chExt cx="0" cy="0"/>
        </a:xfrm>
      </p:grpSpPr>
      <p:sp>
        <p:nvSpPr>
          <p:cNvPr id="23" name="Title Placeholder 1">
            <a:extLst>
              <a:ext uri="{FF2B5EF4-FFF2-40B4-BE49-F238E27FC236}">
                <a16:creationId xmlns:a16="http://schemas.microsoft.com/office/drawing/2014/main" id="{0047D263-1E2B-E048-831D-FAE58AD10370}"/>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a 3-concept series with icons</a:t>
            </a:r>
          </a:p>
        </p:txBody>
      </p:sp>
      <p:sp>
        <p:nvSpPr>
          <p:cNvPr id="25" name="Rectangle 24">
            <a:extLst>
              <a:ext uri="{FF2B5EF4-FFF2-40B4-BE49-F238E27FC236}">
                <a16:creationId xmlns:a16="http://schemas.microsoft.com/office/drawing/2014/main" id="{52F228BF-927F-114E-A1AB-4C4C311241B8}"/>
              </a:ext>
            </a:extLst>
          </p:cNvPr>
          <p:cNvSpPr>
            <a:spLocks noChangeAspect="1"/>
          </p:cNvSpPr>
          <p:nvPr userDrawn="1"/>
        </p:nvSpPr>
        <p:spPr>
          <a:xfrm>
            <a:off x="638639" y="3353426"/>
            <a:ext cx="3386929" cy="701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5F3BCA-5718-4A4F-BC7B-A1C02A752315}"/>
              </a:ext>
            </a:extLst>
          </p:cNvPr>
          <p:cNvSpPr>
            <a:spLocks noChangeAspect="1"/>
          </p:cNvSpPr>
          <p:nvPr userDrawn="1"/>
        </p:nvSpPr>
        <p:spPr>
          <a:xfrm>
            <a:off x="4404360" y="3353426"/>
            <a:ext cx="3383280" cy="754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1F6E0AB-9962-154B-983E-17435924CB97}"/>
              </a:ext>
            </a:extLst>
          </p:cNvPr>
          <p:cNvSpPr>
            <a:spLocks noChangeAspect="1"/>
          </p:cNvSpPr>
          <p:nvPr userDrawn="1"/>
        </p:nvSpPr>
        <p:spPr>
          <a:xfrm>
            <a:off x="8146529" y="3353426"/>
            <a:ext cx="3386929" cy="89045"/>
          </a:xfrm>
          <a:prstGeom prst="rect">
            <a:avLst/>
          </a:prstGeom>
          <a:solidFill>
            <a:srgbClr val="284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3">
            <a:extLst>
              <a:ext uri="{FF2B5EF4-FFF2-40B4-BE49-F238E27FC236}">
                <a16:creationId xmlns:a16="http://schemas.microsoft.com/office/drawing/2014/main" id="{DDEB9A57-DB39-BF4D-A379-545BB1CD6E7F}"/>
              </a:ext>
            </a:extLst>
          </p:cNvPr>
          <p:cNvSpPr>
            <a:spLocks noGrp="1"/>
          </p:cNvSpPr>
          <p:nvPr>
            <p:ph type="pic" sz="quarter" idx="13" hasCustomPrompt="1"/>
          </p:nvPr>
        </p:nvSpPr>
        <p:spPr>
          <a:xfrm>
            <a:off x="638865" y="2629428"/>
            <a:ext cx="585498" cy="616398"/>
          </a:xfrm>
          <a:prstGeom prst="rect">
            <a:avLst/>
          </a:prstGeom>
        </p:spPr>
        <p:txBody>
          <a:bodyPr>
            <a:noAutofit/>
          </a:bodyPr>
          <a:lstStyle>
            <a:lvl1pPr algn="ctr">
              <a:buNone/>
              <a:defRPr sz="1200">
                <a:solidFill>
                  <a:schemeClr val="bg2"/>
                </a:solidFill>
              </a:defRPr>
            </a:lvl1pPr>
          </a:lstStyle>
          <a:p>
            <a:r>
              <a:rPr lang="en-US"/>
              <a:t>Icon</a:t>
            </a:r>
          </a:p>
        </p:txBody>
      </p:sp>
      <p:sp>
        <p:nvSpPr>
          <p:cNvPr id="18" name="Picture Placeholder 3">
            <a:extLst>
              <a:ext uri="{FF2B5EF4-FFF2-40B4-BE49-F238E27FC236}">
                <a16:creationId xmlns:a16="http://schemas.microsoft.com/office/drawing/2014/main" id="{5CC37F17-1D9D-C740-A6EE-8D42F81689CF}"/>
              </a:ext>
            </a:extLst>
          </p:cNvPr>
          <p:cNvSpPr>
            <a:spLocks noGrp="1"/>
          </p:cNvSpPr>
          <p:nvPr>
            <p:ph type="pic" sz="quarter" idx="49" hasCustomPrompt="1"/>
          </p:nvPr>
        </p:nvSpPr>
        <p:spPr>
          <a:xfrm>
            <a:off x="4404360" y="2634344"/>
            <a:ext cx="585498" cy="616398"/>
          </a:xfrm>
          <a:prstGeom prst="rect">
            <a:avLst/>
          </a:prstGeom>
        </p:spPr>
        <p:txBody>
          <a:bodyPr>
            <a:noAutofit/>
          </a:bodyPr>
          <a:lstStyle>
            <a:lvl1pPr algn="ctr">
              <a:buNone/>
              <a:defRPr sz="1200">
                <a:solidFill>
                  <a:schemeClr val="bg2"/>
                </a:solidFill>
              </a:defRPr>
            </a:lvl1pPr>
          </a:lstStyle>
          <a:p>
            <a:r>
              <a:rPr lang="en-US"/>
              <a:t>Icon</a:t>
            </a:r>
          </a:p>
        </p:txBody>
      </p:sp>
      <p:sp>
        <p:nvSpPr>
          <p:cNvPr id="19" name="Picture Placeholder 3">
            <a:extLst>
              <a:ext uri="{FF2B5EF4-FFF2-40B4-BE49-F238E27FC236}">
                <a16:creationId xmlns:a16="http://schemas.microsoft.com/office/drawing/2014/main" id="{AA56F7C7-3995-1E40-9A0A-ED6EC5A45382}"/>
              </a:ext>
            </a:extLst>
          </p:cNvPr>
          <p:cNvSpPr>
            <a:spLocks noGrp="1"/>
          </p:cNvSpPr>
          <p:nvPr>
            <p:ph type="pic" sz="quarter" idx="50" hasCustomPrompt="1"/>
          </p:nvPr>
        </p:nvSpPr>
        <p:spPr>
          <a:xfrm>
            <a:off x="8146529" y="2629428"/>
            <a:ext cx="585498" cy="616398"/>
          </a:xfrm>
          <a:prstGeom prst="rect">
            <a:avLst/>
          </a:prstGeom>
        </p:spPr>
        <p:txBody>
          <a:bodyPr>
            <a:noAutofit/>
          </a:bodyPr>
          <a:lstStyle>
            <a:lvl1pPr algn="ctr">
              <a:buNone/>
              <a:defRPr sz="1200">
                <a:solidFill>
                  <a:schemeClr val="bg2"/>
                </a:solidFill>
              </a:defRPr>
            </a:lvl1pPr>
          </a:lstStyle>
          <a:p>
            <a:r>
              <a:rPr lang="en-US"/>
              <a:t>Icon</a:t>
            </a:r>
          </a:p>
        </p:txBody>
      </p:sp>
      <p:sp>
        <p:nvSpPr>
          <p:cNvPr id="2" name="Text Placeholder 5">
            <a:extLst>
              <a:ext uri="{FF2B5EF4-FFF2-40B4-BE49-F238E27FC236}">
                <a16:creationId xmlns:a16="http://schemas.microsoft.com/office/drawing/2014/main" id="{7BEE9018-064E-789F-9EA4-986B798F71FE}"/>
              </a:ext>
            </a:extLst>
          </p:cNvPr>
          <p:cNvSpPr>
            <a:spLocks noGrp="1"/>
          </p:cNvSpPr>
          <p:nvPr>
            <p:ph type="body" sz="quarter" idx="23" hasCustomPrompt="1"/>
          </p:nvPr>
        </p:nvSpPr>
        <p:spPr>
          <a:xfrm>
            <a:off x="624663" y="441294"/>
            <a:ext cx="8716186" cy="400081"/>
          </a:xfrm>
          <a:prstGeom prst="rect">
            <a:avLst/>
          </a:prstGeom>
        </p:spPr>
        <p:txBody>
          <a:bodyPr lIns="0" tIns="0" rIns="0" bIns="0"/>
          <a:lstStyle>
            <a:lvl1pPr>
              <a:defRPr sz="1200" cap="all" baseline="0">
                <a:solidFill>
                  <a:srgbClr val="284684"/>
                </a:solidFill>
              </a:defRPr>
            </a:lvl1pPr>
          </a:lstStyle>
          <a:p>
            <a:r>
              <a:rPr lang="en-US"/>
              <a:t>OPTIONAL TITLE FOR DOCUMENT, SECTION OR GROUP</a:t>
            </a:r>
          </a:p>
        </p:txBody>
      </p:sp>
      <p:sp>
        <p:nvSpPr>
          <p:cNvPr id="12" name="Text Placeholder 11">
            <a:extLst>
              <a:ext uri="{FF2B5EF4-FFF2-40B4-BE49-F238E27FC236}">
                <a16:creationId xmlns:a16="http://schemas.microsoft.com/office/drawing/2014/main" id="{CF1112DF-DF07-E6B1-127B-562893D659CA}"/>
              </a:ext>
            </a:extLst>
          </p:cNvPr>
          <p:cNvSpPr>
            <a:spLocks noGrp="1"/>
          </p:cNvSpPr>
          <p:nvPr>
            <p:ph type="body" sz="quarter" idx="54" hasCustomPrompt="1"/>
          </p:nvPr>
        </p:nvSpPr>
        <p:spPr>
          <a:xfrm>
            <a:off x="1483112" y="2743201"/>
            <a:ext cx="2542455" cy="503238"/>
          </a:xfrm>
          <a:prstGeom prst="rect">
            <a:avLst/>
          </a:prstGeom>
        </p:spPr>
        <p:txBody>
          <a:bodyPr lIns="0" tIns="0" rIns="0" bIns="0"/>
          <a:lstStyle>
            <a:lvl1pPr>
              <a:lnSpc>
                <a:spcPct val="100000"/>
              </a:lnSpc>
              <a:defRPr sz="1800">
                <a:solidFill>
                  <a:schemeClr val="accent2"/>
                </a:solidFill>
              </a:defRPr>
            </a:lvl1pPr>
          </a:lstStyle>
          <a:p>
            <a:pPr lvl="0"/>
            <a:r>
              <a:rPr lang="en-US"/>
              <a:t>Headline</a:t>
            </a:r>
            <a:br>
              <a:rPr lang="en-US"/>
            </a:br>
            <a:r>
              <a:rPr lang="en-US"/>
              <a:t>two lines</a:t>
            </a:r>
          </a:p>
        </p:txBody>
      </p:sp>
      <p:sp>
        <p:nvSpPr>
          <p:cNvPr id="13" name="Text Placeholder 11">
            <a:extLst>
              <a:ext uri="{FF2B5EF4-FFF2-40B4-BE49-F238E27FC236}">
                <a16:creationId xmlns:a16="http://schemas.microsoft.com/office/drawing/2014/main" id="{2180B811-7A9B-1928-D0F1-194496EC6495}"/>
              </a:ext>
            </a:extLst>
          </p:cNvPr>
          <p:cNvSpPr>
            <a:spLocks noGrp="1"/>
          </p:cNvSpPr>
          <p:nvPr>
            <p:ph type="body" sz="quarter" idx="55" hasCustomPrompt="1"/>
          </p:nvPr>
        </p:nvSpPr>
        <p:spPr>
          <a:xfrm>
            <a:off x="5245185" y="2742588"/>
            <a:ext cx="2542455" cy="503238"/>
          </a:xfrm>
          <a:prstGeom prst="rect">
            <a:avLst/>
          </a:prstGeom>
        </p:spPr>
        <p:txBody>
          <a:bodyPr lIns="0" tIns="0" rIns="0" bIns="0"/>
          <a:lstStyle>
            <a:lvl1pPr>
              <a:lnSpc>
                <a:spcPct val="100000"/>
              </a:lnSpc>
              <a:defRPr sz="1800">
                <a:solidFill>
                  <a:schemeClr val="accent1"/>
                </a:solidFill>
              </a:defRPr>
            </a:lvl1pPr>
          </a:lstStyle>
          <a:p>
            <a:pPr lvl="0"/>
            <a:r>
              <a:rPr lang="en-US"/>
              <a:t>Headline</a:t>
            </a:r>
            <a:br>
              <a:rPr lang="en-US"/>
            </a:br>
            <a:r>
              <a:rPr lang="en-US"/>
              <a:t>two lines</a:t>
            </a:r>
          </a:p>
        </p:txBody>
      </p:sp>
      <p:sp>
        <p:nvSpPr>
          <p:cNvPr id="14" name="Text Placeholder 11">
            <a:extLst>
              <a:ext uri="{FF2B5EF4-FFF2-40B4-BE49-F238E27FC236}">
                <a16:creationId xmlns:a16="http://schemas.microsoft.com/office/drawing/2014/main" id="{A32CBC49-08E4-A4E4-118D-0783DF6182D2}"/>
              </a:ext>
            </a:extLst>
          </p:cNvPr>
          <p:cNvSpPr>
            <a:spLocks noGrp="1"/>
          </p:cNvSpPr>
          <p:nvPr>
            <p:ph type="body" sz="quarter" idx="56" hasCustomPrompt="1"/>
          </p:nvPr>
        </p:nvSpPr>
        <p:spPr>
          <a:xfrm>
            <a:off x="8991002" y="2742588"/>
            <a:ext cx="2542455" cy="503238"/>
          </a:xfrm>
          <a:prstGeom prst="rect">
            <a:avLst/>
          </a:prstGeom>
        </p:spPr>
        <p:txBody>
          <a:bodyPr lIns="0" tIns="0" rIns="0" bIns="0"/>
          <a:lstStyle>
            <a:lvl1pPr>
              <a:lnSpc>
                <a:spcPct val="100000"/>
              </a:lnSpc>
              <a:defRPr sz="1800">
                <a:solidFill>
                  <a:srgbClr val="284684"/>
                </a:solidFill>
              </a:defRPr>
            </a:lvl1pPr>
          </a:lstStyle>
          <a:p>
            <a:pPr lvl="0"/>
            <a:r>
              <a:rPr lang="en-US"/>
              <a:t>Headline</a:t>
            </a:r>
            <a:br>
              <a:rPr lang="en-US"/>
            </a:br>
            <a:r>
              <a:rPr lang="en-US"/>
              <a:t>two lines</a:t>
            </a:r>
          </a:p>
        </p:txBody>
      </p:sp>
      <p:sp>
        <p:nvSpPr>
          <p:cNvPr id="3" name="Text Placeholder 3">
            <a:extLst>
              <a:ext uri="{FF2B5EF4-FFF2-40B4-BE49-F238E27FC236}">
                <a16:creationId xmlns:a16="http://schemas.microsoft.com/office/drawing/2014/main" id="{2B6583A8-AB1A-C2F8-B175-EF9E907056A8}"/>
              </a:ext>
            </a:extLst>
          </p:cNvPr>
          <p:cNvSpPr>
            <a:spLocks noGrp="1"/>
          </p:cNvSpPr>
          <p:nvPr>
            <p:ph type="body" sz="quarter" idx="26" hasCustomPrompt="1"/>
          </p:nvPr>
        </p:nvSpPr>
        <p:spPr>
          <a:xfrm>
            <a:off x="623888" y="6067604"/>
            <a:ext cx="10942637" cy="377825"/>
          </a:xfrm>
          <a:prstGeom prst="rect">
            <a:avLst/>
          </a:prstGeom>
        </p:spPr>
        <p:txBody>
          <a:bodyPr lIns="0" tIns="0" rIns="0" bIns="0" anchor="b" anchorCtr="0"/>
          <a:lstStyle>
            <a:lvl1pPr>
              <a:defRPr sz="800" b="0"/>
            </a:lvl1pPr>
            <a:lvl5pPr marL="594360" indent="0">
              <a:buNone/>
              <a:defRPr/>
            </a:lvl5pPr>
          </a:lstStyle>
          <a:p>
            <a:pPr lvl="0"/>
            <a:r>
              <a:rPr lang="en-US"/>
              <a:t>Optional formatting for footnote or disclosure text, if needed</a:t>
            </a:r>
          </a:p>
        </p:txBody>
      </p:sp>
      <p:sp>
        <p:nvSpPr>
          <p:cNvPr id="7" name="Text Placeholder 4">
            <a:extLst>
              <a:ext uri="{FF2B5EF4-FFF2-40B4-BE49-F238E27FC236}">
                <a16:creationId xmlns:a16="http://schemas.microsoft.com/office/drawing/2014/main" id="{03202110-AB7B-AC57-8023-8689ECA7BF02}"/>
              </a:ext>
            </a:extLst>
          </p:cNvPr>
          <p:cNvSpPr>
            <a:spLocks noGrp="1"/>
          </p:cNvSpPr>
          <p:nvPr>
            <p:ph type="body" sz="quarter" idx="59" hasCustomPrompt="1"/>
          </p:nvPr>
        </p:nvSpPr>
        <p:spPr>
          <a:xfrm>
            <a:off x="8156803" y="3589677"/>
            <a:ext cx="3386927" cy="2468096"/>
          </a:xfrm>
          <a:prstGeom prst="rect">
            <a:avLst/>
          </a:prstGeom>
        </p:spPr>
        <p:txBody>
          <a:bodyPr lIns="0" tIns="0" rIns="0" bIns="0"/>
          <a:lstStyle>
            <a:lvl1pPr marL="137160" indent="-137160">
              <a:lnSpc>
                <a:spcPct val="100000"/>
              </a:lnSpc>
              <a:spcBef>
                <a:spcPts val="300"/>
              </a:spcBef>
              <a:buFont typeface="Arial" panose="020B0604020202020204" pitchFamily="34" charset="0"/>
              <a:buChar char="•"/>
              <a:defRPr sz="1400" b="0"/>
            </a:lvl1pPr>
            <a:lvl2pPr marL="457200" indent="-265176">
              <a:lnSpc>
                <a:spcPct val="100000"/>
              </a:lnSpc>
              <a:spcBef>
                <a:spcPts val="200"/>
              </a:spcBef>
              <a:buFont typeface="System Font Regular"/>
              <a:buChar char="－"/>
              <a:defRPr/>
            </a:lvl2pPr>
            <a:lvl3pPr marL="594360" indent="-137160">
              <a:lnSpc>
                <a:spcPct val="100000"/>
              </a:lnSpc>
              <a:spcBef>
                <a:spcPts val="300"/>
              </a:spcBef>
              <a:buFont typeface="Arial" panose="020B0604020202020204" pitchFamily="34" charset="0"/>
              <a:buChar char="•"/>
              <a:defRPr/>
            </a:lvl3pPr>
            <a:lvl4pPr marL="749808" indent="-137160">
              <a:lnSpc>
                <a:spcPct val="100000"/>
              </a:lnSpc>
              <a:spcBef>
                <a:spcPts val="200"/>
              </a:spcBef>
              <a:buFont typeface="System Font Regular"/>
              <a:buChar char="◦"/>
              <a:defRPr/>
            </a:lvl4pPr>
            <a:lvl5pPr marL="914400" indent="-137160">
              <a:lnSpc>
                <a:spcPct val="100000"/>
              </a:lnSpc>
              <a:spcBef>
                <a:spcPts val="300"/>
              </a:spcBef>
              <a:buFont typeface="Arial" panose="020B0604020202020204" pitchFamily="34" charset="0"/>
              <a:buChar char="•"/>
              <a:defRPr/>
            </a:lvl5pPr>
          </a:lstStyle>
          <a:p>
            <a:pPr lvl="0"/>
            <a:r>
              <a:rPr lang="en-US"/>
              <a:t>Placeholder text</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BC238BB9-795E-B22C-5FD1-58D551CB6E14}"/>
              </a:ext>
            </a:extLst>
          </p:cNvPr>
          <p:cNvSpPr>
            <a:spLocks noGrp="1"/>
          </p:cNvSpPr>
          <p:nvPr>
            <p:ph type="body" sz="quarter" idx="60" hasCustomPrompt="1"/>
          </p:nvPr>
        </p:nvSpPr>
        <p:spPr>
          <a:xfrm>
            <a:off x="4415200" y="3589677"/>
            <a:ext cx="3386927" cy="2468096"/>
          </a:xfrm>
          <a:prstGeom prst="rect">
            <a:avLst/>
          </a:prstGeom>
        </p:spPr>
        <p:txBody>
          <a:bodyPr lIns="0" tIns="0" rIns="0" bIns="0"/>
          <a:lstStyle>
            <a:lvl1pPr marL="137160" indent="-137160">
              <a:lnSpc>
                <a:spcPct val="100000"/>
              </a:lnSpc>
              <a:spcBef>
                <a:spcPts val="300"/>
              </a:spcBef>
              <a:buFont typeface="Arial" panose="020B0604020202020204" pitchFamily="34" charset="0"/>
              <a:buChar char="•"/>
              <a:defRPr sz="1400" b="0"/>
            </a:lvl1pPr>
            <a:lvl2pPr marL="457200" indent="-265176">
              <a:lnSpc>
                <a:spcPct val="100000"/>
              </a:lnSpc>
              <a:spcBef>
                <a:spcPts val="200"/>
              </a:spcBef>
              <a:buFont typeface="System Font Regular"/>
              <a:buChar char="－"/>
              <a:defRPr/>
            </a:lvl2pPr>
            <a:lvl3pPr marL="594360" indent="-137160">
              <a:lnSpc>
                <a:spcPct val="100000"/>
              </a:lnSpc>
              <a:spcBef>
                <a:spcPts val="300"/>
              </a:spcBef>
              <a:buFont typeface="Arial" panose="020B0604020202020204" pitchFamily="34" charset="0"/>
              <a:buChar char="•"/>
              <a:defRPr/>
            </a:lvl3pPr>
            <a:lvl4pPr marL="749808" indent="-137160">
              <a:lnSpc>
                <a:spcPct val="100000"/>
              </a:lnSpc>
              <a:spcBef>
                <a:spcPts val="200"/>
              </a:spcBef>
              <a:buFont typeface="System Font Regular"/>
              <a:buChar char="◦"/>
              <a:defRPr/>
            </a:lvl4pPr>
            <a:lvl5pPr marL="914400" indent="-137160">
              <a:lnSpc>
                <a:spcPct val="100000"/>
              </a:lnSpc>
              <a:spcBef>
                <a:spcPts val="300"/>
              </a:spcBef>
              <a:buFont typeface="Arial" panose="020B0604020202020204" pitchFamily="34" charset="0"/>
              <a:buChar char="•"/>
              <a:defRPr/>
            </a:lvl5pPr>
          </a:lstStyle>
          <a:p>
            <a:pPr lvl="0"/>
            <a:r>
              <a:rPr lang="en-US"/>
              <a:t>Placeholder text</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8456FED6-A039-01C3-5ACE-8F888F42F952}"/>
              </a:ext>
            </a:extLst>
          </p:cNvPr>
          <p:cNvSpPr>
            <a:spLocks noGrp="1"/>
          </p:cNvSpPr>
          <p:nvPr>
            <p:ph type="body" sz="quarter" idx="61" hasCustomPrompt="1"/>
          </p:nvPr>
        </p:nvSpPr>
        <p:spPr>
          <a:xfrm>
            <a:off x="647922" y="3589677"/>
            <a:ext cx="3386927" cy="2468096"/>
          </a:xfrm>
          <a:prstGeom prst="rect">
            <a:avLst/>
          </a:prstGeom>
        </p:spPr>
        <p:txBody>
          <a:bodyPr lIns="0" tIns="0" rIns="0" bIns="0"/>
          <a:lstStyle>
            <a:lvl1pPr marL="137160" indent="-137160">
              <a:lnSpc>
                <a:spcPct val="100000"/>
              </a:lnSpc>
              <a:spcBef>
                <a:spcPts val="300"/>
              </a:spcBef>
              <a:buFont typeface="Arial" panose="020B0604020202020204" pitchFamily="34" charset="0"/>
              <a:buChar char="•"/>
              <a:defRPr sz="1400" b="0"/>
            </a:lvl1pPr>
            <a:lvl2pPr marL="457200" indent="-265176">
              <a:lnSpc>
                <a:spcPct val="100000"/>
              </a:lnSpc>
              <a:spcBef>
                <a:spcPts val="200"/>
              </a:spcBef>
              <a:buFont typeface="System Font Regular"/>
              <a:buChar char="－"/>
              <a:defRPr/>
            </a:lvl2pPr>
            <a:lvl3pPr marL="594360" indent="-137160">
              <a:lnSpc>
                <a:spcPct val="100000"/>
              </a:lnSpc>
              <a:spcBef>
                <a:spcPts val="300"/>
              </a:spcBef>
              <a:buFont typeface="Arial" panose="020B0604020202020204" pitchFamily="34" charset="0"/>
              <a:buChar char="•"/>
              <a:defRPr/>
            </a:lvl3pPr>
            <a:lvl4pPr marL="749808" indent="-137160">
              <a:lnSpc>
                <a:spcPct val="100000"/>
              </a:lnSpc>
              <a:spcBef>
                <a:spcPts val="200"/>
              </a:spcBef>
              <a:buFont typeface="System Font Regular"/>
              <a:buChar char="◦"/>
              <a:defRPr/>
            </a:lvl4pPr>
            <a:lvl5pPr marL="914400" indent="-137160">
              <a:lnSpc>
                <a:spcPct val="100000"/>
              </a:lnSpc>
              <a:spcBef>
                <a:spcPts val="300"/>
              </a:spcBef>
              <a:buFont typeface="Arial" panose="020B0604020202020204" pitchFamily="34" charset="0"/>
              <a:buChar char="•"/>
              <a:defRPr/>
            </a:lvl5pPr>
          </a:lstStyle>
          <a:p>
            <a:pPr lvl="0"/>
            <a:r>
              <a:rPr lang="en-US"/>
              <a:t>Placeholder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0626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5" name="Picture 4" descr="A green square with black dots&#10;&#10;Description automatically generated with medium confidence">
            <a:extLst>
              <a:ext uri="{FF2B5EF4-FFF2-40B4-BE49-F238E27FC236}">
                <a16:creationId xmlns:a16="http://schemas.microsoft.com/office/drawing/2014/main" id="{E187A401-C5A6-2260-271E-0D042FA6730F}"/>
              </a:ext>
            </a:extLst>
          </p:cNvPr>
          <p:cNvPicPr>
            <a:picLocks noChangeAspect="1"/>
          </p:cNvPicPr>
          <p:nvPr userDrawn="1"/>
        </p:nvPicPr>
        <p:blipFill rotWithShape="1">
          <a:blip r:embed="rId2"/>
          <a:srcRect b="31334"/>
          <a:stretch/>
        </p:blipFill>
        <p:spPr>
          <a:xfrm>
            <a:off x="-1" y="-2"/>
            <a:ext cx="12180233" cy="4709161"/>
          </a:xfrm>
          <a:prstGeom prst="rect">
            <a:avLst/>
          </a:prstGeom>
        </p:spPr>
      </p:pic>
      <p:sp>
        <p:nvSpPr>
          <p:cNvPr id="7" name="Title 16">
            <a:extLst>
              <a:ext uri="{FF2B5EF4-FFF2-40B4-BE49-F238E27FC236}">
                <a16:creationId xmlns:a16="http://schemas.microsoft.com/office/drawing/2014/main" id="{6794ED4E-84EE-8644-B6FB-1BC93EB8FA32}"/>
              </a:ext>
            </a:extLst>
          </p:cNvPr>
          <p:cNvSpPr>
            <a:spLocks noGrp="1"/>
          </p:cNvSpPr>
          <p:nvPr>
            <p:ph type="title" hasCustomPrompt="1"/>
          </p:nvPr>
        </p:nvSpPr>
        <p:spPr>
          <a:xfrm>
            <a:off x="604325" y="5422168"/>
            <a:ext cx="10925688" cy="982349"/>
          </a:xfrm>
          <a:prstGeom prst="rect">
            <a:avLst/>
          </a:prstGeom>
        </p:spPr>
        <p:txBody>
          <a:bodyPr>
            <a:noAutofit/>
          </a:bodyPr>
          <a:lstStyle>
            <a:lvl1pPr>
              <a:lnSpc>
                <a:spcPts val="4200"/>
              </a:lnSpc>
              <a:defRPr sz="4000">
                <a:solidFill>
                  <a:schemeClr val="accent1"/>
                </a:solidFill>
              </a:defRPr>
            </a:lvl1pPr>
          </a:lstStyle>
          <a:p>
            <a:r>
              <a:rPr lang="en-US"/>
              <a:t>Section title or break </a:t>
            </a:r>
          </a:p>
        </p:txBody>
      </p:sp>
    </p:spTree>
    <p:extLst>
      <p:ext uri="{BB962C8B-B14F-4D97-AF65-F5344CB8AC3E}">
        <p14:creationId xmlns:p14="http://schemas.microsoft.com/office/powerpoint/2010/main" val="1823831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 chapter or text statement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15E53A2-B691-7341-980C-427A9946E5C1}"/>
              </a:ext>
            </a:extLst>
          </p:cNvPr>
          <p:cNvSpPr/>
          <p:nvPr userDrawn="1"/>
        </p:nvSpPr>
        <p:spPr>
          <a:xfrm>
            <a:off x="0" y="824458"/>
            <a:ext cx="12192000" cy="6033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a:extLst>
              <a:ext uri="{FF2B5EF4-FFF2-40B4-BE49-F238E27FC236}">
                <a16:creationId xmlns:a16="http://schemas.microsoft.com/office/drawing/2014/main" id="{79B9B3C8-E723-8936-F02A-EA1C7E694CEF}"/>
              </a:ext>
            </a:extLst>
          </p:cNvPr>
          <p:cNvSpPr>
            <a:spLocks noGrp="1"/>
          </p:cNvSpPr>
          <p:nvPr>
            <p:ph type="body" sz="quarter" idx="11" hasCustomPrompt="1"/>
          </p:nvPr>
        </p:nvSpPr>
        <p:spPr>
          <a:xfrm>
            <a:off x="984250" y="1463675"/>
            <a:ext cx="10204450" cy="4435475"/>
          </a:xfrm>
          <a:prstGeom prst="rect">
            <a:avLst/>
          </a:prstGeom>
        </p:spPr>
        <p:txBody>
          <a:bodyPr lIns="0" tIns="0" rIns="0" bIns="0"/>
          <a:lstStyle>
            <a:lvl1pPr>
              <a:lnSpc>
                <a:spcPct val="100000"/>
              </a:lnSpc>
              <a:defRPr sz="5000">
                <a:solidFill>
                  <a:schemeClr val="bg1"/>
                </a:solidFill>
              </a:defRPr>
            </a:lvl1pPr>
          </a:lstStyle>
          <a:p>
            <a:pPr lvl="0"/>
            <a:r>
              <a:rPr lang="en-US"/>
              <a:t>Subsection slide, section break, or large text statement</a:t>
            </a:r>
          </a:p>
        </p:txBody>
      </p:sp>
    </p:spTree>
    <p:extLst>
      <p:ext uri="{BB962C8B-B14F-4D97-AF65-F5344CB8AC3E}">
        <p14:creationId xmlns:p14="http://schemas.microsoft.com/office/powerpoint/2010/main" val="412623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xt steps slid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0622A69-8481-87C6-B49A-0117D6BBA490}"/>
              </a:ext>
            </a:extLst>
          </p:cNvPr>
          <p:cNvSpPr>
            <a:spLocks noGrp="1"/>
          </p:cNvSpPr>
          <p:nvPr>
            <p:ph type="body" sz="quarter" idx="23" hasCustomPrompt="1"/>
          </p:nvPr>
        </p:nvSpPr>
        <p:spPr>
          <a:xfrm>
            <a:off x="624663" y="441294"/>
            <a:ext cx="8716186" cy="400081"/>
          </a:xfrm>
          <a:prstGeom prst="rect">
            <a:avLst/>
          </a:prstGeom>
        </p:spPr>
        <p:txBody>
          <a:bodyPr lIns="0" tIns="0" rIns="0" bIns="0"/>
          <a:lstStyle>
            <a:lvl1pPr>
              <a:defRPr sz="1200" cap="all" baseline="0">
                <a:solidFill>
                  <a:srgbClr val="284684"/>
                </a:solidFill>
              </a:defRPr>
            </a:lvl1pPr>
          </a:lstStyle>
          <a:p>
            <a:r>
              <a:rPr lang="en-US"/>
              <a:t>OPTIONAL TITLE FOR DOCUMENT, SECTION OR GROUP</a:t>
            </a:r>
          </a:p>
        </p:txBody>
      </p:sp>
      <p:grpSp>
        <p:nvGrpSpPr>
          <p:cNvPr id="19" name="Group 18">
            <a:extLst>
              <a:ext uri="{FF2B5EF4-FFF2-40B4-BE49-F238E27FC236}">
                <a16:creationId xmlns:a16="http://schemas.microsoft.com/office/drawing/2014/main" id="{C76F3EDB-C3B5-EE4B-A5EA-1D7553D8A423}"/>
              </a:ext>
            </a:extLst>
          </p:cNvPr>
          <p:cNvGrpSpPr/>
          <p:nvPr userDrawn="1"/>
        </p:nvGrpSpPr>
        <p:grpSpPr>
          <a:xfrm>
            <a:off x="7032566" y="5168900"/>
            <a:ext cx="5002260" cy="1586968"/>
            <a:chOff x="5519697" y="4688942"/>
            <a:chExt cx="6515129" cy="2066926"/>
          </a:xfrm>
        </p:grpSpPr>
        <p:sp>
          <p:nvSpPr>
            <p:cNvPr id="20" name="Freeform 19">
              <a:extLst>
                <a:ext uri="{FF2B5EF4-FFF2-40B4-BE49-F238E27FC236}">
                  <a16:creationId xmlns:a16="http://schemas.microsoft.com/office/drawing/2014/main" id="{2BE541E3-9129-CF48-B6B6-DA4300B61D72}"/>
                </a:ext>
              </a:extLst>
            </p:cNvPr>
            <p:cNvSpPr/>
            <p:nvPr userDrawn="1"/>
          </p:nvSpPr>
          <p:spPr>
            <a:xfrm>
              <a:off x="9967899" y="4688942"/>
              <a:ext cx="2066927" cy="2066926"/>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F97AFA76-DE2E-0149-BBC5-DEE418B37787}"/>
                </a:ext>
              </a:extLst>
            </p:cNvPr>
            <p:cNvSpPr/>
            <p:nvPr userDrawn="1"/>
          </p:nvSpPr>
          <p:spPr>
            <a:xfrm>
              <a:off x="7743798" y="4688942"/>
              <a:ext cx="2066927" cy="2066926"/>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BB5372-FD85-E44D-87CC-8EB72B88118C}"/>
                </a:ext>
              </a:extLst>
            </p:cNvPr>
            <p:cNvSpPr/>
            <p:nvPr userDrawn="1"/>
          </p:nvSpPr>
          <p:spPr>
            <a:xfrm>
              <a:off x="5519697" y="4688942"/>
              <a:ext cx="2066927" cy="2066926"/>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rgbClr val="CEDC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itle Placeholder 1">
            <a:extLst>
              <a:ext uri="{FF2B5EF4-FFF2-40B4-BE49-F238E27FC236}">
                <a16:creationId xmlns:a16="http://schemas.microsoft.com/office/drawing/2014/main" id="{D8152DA8-2F3E-C24B-9C09-26F2045053C1}"/>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Next steps text</a:t>
            </a:r>
          </a:p>
        </p:txBody>
      </p:sp>
      <p:sp>
        <p:nvSpPr>
          <p:cNvPr id="2" name="Text Placeholder 4">
            <a:extLst>
              <a:ext uri="{FF2B5EF4-FFF2-40B4-BE49-F238E27FC236}">
                <a16:creationId xmlns:a16="http://schemas.microsoft.com/office/drawing/2014/main" id="{16298C53-3C25-BFFC-AF73-5FFEAF2F4152}"/>
              </a:ext>
            </a:extLst>
          </p:cNvPr>
          <p:cNvSpPr>
            <a:spLocks noGrp="1"/>
          </p:cNvSpPr>
          <p:nvPr>
            <p:ph type="body" sz="quarter" idx="25" hasCustomPrompt="1"/>
          </p:nvPr>
        </p:nvSpPr>
        <p:spPr>
          <a:xfrm>
            <a:off x="623888" y="2438400"/>
            <a:ext cx="10942637" cy="3616325"/>
          </a:xfrm>
          <a:prstGeom prst="rect">
            <a:avLst/>
          </a:prstGeom>
        </p:spPr>
        <p:txBody>
          <a:bodyPr lIns="0" tIns="0" rIns="0" bIns="0"/>
          <a:lstStyle>
            <a:lvl1pPr marL="173736" indent="-173736">
              <a:lnSpc>
                <a:spcPct val="100000"/>
              </a:lnSpc>
              <a:spcBef>
                <a:spcPts val="600"/>
              </a:spcBef>
              <a:buFont typeface="Arial" panose="020B0604020202020204" pitchFamily="34" charset="0"/>
              <a:buChar char="•"/>
              <a:defRPr sz="2000" b="0"/>
            </a:lvl1pPr>
            <a:lvl2pPr marL="502920" indent="-320040">
              <a:lnSpc>
                <a:spcPct val="100000"/>
              </a:lnSpc>
              <a:spcBef>
                <a:spcPts val="400"/>
              </a:spcBef>
              <a:buFont typeface="System Font Regular"/>
              <a:buChar char="－"/>
              <a:defRPr sz="2000"/>
            </a:lvl2pPr>
            <a:lvl3pPr marL="685800" indent="-173736">
              <a:lnSpc>
                <a:spcPct val="100000"/>
              </a:lnSpc>
              <a:spcBef>
                <a:spcPts val="600"/>
              </a:spcBef>
              <a:buFont typeface="Arial" panose="020B0604020202020204" pitchFamily="34" charset="0"/>
              <a:buChar char="•"/>
              <a:defRPr sz="2000"/>
            </a:lvl3pPr>
            <a:lvl4pPr marL="914400" indent="-173736">
              <a:lnSpc>
                <a:spcPct val="100000"/>
              </a:lnSpc>
              <a:spcBef>
                <a:spcPts val="400"/>
              </a:spcBef>
              <a:buFont typeface="System Font Regular"/>
              <a:buChar char="◦"/>
              <a:defRPr sz="2000"/>
            </a:lvl4pPr>
            <a:lvl5pPr marL="1188720" indent="-173736">
              <a:lnSpc>
                <a:spcPct val="100000"/>
              </a:lnSpc>
              <a:spcBef>
                <a:spcPts val="600"/>
              </a:spcBef>
              <a:buFont typeface="Arial" panose="020B0604020202020204" pitchFamily="34" charset="0"/>
              <a:buChar char="•"/>
              <a:defRPr sz="2000"/>
            </a:lvl5pPr>
          </a:lstStyle>
          <a:p>
            <a:pPr lvl="0"/>
            <a:r>
              <a:rPr lang="en-US"/>
              <a:t>Placeholder text</a:t>
            </a:r>
          </a:p>
          <a:p>
            <a:pPr lvl="1"/>
            <a:r>
              <a:rPr lang="en-US"/>
              <a:t>Second level</a:t>
            </a:r>
          </a:p>
          <a:p>
            <a:pPr lvl="2"/>
            <a:r>
              <a:rPr lang="en-US"/>
              <a:t>Third level</a:t>
            </a:r>
          </a:p>
          <a:p>
            <a:pPr lvl="3"/>
            <a:r>
              <a:rPr lang="en-US"/>
              <a:t>Fourth level</a:t>
            </a:r>
          </a:p>
          <a:p>
            <a:pPr lvl="4"/>
            <a:r>
              <a:rPr lang="en-US"/>
              <a:t>Fifth level</a:t>
            </a:r>
          </a:p>
        </p:txBody>
      </p:sp>
      <p:sp>
        <p:nvSpPr>
          <p:cNvPr id="3" name="Text Placeholder 3">
            <a:extLst>
              <a:ext uri="{FF2B5EF4-FFF2-40B4-BE49-F238E27FC236}">
                <a16:creationId xmlns:a16="http://schemas.microsoft.com/office/drawing/2014/main" id="{A82FBE85-B601-9AF4-1835-C6EA96F19662}"/>
              </a:ext>
            </a:extLst>
          </p:cNvPr>
          <p:cNvSpPr>
            <a:spLocks noGrp="1"/>
          </p:cNvSpPr>
          <p:nvPr>
            <p:ph type="body" sz="quarter" idx="26" hasCustomPrompt="1"/>
          </p:nvPr>
        </p:nvSpPr>
        <p:spPr>
          <a:xfrm>
            <a:off x="623888" y="6067604"/>
            <a:ext cx="6288001" cy="377825"/>
          </a:xfrm>
          <a:prstGeom prst="rect">
            <a:avLst/>
          </a:prstGeom>
        </p:spPr>
        <p:txBody>
          <a:bodyPr lIns="0" tIns="0" rIns="0" bIns="0" anchor="b" anchorCtr="0"/>
          <a:lstStyle>
            <a:lvl1pPr>
              <a:defRPr sz="800" b="0"/>
            </a:lvl1pPr>
            <a:lvl5pPr marL="594360" indent="0">
              <a:buNone/>
              <a:defRPr/>
            </a:lvl5pPr>
          </a:lstStyle>
          <a:p>
            <a:pPr lvl="0"/>
            <a:r>
              <a:rPr lang="en-US"/>
              <a:t>Optional formatting for footnote or disclosure text, if needed</a:t>
            </a:r>
          </a:p>
        </p:txBody>
      </p:sp>
    </p:spTree>
    <p:extLst>
      <p:ext uri="{BB962C8B-B14F-4D97-AF65-F5344CB8AC3E}">
        <p14:creationId xmlns:p14="http://schemas.microsoft.com/office/powerpoint/2010/main" val="4066835837"/>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BFE13-7085-3844-94FA-8CEECFCD6C44}"/>
              </a:ext>
            </a:extLst>
          </p:cNvPr>
          <p:cNvSpPr>
            <a:spLocks noGrp="1" noRot="1" noMove="1" noResize="1" noEditPoints="1" noAdjustHandles="1" noChangeArrowheads="1" noChangeShapeType="1"/>
          </p:cNvSpPr>
          <p:nvPr>
            <p:ph type="title"/>
          </p:nvPr>
        </p:nvSpPr>
        <p:spPr>
          <a:xfrm>
            <a:off x="624666" y="1155702"/>
            <a:ext cx="10925307" cy="669924"/>
          </a:xfrm>
          <a:prstGeom prst="rect">
            <a:avLst/>
          </a:prstGeom>
        </p:spPr>
        <p:txBody>
          <a:bodyPr vert="horz" lIns="0" tIns="0" rIns="0" bIns="0" rtlCol="0" anchor="t" anchorCtr="0">
            <a:noAutofit/>
          </a:bodyPr>
          <a:lstStyle/>
          <a:p>
            <a:r>
              <a:rPr lang="en-US"/>
              <a:t>Headline text</a:t>
            </a:r>
            <a:br>
              <a:rPr lang="en-US"/>
            </a:br>
            <a:r>
              <a:rPr lang="en-US"/>
              <a:t>up to 2 lines</a:t>
            </a:r>
          </a:p>
        </p:txBody>
      </p:sp>
      <p:sp>
        <p:nvSpPr>
          <p:cNvPr id="6" name="object 4">
            <a:extLst>
              <a:ext uri="{FF2B5EF4-FFF2-40B4-BE49-F238E27FC236}">
                <a16:creationId xmlns:a16="http://schemas.microsoft.com/office/drawing/2014/main" id="{E0109988-18EF-4E49-82A1-64E6D502FE1D}"/>
              </a:ext>
            </a:extLst>
          </p:cNvPr>
          <p:cNvSpPr txBox="1"/>
          <p:nvPr userDrawn="1"/>
        </p:nvSpPr>
        <p:spPr>
          <a:xfrm>
            <a:off x="10296525" y="432245"/>
            <a:ext cx="1253448" cy="135935"/>
          </a:xfrm>
          <a:prstGeom prst="rect">
            <a:avLst/>
          </a:prstGeom>
        </p:spPr>
        <p:txBody>
          <a:bodyPr vert="horz" wrap="square" lIns="0" tIns="12700" rIns="0" bIns="0" rtlCol="0">
            <a:spAutoFit/>
          </a:bodyPr>
          <a:lstStyle/>
          <a:p>
            <a:pPr marL="12700" algn="r">
              <a:lnSpc>
                <a:spcPct val="100000"/>
              </a:lnSpc>
              <a:spcBef>
                <a:spcPts val="100"/>
              </a:spcBef>
              <a:tabLst>
                <a:tab pos="1435735" algn="l"/>
              </a:tabLst>
            </a:pPr>
            <a:r>
              <a:rPr lang="en-US" sz="80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gn="r">
                <a:lnSpc>
                  <a:spcPct val="100000"/>
                </a:lnSpc>
                <a:spcBef>
                  <a:spcPts val="100"/>
                </a:spcBef>
                <a:tabLst>
                  <a:tab pos="1435735" algn="l"/>
                </a:tabLst>
              </a:pPr>
              <a:t>‹#›</a:t>
            </a:fld>
            <a:endParaRPr sz="800">
              <a:latin typeface="Arial" panose="020B0604020202020204" pitchFamily="34" charset="0"/>
              <a:cs typeface="Arial" panose="020B0604020202020204" pitchFamily="34" charset="0"/>
            </a:endParaRPr>
          </a:p>
        </p:txBody>
      </p:sp>
      <p:pic>
        <p:nvPicPr>
          <p:cNvPr id="8" name="Picture 6">
            <a:extLst>
              <a:ext uri="{FF2B5EF4-FFF2-40B4-BE49-F238E27FC236}">
                <a16:creationId xmlns:a16="http://schemas.microsoft.com/office/drawing/2014/main" id="{4575B0FD-BFB3-CEA3-229C-9E18DFB81569}"/>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p:blipFill>
        <p:spPr>
          <a:xfrm>
            <a:off x="10793803" y="384740"/>
            <a:ext cx="279755" cy="247085"/>
          </a:xfrm>
          <a:prstGeom prst="rect">
            <a:avLst/>
          </a:prstGeom>
        </p:spPr>
      </p:pic>
    </p:spTree>
    <p:extLst>
      <p:ext uri="{BB962C8B-B14F-4D97-AF65-F5344CB8AC3E}">
        <p14:creationId xmlns:p14="http://schemas.microsoft.com/office/powerpoint/2010/main" val="3742752861"/>
      </p:ext>
    </p:extLst>
  </p:cSld>
  <p:clrMap bg1="lt1" tx1="dk1" bg2="lt2" tx2="dk2" accent1="accent1" accent2="accent2" accent3="accent3" accent4="accent4" accent5="accent5" accent6="accent6" hlink="hlink" folHlink="folHlink"/>
  <p:sldLayoutIdLst>
    <p:sldLayoutId id="2147483664" r:id="rId1"/>
    <p:sldLayoutId id="2147483845" r:id="rId2"/>
    <p:sldLayoutId id="2147483847" r:id="rId3"/>
    <p:sldLayoutId id="2147483850" r:id="rId4"/>
    <p:sldLayoutId id="2147483852" r:id="rId5"/>
    <p:sldLayoutId id="2147484052" r:id="rId6"/>
    <p:sldLayoutId id="2147483894" r:id="rId7"/>
    <p:sldLayoutId id="2147483896" r:id="rId8"/>
    <p:sldLayoutId id="2147483897" r:id="rId9"/>
    <p:sldLayoutId id="2147483987" r:id="rId10"/>
    <p:sldLayoutId id="2147484036" r:id="rId11"/>
    <p:sldLayoutId id="2147484053" r:id="rId12"/>
    <p:sldLayoutId id="2147484054" r:id="rId13"/>
    <p:sldLayoutId id="2147484055" r:id="rId14"/>
  </p:sldLayoutIdLst>
  <p:txStyles>
    <p:titleStyle>
      <a:lvl1pPr algn="l" defTabSz="914400" rtl="0" eaLnBrk="1" latinLnBrk="0" hangingPunct="1">
        <a:lnSpc>
          <a:spcPts val="3100"/>
        </a:lnSpc>
        <a:spcBef>
          <a:spcPct val="0"/>
        </a:spcBef>
        <a:buNone/>
        <a:defRPr sz="3000" b="1" kern="1200">
          <a:solidFill>
            <a:schemeClr val="accent1"/>
          </a:solidFill>
          <a:latin typeface="+mj-lt"/>
          <a:ea typeface="+mj-ea"/>
          <a:cs typeface="+mj-cs"/>
        </a:defRPr>
      </a:lvl1pPr>
    </p:titleStyle>
    <p:body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orient="horz" pos="720" userDrawn="1">
          <p15:clr>
            <a:srgbClr val="F26B43"/>
          </p15:clr>
        </p15:guide>
        <p15:guide id="3" orient="horz" pos="1152" userDrawn="1">
          <p15:clr>
            <a:srgbClr val="F26B43"/>
          </p15:clr>
        </p15:guide>
        <p15:guide id="4" pos="7272" userDrawn="1">
          <p15:clr>
            <a:srgbClr val="F26B43"/>
          </p15:clr>
        </p15:guide>
        <p15:guide id="5" orient="horz" pos="4056" userDrawn="1">
          <p15:clr>
            <a:srgbClr val="F26B43"/>
          </p15:clr>
        </p15:guide>
        <p15:guide id="6" orient="horz" pos="381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7.svg"/></Relationships>
</file>

<file path=ppt/slides/_rels/slide11.xml.rels><?xml version="1.0" encoding="UTF-8" standalone="yes"?>
<Relationships xmlns="http://schemas.openxmlformats.org/package/2006/relationships"><Relationship Id="rId3" Type="http://schemas.openxmlformats.org/officeDocument/2006/relationships/hyperlink" Target="https://www.limra.com/en/trending-topics/publications/marketfacts/2025/new-paths-to-ltc-coverage-life-and-care-in-one-plan/"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7.sv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7.sv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7.sv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hyperlink" Target="mailto:securecarequickquote@securian.com"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46.jpeg"/><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48.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www.embodiedlabs.com/news/an-aging-america-why-state-planning-cant-wait-until-2030"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3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2613668B-AEE2-C864-92FF-76B0F0AC94BC}"/>
              </a:ext>
            </a:extLst>
          </p:cNvPr>
          <p:cNvSpPr>
            <a:spLocks noGrp="1"/>
          </p:cNvSpPr>
          <p:nvPr>
            <p:ph sz="quarter" idx="18"/>
          </p:nvPr>
        </p:nvSpPr>
        <p:spPr/>
        <p:txBody>
          <a:bodyPr/>
          <a:lstStyle/>
          <a:p>
            <a:endParaRPr lang="en-US"/>
          </a:p>
        </p:txBody>
      </p:sp>
      <p:sp>
        <p:nvSpPr>
          <p:cNvPr id="11" name="Title 10">
            <a:extLst>
              <a:ext uri="{FF2B5EF4-FFF2-40B4-BE49-F238E27FC236}">
                <a16:creationId xmlns:a16="http://schemas.microsoft.com/office/drawing/2014/main" id="{88F4B59E-1A3A-C4A4-92E0-DB7732832CF8}"/>
              </a:ext>
            </a:extLst>
          </p:cNvPr>
          <p:cNvSpPr>
            <a:spLocks noGrp="1"/>
          </p:cNvSpPr>
          <p:nvPr>
            <p:ph type="ctrTitle"/>
          </p:nvPr>
        </p:nvSpPr>
        <p:spPr/>
        <p:txBody>
          <a:bodyPr/>
          <a:lstStyle/>
          <a:p>
            <a:r>
              <a:rPr lang="en-US" dirty="0">
                <a:cs typeface="Arial"/>
              </a:rPr>
              <a:t>SecureCare™ IV:</a:t>
            </a:r>
            <a:br>
              <a:rPr lang="en-US" dirty="0">
                <a:cs typeface="Arial"/>
              </a:rPr>
            </a:br>
            <a:r>
              <a:rPr lang="en-US" dirty="0">
                <a:cs typeface="Arial"/>
              </a:rPr>
              <a:t>Built on what works, enhanced where it counts</a:t>
            </a:r>
            <a:endParaRPr lang="en-US" dirty="0"/>
          </a:p>
        </p:txBody>
      </p:sp>
      <p:sp>
        <p:nvSpPr>
          <p:cNvPr id="12" name="Subtitle 11">
            <a:extLst>
              <a:ext uri="{FF2B5EF4-FFF2-40B4-BE49-F238E27FC236}">
                <a16:creationId xmlns:a16="http://schemas.microsoft.com/office/drawing/2014/main" id="{3263A29B-6A2C-8915-0D53-4C0F37BF31F9}"/>
              </a:ext>
            </a:extLst>
          </p:cNvPr>
          <p:cNvSpPr>
            <a:spLocks noGrp="1"/>
          </p:cNvSpPr>
          <p:nvPr>
            <p:ph type="subTitle" idx="1"/>
          </p:nvPr>
        </p:nvSpPr>
        <p:spPr>
          <a:xfrm>
            <a:off x="914400" y="2894146"/>
            <a:ext cx="5095329" cy="576072"/>
          </a:xfrm>
        </p:spPr>
        <p:txBody>
          <a:bodyPr lIns="0" tIns="0" rIns="0" bIns="0" anchor="t">
            <a:noAutofit/>
          </a:bodyPr>
          <a:lstStyle/>
          <a:p>
            <a:r>
              <a:rPr lang="en-US" dirty="0">
                <a:cs typeface="Arial"/>
              </a:rPr>
              <a:t>Long-term care and nonparticipating whole life insurance</a:t>
            </a:r>
          </a:p>
        </p:txBody>
      </p:sp>
      <p:sp>
        <p:nvSpPr>
          <p:cNvPr id="13" name="Content Placeholder 12">
            <a:extLst>
              <a:ext uri="{FF2B5EF4-FFF2-40B4-BE49-F238E27FC236}">
                <a16:creationId xmlns:a16="http://schemas.microsoft.com/office/drawing/2014/main" id="{B53DE536-B251-EF4C-0E67-D695783A90E9}"/>
              </a:ext>
            </a:extLst>
          </p:cNvPr>
          <p:cNvSpPr>
            <a:spLocks noGrp="1"/>
          </p:cNvSpPr>
          <p:nvPr>
            <p:ph sz="quarter" idx="10"/>
          </p:nvPr>
        </p:nvSpPr>
        <p:spPr/>
        <p:txBody>
          <a:bodyPr/>
          <a:lstStyle/>
          <a:p>
            <a:endParaRPr lang="en-US"/>
          </a:p>
        </p:txBody>
      </p:sp>
      <p:sp>
        <p:nvSpPr>
          <p:cNvPr id="14" name="Text Placeholder 13">
            <a:extLst>
              <a:ext uri="{FF2B5EF4-FFF2-40B4-BE49-F238E27FC236}">
                <a16:creationId xmlns:a16="http://schemas.microsoft.com/office/drawing/2014/main" id="{6B3C22DD-3405-7068-FF27-CEF379A7D0F5}"/>
              </a:ext>
            </a:extLst>
          </p:cNvPr>
          <p:cNvSpPr>
            <a:spLocks noGrp="1"/>
          </p:cNvSpPr>
          <p:nvPr>
            <p:ph type="body" sz="quarter" idx="11"/>
          </p:nvPr>
        </p:nvSpPr>
        <p:spPr/>
        <p:txBody>
          <a:bodyPr/>
          <a:lstStyle/>
          <a:p>
            <a:endParaRPr lang="en-US"/>
          </a:p>
        </p:txBody>
      </p:sp>
      <p:sp>
        <p:nvSpPr>
          <p:cNvPr id="15" name="Text Placeholder 14">
            <a:extLst>
              <a:ext uri="{FF2B5EF4-FFF2-40B4-BE49-F238E27FC236}">
                <a16:creationId xmlns:a16="http://schemas.microsoft.com/office/drawing/2014/main" id="{BF6E477E-9939-0400-A111-48DDA1BD01B6}"/>
              </a:ext>
            </a:extLst>
          </p:cNvPr>
          <p:cNvSpPr>
            <a:spLocks noGrp="1"/>
          </p:cNvSpPr>
          <p:nvPr>
            <p:ph type="body" sz="quarter" idx="13"/>
          </p:nvPr>
        </p:nvSpPr>
        <p:spPr/>
        <p:txBody>
          <a:bodyPr/>
          <a:lstStyle/>
          <a:p>
            <a:endParaRPr lang="en-US"/>
          </a:p>
        </p:txBody>
      </p:sp>
      <p:sp>
        <p:nvSpPr>
          <p:cNvPr id="16" name="Content Placeholder 15">
            <a:extLst>
              <a:ext uri="{FF2B5EF4-FFF2-40B4-BE49-F238E27FC236}">
                <a16:creationId xmlns:a16="http://schemas.microsoft.com/office/drawing/2014/main" id="{2D32AE1A-F634-6CFB-4B17-2E1FA72D52B8}"/>
              </a:ext>
            </a:extLst>
          </p:cNvPr>
          <p:cNvSpPr>
            <a:spLocks noGrp="1"/>
          </p:cNvSpPr>
          <p:nvPr>
            <p:ph sz="quarter" idx="16"/>
          </p:nvPr>
        </p:nvSpPr>
        <p:spPr>
          <a:xfrm>
            <a:off x="923924" y="5536692"/>
            <a:ext cx="5400676" cy="842612"/>
          </a:xfrm>
        </p:spPr>
        <p:txBody>
          <a:bodyPr/>
          <a:lstStyle/>
          <a:p>
            <a:r>
              <a:rPr lang="en-US" dirty="0"/>
              <a:t>Insurance products issued by Minnesota life insurance company</a:t>
            </a:r>
          </a:p>
        </p:txBody>
      </p:sp>
      <p:sp>
        <p:nvSpPr>
          <p:cNvPr id="18" name="Content Placeholder 17">
            <a:extLst>
              <a:ext uri="{FF2B5EF4-FFF2-40B4-BE49-F238E27FC236}">
                <a16:creationId xmlns:a16="http://schemas.microsoft.com/office/drawing/2014/main" id="{F211E5F3-613C-9015-6955-1150E280F4A0}"/>
              </a:ext>
            </a:extLst>
          </p:cNvPr>
          <p:cNvSpPr>
            <a:spLocks noGrp="1"/>
          </p:cNvSpPr>
          <p:nvPr>
            <p:ph sz="quarter" idx="19"/>
          </p:nvPr>
        </p:nvSpPr>
        <p:spPr/>
        <p:txBody>
          <a:bodyPr/>
          <a:lstStyle/>
          <a:p>
            <a:endParaRPr lang="en-US"/>
          </a:p>
        </p:txBody>
      </p:sp>
      <p:sp>
        <p:nvSpPr>
          <p:cNvPr id="19" name="Text Placeholder 18">
            <a:extLst>
              <a:ext uri="{FF2B5EF4-FFF2-40B4-BE49-F238E27FC236}">
                <a16:creationId xmlns:a16="http://schemas.microsoft.com/office/drawing/2014/main" id="{DF76B052-D21C-5430-9909-D6B30CB2F565}"/>
              </a:ext>
            </a:extLst>
          </p:cNvPr>
          <p:cNvSpPr>
            <a:spLocks noGrp="1"/>
          </p:cNvSpPr>
          <p:nvPr>
            <p:ph type="body" sz="quarter" idx="21"/>
          </p:nvPr>
        </p:nvSpPr>
        <p:spPr/>
        <p:txBody>
          <a:bodyPr/>
          <a:lstStyle/>
          <a:p>
            <a:endParaRPr lang="en-US"/>
          </a:p>
        </p:txBody>
      </p:sp>
    </p:spTree>
    <p:extLst>
      <p:ext uri="{BB962C8B-B14F-4D97-AF65-F5344CB8AC3E}">
        <p14:creationId xmlns:p14="http://schemas.microsoft.com/office/powerpoint/2010/main" val="1465967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8F1528A-5AAC-3362-D8DC-18747844B624}"/>
              </a:ext>
            </a:extLst>
          </p:cNvPr>
          <p:cNvSpPr>
            <a:spLocks noGrp="1"/>
          </p:cNvSpPr>
          <p:nvPr>
            <p:ph sz="quarter" idx="26"/>
          </p:nvPr>
        </p:nvSpPr>
        <p:spPr/>
        <p:txBody>
          <a:bodyPr/>
          <a:lstStyle/>
          <a:p>
            <a:pPr marL="0" indent="0">
              <a:buNone/>
            </a:pPr>
            <a:r>
              <a:rPr lang="en-US" sz="2400" b="1" dirty="0">
                <a:solidFill>
                  <a:srgbClr val="0070C0"/>
                </a:solidFill>
                <a:latin typeface="+mj-lt"/>
                <a:ea typeface="+mj-ea"/>
                <a:cs typeface="+mj-cs"/>
              </a:rPr>
              <a:t>Why this matters</a:t>
            </a:r>
          </a:p>
          <a:p>
            <a:r>
              <a:rPr lang="en-US" sz="2000" dirty="0"/>
              <a:t>Crucial support early in the claim experience</a:t>
            </a:r>
          </a:p>
          <a:p>
            <a:r>
              <a:rPr lang="en-US" sz="2000" dirty="0"/>
              <a:t>Key differentiator for clients</a:t>
            </a:r>
          </a:p>
        </p:txBody>
      </p:sp>
      <p:sp>
        <p:nvSpPr>
          <p:cNvPr id="6" name="Text Placeholder 5">
            <a:extLst>
              <a:ext uri="{FF2B5EF4-FFF2-40B4-BE49-F238E27FC236}">
                <a16:creationId xmlns:a16="http://schemas.microsoft.com/office/drawing/2014/main" id="{420CFD7D-BF84-CABB-26D1-9E679A1C06AC}"/>
              </a:ext>
            </a:extLst>
          </p:cNvPr>
          <p:cNvSpPr>
            <a:spLocks noGrp="1"/>
          </p:cNvSpPr>
          <p:nvPr>
            <p:ph type="body" sz="quarter" idx="25"/>
          </p:nvPr>
        </p:nvSpPr>
        <p:spPr/>
        <p:txBody>
          <a:bodyPr/>
          <a:lstStyle/>
          <a:p>
            <a:r>
              <a:rPr lang="en-US" sz="2000" dirty="0"/>
              <a:t>Once elimination period is satisfied, clients receive a lump sum equal to four months of LTC benefits</a:t>
            </a:r>
          </a:p>
        </p:txBody>
      </p:sp>
      <p:sp>
        <p:nvSpPr>
          <p:cNvPr id="2" name="Text Placeholder 1">
            <a:extLst>
              <a:ext uri="{FF2B5EF4-FFF2-40B4-BE49-F238E27FC236}">
                <a16:creationId xmlns:a16="http://schemas.microsoft.com/office/drawing/2014/main" id="{C869966E-672B-0E47-0FBB-1B2F26B726B6}"/>
              </a:ext>
            </a:extLst>
          </p:cNvPr>
          <p:cNvSpPr>
            <a:spLocks noGrp="1"/>
          </p:cNvSpPr>
          <p:nvPr>
            <p:ph type="body" sz="quarter" idx="27"/>
          </p:nvPr>
        </p:nvSpPr>
        <p:spPr/>
        <p:txBody>
          <a:bodyPr/>
          <a:lstStyle/>
          <a:p>
            <a:endParaRPr lang="en-US"/>
          </a:p>
        </p:txBody>
      </p:sp>
      <p:sp>
        <p:nvSpPr>
          <p:cNvPr id="3" name="Text Placeholder 2">
            <a:extLst>
              <a:ext uri="{FF2B5EF4-FFF2-40B4-BE49-F238E27FC236}">
                <a16:creationId xmlns:a16="http://schemas.microsoft.com/office/drawing/2014/main" id="{38BA7907-C290-5333-4206-317B853EA5F4}"/>
              </a:ext>
            </a:extLst>
          </p:cNvPr>
          <p:cNvSpPr>
            <a:spLocks noGrp="1"/>
          </p:cNvSpPr>
          <p:nvPr>
            <p:ph type="body" sz="quarter" idx="24"/>
          </p:nvPr>
        </p:nvSpPr>
        <p:spPr/>
        <p:txBody>
          <a:bodyPr/>
          <a:lstStyle/>
          <a:p>
            <a:endParaRPr lang="en-US"/>
          </a:p>
        </p:txBody>
      </p:sp>
      <p:sp>
        <p:nvSpPr>
          <p:cNvPr id="4" name="Title 3">
            <a:extLst>
              <a:ext uri="{FF2B5EF4-FFF2-40B4-BE49-F238E27FC236}">
                <a16:creationId xmlns:a16="http://schemas.microsoft.com/office/drawing/2014/main" id="{DE4438CE-BE93-9DC2-566C-FF88D36DB7F9}"/>
              </a:ext>
            </a:extLst>
          </p:cNvPr>
          <p:cNvSpPr>
            <a:spLocks noGrp="1"/>
          </p:cNvSpPr>
          <p:nvPr>
            <p:ph type="title"/>
          </p:nvPr>
        </p:nvSpPr>
        <p:spPr/>
        <p:txBody>
          <a:bodyPr/>
          <a:lstStyle/>
          <a:p>
            <a:r>
              <a:rPr lang="en-US" dirty="0"/>
              <a:t>LTC benefits paid retroactively</a:t>
            </a:r>
          </a:p>
        </p:txBody>
      </p:sp>
      <p:pic>
        <p:nvPicPr>
          <p:cNvPr id="7" name="Graphic 6">
            <a:extLst>
              <a:ext uri="{FF2B5EF4-FFF2-40B4-BE49-F238E27FC236}">
                <a16:creationId xmlns:a16="http://schemas.microsoft.com/office/drawing/2014/main" id="{DD98E158-186F-AE15-0141-A6B1DB7EA84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6200000">
            <a:off x="3354623" y="3723143"/>
            <a:ext cx="1033272" cy="1033272"/>
          </a:xfrm>
          <a:prstGeom prst="rect">
            <a:avLst/>
          </a:prstGeom>
        </p:spPr>
      </p:pic>
    </p:spTree>
    <p:extLst>
      <p:ext uri="{BB962C8B-B14F-4D97-AF65-F5344CB8AC3E}">
        <p14:creationId xmlns:p14="http://schemas.microsoft.com/office/powerpoint/2010/main" val="1384117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032D7-A904-510F-E78B-D75589433BA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4CA51C7-6CA2-4140-E9BF-720AB4315624}"/>
              </a:ext>
            </a:extLst>
          </p:cNvPr>
          <p:cNvSpPr>
            <a:spLocks noGrp="1"/>
          </p:cNvSpPr>
          <p:nvPr>
            <p:ph type="body" sz="quarter" idx="27"/>
          </p:nvPr>
        </p:nvSpPr>
        <p:spPr/>
        <p:txBody>
          <a:bodyPr/>
          <a:lstStyle/>
          <a:p>
            <a:pPr marL="228600" indent="-228600">
              <a:buAutoNum type="arabicPeriod"/>
            </a:pPr>
            <a:r>
              <a:rPr lang="en-US" dirty="0"/>
              <a:t>New Paths to LTC Coverage: Life and Care in One Plan. LIMRA. December 2025. </a:t>
            </a:r>
            <a:r>
              <a:rPr lang="en-US" dirty="0">
                <a:hlinkClick r:id="rId3"/>
              </a:rPr>
              <a:t>https://www.limra.com/en/trending-topics/publications/marketfacts/2025/new-paths-to-ltc-coverage-life-and-care-in-one-plan/</a:t>
            </a:r>
            <a:endParaRPr lang="en-US" dirty="0"/>
          </a:p>
          <a:p>
            <a:pPr marL="228600" indent="-228600">
              <a:buFont typeface="Arial" panose="020B0604020202020204" pitchFamily="34" charset="0"/>
              <a:buAutoNum type="arabicPeriod"/>
            </a:pPr>
            <a:r>
              <a:rPr lang="en-US" dirty="0"/>
              <a:t>Is life insurance the answer to the growing long-term care need in the US? LIMRA. August 2025. https://www.limra.com/en/newsroom/industry-trends/2025/is-life-insurance-the-answer-to-the-growing-long-term-care-need-in-the-u.s/</a:t>
            </a:r>
          </a:p>
          <a:p>
            <a:pPr marL="228600" indent="-228600">
              <a:buAutoNum type="arabicPeriod"/>
            </a:pPr>
            <a:endParaRPr lang="en-US" dirty="0"/>
          </a:p>
        </p:txBody>
      </p:sp>
      <p:sp>
        <p:nvSpPr>
          <p:cNvPr id="3" name="Text Placeholder 2">
            <a:extLst>
              <a:ext uri="{FF2B5EF4-FFF2-40B4-BE49-F238E27FC236}">
                <a16:creationId xmlns:a16="http://schemas.microsoft.com/office/drawing/2014/main" id="{0808A7D4-2A97-F126-7DAA-0EF457DAF2FA}"/>
              </a:ext>
            </a:extLst>
          </p:cNvPr>
          <p:cNvSpPr>
            <a:spLocks noGrp="1"/>
          </p:cNvSpPr>
          <p:nvPr>
            <p:ph type="body" sz="quarter" idx="24"/>
          </p:nvPr>
        </p:nvSpPr>
        <p:spPr/>
        <p:txBody>
          <a:bodyPr/>
          <a:lstStyle/>
          <a:p>
            <a:endParaRPr lang="en-US"/>
          </a:p>
        </p:txBody>
      </p:sp>
      <p:sp>
        <p:nvSpPr>
          <p:cNvPr id="4" name="Title 3">
            <a:extLst>
              <a:ext uri="{FF2B5EF4-FFF2-40B4-BE49-F238E27FC236}">
                <a16:creationId xmlns:a16="http://schemas.microsoft.com/office/drawing/2014/main" id="{4BF435EF-6AA3-EB29-C249-CF8FEEC9D902}"/>
              </a:ext>
            </a:extLst>
          </p:cNvPr>
          <p:cNvSpPr>
            <a:spLocks noGrp="1"/>
          </p:cNvSpPr>
          <p:nvPr>
            <p:ph type="title"/>
          </p:nvPr>
        </p:nvSpPr>
        <p:spPr/>
        <p:txBody>
          <a:bodyPr/>
          <a:lstStyle/>
          <a:p>
            <a:r>
              <a:rPr lang="en-US" dirty="0"/>
              <a:t>20-pay option</a:t>
            </a:r>
          </a:p>
        </p:txBody>
      </p:sp>
      <p:sp>
        <p:nvSpPr>
          <p:cNvPr id="5" name="Content Placeholder 4">
            <a:extLst>
              <a:ext uri="{FF2B5EF4-FFF2-40B4-BE49-F238E27FC236}">
                <a16:creationId xmlns:a16="http://schemas.microsoft.com/office/drawing/2014/main" id="{1AB3DE76-B34F-001C-52D4-4062345F989E}"/>
              </a:ext>
            </a:extLst>
          </p:cNvPr>
          <p:cNvSpPr>
            <a:spLocks noGrp="1"/>
          </p:cNvSpPr>
          <p:nvPr>
            <p:ph sz="quarter" idx="26"/>
          </p:nvPr>
        </p:nvSpPr>
        <p:spPr/>
        <p:txBody>
          <a:bodyPr/>
          <a:lstStyle/>
          <a:p>
            <a:pPr marL="0" indent="0">
              <a:buNone/>
            </a:pPr>
            <a:r>
              <a:rPr lang="en-US" sz="2400" b="1" dirty="0">
                <a:solidFill>
                  <a:srgbClr val="0070C0"/>
                </a:solidFill>
                <a:latin typeface="+mj-lt"/>
                <a:ea typeface="+mj-ea"/>
                <a:cs typeface="+mj-cs"/>
              </a:rPr>
              <a:t>Why this matters</a:t>
            </a:r>
          </a:p>
          <a:p>
            <a:r>
              <a:rPr lang="en-US" sz="2000" dirty="0"/>
              <a:t>Younger and middle market buyers want LTC solutions they can budget for</a:t>
            </a:r>
          </a:p>
          <a:p>
            <a:pPr lvl="1"/>
            <a:r>
              <a:rPr lang="en-US" sz="2000" dirty="0"/>
              <a:t>63% of individuals express need for LTC insurance</a:t>
            </a:r>
            <a:r>
              <a:rPr lang="en-US" sz="2000" baseline="30000" dirty="0"/>
              <a:t>1</a:t>
            </a:r>
          </a:p>
          <a:p>
            <a:pPr lvl="1"/>
            <a:r>
              <a:rPr lang="en-US" sz="2000" dirty="0"/>
              <a:t>Nearly 4 in 10 Millennials say they are very likely to consider buying hybrid life/LTC</a:t>
            </a:r>
            <a:r>
              <a:rPr lang="en-US" sz="2000" baseline="30000" dirty="0"/>
              <a:t>2</a:t>
            </a:r>
          </a:p>
          <a:p>
            <a:r>
              <a:rPr lang="en-US" sz="2000" dirty="0"/>
              <a:t>Caregiver experience can influence earlier LTC planning</a:t>
            </a:r>
          </a:p>
          <a:p>
            <a:pPr lvl="1"/>
            <a:r>
              <a:rPr lang="en-US" sz="2000" dirty="0"/>
              <a:t>36% of caregivers with high stress extremely or very likely to purchase hybrid life/LTC</a:t>
            </a:r>
            <a:r>
              <a:rPr lang="en-US" sz="2000" baseline="30000" dirty="0"/>
              <a:t>2</a:t>
            </a:r>
            <a:endParaRPr lang="en-US" sz="2000" dirty="0"/>
          </a:p>
        </p:txBody>
      </p:sp>
      <p:sp>
        <p:nvSpPr>
          <p:cNvPr id="6" name="Text Placeholder 5">
            <a:extLst>
              <a:ext uri="{FF2B5EF4-FFF2-40B4-BE49-F238E27FC236}">
                <a16:creationId xmlns:a16="http://schemas.microsoft.com/office/drawing/2014/main" id="{338E1A72-C099-5A62-5C08-0CD4BC0EF9CB}"/>
              </a:ext>
            </a:extLst>
          </p:cNvPr>
          <p:cNvSpPr>
            <a:spLocks noGrp="1"/>
          </p:cNvSpPr>
          <p:nvPr>
            <p:ph type="body" sz="quarter" idx="25"/>
          </p:nvPr>
        </p:nvSpPr>
        <p:spPr/>
        <p:txBody>
          <a:bodyPr/>
          <a:lstStyle/>
          <a:p>
            <a:r>
              <a:rPr lang="en-US" sz="2000" dirty="0"/>
              <a:t>New 20-pay, in addition to our single, 5-, 7-, 10- and 15-pay options</a:t>
            </a:r>
          </a:p>
        </p:txBody>
      </p:sp>
      <p:pic>
        <p:nvPicPr>
          <p:cNvPr id="7" name="Graphic 6">
            <a:extLst>
              <a:ext uri="{FF2B5EF4-FFF2-40B4-BE49-F238E27FC236}">
                <a16:creationId xmlns:a16="http://schemas.microsoft.com/office/drawing/2014/main" id="{601A7C3A-D63A-9B03-7E51-366948BE63B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6200000">
            <a:off x="3354623" y="3723143"/>
            <a:ext cx="1033272" cy="1033272"/>
          </a:xfrm>
          <a:prstGeom prst="rect">
            <a:avLst/>
          </a:prstGeom>
        </p:spPr>
      </p:pic>
    </p:spTree>
    <p:extLst>
      <p:ext uri="{BB962C8B-B14F-4D97-AF65-F5344CB8AC3E}">
        <p14:creationId xmlns:p14="http://schemas.microsoft.com/office/powerpoint/2010/main" val="3574213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2621A-E1BC-1BC8-5309-2FD64F72061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9D64D23-F694-2476-8390-57DAFBA246FC}"/>
              </a:ext>
            </a:extLst>
          </p:cNvPr>
          <p:cNvSpPr>
            <a:spLocks noGrp="1"/>
          </p:cNvSpPr>
          <p:nvPr>
            <p:ph type="body" sz="quarter" idx="27"/>
          </p:nvPr>
        </p:nvSpPr>
        <p:spPr/>
        <p:txBody>
          <a:bodyPr/>
          <a:lstStyle/>
          <a:p>
            <a:r>
              <a:rPr lang="en-US" dirty="0"/>
              <a:t>1. </a:t>
            </a:r>
            <a:r>
              <a:rPr lang="en-US" b="1" dirty="0"/>
              <a:t>Naturalization: Policy Overview and Selected Trends. Library of Congress. September 16, 2025. https://www.congress.gov/crs-product/IF12322</a:t>
            </a:r>
          </a:p>
        </p:txBody>
      </p:sp>
      <p:sp>
        <p:nvSpPr>
          <p:cNvPr id="3" name="Text Placeholder 2">
            <a:extLst>
              <a:ext uri="{FF2B5EF4-FFF2-40B4-BE49-F238E27FC236}">
                <a16:creationId xmlns:a16="http://schemas.microsoft.com/office/drawing/2014/main" id="{4723F05C-A057-1DFC-1DCB-F59A1A46C55E}"/>
              </a:ext>
            </a:extLst>
          </p:cNvPr>
          <p:cNvSpPr>
            <a:spLocks noGrp="1"/>
          </p:cNvSpPr>
          <p:nvPr>
            <p:ph type="body" sz="quarter" idx="24"/>
          </p:nvPr>
        </p:nvSpPr>
        <p:spPr/>
        <p:txBody>
          <a:bodyPr/>
          <a:lstStyle/>
          <a:p>
            <a:endParaRPr lang="en-US"/>
          </a:p>
        </p:txBody>
      </p:sp>
      <p:sp>
        <p:nvSpPr>
          <p:cNvPr id="4" name="Title 3">
            <a:extLst>
              <a:ext uri="{FF2B5EF4-FFF2-40B4-BE49-F238E27FC236}">
                <a16:creationId xmlns:a16="http://schemas.microsoft.com/office/drawing/2014/main" id="{F0EE93D5-7449-47F4-A7EA-6049E2CF0EAC}"/>
              </a:ext>
            </a:extLst>
          </p:cNvPr>
          <p:cNvSpPr>
            <a:spLocks noGrp="1"/>
          </p:cNvSpPr>
          <p:nvPr>
            <p:ph type="title"/>
          </p:nvPr>
        </p:nvSpPr>
        <p:spPr/>
        <p:txBody>
          <a:bodyPr/>
          <a:lstStyle/>
          <a:p>
            <a:r>
              <a:rPr lang="en-US" dirty="0"/>
              <a:t>International benefits</a:t>
            </a:r>
          </a:p>
        </p:txBody>
      </p:sp>
      <p:sp>
        <p:nvSpPr>
          <p:cNvPr id="5" name="Content Placeholder 4">
            <a:extLst>
              <a:ext uri="{FF2B5EF4-FFF2-40B4-BE49-F238E27FC236}">
                <a16:creationId xmlns:a16="http://schemas.microsoft.com/office/drawing/2014/main" id="{EE1B5A66-1A3B-4581-B8A0-B8118B0CE047}"/>
              </a:ext>
            </a:extLst>
          </p:cNvPr>
          <p:cNvSpPr>
            <a:spLocks noGrp="1"/>
          </p:cNvSpPr>
          <p:nvPr>
            <p:ph sz="quarter" idx="26"/>
          </p:nvPr>
        </p:nvSpPr>
        <p:spPr/>
        <p:txBody>
          <a:bodyPr/>
          <a:lstStyle/>
          <a:p>
            <a:pPr marL="0" indent="0">
              <a:buNone/>
            </a:pPr>
            <a:r>
              <a:rPr lang="en-US" sz="2400" b="1" dirty="0">
                <a:solidFill>
                  <a:srgbClr val="0070C0"/>
                </a:solidFill>
                <a:latin typeface="+mj-lt"/>
                <a:ea typeface="+mj-ea"/>
                <a:cs typeface="+mj-cs"/>
              </a:rPr>
              <a:t>Why this matters</a:t>
            </a:r>
          </a:p>
          <a:p>
            <a:r>
              <a:rPr lang="en-US" sz="2000" dirty="0"/>
              <a:t>26 million naturalized citizens in the U.S.</a:t>
            </a:r>
            <a:r>
              <a:rPr lang="en-US" sz="2000" baseline="30000" dirty="0"/>
              <a:t>1</a:t>
            </a:r>
          </a:p>
          <a:p>
            <a:r>
              <a:rPr lang="en-US" sz="2000" dirty="0"/>
              <a:t>Changing U.S. demographics could indicate a need for global flexibility</a:t>
            </a:r>
          </a:p>
          <a:p>
            <a:r>
              <a:rPr lang="en-US" sz="2000" dirty="0"/>
              <a:t>Rising cost of care in U.S. could encourage clients to look internationally for care</a:t>
            </a:r>
          </a:p>
          <a:p>
            <a:endParaRPr lang="en-US" sz="2000" dirty="0"/>
          </a:p>
        </p:txBody>
      </p:sp>
      <p:sp>
        <p:nvSpPr>
          <p:cNvPr id="6" name="Text Placeholder 5">
            <a:extLst>
              <a:ext uri="{FF2B5EF4-FFF2-40B4-BE49-F238E27FC236}">
                <a16:creationId xmlns:a16="http://schemas.microsoft.com/office/drawing/2014/main" id="{FFA2DD27-8AC9-660D-4D4E-F6E54B795869}"/>
              </a:ext>
            </a:extLst>
          </p:cNvPr>
          <p:cNvSpPr>
            <a:spLocks noGrp="1"/>
          </p:cNvSpPr>
          <p:nvPr>
            <p:ph type="body" sz="quarter" idx="25"/>
          </p:nvPr>
        </p:nvSpPr>
        <p:spPr/>
        <p:txBody>
          <a:bodyPr/>
          <a:lstStyle/>
          <a:p>
            <a:r>
              <a:rPr lang="en-US" sz="2000" dirty="0"/>
              <a:t>100% of maximum monthly LTC benefit available for international claims</a:t>
            </a:r>
          </a:p>
        </p:txBody>
      </p:sp>
      <p:pic>
        <p:nvPicPr>
          <p:cNvPr id="7" name="Graphic 6">
            <a:extLst>
              <a:ext uri="{FF2B5EF4-FFF2-40B4-BE49-F238E27FC236}">
                <a16:creationId xmlns:a16="http://schemas.microsoft.com/office/drawing/2014/main" id="{50B67109-05B3-63B4-3D60-91D68B19337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6200000">
            <a:off x="3354623" y="3723143"/>
            <a:ext cx="1033272" cy="1033272"/>
          </a:xfrm>
          <a:prstGeom prst="rect">
            <a:avLst/>
          </a:prstGeom>
        </p:spPr>
      </p:pic>
    </p:spTree>
    <p:extLst>
      <p:ext uri="{BB962C8B-B14F-4D97-AF65-F5344CB8AC3E}">
        <p14:creationId xmlns:p14="http://schemas.microsoft.com/office/powerpoint/2010/main" val="3151631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BF065-A122-4470-224B-63D3081AE33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5806A52-CFEA-4E8D-D8DA-0E751EB8CE2A}"/>
              </a:ext>
            </a:extLst>
          </p:cNvPr>
          <p:cNvSpPr>
            <a:spLocks noGrp="1"/>
          </p:cNvSpPr>
          <p:nvPr>
            <p:ph type="body" sz="quarter" idx="27"/>
          </p:nvPr>
        </p:nvSpPr>
        <p:spPr/>
        <p:txBody>
          <a:bodyPr/>
          <a:lstStyle/>
          <a:p>
            <a:endParaRPr lang="en-US"/>
          </a:p>
        </p:txBody>
      </p:sp>
      <p:sp>
        <p:nvSpPr>
          <p:cNvPr id="3" name="Text Placeholder 2">
            <a:extLst>
              <a:ext uri="{FF2B5EF4-FFF2-40B4-BE49-F238E27FC236}">
                <a16:creationId xmlns:a16="http://schemas.microsoft.com/office/drawing/2014/main" id="{78D44854-39B1-FDF4-8B1F-7FCF5A097666}"/>
              </a:ext>
            </a:extLst>
          </p:cNvPr>
          <p:cNvSpPr>
            <a:spLocks noGrp="1"/>
          </p:cNvSpPr>
          <p:nvPr>
            <p:ph type="body" sz="quarter" idx="24"/>
          </p:nvPr>
        </p:nvSpPr>
        <p:spPr/>
        <p:txBody>
          <a:bodyPr/>
          <a:lstStyle/>
          <a:p>
            <a:endParaRPr lang="en-US"/>
          </a:p>
        </p:txBody>
      </p:sp>
      <p:sp>
        <p:nvSpPr>
          <p:cNvPr id="4" name="Title 3">
            <a:extLst>
              <a:ext uri="{FF2B5EF4-FFF2-40B4-BE49-F238E27FC236}">
                <a16:creationId xmlns:a16="http://schemas.microsoft.com/office/drawing/2014/main" id="{B084A7ED-065D-6D23-1995-69F307E35538}"/>
              </a:ext>
            </a:extLst>
          </p:cNvPr>
          <p:cNvSpPr>
            <a:spLocks noGrp="1"/>
          </p:cNvSpPr>
          <p:nvPr>
            <p:ph type="title"/>
          </p:nvPr>
        </p:nvSpPr>
        <p:spPr/>
        <p:txBody>
          <a:bodyPr/>
          <a:lstStyle/>
          <a:p>
            <a:r>
              <a:rPr lang="en-US" dirty="0"/>
              <a:t>Enhanced death benefit</a:t>
            </a:r>
          </a:p>
        </p:txBody>
      </p:sp>
      <p:sp>
        <p:nvSpPr>
          <p:cNvPr id="5" name="Content Placeholder 4">
            <a:extLst>
              <a:ext uri="{FF2B5EF4-FFF2-40B4-BE49-F238E27FC236}">
                <a16:creationId xmlns:a16="http://schemas.microsoft.com/office/drawing/2014/main" id="{CCF6FC9F-A6DC-C2A5-C58D-FE5F1A1889C7}"/>
              </a:ext>
            </a:extLst>
          </p:cNvPr>
          <p:cNvSpPr>
            <a:spLocks noGrp="1"/>
          </p:cNvSpPr>
          <p:nvPr>
            <p:ph sz="quarter" idx="26"/>
          </p:nvPr>
        </p:nvSpPr>
        <p:spPr/>
        <p:txBody>
          <a:bodyPr/>
          <a:lstStyle/>
          <a:p>
            <a:pPr marL="0" indent="0">
              <a:buNone/>
            </a:pPr>
            <a:r>
              <a:rPr lang="en-US" sz="2400" b="1" dirty="0">
                <a:solidFill>
                  <a:srgbClr val="0070C0"/>
                </a:solidFill>
                <a:latin typeface="+mj-lt"/>
                <a:ea typeface="+mj-ea"/>
                <a:cs typeface="+mj-cs"/>
              </a:rPr>
              <a:t>Why this matters</a:t>
            </a:r>
          </a:p>
          <a:p>
            <a:r>
              <a:rPr lang="en-US" sz="2000" dirty="0"/>
              <a:t>Helps the client know that the premium paid into the policy will be the minimum amount received from policy, eliminating the “use it or lose it” feel</a:t>
            </a:r>
          </a:p>
        </p:txBody>
      </p:sp>
      <p:sp>
        <p:nvSpPr>
          <p:cNvPr id="6" name="Text Placeholder 5">
            <a:extLst>
              <a:ext uri="{FF2B5EF4-FFF2-40B4-BE49-F238E27FC236}">
                <a16:creationId xmlns:a16="http://schemas.microsoft.com/office/drawing/2014/main" id="{8D2A559D-A864-709A-3AE9-9EE3F962CF85}"/>
              </a:ext>
            </a:extLst>
          </p:cNvPr>
          <p:cNvSpPr>
            <a:spLocks noGrp="1"/>
          </p:cNvSpPr>
          <p:nvPr>
            <p:ph type="body" sz="quarter" idx="25"/>
          </p:nvPr>
        </p:nvSpPr>
        <p:spPr/>
        <p:txBody>
          <a:bodyPr/>
          <a:lstStyle/>
          <a:p>
            <a:r>
              <a:rPr lang="en-US" sz="2000" dirty="0"/>
              <a:t>If client dies before utilizing LTC benefit, death benefit is at least equal to premium paid</a:t>
            </a:r>
          </a:p>
        </p:txBody>
      </p:sp>
      <p:pic>
        <p:nvPicPr>
          <p:cNvPr id="7" name="Graphic 6">
            <a:extLst>
              <a:ext uri="{FF2B5EF4-FFF2-40B4-BE49-F238E27FC236}">
                <a16:creationId xmlns:a16="http://schemas.microsoft.com/office/drawing/2014/main" id="{DB75A2A8-A9C6-FF3C-583B-0DFE7DDE8DD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6200000">
            <a:off x="3354623" y="3723143"/>
            <a:ext cx="1033272" cy="1033272"/>
          </a:xfrm>
          <a:prstGeom prst="rect">
            <a:avLst/>
          </a:prstGeom>
        </p:spPr>
      </p:pic>
    </p:spTree>
    <p:extLst>
      <p:ext uri="{BB962C8B-B14F-4D97-AF65-F5344CB8AC3E}">
        <p14:creationId xmlns:p14="http://schemas.microsoft.com/office/powerpoint/2010/main" val="91142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3001F-A946-8FE9-419B-36CB2BC862F8}"/>
            </a:ext>
          </a:extLst>
        </p:cNvPr>
        <p:cNvGrpSpPr/>
        <p:nvPr/>
      </p:nvGrpSpPr>
      <p:grpSpPr>
        <a:xfrm>
          <a:off x="0" y="0"/>
          <a:ext cx="0" cy="0"/>
          <a:chOff x="0" y="0"/>
          <a:chExt cx="0" cy="0"/>
        </a:xfrm>
      </p:grpSpPr>
      <p:sp>
        <p:nvSpPr>
          <p:cNvPr id="2" name="Title 16">
            <a:extLst>
              <a:ext uri="{FF2B5EF4-FFF2-40B4-BE49-F238E27FC236}">
                <a16:creationId xmlns:a16="http://schemas.microsoft.com/office/drawing/2014/main" id="{7BF7F56C-6A66-04DF-A0C5-6EA671248F17}"/>
              </a:ext>
            </a:extLst>
          </p:cNvPr>
          <p:cNvSpPr txBox="1">
            <a:spLocks/>
          </p:cNvSpPr>
          <p:nvPr/>
        </p:nvSpPr>
        <p:spPr>
          <a:xfrm>
            <a:off x="603504" y="1405390"/>
            <a:ext cx="4480560" cy="1344486"/>
          </a:xfrm>
          <a:prstGeom prst="rect">
            <a:avLst/>
          </a:prstGeom>
        </p:spPr>
        <p:txBody>
          <a:bodyPr>
            <a:noAutofit/>
          </a:bodyPr>
          <a:lstStyle>
            <a:lvl1pPr algn="l" defTabSz="914400" rtl="0" eaLnBrk="1" latinLnBrk="0" hangingPunct="1">
              <a:lnSpc>
                <a:spcPts val="4200"/>
              </a:lnSpc>
              <a:spcBef>
                <a:spcPct val="0"/>
              </a:spcBef>
              <a:buNone/>
              <a:defRPr sz="4000" b="1" kern="1200">
                <a:solidFill>
                  <a:schemeClr val="accent1"/>
                </a:solidFill>
                <a:latin typeface="+mj-lt"/>
                <a:ea typeface="+mj-ea"/>
                <a:cs typeface="+mj-cs"/>
              </a:defRPr>
            </a:lvl1pPr>
          </a:lstStyle>
          <a:p>
            <a:r>
              <a:rPr lang="en-US" dirty="0"/>
              <a:t>SecureCare IV product features</a:t>
            </a:r>
          </a:p>
        </p:txBody>
      </p:sp>
      <p:pic>
        <p:nvPicPr>
          <p:cNvPr id="3" name="Picture 2">
            <a:extLst>
              <a:ext uri="{FF2B5EF4-FFF2-40B4-BE49-F238E27FC236}">
                <a16:creationId xmlns:a16="http://schemas.microsoft.com/office/drawing/2014/main" id="{D355AED3-BFC3-CA9B-D6E6-4C48DAAC998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72200" y="0"/>
            <a:ext cx="6019800" cy="6858000"/>
          </a:xfrm>
          <a:prstGeom prst="rect">
            <a:avLst/>
          </a:prstGeom>
        </p:spPr>
      </p:pic>
    </p:spTree>
    <p:extLst>
      <p:ext uri="{BB962C8B-B14F-4D97-AF65-F5344CB8AC3E}">
        <p14:creationId xmlns:p14="http://schemas.microsoft.com/office/powerpoint/2010/main" val="2198897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016" y="5370582"/>
            <a:ext cx="10668000" cy="960120"/>
          </a:xfrm>
        </p:spPr>
        <p:txBody>
          <a:bodyPr/>
          <a:lstStyle/>
          <a:p>
            <a:r>
              <a:rPr lang="en-US" dirty="0"/>
              <a:t>Product details</a:t>
            </a:r>
            <a:br>
              <a:rPr lang="en-US" dirty="0"/>
            </a:br>
            <a:endParaRPr lang="en-US" dirty="0"/>
          </a:p>
        </p:txBody>
      </p:sp>
      <p:sp>
        <p:nvSpPr>
          <p:cNvPr id="4" name="Freeform: Shape 3">
            <a:extLst>
              <a:ext uri="{FF2B5EF4-FFF2-40B4-BE49-F238E27FC236}">
                <a16:creationId xmlns:a16="http://schemas.microsoft.com/office/drawing/2014/main" id="{F97186FD-7762-4331-AE40-396B83E9E705}"/>
              </a:ext>
            </a:extLst>
          </p:cNvPr>
          <p:cNvSpPr/>
          <p:nvPr/>
        </p:nvSpPr>
        <p:spPr>
          <a:xfrm>
            <a:off x="1582528" y="338313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A60D44A4-1861-4C24-8282-4A07C52C889D}"/>
              </a:ext>
            </a:extLst>
          </p:cNvPr>
          <p:cNvSpPr/>
          <p:nvPr/>
        </p:nvSpPr>
        <p:spPr>
          <a:xfrm>
            <a:off x="1582528" y="323388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99D6881D-A85A-413A-B31D-25441D6AEE66}"/>
              </a:ext>
            </a:extLst>
          </p:cNvPr>
          <p:cNvSpPr/>
          <p:nvPr/>
        </p:nvSpPr>
        <p:spPr>
          <a:xfrm>
            <a:off x="1582528" y="3084637"/>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83652DE9-D339-417D-835A-C131BD1E97E8}"/>
              </a:ext>
            </a:extLst>
          </p:cNvPr>
          <p:cNvSpPr/>
          <p:nvPr/>
        </p:nvSpPr>
        <p:spPr>
          <a:xfrm>
            <a:off x="1731778" y="338313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409D54C-EC4C-4200-9CD7-6FE8879FDC42}"/>
              </a:ext>
            </a:extLst>
          </p:cNvPr>
          <p:cNvSpPr/>
          <p:nvPr/>
        </p:nvSpPr>
        <p:spPr>
          <a:xfrm>
            <a:off x="1731778" y="323388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AEA96C13-E78B-4206-86CD-85A356D27397}"/>
              </a:ext>
            </a:extLst>
          </p:cNvPr>
          <p:cNvSpPr/>
          <p:nvPr/>
        </p:nvSpPr>
        <p:spPr>
          <a:xfrm>
            <a:off x="1731778" y="3084637"/>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6DFD6F4A-68DB-43FC-AEA6-396DE1818E8C}"/>
              </a:ext>
            </a:extLst>
          </p:cNvPr>
          <p:cNvSpPr/>
          <p:nvPr/>
        </p:nvSpPr>
        <p:spPr>
          <a:xfrm>
            <a:off x="1433277" y="338313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490D5D9E-C274-4893-999F-CCC729255D34}"/>
              </a:ext>
            </a:extLst>
          </p:cNvPr>
          <p:cNvSpPr/>
          <p:nvPr/>
        </p:nvSpPr>
        <p:spPr>
          <a:xfrm>
            <a:off x="1433277" y="323388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80A1341F-B9B9-48BF-8954-8CEF06AB4B1D}"/>
              </a:ext>
            </a:extLst>
          </p:cNvPr>
          <p:cNvSpPr/>
          <p:nvPr/>
        </p:nvSpPr>
        <p:spPr>
          <a:xfrm>
            <a:off x="1433277" y="3084637"/>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834B92BD-BED9-4359-BF31-31DBE42C5753}"/>
              </a:ext>
            </a:extLst>
          </p:cNvPr>
          <p:cNvSpPr/>
          <p:nvPr/>
        </p:nvSpPr>
        <p:spPr>
          <a:xfrm>
            <a:off x="1881029" y="3383138"/>
            <a:ext cx="114807" cy="114808"/>
          </a:xfrm>
          <a:custGeom>
            <a:avLst/>
            <a:gdLst>
              <a:gd name="connsiteX0" fmla="*/ 0 w 114807"/>
              <a:gd name="connsiteY0" fmla="*/ 0 h 114808"/>
              <a:gd name="connsiteX1" fmla="*/ 114808 w 114807"/>
              <a:gd name="connsiteY1" fmla="*/ 0 h 114808"/>
              <a:gd name="connsiteX2" fmla="*/ 114808 w 114807"/>
              <a:gd name="connsiteY2" fmla="*/ 114808 h 114808"/>
              <a:gd name="connsiteX3" fmla="*/ 0 w 114807"/>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7"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AAC5937-807D-4A86-A8A4-4516D03B840D}"/>
              </a:ext>
            </a:extLst>
          </p:cNvPr>
          <p:cNvSpPr/>
          <p:nvPr/>
        </p:nvSpPr>
        <p:spPr>
          <a:xfrm>
            <a:off x="1881029" y="3233888"/>
            <a:ext cx="114807" cy="114808"/>
          </a:xfrm>
          <a:custGeom>
            <a:avLst/>
            <a:gdLst>
              <a:gd name="connsiteX0" fmla="*/ 0 w 114807"/>
              <a:gd name="connsiteY0" fmla="*/ 0 h 114808"/>
              <a:gd name="connsiteX1" fmla="*/ 114808 w 114807"/>
              <a:gd name="connsiteY1" fmla="*/ 0 h 114808"/>
              <a:gd name="connsiteX2" fmla="*/ 114808 w 114807"/>
              <a:gd name="connsiteY2" fmla="*/ 114808 h 114808"/>
              <a:gd name="connsiteX3" fmla="*/ 0 w 114807"/>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7"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6E8EEAC6-9882-4CF5-9F3B-FF253D2C97A0}"/>
              </a:ext>
            </a:extLst>
          </p:cNvPr>
          <p:cNvSpPr/>
          <p:nvPr/>
        </p:nvSpPr>
        <p:spPr>
          <a:xfrm>
            <a:off x="1881029" y="3084637"/>
            <a:ext cx="114807" cy="114808"/>
          </a:xfrm>
          <a:custGeom>
            <a:avLst/>
            <a:gdLst>
              <a:gd name="connsiteX0" fmla="*/ 0 w 114807"/>
              <a:gd name="connsiteY0" fmla="*/ 0 h 114808"/>
              <a:gd name="connsiteX1" fmla="*/ 114808 w 114807"/>
              <a:gd name="connsiteY1" fmla="*/ 0 h 114808"/>
              <a:gd name="connsiteX2" fmla="*/ 114808 w 114807"/>
              <a:gd name="connsiteY2" fmla="*/ 114808 h 114808"/>
              <a:gd name="connsiteX3" fmla="*/ 0 w 114807"/>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7"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D48612F-66A9-4F2C-816E-7C803B137B97}"/>
              </a:ext>
            </a:extLst>
          </p:cNvPr>
          <p:cNvSpPr/>
          <p:nvPr/>
        </p:nvSpPr>
        <p:spPr>
          <a:xfrm>
            <a:off x="1251192" y="2784185"/>
            <a:ext cx="926615" cy="845675"/>
          </a:xfrm>
          <a:custGeom>
            <a:avLst/>
            <a:gdLst>
              <a:gd name="connsiteX0" fmla="*/ 669962 w 926615"/>
              <a:gd name="connsiteY0" fmla="*/ 68368 h 845675"/>
              <a:gd name="connsiteX1" fmla="*/ 669962 w 926615"/>
              <a:gd name="connsiteY1" fmla="*/ 28702 h 845675"/>
              <a:gd name="connsiteX2" fmla="*/ 641260 w 926615"/>
              <a:gd name="connsiteY2" fmla="*/ 0 h 845675"/>
              <a:gd name="connsiteX3" fmla="*/ 612558 w 926615"/>
              <a:gd name="connsiteY3" fmla="*/ 28702 h 845675"/>
              <a:gd name="connsiteX4" fmla="*/ 612558 w 926615"/>
              <a:gd name="connsiteY4" fmla="*/ 148906 h 845675"/>
              <a:gd name="connsiteX5" fmla="*/ 595366 w 926615"/>
              <a:gd name="connsiteY5" fmla="*/ 223504 h 845675"/>
              <a:gd name="connsiteX6" fmla="*/ 669962 w 926615"/>
              <a:gd name="connsiteY6" fmla="*/ 240698 h 845675"/>
              <a:gd name="connsiteX7" fmla="*/ 687155 w 926615"/>
              <a:gd name="connsiteY7" fmla="*/ 166100 h 845675"/>
              <a:gd name="connsiteX8" fmla="*/ 669962 w 926615"/>
              <a:gd name="connsiteY8" fmla="*/ 148906 h 845675"/>
              <a:gd name="connsiteX9" fmla="*/ 669962 w 926615"/>
              <a:gd name="connsiteY9" fmla="*/ 125944 h 845675"/>
              <a:gd name="connsiteX10" fmla="*/ 869384 w 926615"/>
              <a:gd name="connsiteY10" fmla="*/ 125944 h 845675"/>
              <a:gd name="connsiteX11" fmla="*/ 869384 w 926615"/>
              <a:gd name="connsiteY11" fmla="*/ 788272 h 845675"/>
              <a:gd name="connsiteX12" fmla="*/ 57404 w 926615"/>
              <a:gd name="connsiteY12" fmla="*/ 788272 h 845675"/>
              <a:gd name="connsiteX13" fmla="*/ 57404 w 926615"/>
              <a:gd name="connsiteY13" fmla="*/ 125772 h 845675"/>
              <a:gd name="connsiteX14" fmla="*/ 222211 w 926615"/>
              <a:gd name="connsiteY14" fmla="*/ 125772 h 845675"/>
              <a:gd name="connsiteX15" fmla="*/ 222211 w 926615"/>
              <a:gd name="connsiteY15" fmla="*/ 68368 h 845675"/>
              <a:gd name="connsiteX16" fmla="*/ 0 w 926615"/>
              <a:gd name="connsiteY16" fmla="*/ 68368 h 845675"/>
              <a:gd name="connsiteX17" fmla="*/ 0 w 926615"/>
              <a:gd name="connsiteY17" fmla="*/ 845676 h 845675"/>
              <a:gd name="connsiteX18" fmla="*/ 926615 w 926615"/>
              <a:gd name="connsiteY18" fmla="*/ 845676 h 845675"/>
              <a:gd name="connsiteX19" fmla="*/ 926615 w 926615"/>
              <a:gd name="connsiteY19" fmla="*/ 68368 h 84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6615" h="845675">
                <a:moveTo>
                  <a:pt x="669962" y="68368"/>
                </a:moveTo>
                <a:lnTo>
                  <a:pt x="669962" y="28702"/>
                </a:lnTo>
                <a:cubicBezTo>
                  <a:pt x="669962" y="12850"/>
                  <a:pt x="657109" y="0"/>
                  <a:pt x="641260" y="0"/>
                </a:cubicBezTo>
                <a:cubicBezTo>
                  <a:pt x="625411" y="0"/>
                  <a:pt x="612558" y="12850"/>
                  <a:pt x="612558" y="28702"/>
                </a:cubicBezTo>
                <a:lnTo>
                  <a:pt x="612558" y="148906"/>
                </a:lnTo>
                <a:cubicBezTo>
                  <a:pt x="587209" y="164758"/>
                  <a:pt x="579511" y="198156"/>
                  <a:pt x="595366" y="223504"/>
                </a:cubicBezTo>
                <a:cubicBezTo>
                  <a:pt x="611215" y="248852"/>
                  <a:pt x="644613" y="256550"/>
                  <a:pt x="669962" y="240698"/>
                </a:cubicBezTo>
                <a:cubicBezTo>
                  <a:pt x="695312" y="224847"/>
                  <a:pt x="703010" y="191448"/>
                  <a:pt x="687155" y="166100"/>
                </a:cubicBezTo>
                <a:cubicBezTo>
                  <a:pt x="682803" y="159139"/>
                  <a:pt x="676925" y="153259"/>
                  <a:pt x="669962" y="148906"/>
                </a:cubicBezTo>
                <a:lnTo>
                  <a:pt x="669962" y="125944"/>
                </a:lnTo>
                <a:lnTo>
                  <a:pt x="869384" y="125944"/>
                </a:lnTo>
                <a:lnTo>
                  <a:pt x="869384" y="788272"/>
                </a:lnTo>
                <a:lnTo>
                  <a:pt x="57404" y="788272"/>
                </a:lnTo>
                <a:lnTo>
                  <a:pt x="57404" y="125772"/>
                </a:lnTo>
                <a:lnTo>
                  <a:pt x="222211" y="125772"/>
                </a:lnTo>
                <a:lnTo>
                  <a:pt x="222211" y="68368"/>
                </a:lnTo>
                <a:lnTo>
                  <a:pt x="0" y="68368"/>
                </a:lnTo>
                <a:lnTo>
                  <a:pt x="0" y="845676"/>
                </a:lnTo>
                <a:lnTo>
                  <a:pt x="926615" y="845676"/>
                </a:lnTo>
                <a:lnTo>
                  <a:pt x="926615" y="68368"/>
                </a:lnTo>
                <a:close/>
              </a:path>
            </a:pathLst>
          </a:custGeom>
          <a:solidFill>
            <a:schemeClr val="bg1"/>
          </a:solidFill>
          <a:ln w="571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BF8BF721-AB96-48E9-9562-974A4BBFB17B}"/>
              </a:ext>
            </a:extLst>
          </p:cNvPr>
          <p:cNvSpPr/>
          <p:nvPr/>
        </p:nvSpPr>
        <p:spPr>
          <a:xfrm>
            <a:off x="1482354" y="2784185"/>
            <a:ext cx="346953" cy="248789"/>
          </a:xfrm>
          <a:custGeom>
            <a:avLst/>
            <a:gdLst>
              <a:gd name="connsiteX0" fmla="*/ 54193 w 346953"/>
              <a:gd name="connsiteY0" fmla="*/ 248789 h 248789"/>
              <a:gd name="connsiteX1" fmla="*/ 108235 w 346953"/>
              <a:gd name="connsiteY1" fmla="*/ 194682 h 248789"/>
              <a:gd name="connsiteX2" fmla="*/ 82895 w 346953"/>
              <a:gd name="connsiteY2" fmla="*/ 148906 h 248789"/>
              <a:gd name="connsiteX3" fmla="*/ 82895 w 346953"/>
              <a:gd name="connsiteY3" fmla="*/ 125944 h 248789"/>
              <a:gd name="connsiteX4" fmla="*/ 346953 w 346953"/>
              <a:gd name="connsiteY4" fmla="*/ 125944 h 248789"/>
              <a:gd name="connsiteX5" fmla="*/ 346953 w 346953"/>
              <a:gd name="connsiteY5" fmla="*/ 68540 h 248789"/>
              <a:gd name="connsiteX6" fmla="*/ 82895 w 346953"/>
              <a:gd name="connsiteY6" fmla="*/ 68540 h 248789"/>
              <a:gd name="connsiteX7" fmla="*/ 82895 w 346953"/>
              <a:gd name="connsiteY7" fmla="*/ 28702 h 248789"/>
              <a:gd name="connsiteX8" fmla="*/ 54193 w 346953"/>
              <a:gd name="connsiteY8" fmla="*/ 0 h 248789"/>
              <a:gd name="connsiteX9" fmla="*/ 25491 w 346953"/>
              <a:gd name="connsiteY9" fmla="*/ 28702 h 248789"/>
              <a:gd name="connsiteX10" fmla="*/ 25491 w 346953"/>
              <a:gd name="connsiteY10" fmla="*/ 148906 h 248789"/>
              <a:gd name="connsiteX11" fmla="*/ 8158 w 346953"/>
              <a:gd name="connsiteY11" fmla="*/ 223306 h 248789"/>
              <a:gd name="connsiteX12" fmla="*/ 54193 w 346953"/>
              <a:gd name="connsiteY12" fmla="*/ 248789 h 24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6953" h="248789">
                <a:moveTo>
                  <a:pt x="54193" y="248789"/>
                </a:moveTo>
                <a:cubicBezTo>
                  <a:pt x="84057" y="248771"/>
                  <a:pt x="108253" y="224547"/>
                  <a:pt x="108235" y="194682"/>
                </a:cubicBezTo>
                <a:cubicBezTo>
                  <a:pt x="108225" y="176080"/>
                  <a:pt x="98653" y="158790"/>
                  <a:pt x="82895" y="148906"/>
                </a:cubicBezTo>
                <a:lnTo>
                  <a:pt x="82895" y="125944"/>
                </a:lnTo>
                <a:lnTo>
                  <a:pt x="346953" y="125944"/>
                </a:lnTo>
                <a:lnTo>
                  <a:pt x="346953" y="68540"/>
                </a:lnTo>
                <a:lnTo>
                  <a:pt x="82895" y="68540"/>
                </a:lnTo>
                <a:lnTo>
                  <a:pt x="82895" y="28702"/>
                </a:lnTo>
                <a:cubicBezTo>
                  <a:pt x="82895" y="12850"/>
                  <a:pt x="70045" y="0"/>
                  <a:pt x="54193" y="0"/>
                </a:cubicBezTo>
                <a:cubicBezTo>
                  <a:pt x="38341" y="0"/>
                  <a:pt x="25491" y="12850"/>
                  <a:pt x="25491" y="28702"/>
                </a:cubicBezTo>
                <a:lnTo>
                  <a:pt x="25491" y="148906"/>
                </a:lnTo>
                <a:cubicBezTo>
                  <a:pt x="160" y="164665"/>
                  <a:pt x="-7600" y="197974"/>
                  <a:pt x="8158" y="223306"/>
                </a:cubicBezTo>
                <a:cubicBezTo>
                  <a:pt x="18049" y="239205"/>
                  <a:pt x="35468" y="248847"/>
                  <a:pt x="54193" y="248789"/>
                </a:cubicBezTo>
                <a:close/>
              </a:path>
            </a:pathLst>
          </a:custGeom>
          <a:solidFill>
            <a:schemeClr val="bg1"/>
          </a:solidFill>
          <a:ln w="5715" cap="flat">
            <a:noFill/>
            <a:prstDash val="solid"/>
            <a:miter/>
          </a:ln>
        </p:spPr>
        <p:txBody>
          <a:bodyPr rtlCol="0" anchor="ctr"/>
          <a:lstStyle/>
          <a:p>
            <a:endParaRPr lang="en-US"/>
          </a:p>
        </p:txBody>
      </p:sp>
      <p:sp>
        <p:nvSpPr>
          <p:cNvPr id="54" name="Oval 53">
            <a:extLst>
              <a:ext uri="{FF2B5EF4-FFF2-40B4-BE49-F238E27FC236}">
                <a16:creationId xmlns:a16="http://schemas.microsoft.com/office/drawing/2014/main" id="{459FE6D3-B1A3-488C-9F6B-563B85D948DC}"/>
              </a:ext>
            </a:extLst>
          </p:cNvPr>
          <p:cNvSpPr/>
          <p:nvPr/>
        </p:nvSpPr>
        <p:spPr>
          <a:xfrm>
            <a:off x="1171892" y="2239916"/>
            <a:ext cx="2491042" cy="2491042"/>
          </a:xfrm>
          <a:prstGeom prst="ellipse">
            <a:avLst/>
          </a:prstGeom>
          <a:solidFill>
            <a:srgbClr val="CDD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FFABDAF-6B4A-955E-6E41-B0782884AD8F}"/>
              </a:ext>
            </a:extLst>
          </p:cNvPr>
          <p:cNvSpPr txBox="1"/>
          <p:nvPr/>
        </p:nvSpPr>
        <p:spPr>
          <a:xfrm>
            <a:off x="4856424" y="1786498"/>
            <a:ext cx="3484347" cy="4524315"/>
          </a:xfrm>
          <a:prstGeom prst="rect">
            <a:avLst/>
          </a:prstGeom>
          <a:noFill/>
        </p:spPr>
        <p:txBody>
          <a:bodyPr wrap="square" lIns="0" tIns="0" rIns="0" bIns="0" rtlCol="0">
            <a:spAutoFit/>
          </a:bodyPr>
          <a:lstStyle/>
          <a:p>
            <a:pPr marL="285750" indent="-285750">
              <a:spcBef>
                <a:spcPts val="1200"/>
              </a:spcBef>
              <a:buClr>
                <a:schemeClr val="tx1"/>
              </a:buClr>
              <a:buSzPct val="110000"/>
              <a:buFont typeface="Wingdings" pitchFamily="2" charset="2"/>
              <a:buChar char="ü"/>
            </a:pPr>
            <a:r>
              <a:rPr lang="en-US" dirty="0"/>
              <a:t>Guaranteed LTC benefit (7702B)</a:t>
            </a:r>
          </a:p>
          <a:p>
            <a:pPr marL="285750" indent="-285750">
              <a:spcBef>
                <a:spcPts val="1200"/>
              </a:spcBef>
              <a:buClr>
                <a:schemeClr val="tx1"/>
              </a:buClr>
              <a:buSzPct val="110000"/>
              <a:buFont typeface="Wingdings" pitchFamily="2" charset="2"/>
              <a:buChar char="ü"/>
            </a:pPr>
            <a:r>
              <a:rPr lang="en-US" dirty="0"/>
              <a:t>Guaranteed death benefit</a:t>
            </a:r>
          </a:p>
          <a:p>
            <a:pPr marL="285750" indent="-285750">
              <a:spcBef>
                <a:spcPts val="1200"/>
              </a:spcBef>
              <a:buClr>
                <a:schemeClr val="tx1"/>
              </a:buClr>
              <a:buSzPct val="110000"/>
              <a:buFont typeface="Wingdings" pitchFamily="2" charset="2"/>
              <a:buChar char="ü"/>
            </a:pPr>
            <a:r>
              <a:rPr lang="en-US" dirty="0"/>
              <a:t>Three ROP options</a:t>
            </a:r>
          </a:p>
          <a:p>
            <a:pPr marL="285750" indent="-285750">
              <a:spcBef>
                <a:spcPts val="1200"/>
              </a:spcBef>
              <a:buClr>
                <a:schemeClr val="tx1"/>
              </a:buClr>
              <a:buSzPct val="110000"/>
              <a:buFont typeface="Wingdings" pitchFamily="2" charset="2"/>
              <a:buChar char="ü"/>
            </a:pPr>
            <a:r>
              <a:rPr lang="en-US" dirty="0"/>
              <a:t>Guaranteed reduced paid-up benefits</a:t>
            </a:r>
          </a:p>
          <a:p>
            <a:pPr marL="285750" indent="-285750">
              <a:spcBef>
                <a:spcPts val="1200"/>
              </a:spcBef>
              <a:buClr>
                <a:schemeClr val="tx1"/>
              </a:buClr>
              <a:buSzPct val="110000"/>
              <a:buFont typeface="Wingdings" pitchFamily="2" charset="2"/>
              <a:buChar char="ü"/>
            </a:pPr>
            <a:r>
              <a:rPr lang="en-US" dirty="0"/>
              <a:t>Multiple premium options (single, 5, 7, 10, 15 or 20 years)</a:t>
            </a:r>
          </a:p>
          <a:p>
            <a:pPr marL="285750" indent="-285750">
              <a:spcBef>
                <a:spcPts val="1200"/>
              </a:spcBef>
              <a:buClr>
                <a:schemeClr val="tx1"/>
              </a:buClr>
              <a:buSzPct val="110000"/>
              <a:buFont typeface="Wingdings" pitchFamily="2" charset="2"/>
              <a:buChar char="ü"/>
            </a:pPr>
            <a:r>
              <a:rPr lang="en-US" dirty="0"/>
              <a:t>Optional inflation protection: 3% and 5%, simple and compound</a:t>
            </a:r>
          </a:p>
          <a:p>
            <a:pPr marL="285750" indent="-285750">
              <a:spcBef>
                <a:spcPts val="1200"/>
              </a:spcBef>
              <a:buClr>
                <a:schemeClr val="tx1"/>
              </a:buClr>
              <a:buSzPct val="110000"/>
              <a:buFont typeface="Wingdings" pitchFamily="2" charset="2"/>
              <a:buChar char="ü"/>
            </a:pPr>
            <a:r>
              <a:rPr lang="en-US" dirty="0"/>
              <a:t>4-8 years LTC benefit duration</a:t>
            </a:r>
          </a:p>
        </p:txBody>
      </p:sp>
      <p:grpSp>
        <p:nvGrpSpPr>
          <p:cNvPr id="18" name="Group 17">
            <a:extLst>
              <a:ext uri="{FF2B5EF4-FFF2-40B4-BE49-F238E27FC236}">
                <a16:creationId xmlns:a16="http://schemas.microsoft.com/office/drawing/2014/main" id="{F8A56F9F-4D58-FA8D-BF8E-19C404620DD2}"/>
              </a:ext>
            </a:extLst>
          </p:cNvPr>
          <p:cNvGrpSpPr/>
          <p:nvPr/>
        </p:nvGrpSpPr>
        <p:grpSpPr>
          <a:xfrm>
            <a:off x="1501030" y="2597506"/>
            <a:ext cx="1825063" cy="1825063"/>
            <a:chOff x="1501030" y="2597506"/>
            <a:chExt cx="1825063" cy="1825063"/>
          </a:xfrm>
        </p:grpSpPr>
        <p:sp>
          <p:nvSpPr>
            <p:cNvPr id="11" name="Freeform: Shape 10">
              <a:extLst>
                <a:ext uri="{FF2B5EF4-FFF2-40B4-BE49-F238E27FC236}">
                  <a16:creationId xmlns:a16="http://schemas.microsoft.com/office/drawing/2014/main" id="{6D0E45C5-61CD-A568-DF52-E5497AA1346B}"/>
                </a:ext>
              </a:extLst>
            </p:cNvPr>
            <p:cNvSpPr/>
            <p:nvPr/>
          </p:nvSpPr>
          <p:spPr>
            <a:xfrm>
              <a:off x="1501030" y="2799098"/>
              <a:ext cx="768376" cy="768828"/>
            </a:xfrm>
            <a:custGeom>
              <a:avLst/>
              <a:gdLst>
                <a:gd name="connsiteX0" fmla="*/ 298147 w 768376"/>
                <a:gd name="connsiteY0" fmla="*/ 712750 h 768828"/>
                <a:gd name="connsiteX1" fmla="*/ 768377 w 768376"/>
                <a:gd name="connsiteY1" fmla="*/ 115663 h 768828"/>
                <a:gd name="connsiteX2" fmla="*/ 768377 w 768376"/>
                <a:gd name="connsiteY2" fmla="*/ 0 h 768828"/>
                <a:gd name="connsiteX3" fmla="*/ 187572 w 768376"/>
                <a:gd name="connsiteY3" fmla="*/ 655766 h 768828"/>
                <a:gd name="connsiteX4" fmla="*/ 56532 w 768376"/>
                <a:gd name="connsiteY4" fmla="*/ 655766 h 768828"/>
                <a:gd name="connsiteX5" fmla="*/ 0 w 768376"/>
                <a:gd name="connsiteY5" fmla="*/ 712297 h 768828"/>
                <a:gd name="connsiteX6" fmla="*/ 56532 w 768376"/>
                <a:gd name="connsiteY6" fmla="*/ 768829 h 768828"/>
                <a:gd name="connsiteX7" fmla="*/ 300861 w 768376"/>
                <a:gd name="connsiteY7" fmla="*/ 768829 h 768828"/>
                <a:gd name="connsiteX8" fmla="*/ 298147 w 768376"/>
                <a:gd name="connsiteY8" fmla="*/ 712750 h 76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376" h="768828">
                  <a:moveTo>
                    <a:pt x="298147" y="712750"/>
                  </a:moveTo>
                  <a:cubicBezTo>
                    <a:pt x="298543" y="429132"/>
                    <a:pt x="492754" y="182529"/>
                    <a:pt x="768377" y="115663"/>
                  </a:cubicBezTo>
                  <a:lnTo>
                    <a:pt x="768377" y="0"/>
                  </a:lnTo>
                  <a:cubicBezTo>
                    <a:pt x="450071" y="64385"/>
                    <a:pt x="213035" y="332013"/>
                    <a:pt x="187572" y="655766"/>
                  </a:cubicBezTo>
                  <a:lnTo>
                    <a:pt x="56532" y="655766"/>
                  </a:lnTo>
                  <a:cubicBezTo>
                    <a:pt x="25310" y="655766"/>
                    <a:pt x="0" y="681076"/>
                    <a:pt x="0" y="712297"/>
                  </a:cubicBezTo>
                  <a:cubicBezTo>
                    <a:pt x="0" y="743519"/>
                    <a:pt x="25310" y="768829"/>
                    <a:pt x="56532" y="768829"/>
                  </a:cubicBezTo>
                  <a:lnTo>
                    <a:pt x="300861" y="768829"/>
                  </a:lnTo>
                  <a:cubicBezTo>
                    <a:pt x="299165" y="750626"/>
                    <a:pt x="298147" y="731857"/>
                    <a:pt x="298147" y="712750"/>
                  </a:cubicBezTo>
                  <a:close/>
                </a:path>
              </a:pathLst>
            </a:custGeom>
            <a:solidFill>
              <a:schemeClr val="bg1"/>
            </a:solidFill>
            <a:ln w="11271"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1BEA88B4-C39D-7343-73E1-2C132908EF22}"/>
                </a:ext>
              </a:extLst>
            </p:cNvPr>
            <p:cNvSpPr/>
            <p:nvPr/>
          </p:nvSpPr>
          <p:spPr>
            <a:xfrm>
              <a:off x="2356126" y="2597506"/>
              <a:ext cx="768828" cy="768376"/>
            </a:xfrm>
            <a:custGeom>
              <a:avLst/>
              <a:gdLst>
                <a:gd name="connsiteX0" fmla="*/ 56192 w 768828"/>
                <a:gd name="connsiteY0" fmla="*/ 298147 h 768376"/>
                <a:gd name="connsiteX1" fmla="*/ 653278 w 768828"/>
                <a:gd name="connsiteY1" fmla="*/ 768377 h 768376"/>
                <a:gd name="connsiteX2" fmla="*/ 768829 w 768828"/>
                <a:gd name="connsiteY2" fmla="*/ 768377 h 768376"/>
                <a:gd name="connsiteX3" fmla="*/ 113063 w 768828"/>
                <a:gd name="connsiteY3" fmla="*/ 187572 h 768376"/>
                <a:gd name="connsiteX4" fmla="*/ 113063 w 768828"/>
                <a:gd name="connsiteY4" fmla="*/ 56532 h 768376"/>
                <a:gd name="connsiteX5" fmla="*/ 56532 w 768828"/>
                <a:gd name="connsiteY5" fmla="*/ 0 h 768376"/>
                <a:gd name="connsiteX6" fmla="*/ 0 w 768828"/>
                <a:gd name="connsiteY6" fmla="*/ 56532 h 768376"/>
                <a:gd name="connsiteX7" fmla="*/ 0 w 768828"/>
                <a:gd name="connsiteY7" fmla="*/ 300861 h 768376"/>
                <a:gd name="connsiteX8" fmla="*/ 56192 w 768828"/>
                <a:gd name="connsiteY8" fmla="*/ 298147 h 76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828" h="768376">
                  <a:moveTo>
                    <a:pt x="56192" y="298147"/>
                  </a:moveTo>
                  <a:cubicBezTo>
                    <a:pt x="339777" y="298626"/>
                    <a:pt x="586345" y="492800"/>
                    <a:pt x="653278" y="768377"/>
                  </a:cubicBezTo>
                  <a:lnTo>
                    <a:pt x="768829" y="768377"/>
                  </a:lnTo>
                  <a:cubicBezTo>
                    <a:pt x="704439" y="450071"/>
                    <a:pt x="436819" y="213035"/>
                    <a:pt x="113063" y="187572"/>
                  </a:cubicBezTo>
                  <a:lnTo>
                    <a:pt x="113063" y="56532"/>
                  </a:lnTo>
                  <a:cubicBezTo>
                    <a:pt x="113063" y="25310"/>
                    <a:pt x="87753" y="0"/>
                    <a:pt x="56532" y="0"/>
                  </a:cubicBezTo>
                  <a:cubicBezTo>
                    <a:pt x="25310" y="0"/>
                    <a:pt x="0" y="25310"/>
                    <a:pt x="0" y="56532"/>
                  </a:cubicBezTo>
                  <a:lnTo>
                    <a:pt x="0" y="300861"/>
                  </a:lnTo>
                  <a:cubicBezTo>
                    <a:pt x="18203" y="299165"/>
                    <a:pt x="37085" y="298147"/>
                    <a:pt x="56192" y="298147"/>
                  </a:cubicBezTo>
                  <a:close/>
                </a:path>
              </a:pathLst>
            </a:custGeom>
            <a:solidFill>
              <a:schemeClr val="bg1"/>
            </a:solidFill>
            <a:ln w="11271"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87A64A52-6102-885D-06FD-EE4734C9F2D8}"/>
                </a:ext>
              </a:extLst>
            </p:cNvPr>
            <p:cNvSpPr/>
            <p:nvPr/>
          </p:nvSpPr>
          <p:spPr>
            <a:xfrm>
              <a:off x="2557717" y="3452150"/>
              <a:ext cx="768376" cy="768828"/>
            </a:xfrm>
            <a:custGeom>
              <a:avLst/>
              <a:gdLst>
                <a:gd name="connsiteX0" fmla="*/ 470229 w 768376"/>
                <a:gd name="connsiteY0" fmla="*/ 56079 h 768828"/>
                <a:gd name="connsiteX1" fmla="*/ 0 w 768376"/>
                <a:gd name="connsiteY1" fmla="*/ 653165 h 768828"/>
                <a:gd name="connsiteX2" fmla="*/ 0 w 768376"/>
                <a:gd name="connsiteY2" fmla="*/ 768829 h 768828"/>
                <a:gd name="connsiteX3" fmla="*/ 580805 w 768376"/>
                <a:gd name="connsiteY3" fmla="*/ 113063 h 768828"/>
                <a:gd name="connsiteX4" fmla="*/ 711845 w 768376"/>
                <a:gd name="connsiteY4" fmla="*/ 113063 h 768828"/>
                <a:gd name="connsiteX5" fmla="*/ 768377 w 768376"/>
                <a:gd name="connsiteY5" fmla="*/ 56532 h 768828"/>
                <a:gd name="connsiteX6" fmla="*/ 711845 w 768376"/>
                <a:gd name="connsiteY6" fmla="*/ 0 h 768828"/>
                <a:gd name="connsiteX7" fmla="*/ 467516 w 768376"/>
                <a:gd name="connsiteY7" fmla="*/ 0 h 768828"/>
                <a:gd name="connsiteX8" fmla="*/ 470229 w 768376"/>
                <a:gd name="connsiteY8" fmla="*/ 56079 h 76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376" h="768828">
                  <a:moveTo>
                    <a:pt x="470229" y="56079"/>
                  </a:moveTo>
                  <a:cubicBezTo>
                    <a:pt x="469833" y="339698"/>
                    <a:pt x="275625" y="586300"/>
                    <a:pt x="0" y="653165"/>
                  </a:cubicBezTo>
                  <a:lnTo>
                    <a:pt x="0" y="768829"/>
                  </a:lnTo>
                  <a:cubicBezTo>
                    <a:pt x="318306" y="704439"/>
                    <a:pt x="555343" y="436819"/>
                    <a:pt x="580805" y="113063"/>
                  </a:cubicBezTo>
                  <a:lnTo>
                    <a:pt x="711845" y="113063"/>
                  </a:lnTo>
                  <a:cubicBezTo>
                    <a:pt x="743062" y="113063"/>
                    <a:pt x="768377" y="87753"/>
                    <a:pt x="768377" y="56532"/>
                  </a:cubicBezTo>
                  <a:cubicBezTo>
                    <a:pt x="768377" y="25310"/>
                    <a:pt x="743062" y="0"/>
                    <a:pt x="711845" y="0"/>
                  </a:cubicBezTo>
                  <a:lnTo>
                    <a:pt x="467516" y="0"/>
                  </a:lnTo>
                  <a:cubicBezTo>
                    <a:pt x="469212" y="18203"/>
                    <a:pt x="470229" y="36972"/>
                    <a:pt x="470229" y="56079"/>
                  </a:cubicBezTo>
                  <a:close/>
                </a:path>
              </a:pathLst>
            </a:custGeom>
            <a:solidFill>
              <a:schemeClr val="bg1"/>
            </a:solidFill>
            <a:ln w="11271"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98E16129-17AE-6DED-4F9D-F359AF7D898A}"/>
                </a:ext>
              </a:extLst>
            </p:cNvPr>
            <p:cNvSpPr/>
            <p:nvPr/>
          </p:nvSpPr>
          <p:spPr>
            <a:xfrm>
              <a:off x="1702169" y="3654193"/>
              <a:ext cx="768828" cy="768376"/>
            </a:xfrm>
            <a:custGeom>
              <a:avLst/>
              <a:gdLst>
                <a:gd name="connsiteX0" fmla="*/ 712636 w 768828"/>
                <a:gd name="connsiteY0" fmla="*/ 470229 h 768376"/>
                <a:gd name="connsiteX1" fmla="*/ 115550 w 768828"/>
                <a:gd name="connsiteY1" fmla="*/ 0 h 768376"/>
                <a:gd name="connsiteX2" fmla="*/ 0 w 768828"/>
                <a:gd name="connsiteY2" fmla="*/ 0 h 768376"/>
                <a:gd name="connsiteX3" fmla="*/ 655766 w 768828"/>
                <a:gd name="connsiteY3" fmla="*/ 580805 h 768376"/>
                <a:gd name="connsiteX4" fmla="*/ 655766 w 768828"/>
                <a:gd name="connsiteY4" fmla="*/ 711845 h 768376"/>
                <a:gd name="connsiteX5" fmla="*/ 712297 w 768828"/>
                <a:gd name="connsiteY5" fmla="*/ 768377 h 768376"/>
                <a:gd name="connsiteX6" fmla="*/ 768829 w 768828"/>
                <a:gd name="connsiteY6" fmla="*/ 711845 h 768376"/>
                <a:gd name="connsiteX7" fmla="*/ 768829 w 768828"/>
                <a:gd name="connsiteY7" fmla="*/ 467516 h 768376"/>
                <a:gd name="connsiteX8" fmla="*/ 712636 w 768828"/>
                <a:gd name="connsiteY8" fmla="*/ 470229 h 76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828" h="768376">
                  <a:moveTo>
                    <a:pt x="712636" y="470229"/>
                  </a:moveTo>
                  <a:cubicBezTo>
                    <a:pt x="429047" y="469754"/>
                    <a:pt x="182488" y="275580"/>
                    <a:pt x="115550" y="0"/>
                  </a:cubicBezTo>
                  <a:lnTo>
                    <a:pt x="0" y="0"/>
                  </a:lnTo>
                  <a:cubicBezTo>
                    <a:pt x="64385" y="318306"/>
                    <a:pt x="332013" y="555343"/>
                    <a:pt x="655766" y="580805"/>
                  </a:cubicBezTo>
                  <a:lnTo>
                    <a:pt x="655766" y="711845"/>
                  </a:lnTo>
                  <a:cubicBezTo>
                    <a:pt x="655766" y="743062"/>
                    <a:pt x="681076" y="768377"/>
                    <a:pt x="712297" y="768377"/>
                  </a:cubicBezTo>
                  <a:cubicBezTo>
                    <a:pt x="743519" y="768377"/>
                    <a:pt x="768829" y="743062"/>
                    <a:pt x="768829" y="711845"/>
                  </a:cubicBezTo>
                  <a:lnTo>
                    <a:pt x="768829" y="467516"/>
                  </a:lnTo>
                  <a:cubicBezTo>
                    <a:pt x="750626" y="469212"/>
                    <a:pt x="731744" y="470229"/>
                    <a:pt x="712636" y="470229"/>
                  </a:cubicBezTo>
                  <a:close/>
                </a:path>
              </a:pathLst>
            </a:custGeom>
            <a:solidFill>
              <a:schemeClr val="bg1"/>
            </a:solidFill>
            <a:ln w="11271"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F4B4D9F1-653C-75C6-0922-4C92CE116E4B}"/>
                </a:ext>
              </a:extLst>
            </p:cNvPr>
            <p:cNvSpPr/>
            <p:nvPr/>
          </p:nvSpPr>
          <p:spPr>
            <a:xfrm>
              <a:off x="2016145" y="3128111"/>
              <a:ext cx="779230" cy="779343"/>
            </a:xfrm>
            <a:custGeom>
              <a:avLst/>
              <a:gdLst>
                <a:gd name="connsiteX0" fmla="*/ 408723 w 779230"/>
                <a:gd name="connsiteY0" fmla="*/ 779344 h 779343"/>
                <a:gd name="connsiteX1" fmla="*/ 285145 w 779230"/>
                <a:gd name="connsiteY1" fmla="*/ 494199 h 779343"/>
                <a:gd name="connsiteX2" fmla="*/ 0 w 779230"/>
                <a:gd name="connsiteY2" fmla="*/ 370621 h 779343"/>
                <a:gd name="connsiteX3" fmla="*/ 779231 w 779230"/>
                <a:gd name="connsiteY3" fmla="*/ 0 h 779343"/>
                <a:gd name="connsiteX4" fmla="*/ 246025 w 779230"/>
                <a:gd name="connsiteY4" fmla="*/ 366324 h 779343"/>
                <a:gd name="connsiteX5" fmla="*/ 362593 w 779230"/>
                <a:gd name="connsiteY5" fmla="*/ 416750 h 779343"/>
                <a:gd name="connsiteX6" fmla="*/ 413019 w 779230"/>
                <a:gd name="connsiteY6" fmla="*/ 533318 h 779343"/>
                <a:gd name="connsiteX7" fmla="*/ 564411 w 779230"/>
                <a:gd name="connsiteY7" fmla="*/ 214933 h 77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9230" h="779343">
                  <a:moveTo>
                    <a:pt x="408723" y="779344"/>
                  </a:moveTo>
                  <a:lnTo>
                    <a:pt x="285145" y="494199"/>
                  </a:lnTo>
                  <a:lnTo>
                    <a:pt x="0" y="370621"/>
                  </a:lnTo>
                  <a:lnTo>
                    <a:pt x="779231" y="0"/>
                  </a:lnTo>
                  <a:close/>
                  <a:moveTo>
                    <a:pt x="246025" y="366324"/>
                  </a:moveTo>
                  <a:lnTo>
                    <a:pt x="362593" y="416750"/>
                  </a:lnTo>
                  <a:lnTo>
                    <a:pt x="413019" y="533318"/>
                  </a:lnTo>
                  <a:lnTo>
                    <a:pt x="564411" y="214933"/>
                  </a:lnTo>
                  <a:close/>
                </a:path>
              </a:pathLst>
            </a:custGeom>
            <a:solidFill>
              <a:schemeClr val="bg1"/>
            </a:solidFill>
            <a:ln w="1127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F1FA8B31-C965-262B-BEA6-511D30FCFD94}"/>
                </a:ext>
              </a:extLst>
            </p:cNvPr>
            <p:cNvSpPr/>
            <p:nvPr/>
          </p:nvSpPr>
          <p:spPr>
            <a:xfrm>
              <a:off x="2355787" y="2950150"/>
              <a:ext cx="109671" cy="109671"/>
            </a:xfrm>
            <a:custGeom>
              <a:avLst/>
              <a:gdLst>
                <a:gd name="connsiteX0" fmla="*/ 109671 w 109671"/>
                <a:gd name="connsiteY0" fmla="*/ 54836 h 109671"/>
                <a:gd name="connsiteX1" fmla="*/ 54836 w 109671"/>
                <a:gd name="connsiteY1" fmla="*/ 109671 h 109671"/>
                <a:gd name="connsiteX2" fmla="*/ 0 w 109671"/>
                <a:gd name="connsiteY2" fmla="*/ 54836 h 109671"/>
                <a:gd name="connsiteX3" fmla="*/ 54836 w 109671"/>
                <a:gd name="connsiteY3" fmla="*/ 0 h 109671"/>
                <a:gd name="connsiteX4" fmla="*/ 109671 w 109671"/>
                <a:gd name="connsiteY4" fmla="*/ 54836 h 109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71" h="109671">
                  <a:moveTo>
                    <a:pt x="109671" y="54836"/>
                  </a:moveTo>
                  <a:cubicBezTo>
                    <a:pt x="109671" y="85120"/>
                    <a:pt x="85120" y="109671"/>
                    <a:pt x="54836" y="109671"/>
                  </a:cubicBezTo>
                  <a:cubicBezTo>
                    <a:pt x="24551" y="109671"/>
                    <a:pt x="0" y="85120"/>
                    <a:pt x="0" y="54836"/>
                  </a:cubicBezTo>
                  <a:cubicBezTo>
                    <a:pt x="0" y="24551"/>
                    <a:pt x="24551" y="0"/>
                    <a:pt x="54836" y="0"/>
                  </a:cubicBezTo>
                  <a:cubicBezTo>
                    <a:pt x="85120" y="0"/>
                    <a:pt x="109671" y="24551"/>
                    <a:pt x="109671" y="54836"/>
                  </a:cubicBezTo>
                  <a:close/>
                </a:path>
              </a:pathLst>
            </a:custGeom>
            <a:solidFill>
              <a:schemeClr val="bg1"/>
            </a:solidFill>
            <a:ln w="11271" cap="flat">
              <a:noFill/>
              <a:prstDash val="solid"/>
              <a:miter/>
            </a:ln>
          </p:spPr>
          <p:txBody>
            <a:bodyPr rtlCol="0" anchor="ctr"/>
            <a:lstStyle/>
            <a:p>
              <a:endParaRPr lang="en-US"/>
            </a:p>
          </p:txBody>
        </p:sp>
      </p:grpSp>
      <p:sp>
        <p:nvSpPr>
          <p:cNvPr id="3" name="TextBox 2">
            <a:extLst>
              <a:ext uri="{FF2B5EF4-FFF2-40B4-BE49-F238E27FC236}">
                <a16:creationId xmlns:a16="http://schemas.microsoft.com/office/drawing/2014/main" id="{7CDA3458-779D-C6F5-3248-8DADE1FDACFD}"/>
              </a:ext>
            </a:extLst>
          </p:cNvPr>
          <p:cNvSpPr txBox="1"/>
          <p:nvPr/>
        </p:nvSpPr>
        <p:spPr>
          <a:xfrm>
            <a:off x="8660250" y="1786498"/>
            <a:ext cx="3659161" cy="5232202"/>
          </a:xfrm>
          <a:prstGeom prst="rect">
            <a:avLst/>
          </a:prstGeom>
          <a:noFill/>
        </p:spPr>
        <p:txBody>
          <a:bodyPr wrap="square" lIns="0" tIns="0" rIns="0" bIns="0" rtlCol="0">
            <a:spAutoFit/>
          </a:bodyPr>
          <a:lstStyle/>
          <a:p>
            <a:pPr marL="285750" indent="-285750">
              <a:spcBef>
                <a:spcPts val="1200"/>
              </a:spcBef>
              <a:buClr>
                <a:schemeClr val="tx1"/>
              </a:buClr>
              <a:buSzPct val="110000"/>
              <a:buFont typeface="Wingdings" pitchFamily="2" charset="2"/>
              <a:buChar char="ü"/>
            </a:pPr>
            <a:r>
              <a:rPr lang="en-US" dirty="0"/>
              <a:t>Optional premium waiver agreement</a:t>
            </a:r>
          </a:p>
          <a:p>
            <a:pPr marL="285750" indent="-285750">
              <a:spcBef>
                <a:spcPts val="1200"/>
              </a:spcBef>
              <a:buClr>
                <a:schemeClr val="tx1"/>
              </a:buClr>
              <a:buSzPct val="110000"/>
              <a:buFont typeface="Wingdings" pitchFamily="2" charset="2"/>
              <a:buChar char="ü"/>
            </a:pPr>
            <a:r>
              <a:rPr lang="en-US" dirty="0"/>
              <a:t>Potential to deduct LTC premiums and list bill</a:t>
            </a:r>
          </a:p>
          <a:p>
            <a:pPr marL="285750" indent="-285750">
              <a:spcBef>
                <a:spcPts val="1200"/>
              </a:spcBef>
              <a:buClr>
                <a:schemeClr val="tx1"/>
              </a:buClr>
              <a:buSzPct val="110000"/>
              <a:buFont typeface="Wingdings" pitchFamily="2" charset="2"/>
              <a:buChar char="ü"/>
            </a:pPr>
            <a:r>
              <a:rPr lang="en-US" dirty="0"/>
              <a:t>90 calendar day elimination period (zero days for home modification and caregiver training)</a:t>
            </a:r>
          </a:p>
          <a:p>
            <a:pPr marL="285750" indent="-285750">
              <a:spcBef>
                <a:spcPts val="1200"/>
              </a:spcBef>
              <a:buClr>
                <a:schemeClr val="tx1"/>
              </a:buClr>
              <a:buSzPct val="110000"/>
              <a:buFont typeface="Wingdings" pitchFamily="2" charset="2"/>
              <a:buChar char="ü"/>
            </a:pPr>
            <a:r>
              <a:rPr lang="en-US" dirty="0"/>
              <a:t>Terminal illness benefits</a:t>
            </a:r>
          </a:p>
          <a:p>
            <a:pPr marL="285750" indent="-285750">
              <a:spcBef>
                <a:spcPts val="1200"/>
              </a:spcBef>
              <a:buClr>
                <a:schemeClr val="tx1"/>
              </a:buClr>
              <a:buSzPct val="110000"/>
              <a:buFont typeface="Wingdings" pitchFamily="2" charset="2"/>
              <a:buChar char="ü"/>
            </a:pPr>
            <a:r>
              <a:rPr lang="en-US" dirty="0"/>
              <a:t>Enhanced premium payment flexibility</a:t>
            </a:r>
          </a:p>
          <a:p>
            <a:pPr marL="285750" indent="-285750">
              <a:spcBef>
                <a:spcPts val="1200"/>
              </a:spcBef>
              <a:buClr>
                <a:schemeClr val="tx1"/>
              </a:buClr>
              <a:buSzPct val="110000"/>
              <a:buFont typeface="Wingdings" pitchFamily="2" charset="2"/>
              <a:buChar char="ü"/>
            </a:pPr>
            <a:r>
              <a:rPr lang="en-US" dirty="0"/>
              <a:t>Premium Deposit Account Agreement</a:t>
            </a:r>
          </a:p>
          <a:p>
            <a:pPr marL="285750" indent="-285750">
              <a:spcBef>
                <a:spcPts val="1200"/>
              </a:spcBef>
              <a:buClr>
                <a:schemeClr val="tx1"/>
              </a:buClr>
              <a:buSzPct val="110000"/>
              <a:buFont typeface="Wingdings" pitchFamily="2" charset="2"/>
              <a:buChar char="ü"/>
            </a:pPr>
            <a:r>
              <a:rPr lang="en-US" dirty="0"/>
              <a:t>Inflation benefits</a:t>
            </a:r>
          </a:p>
          <a:p>
            <a:pPr>
              <a:spcBef>
                <a:spcPts val="1200"/>
              </a:spcBef>
              <a:buClr>
                <a:schemeClr val="tx1"/>
              </a:buClr>
              <a:buSzPct val="110000"/>
            </a:pPr>
            <a:endParaRPr lang="en-US" dirty="0"/>
          </a:p>
        </p:txBody>
      </p:sp>
    </p:spTree>
    <p:extLst>
      <p:ext uri="{BB962C8B-B14F-4D97-AF65-F5344CB8AC3E}">
        <p14:creationId xmlns:p14="http://schemas.microsoft.com/office/powerpoint/2010/main" val="279212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4145" y="5409028"/>
            <a:ext cx="10668000" cy="960120"/>
          </a:xfrm>
        </p:spPr>
        <p:txBody>
          <a:bodyPr/>
          <a:lstStyle/>
          <a:p>
            <a:r>
              <a:rPr lang="en-US" dirty="0"/>
              <a:t>Product details</a:t>
            </a:r>
            <a:br>
              <a:rPr lang="en-US" dirty="0"/>
            </a:br>
            <a:endParaRPr lang="en-US" dirty="0"/>
          </a:p>
        </p:txBody>
      </p:sp>
      <p:sp>
        <p:nvSpPr>
          <p:cNvPr id="4" name="Freeform: Shape 3">
            <a:extLst>
              <a:ext uri="{FF2B5EF4-FFF2-40B4-BE49-F238E27FC236}">
                <a16:creationId xmlns:a16="http://schemas.microsoft.com/office/drawing/2014/main" id="{F97186FD-7762-4331-AE40-396B83E9E705}"/>
              </a:ext>
            </a:extLst>
          </p:cNvPr>
          <p:cNvSpPr/>
          <p:nvPr/>
        </p:nvSpPr>
        <p:spPr>
          <a:xfrm>
            <a:off x="8535481" y="338313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A60D44A4-1861-4C24-8282-4A07C52C889D}"/>
              </a:ext>
            </a:extLst>
          </p:cNvPr>
          <p:cNvSpPr/>
          <p:nvPr/>
        </p:nvSpPr>
        <p:spPr>
          <a:xfrm>
            <a:off x="8535481" y="323388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99D6881D-A85A-413A-B31D-25441D6AEE66}"/>
              </a:ext>
            </a:extLst>
          </p:cNvPr>
          <p:cNvSpPr/>
          <p:nvPr/>
        </p:nvSpPr>
        <p:spPr>
          <a:xfrm>
            <a:off x="8535481" y="3084637"/>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83652DE9-D339-417D-835A-C131BD1E97E8}"/>
              </a:ext>
            </a:extLst>
          </p:cNvPr>
          <p:cNvSpPr/>
          <p:nvPr/>
        </p:nvSpPr>
        <p:spPr>
          <a:xfrm>
            <a:off x="8684731" y="338313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409D54C-EC4C-4200-9CD7-6FE8879FDC42}"/>
              </a:ext>
            </a:extLst>
          </p:cNvPr>
          <p:cNvSpPr/>
          <p:nvPr/>
        </p:nvSpPr>
        <p:spPr>
          <a:xfrm>
            <a:off x="8684731" y="323388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AEA96C13-E78B-4206-86CD-85A356D27397}"/>
              </a:ext>
            </a:extLst>
          </p:cNvPr>
          <p:cNvSpPr/>
          <p:nvPr/>
        </p:nvSpPr>
        <p:spPr>
          <a:xfrm>
            <a:off x="8684731" y="3084637"/>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6DFD6F4A-68DB-43FC-AEA6-396DE1818E8C}"/>
              </a:ext>
            </a:extLst>
          </p:cNvPr>
          <p:cNvSpPr/>
          <p:nvPr/>
        </p:nvSpPr>
        <p:spPr>
          <a:xfrm>
            <a:off x="8386230" y="338313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490D5D9E-C274-4893-999F-CCC729255D34}"/>
              </a:ext>
            </a:extLst>
          </p:cNvPr>
          <p:cNvSpPr/>
          <p:nvPr/>
        </p:nvSpPr>
        <p:spPr>
          <a:xfrm>
            <a:off x="8386230" y="323388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80A1341F-B9B9-48BF-8954-8CEF06AB4B1D}"/>
              </a:ext>
            </a:extLst>
          </p:cNvPr>
          <p:cNvSpPr/>
          <p:nvPr/>
        </p:nvSpPr>
        <p:spPr>
          <a:xfrm>
            <a:off x="8386230" y="3084637"/>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834B92BD-BED9-4359-BF31-31DBE42C5753}"/>
              </a:ext>
            </a:extLst>
          </p:cNvPr>
          <p:cNvSpPr/>
          <p:nvPr/>
        </p:nvSpPr>
        <p:spPr>
          <a:xfrm>
            <a:off x="8833982" y="3383138"/>
            <a:ext cx="114807" cy="114808"/>
          </a:xfrm>
          <a:custGeom>
            <a:avLst/>
            <a:gdLst>
              <a:gd name="connsiteX0" fmla="*/ 0 w 114807"/>
              <a:gd name="connsiteY0" fmla="*/ 0 h 114808"/>
              <a:gd name="connsiteX1" fmla="*/ 114808 w 114807"/>
              <a:gd name="connsiteY1" fmla="*/ 0 h 114808"/>
              <a:gd name="connsiteX2" fmla="*/ 114808 w 114807"/>
              <a:gd name="connsiteY2" fmla="*/ 114808 h 114808"/>
              <a:gd name="connsiteX3" fmla="*/ 0 w 114807"/>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7"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AAC5937-807D-4A86-A8A4-4516D03B840D}"/>
              </a:ext>
            </a:extLst>
          </p:cNvPr>
          <p:cNvSpPr/>
          <p:nvPr/>
        </p:nvSpPr>
        <p:spPr>
          <a:xfrm>
            <a:off x="8833982" y="3233888"/>
            <a:ext cx="114807" cy="114808"/>
          </a:xfrm>
          <a:custGeom>
            <a:avLst/>
            <a:gdLst>
              <a:gd name="connsiteX0" fmla="*/ 0 w 114807"/>
              <a:gd name="connsiteY0" fmla="*/ 0 h 114808"/>
              <a:gd name="connsiteX1" fmla="*/ 114808 w 114807"/>
              <a:gd name="connsiteY1" fmla="*/ 0 h 114808"/>
              <a:gd name="connsiteX2" fmla="*/ 114808 w 114807"/>
              <a:gd name="connsiteY2" fmla="*/ 114808 h 114808"/>
              <a:gd name="connsiteX3" fmla="*/ 0 w 114807"/>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7"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6E8EEAC6-9882-4CF5-9F3B-FF253D2C97A0}"/>
              </a:ext>
            </a:extLst>
          </p:cNvPr>
          <p:cNvSpPr/>
          <p:nvPr/>
        </p:nvSpPr>
        <p:spPr>
          <a:xfrm>
            <a:off x="8833982" y="3084637"/>
            <a:ext cx="114807" cy="114808"/>
          </a:xfrm>
          <a:custGeom>
            <a:avLst/>
            <a:gdLst>
              <a:gd name="connsiteX0" fmla="*/ 0 w 114807"/>
              <a:gd name="connsiteY0" fmla="*/ 0 h 114808"/>
              <a:gd name="connsiteX1" fmla="*/ 114808 w 114807"/>
              <a:gd name="connsiteY1" fmla="*/ 0 h 114808"/>
              <a:gd name="connsiteX2" fmla="*/ 114808 w 114807"/>
              <a:gd name="connsiteY2" fmla="*/ 114808 h 114808"/>
              <a:gd name="connsiteX3" fmla="*/ 0 w 114807"/>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7"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D48612F-66A9-4F2C-816E-7C803B137B97}"/>
              </a:ext>
            </a:extLst>
          </p:cNvPr>
          <p:cNvSpPr/>
          <p:nvPr/>
        </p:nvSpPr>
        <p:spPr>
          <a:xfrm>
            <a:off x="8204145" y="2784185"/>
            <a:ext cx="926615" cy="845675"/>
          </a:xfrm>
          <a:custGeom>
            <a:avLst/>
            <a:gdLst>
              <a:gd name="connsiteX0" fmla="*/ 669962 w 926615"/>
              <a:gd name="connsiteY0" fmla="*/ 68368 h 845675"/>
              <a:gd name="connsiteX1" fmla="*/ 669962 w 926615"/>
              <a:gd name="connsiteY1" fmla="*/ 28702 h 845675"/>
              <a:gd name="connsiteX2" fmla="*/ 641260 w 926615"/>
              <a:gd name="connsiteY2" fmla="*/ 0 h 845675"/>
              <a:gd name="connsiteX3" fmla="*/ 612558 w 926615"/>
              <a:gd name="connsiteY3" fmla="*/ 28702 h 845675"/>
              <a:gd name="connsiteX4" fmla="*/ 612558 w 926615"/>
              <a:gd name="connsiteY4" fmla="*/ 148906 h 845675"/>
              <a:gd name="connsiteX5" fmla="*/ 595366 w 926615"/>
              <a:gd name="connsiteY5" fmla="*/ 223504 h 845675"/>
              <a:gd name="connsiteX6" fmla="*/ 669962 w 926615"/>
              <a:gd name="connsiteY6" fmla="*/ 240698 h 845675"/>
              <a:gd name="connsiteX7" fmla="*/ 687155 w 926615"/>
              <a:gd name="connsiteY7" fmla="*/ 166100 h 845675"/>
              <a:gd name="connsiteX8" fmla="*/ 669962 w 926615"/>
              <a:gd name="connsiteY8" fmla="*/ 148906 h 845675"/>
              <a:gd name="connsiteX9" fmla="*/ 669962 w 926615"/>
              <a:gd name="connsiteY9" fmla="*/ 125944 h 845675"/>
              <a:gd name="connsiteX10" fmla="*/ 869384 w 926615"/>
              <a:gd name="connsiteY10" fmla="*/ 125944 h 845675"/>
              <a:gd name="connsiteX11" fmla="*/ 869384 w 926615"/>
              <a:gd name="connsiteY11" fmla="*/ 788272 h 845675"/>
              <a:gd name="connsiteX12" fmla="*/ 57404 w 926615"/>
              <a:gd name="connsiteY12" fmla="*/ 788272 h 845675"/>
              <a:gd name="connsiteX13" fmla="*/ 57404 w 926615"/>
              <a:gd name="connsiteY13" fmla="*/ 125772 h 845675"/>
              <a:gd name="connsiteX14" fmla="*/ 222211 w 926615"/>
              <a:gd name="connsiteY14" fmla="*/ 125772 h 845675"/>
              <a:gd name="connsiteX15" fmla="*/ 222211 w 926615"/>
              <a:gd name="connsiteY15" fmla="*/ 68368 h 845675"/>
              <a:gd name="connsiteX16" fmla="*/ 0 w 926615"/>
              <a:gd name="connsiteY16" fmla="*/ 68368 h 845675"/>
              <a:gd name="connsiteX17" fmla="*/ 0 w 926615"/>
              <a:gd name="connsiteY17" fmla="*/ 845676 h 845675"/>
              <a:gd name="connsiteX18" fmla="*/ 926615 w 926615"/>
              <a:gd name="connsiteY18" fmla="*/ 845676 h 845675"/>
              <a:gd name="connsiteX19" fmla="*/ 926615 w 926615"/>
              <a:gd name="connsiteY19" fmla="*/ 68368 h 84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6615" h="845675">
                <a:moveTo>
                  <a:pt x="669962" y="68368"/>
                </a:moveTo>
                <a:lnTo>
                  <a:pt x="669962" y="28702"/>
                </a:lnTo>
                <a:cubicBezTo>
                  <a:pt x="669962" y="12850"/>
                  <a:pt x="657109" y="0"/>
                  <a:pt x="641260" y="0"/>
                </a:cubicBezTo>
                <a:cubicBezTo>
                  <a:pt x="625411" y="0"/>
                  <a:pt x="612558" y="12850"/>
                  <a:pt x="612558" y="28702"/>
                </a:cubicBezTo>
                <a:lnTo>
                  <a:pt x="612558" y="148906"/>
                </a:lnTo>
                <a:cubicBezTo>
                  <a:pt x="587209" y="164758"/>
                  <a:pt x="579511" y="198156"/>
                  <a:pt x="595366" y="223504"/>
                </a:cubicBezTo>
                <a:cubicBezTo>
                  <a:pt x="611215" y="248852"/>
                  <a:pt x="644613" y="256550"/>
                  <a:pt x="669962" y="240698"/>
                </a:cubicBezTo>
                <a:cubicBezTo>
                  <a:pt x="695312" y="224847"/>
                  <a:pt x="703010" y="191448"/>
                  <a:pt x="687155" y="166100"/>
                </a:cubicBezTo>
                <a:cubicBezTo>
                  <a:pt x="682803" y="159139"/>
                  <a:pt x="676925" y="153259"/>
                  <a:pt x="669962" y="148906"/>
                </a:cubicBezTo>
                <a:lnTo>
                  <a:pt x="669962" y="125944"/>
                </a:lnTo>
                <a:lnTo>
                  <a:pt x="869384" y="125944"/>
                </a:lnTo>
                <a:lnTo>
                  <a:pt x="869384" y="788272"/>
                </a:lnTo>
                <a:lnTo>
                  <a:pt x="57404" y="788272"/>
                </a:lnTo>
                <a:lnTo>
                  <a:pt x="57404" y="125772"/>
                </a:lnTo>
                <a:lnTo>
                  <a:pt x="222211" y="125772"/>
                </a:lnTo>
                <a:lnTo>
                  <a:pt x="222211" y="68368"/>
                </a:lnTo>
                <a:lnTo>
                  <a:pt x="0" y="68368"/>
                </a:lnTo>
                <a:lnTo>
                  <a:pt x="0" y="845676"/>
                </a:lnTo>
                <a:lnTo>
                  <a:pt x="926615" y="845676"/>
                </a:lnTo>
                <a:lnTo>
                  <a:pt x="926615" y="68368"/>
                </a:lnTo>
                <a:close/>
              </a:path>
            </a:pathLst>
          </a:custGeom>
          <a:solidFill>
            <a:schemeClr val="bg1"/>
          </a:solidFill>
          <a:ln w="571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BF8BF721-AB96-48E9-9562-974A4BBFB17B}"/>
              </a:ext>
            </a:extLst>
          </p:cNvPr>
          <p:cNvSpPr/>
          <p:nvPr/>
        </p:nvSpPr>
        <p:spPr>
          <a:xfrm>
            <a:off x="8435307" y="2784185"/>
            <a:ext cx="346953" cy="248789"/>
          </a:xfrm>
          <a:custGeom>
            <a:avLst/>
            <a:gdLst>
              <a:gd name="connsiteX0" fmla="*/ 54193 w 346953"/>
              <a:gd name="connsiteY0" fmla="*/ 248789 h 248789"/>
              <a:gd name="connsiteX1" fmla="*/ 108235 w 346953"/>
              <a:gd name="connsiteY1" fmla="*/ 194682 h 248789"/>
              <a:gd name="connsiteX2" fmla="*/ 82895 w 346953"/>
              <a:gd name="connsiteY2" fmla="*/ 148906 h 248789"/>
              <a:gd name="connsiteX3" fmla="*/ 82895 w 346953"/>
              <a:gd name="connsiteY3" fmla="*/ 125944 h 248789"/>
              <a:gd name="connsiteX4" fmla="*/ 346953 w 346953"/>
              <a:gd name="connsiteY4" fmla="*/ 125944 h 248789"/>
              <a:gd name="connsiteX5" fmla="*/ 346953 w 346953"/>
              <a:gd name="connsiteY5" fmla="*/ 68540 h 248789"/>
              <a:gd name="connsiteX6" fmla="*/ 82895 w 346953"/>
              <a:gd name="connsiteY6" fmla="*/ 68540 h 248789"/>
              <a:gd name="connsiteX7" fmla="*/ 82895 w 346953"/>
              <a:gd name="connsiteY7" fmla="*/ 28702 h 248789"/>
              <a:gd name="connsiteX8" fmla="*/ 54193 w 346953"/>
              <a:gd name="connsiteY8" fmla="*/ 0 h 248789"/>
              <a:gd name="connsiteX9" fmla="*/ 25491 w 346953"/>
              <a:gd name="connsiteY9" fmla="*/ 28702 h 248789"/>
              <a:gd name="connsiteX10" fmla="*/ 25491 w 346953"/>
              <a:gd name="connsiteY10" fmla="*/ 148906 h 248789"/>
              <a:gd name="connsiteX11" fmla="*/ 8158 w 346953"/>
              <a:gd name="connsiteY11" fmla="*/ 223306 h 248789"/>
              <a:gd name="connsiteX12" fmla="*/ 54193 w 346953"/>
              <a:gd name="connsiteY12" fmla="*/ 248789 h 24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6953" h="248789">
                <a:moveTo>
                  <a:pt x="54193" y="248789"/>
                </a:moveTo>
                <a:cubicBezTo>
                  <a:pt x="84057" y="248771"/>
                  <a:pt x="108253" y="224547"/>
                  <a:pt x="108235" y="194682"/>
                </a:cubicBezTo>
                <a:cubicBezTo>
                  <a:pt x="108225" y="176080"/>
                  <a:pt x="98653" y="158790"/>
                  <a:pt x="82895" y="148906"/>
                </a:cubicBezTo>
                <a:lnTo>
                  <a:pt x="82895" y="125944"/>
                </a:lnTo>
                <a:lnTo>
                  <a:pt x="346953" y="125944"/>
                </a:lnTo>
                <a:lnTo>
                  <a:pt x="346953" y="68540"/>
                </a:lnTo>
                <a:lnTo>
                  <a:pt x="82895" y="68540"/>
                </a:lnTo>
                <a:lnTo>
                  <a:pt x="82895" y="28702"/>
                </a:lnTo>
                <a:cubicBezTo>
                  <a:pt x="82895" y="12850"/>
                  <a:pt x="70045" y="0"/>
                  <a:pt x="54193" y="0"/>
                </a:cubicBezTo>
                <a:cubicBezTo>
                  <a:pt x="38341" y="0"/>
                  <a:pt x="25491" y="12850"/>
                  <a:pt x="25491" y="28702"/>
                </a:cubicBezTo>
                <a:lnTo>
                  <a:pt x="25491" y="148906"/>
                </a:lnTo>
                <a:cubicBezTo>
                  <a:pt x="160" y="164665"/>
                  <a:pt x="-7600" y="197974"/>
                  <a:pt x="8158" y="223306"/>
                </a:cubicBezTo>
                <a:cubicBezTo>
                  <a:pt x="18049" y="239205"/>
                  <a:pt x="35468" y="248847"/>
                  <a:pt x="54193" y="248789"/>
                </a:cubicBezTo>
                <a:close/>
              </a:path>
            </a:pathLst>
          </a:custGeom>
          <a:solidFill>
            <a:schemeClr val="bg1"/>
          </a:solidFill>
          <a:ln w="5715" cap="flat">
            <a:noFill/>
            <a:prstDash val="solid"/>
            <a:miter/>
          </a:ln>
        </p:spPr>
        <p:txBody>
          <a:bodyPr rtlCol="0" anchor="ctr"/>
          <a:lstStyle/>
          <a:p>
            <a:endParaRPr lang="en-US"/>
          </a:p>
        </p:txBody>
      </p:sp>
      <p:sp>
        <p:nvSpPr>
          <p:cNvPr id="54" name="Oval 53">
            <a:extLst>
              <a:ext uri="{FF2B5EF4-FFF2-40B4-BE49-F238E27FC236}">
                <a16:creationId xmlns:a16="http://schemas.microsoft.com/office/drawing/2014/main" id="{459FE6D3-B1A3-488C-9F6B-563B85D948DC}"/>
              </a:ext>
            </a:extLst>
          </p:cNvPr>
          <p:cNvSpPr/>
          <p:nvPr/>
        </p:nvSpPr>
        <p:spPr>
          <a:xfrm>
            <a:off x="8124845" y="2239916"/>
            <a:ext cx="2491042" cy="2491042"/>
          </a:xfrm>
          <a:prstGeom prst="ellipse">
            <a:avLst/>
          </a:prstGeom>
          <a:solidFill>
            <a:srgbClr val="0AA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FFABDAF-6B4A-955E-6E41-B0782884AD8F}"/>
              </a:ext>
            </a:extLst>
          </p:cNvPr>
          <p:cNvSpPr txBox="1"/>
          <p:nvPr/>
        </p:nvSpPr>
        <p:spPr>
          <a:xfrm>
            <a:off x="486778" y="2585414"/>
            <a:ext cx="7201745" cy="4955203"/>
          </a:xfrm>
          <a:prstGeom prst="rect">
            <a:avLst/>
          </a:prstGeom>
          <a:noFill/>
        </p:spPr>
        <p:txBody>
          <a:bodyPr wrap="square" lIns="0" tIns="0" rIns="0" bIns="0" rtlCol="0">
            <a:spAutoFit/>
          </a:bodyPr>
          <a:lstStyle/>
          <a:p>
            <a:pPr marL="285750" indent="-285750">
              <a:spcBef>
                <a:spcPts val="1200"/>
              </a:spcBef>
              <a:buClr>
                <a:schemeClr val="tx1"/>
              </a:buClr>
              <a:buSzPct val="110000"/>
              <a:buFont typeface="Wingdings" pitchFamily="2" charset="2"/>
              <a:buChar char="ü"/>
            </a:pPr>
            <a:r>
              <a:rPr lang="en-US" dirty="0"/>
              <a:t>Issue ages:</a:t>
            </a:r>
          </a:p>
          <a:p>
            <a:pPr lvl="1">
              <a:buClr>
                <a:schemeClr val="tx1"/>
              </a:buClr>
              <a:buSzPct val="110000"/>
            </a:pPr>
            <a:r>
              <a:rPr lang="en-US" b="1" dirty="0"/>
              <a:t>	</a:t>
            </a:r>
            <a:r>
              <a:rPr lang="en-US" dirty="0"/>
              <a:t>Single	5-pay	10-pay	7-pay	10-pay	15-pay	20-pay</a:t>
            </a:r>
          </a:p>
          <a:p>
            <a:pPr lvl="1">
              <a:spcBef>
                <a:spcPts val="1200"/>
              </a:spcBef>
              <a:buClr>
                <a:schemeClr val="tx1"/>
              </a:buClr>
              <a:buSzPct val="110000"/>
            </a:pPr>
            <a:r>
              <a:rPr lang="en-US" dirty="0"/>
              <a:t>	40-75	40-75	 40-70	 40-73	 40-70	 40-65	40-60</a:t>
            </a:r>
          </a:p>
          <a:p>
            <a:pPr marL="285750" indent="-285750">
              <a:spcBef>
                <a:spcPts val="1200"/>
              </a:spcBef>
              <a:buClr>
                <a:schemeClr val="tx1"/>
              </a:buClr>
              <a:buSzPct val="110000"/>
              <a:buFont typeface="Wingdings" pitchFamily="2" charset="2"/>
              <a:buChar char="ü"/>
            </a:pPr>
            <a:r>
              <a:rPr lang="en-US" dirty="0"/>
              <a:t>Minimum and maximum face amounts: $50,000-$500,000</a:t>
            </a:r>
          </a:p>
          <a:p>
            <a:pPr marL="285750" indent="-285750">
              <a:spcBef>
                <a:spcPts val="1200"/>
              </a:spcBef>
              <a:buClr>
                <a:schemeClr val="tx1"/>
              </a:buClr>
              <a:buSzPct val="110000"/>
              <a:buFont typeface="Wingdings" pitchFamily="2" charset="2"/>
              <a:buChar char="ü"/>
            </a:pPr>
            <a:r>
              <a:rPr lang="en-US" dirty="0"/>
              <a:t>Underwriting classes: Simplified Issue, Sex Distinct: Non-tobacco Single, Non-tobacco Couples, Tobacco Single, Tobacco Couples</a:t>
            </a:r>
          </a:p>
          <a:p>
            <a:pPr marL="285750" indent="-285750">
              <a:spcBef>
                <a:spcPts val="1200"/>
              </a:spcBef>
              <a:buClr>
                <a:schemeClr val="tx1"/>
              </a:buClr>
              <a:buSzPct val="110000"/>
              <a:buFont typeface="Wingdings" pitchFamily="2" charset="2"/>
              <a:buChar char="ü"/>
            </a:pPr>
            <a:r>
              <a:rPr lang="en-US" dirty="0"/>
              <a:t>Vesting schedule for vesting ROP option: single-pay full vested beginning in year 6 and multi-pay policies fully vested after the last scheduled premium is made (20-pay is fully vested beginning in year 21)</a:t>
            </a:r>
          </a:p>
          <a:p>
            <a:pPr>
              <a:spcBef>
                <a:spcPts val="1200"/>
              </a:spcBef>
              <a:buClr>
                <a:schemeClr val="tx1"/>
              </a:buClr>
              <a:buSzPct val="110000"/>
            </a:pPr>
            <a:endParaRPr lang="en-US" dirty="0"/>
          </a:p>
          <a:p>
            <a:pPr marL="285750" indent="-285750">
              <a:spcBef>
                <a:spcPts val="1200"/>
              </a:spcBef>
              <a:buClr>
                <a:schemeClr val="tx1"/>
              </a:buClr>
              <a:buSzPct val="110000"/>
              <a:buFont typeface="Wingdings" pitchFamily="2" charset="2"/>
              <a:buChar char="ü"/>
            </a:pPr>
            <a:endParaRPr lang="en-US" dirty="0"/>
          </a:p>
          <a:p>
            <a:pPr>
              <a:buClr>
                <a:schemeClr val="tx1"/>
              </a:buClr>
              <a:buSzPct val="110000"/>
            </a:pPr>
            <a:endParaRPr lang="en-US" dirty="0"/>
          </a:p>
          <a:p>
            <a:pPr marL="285750" indent="-285750">
              <a:spcBef>
                <a:spcPts val="1200"/>
              </a:spcBef>
              <a:buClr>
                <a:schemeClr val="tx1"/>
              </a:buClr>
              <a:buSzPct val="110000"/>
              <a:buFont typeface="Wingdings" pitchFamily="2" charset="2"/>
              <a:buChar char="ü"/>
            </a:pPr>
            <a:endParaRPr lang="en-US" dirty="0"/>
          </a:p>
        </p:txBody>
      </p:sp>
      <p:grpSp>
        <p:nvGrpSpPr>
          <p:cNvPr id="18" name="Group 17">
            <a:extLst>
              <a:ext uri="{FF2B5EF4-FFF2-40B4-BE49-F238E27FC236}">
                <a16:creationId xmlns:a16="http://schemas.microsoft.com/office/drawing/2014/main" id="{F8A56F9F-4D58-FA8D-BF8E-19C404620DD2}"/>
              </a:ext>
            </a:extLst>
          </p:cNvPr>
          <p:cNvGrpSpPr/>
          <p:nvPr/>
        </p:nvGrpSpPr>
        <p:grpSpPr>
          <a:xfrm>
            <a:off x="8476341" y="2585414"/>
            <a:ext cx="1825063" cy="1825063"/>
            <a:chOff x="1501030" y="2597506"/>
            <a:chExt cx="1825063" cy="1825063"/>
          </a:xfrm>
        </p:grpSpPr>
        <p:sp>
          <p:nvSpPr>
            <p:cNvPr id="11" name="Freeform: Shape 10">
              <a:extLst>
                <a:ext uri="{FF2B5EF4-FFF2-40B4-BE49-F238E27FC236}">
                  <a16:creationId xmlns:a16="http://schemas.microsoft.com/office/drawing/2014/main" id="{6D0E45C5-61CD-A568-DF52-E5497AA1346B}"/>
                </a:ext>
              </a:extLst>
            </p:cNvPr>
            <p:cNvSpPr/>
            <p:nvPr/>
          </p:nvSpPr>
          <p:spPr>
            <a:xfrm>
              <a:off x="1501030" y="2799098"/>
              <a:ext cx="768376" cy="768828"/>
            </a:xfrm>
            <a:custGeom>
              <a:avLst/>
              <a:gdLst>
                <a:gd name="connsiteX0" fmla="*/ 298147 w 768376"/>
                <a:gd name="connsiteY0" fmla="*/ 712750 h 768828"/>
                <a:gd name="connsiteX1" fmla="*/ 768377 w 768376"/>
                <a:gd name="connsiteY1" fmla="*/ 115663 h 768828"/>
                <a:gd name="connsiteX2" fmla="*/ 768377 w 768376"/>
                <a:gd name="connsiteY2" fmla="*/ 0 h 768828"/>
                <a:gd name="connsiteX3" fmla="*/ 187572 w 768376"/>
                <a:gd name="connsiteY3" fmla="*/ 655766 h 768828"/>
                <a:gd name="connsiteX4" fmla="*/ 56532 w 768376"/>
                <a:gd name="connsiteY4" fmla="*/ 655766 h 768828"/>
                <a:gd name="connsiteX5" fmla="*/ 0 w 768376"/>
                <a:gd name="connsiteY5" fmla="*/ 712297 h 768828"/>
                <a:gd name="connsiteX6" fmla="*/ 56532 w 768376"/>
                <a:gd name="connsiteY6" fmla="*/ 768829 h 768828"/>
                <a:gd name="connsiteX7" fmla="*/ 300861 w 768376"/>
                <a:gd name="connsiteY7" fmla="*/ 768829 h 768828"/>
                <a:gd name="connsiteX8" fmla="*/ 298147 w 768376"/>
                <a:gd name="connsiteY8" fmla="*/ 712750 h 76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376" h="768828">
                  <a:moveTo>
                    <a:pt x="298147" y="712750"/>
                  </a:moveTo>
                  <a:cubicBezTo>
                    <a:pt x="298543" y="429132"/>
                    <a:pt x="492754" y="182529"/>
                    <a:pt x="768377" y="115663"/>
                  </a:cubicBezTo>
                  <a:lnTo>
                    <a:pt x="768377" y="0"/>
                  </a:lnTo>
                  <a:cubicBezTo>
                    <a:pt x="450071" y="64385"/>
                    <a:pt x="213035" y="332013"/>
                    <a:pt x="187572" y="655766"/>
                  </a:cubicBezTo>
                  <a:lnTo>
                    <a:pt x="56532" y="655766"/>
                  </a:lnTo>
                  <a:cubicBezTo>
                    <a:pt x="25310" y="655766"/>
                    <a:pt x="0" y="681076"/>
                    <a:pt x="0" y="712297"/>
                  </a:cubicBezTo>
                  <a:cubicBezTo>
                    <a:pt x="0" y="743519"/>
                    <a:pt x="25310" y="768829"/>
                    <a:pt x="56532" y="768829"/>
                  </a:cubicBezTo>
                  <a:lnTo>
                    <a:pt x="300861" y="768829"/>
                  </a:lnTo>
                  <a:cubicBezTo>
                    <a:pt x="299165" y="750626"/>
                    <a:pt x="298147" y="731857"/>
                    <a:pt x="298147" y="712750"/>
                  </a:cubicBezTo>
                  <a:close/>
                </a:path>
              </a:pathLst>
            </a:custGeom>
            <a:solidFill>
              <a:schemeClr val="bg1"/>
            </a:solidFill>
            <a:ln w="11271"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1BEA88B4-C39D-7343-73E1-2C132908EF22}"/>
                </a:ext>
              </a:extLst>
            </p:cNvPr>
            <p:cNvSpPr/>
            <p:nvPr/>
          </p:nvSpPr>
          <p:spPr>
            <a:xfrm>
              <a:off x="2356126" y="2597506"/>
              <a:ext cx="768828" cy="768376"/>
            </a:xfrm>
            <a:custGeom>
              <a:avLst/>
              <a:gdLst>
                <a:gd name="connsiteX0" fmla="*/ 56192 w 768828"/>
                <a:gd name="connsiteY0" fmla="*/ 298147 h 768376"/>
                <a:gd name="connsiteX1" fmla="*/ 653278 w 768828"/>
                <a:gd name="connsiteY1" fmla="*/ 768377 h 768376"/>
                <a:gd name="connsiteX2" fmla="*/ 768829 w 768828"/>
                <a:gd name="connsiteY2" fmla="*/ 768377 h 768376"/>
                <a:gd name="connsiteX3" fmla="*/ 113063 w 768828"/>
                <a:gd name="connsiteY3" fmla="*/ 187572 h 768376"/>
                <a:gd name="connsiteX4" fmla="*/ 113063 w 768828"/>
                <a:gd name="connsiteY4" fmla="*/ 56532 h 768376"/>
                <a:gd name="connsiteX5" fmla="*/ 56532 w 768828"/>
                <a:gd name="connsiteY5" fmla="*/ 0 h 768376"/>
                <a:gd name="connsiteX6" fmla="*/ 0 w 768828"/>
                <a:gd name="connsiteY6" fmla="*/ 56532 h 768376"/>
                <a:gd name="connsiteX7" fmla="*/ 0 w 768828"/>
                <a:gd name="connsiteY7" fmla="*/ 300861 h 768376"/>
                <a:gd name="connsiteX8" fmla="*/ 56192 w 768828"/>
                <a:gd name="connsiteY8" fmla="*/ 298147 h 76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828" h="768376">
                  <a:moveTo>
                    <a:pt x="56192" y="298147"/>
                  </a:moveTo>
                  <a:cubicBezTo>
                    <a:pt x="339777" y="298626"/>
                    <a:pt x="586345" y="492800"/>
                    <a:pt x="653278" y="768377"/>
                  </a:cubicBezTo>
                  <a:lnTo>
                    <a:pt x="768829" y="768377"/>
                  </a:lnTo>
                  <a:cubicBezTo>
                    <a:pt x="704439" y="450071"/>
                    <a:pt x="436819" y="213035"/>
                    <a:pt x="113063" y="187572"/>
                  </a:cubicBezTo>
                  <a:lnTo>
                    <a:pt x="113063" y="56532"/>
                  </a:lnTo>
                  <a:cubicBezTo>
                    <a:pt x="113063" y="25310"/>
                    <a:pt x="87753" y="0"/>
                    <a:pt x="56532" y="0"/>
                  </a:cubicBezTo>
                  <a:cubicBezTo>
                    <a:pt x="25310" y="0"/>
                    <a:pt x="0" y="25310"/>
                    <a:pt x="0" y="56532"/>
                  </a:cubicBezTo>
                  <a:lnTo>
                    <a:pt x="0" y="300861"/>
                  </a:lnTo>
                  <a:cubicBezTo>
                    <a:pt x="18203" y="299165"/>
                    <a:pt x="37085" y="298147"/>
                    <a:pt x="56192" y="298147"/>
                  </a:cubicBezTo>
                  <a:close/>
                </a:path>
              </a:pathLst>
            </a:custGeom>
            <a:solidFill>
              <a:schemeClr val="bg1"/>
            </a:solidFill>
            <a:ln w="11271"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87A64A52-6102-885D-06FD-EE4734C9F2D8}"/>
                </a:ext>
              </a:extLst>
            </p:cNvPr>
            <p:cNvSpPr/>
            <p:nvPr/>
          </p:nvSpPr>
          <p:spPr>
            <a:xfrm>
              <a:off x="2557717" y="3452150"/>
              <a:ext cx="768376" cy="768828"/>
            </a:xfrm>
            <a:custGeom>
              <a:avLst/>
              <a:gdLst>
                <a:gd name="connsiteX0" fmla="*/ 470229 w 768376"/>
                <a:gd name="connsiteY0" fmla="*/ 56079 h 768828"/>
                <a:gd name="connsiteX1" fmla="*/ 0 w 768376"/>
                <a:gd name="connsiteY1" fmla="*/ 653165 h 768828"/>
                <a:gd name="connsiteX2" fmla="*/ 0 w 768376"/>
                <a:gd name="connsiteY2" fmla="*/ 768829 h 768828"/>
                <a:gd name="connsiteX3" fmla="*/ 580805 w 768376"/>
                <a:gd name="connsiteY3" fmla="*/ 113063 h 768828"/>
                <a:gd name="connsiteX4" fmla="*/ 711845 w 768376"/>
                <a:gd name="connsiteY4" fmla="*/ 113063 h 768828"/>
                <a:gd name="connsiteX5" fmla="*/ 768377 w 768376"/>
                <a:gd name="connsiteY5" fmla="*/ 56532 h 768828"/>
                <a:gd name="connsiteX6" fmla="*/ 711845 w 768376"/>
                <a:gd name="connsiteY6" fmla="*/ 0 h 768828"/>
                <a:gd name="connsiteX7" fmla="*/ 467516 w 768376"/>
                <a:gd name="connsiteY7" fmla="*/ 0 h 768828"/>
                <a:gd name="connsiteX8" fmla="*/ 470229 w 768376"/>
                <a:gd name="connsiteY8" fmla="*/ 56079 h 76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376" h="768828">
                  <a:moveTo>
                    <a:pt x="470229" y="56079"/>
                  </a:moveTo>
                  <a:cubicBezTo>
                    <a:pt x="469833" y="339698"/>
                    <a:pt x="275625" y="586300"/>
                    <a:pt x="0" y="653165"/>
                  </a:cubicBezTo>
                  <a:lnTo>
                    <a:pt x="0" y="768829"/>
                  </a:lnTo>
                  <a:cubicBezTo>
                    <a:pt x="318306" y="704439"/>
                    <a:pt x="555343" y="436819"/>
                    <a:pt x="580805" y="113063"/>
                  </a:cubicBezTo>
                  <a:lnTo>
                    <a:pt x="711845" y="113063"/>
                  </a:lnTo>
                  <a:cubicBezTo>
                    <a:pt x="743062" y="113063"/>
                    <a:pt x="768377" y="87753"/>
                    <a:pt x="768377" y="56532"/>
                  </a:cubicBezTo>
                  <a:cubicBezTo>
                    <a:pt x="768377" y="25310"/>
                    <a:pt x="743062" y="0"/>
                    <a:pt x="711845" y="0"/>
                  </a:cubicBezTo>
                  <a:lnTo>
                    <a:pt x="467516" y="0"/>
                  </a:lnTo>
                  <a:cubicBezTo>
                    <a:pt x="469212" y="18203"/>
                    <a:pt x="470229" y="36972"/>
                    <a:pt x="470229" y="56079"/>
                  </a:cubicBezTo>
                  <a:close/>
                </a:path>
              </a:pathLst>
            </a:custGeom>
            <a:solidFill>
              <a:schemeClr val="bg1"/>
            </a:solidFill>
            <a:ln w="11271"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98E16129-17AE-6DED-4F9D-F359AF7D898A}"/>
                </a:ext>
              </a:extLst>
            </p:cNvPr>
            <p:cNvSpPr/>
            <p:nvPr/>
          </p:nvSpPr>
          <p:spPr>
            <a:xfrm>
              <a:off x="1702169" y="3654193"/>
              <a:ext cx="768828" cy="768376"/>
            </a:xfrm>
            <a:custGeom>
              <a:avLst/>
              <a:gdLst>
                <a:gd name="connsiteX0" fmla="*/ 712636 w 768828"/>
                <a:gd name="connsiteY0" fmla="*/ 470229 h 768376"/>
                <a:gd name="connsiteX1" fmla="*/ 115550 w 768828"/>
                <a:gd name="connsiteY1" fmla="*/ 0 h 768376"/>
                <a:gd name="connsiteX2" fmla="*/ 0 w 768828"/>
                <a:gd name="connsiteY2" fmla="*/ 0 h 768376"/>
                <a:gd name="connsiteX3" fmla="*/ 655766 w 768828"/>
                <a:gd name="connsiteY3" fmla="*/ 580805 h 768376"/>
                <a:gd name="connsiteX4" fmla="*/ 655766 w 768828"/>
                <a:gd name="connsiteY4" fmla="*/ 711845 h 768376"/>
                <a:gd name="connsiteX5" fmla="*/ 712297 w 768828"/>
                <a:gd name="connsiteY5" fmla="*/ 768377 h 768376"/>
                <a:gd name="connsiteX6" fmla="*/ 768829 w 768828"/>
                <a:gd name="connsiteY6" fmla="*/ 711845 h 768376"/>
                <a:gd name="connsiteX7" fmla="*/ 768829 w 768828"/>
                <a:gd name="connsiteY7" fmla="*/ 467516 h 768376"/>
                <a:gd name="connsiteX8" fmla="*/ 712636 w 768828"/>
                <a:gd name="connsiteY8" fmla="*/ 470229 h 76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828" h="768376">
                  <a:moveTo>
                    <a:pt x="712636" y="470229"/>
                  </a:moveTo>
                  <a:cubicBezTo>
                    <a:pt x="429047" y="469754"/>
                    <a:pt x="182488" y="275580"/>
                    <a:pt x="115550" y="0"/>
                  </a:cubicBezTo>
                  <a:lnTo>
                    <a:pt x="0" y="0"/>
                  </a:lnTo>
                  <a:cubicBezTo>
                    <a:pt x="64385" y="318306"/>
                    <a:pt x="332013" y="555343"/>
                    <a:pt x="655766" y="580805"/>
                  </a:cubicBezTo>
                  <a:lnTo>
                    <a:pt x="655766" y="711845"/>
                  </a:lnTo>
                  <a:cubicBezTo>
                    <a:pt x="655766" y="743062"/>
                    <a:pt x="681076" y="768377"/>
                    <a:pt x="712297" y="768377"/>
                  </a:cubicBezTo>
                  <a:cubicBezTo>
                    <a:pt x="743519" y="768377"/>
                    <a:pt x="768829" y="743062"/>
                    <a:pt x="768829" y="711845"/>
                  </a:cubicBezTo>
                  <a:lnTo>
                    <a:pt x="768829" y="467516"/>
                  </a:lnTo>
                  <a:cubicBezTo>
                    <a:pt x="750626" y="469212"/>
                    <a:pt x="731744" y="470229"/>
                    <a:pt x="712636" y="470229"/>
                  </a:cubicBezTo>
                  <a:close/>
                </a:path>
              </a:pathLst>
            </a:custGeom>
            <a:solidFill>
              <a:schemeClr val="bg1"/>
            </a:solidFill>
            <a:ln w="11271"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F4B4D9F1-653C-75C6-0922-4C92CE116E4B}"/>
                </a:ext>
              </a:extLst>
            </p:cNvPr>
            <p:cNvSpPr/>
            <p:nvPr/>
          </p:nvSpPr>
          <p:spPr>
            <a:xfrm>
              <a:off x="2016145" y="3128111"/>
              <a:ext cx="779230" cy="779343"/>
            </a:xfrm>
            <a:custGeom>
              <a:avLst/>
              <a:gdLst>
                <a:gd name="connsiteX0" fmla="*/ 408723 w 779230"/>
                <a:gd name="connsiteY0" fmla="*/ 779344 h 779343"/>
                <a:gd name="connsiteX1" fmla="*/ 285145 w 779230"/>
                <a:gd name="connsiteY1" fmla="*/ 494199 h 779343"/>
                <a:gd name="connsiteX2" fmla="*/ 0 w 779230"/>
                <a:gd name="connsiteY2" fmla="*/ 370621 h 779343"/>
                <a:gd name="connsiteX3" fmla="*/ 779231 w 779230"/>
                <a:gd name="connsiteY3" fmla="*/ 0 h 779343"/>
                <a:gd name="connsiteX4" fmla="*/ 246025 w 779230"/>
                <a:gd name="connsiteY4" fmla="*/ 366324 h 779343"/>
                <a:gd name="connsiteX5" fmla="*/ 362593 w 779230"/>
                <a:gd name="connsiteY5" fmla="*/ 416750 h 779343"/>
                <a:gd name="connsiteX6" fmla="*/ 413019 w 779230"/>
                <a:gd name="connsiteY6" fmla="*/ 533318 h 779343"/>
                <a:gd name="connsiteX7" fmla="*/ 564411 w 779230"/>
                <a:gd name="connsiteY7" fmla="*/ 214933 h 77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9230" h="779343">
                  <a:moveTo>
                    <a:pt x="408723" y="779344"/>
                  </a:moveTo>
                  <a:lnTo>
                    <a:pt x="285145" y="494199"/>
                  </a:lnTo>
                  <a:lnTo>
                    <a:pt x="0" y="370621"/>
                  </a:lnTo>
                  <a:lnTo>
                    <a:pt x="779231" y="0"/>
                  </a:lnTo>
                  <a:close/>
                  <a:moveTo>
                    <a:pt x="246025" y="366324"/>
                  </a:moveTo>
                  <a:lnTo>
                    <a:pt x="362593" y="416750"/>
                  </a:lnTo>
                  <a:lnTo>
                    <a:pt x="413019" y="533318"/>
                  </a:lnTo>
                  <a:lnTo>
                    <a:pt x="564411" y="214933"/>
                  </a:lnTo>
                  <a:close/>
                </a:path>
              </a:pathLst>
            </a:custGeom>
            <a:solidFill>
              <a:schemeClr val="bg1"/>
            </a:solidFill>
            <a:ln w="1127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F1FA8B31-C965-262B-BEA6-511D30FCFD94}"/>
                </a:ext>
              </a:extLst>
            </p:cNvPr>
            <p:cNvSpPr/>
            <p:nvPr/>
          </p:nvSpPr>
          <p:spPr>
            <a:xfrm>
              <a:off x="2355787" y="2950150"/>
              <a:ext cx="109671" cy="109671"/>
            </a:xfrm>
            <a:custGeom>
              <a:avLst/>
              <a:gdLst>
                <a:gd name="connsiteX0" fmla="*/ 109671 w 109671"/>
                <a:gd name="connsiteY0" fmla="*/ 54836 h 109671"/>
                <a:gd name="connsiteX1" fmla="*/ 54836 w 109671"/>
                <a:gd name="connsiteY1" fmla="*/ 109671 h 109671"/>
                <a:gd name="connsiteX2" fmla="*/ 0 w 109671"/>
                <a:gd name="connsiteY2" fmla="*/ 54836 h 109671"/>
                <a:gd name="connsiteX3" fmla="*/ 54836 w 109671"/>
                <a:gd name="connsiteY3" fmla="*/ 0 h 109671"/>
                <a:gd name="connsiteX4" fmla="*/ 109671 w 109671"/>
                <a:gd name="connsiteY4" fmla="*/ 54836 h 109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71" h="109671">
                  <a:moveTo>
                    <a:pt x="109671" y="54836"/>
                  </a:moveTo>
                  <a:cubicBezTo>
                    <a:pt x="109671" y="85120"/>
                    <a:pt x="85120" y="109671"/>
                    <a:pt x="54836" y="109671"/>
                  </a:cubicBezTo>
                  <a:cubicBezTo>
                    <a:pt x="24551" y="109671"/>
                    <a:pt x="0" y="85120"/>
                    <a:pt x="0" y="54836"/>
                  </a:cubicBezTo>
                  <a:cubicBezTo>
                    <a:pt x="0" y="24551"/>
                    <a:pt x="24551" y="0"/>
                    <a:pt x="54836" y="0"/>
                  </a:cubicBezTo>
                  <a:cubicBezTo>
                    <a:pt x="85120" y="0"/>
                    <a:pt x="109671" y="24551"/>
                    <a:pt x="109671" y="54836"/>
                  </a:cubicBezTo>
                  <a:close/>
                </a:path>
              </a:pathLst>
            </a:custGeom>
            <a:solidFill>
              <a:schemeClr val="bg1"/>
            </a:solidFill>
            <a:ln w="11271" cap="flat">
              <a:noFill/>
              <a:prstDash val="solid"/>
              <a:miter/>
            </a:ln>
          </p:spPr>
          <p:txBody>
            <a:bodyPr rtlCol="0" anchor="ctr"/>
            <a:lstStyle/>
            <a:p>
              <a:endParaRPr lang="en-US"/>
            </a:p>
          </p:txBody>
        </p:sp>
      </p:grpSp>
    </p:spTree>
    <p:extLst>
      <p:ext uri="{BB962C8B-B14F-4D97-AF65-F5344CB8AC3E}">
        <p14:creationId xmlns:p14="http://schemas.microsoft.com/office/powerpoint/2010/main" val="125077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61CF1C-25FB-80B9-159D-BD7342FB72C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77" b="277"/>
          <a:stretch/>
        </p:blipFill>
        <p:spPr>
          <a:xfrm>
            <a:off x="0" y="0"/>
            <a:ext cx="12192000" cy="4703900"/>
          </a:xfrm>
          <a:prstGeom prst="rect">
            <a:avLst/>
          </a:prstGeom>
          <a:ln>
            <a:noFill/>
          </a:ln>
        </p:spPr>
      </p:pic>
      <p:sp>
        <p:nvSpPr>
          <p:cNvPr id="2" name="Title 16">
            <a:extLst>
              <a:ext uri="{FF2B5EF4-FFF2-40B4-BE49-F238E27FC236}">
                <a16:creationId xmlns:a16="http://schemas.microsoft.com/office/drawing/2014/main" id="{B4B5018E-28D4-C8F9-6119-EF3809DC3495}"/>
              </a:ext>
            </a:extLst>
          </p:cNvPr>
          <p:cNvSpPr txBox="1">
            <a:spLocks/>
          </p:cNvSpPr>
          <p:nvPr/>
        </p:nvSpPr>
        <p:spPr>
          <a:xfrm>
            <a:off x="604325" y="5422168"/>
            <a:ext cx="10925688" cy="982349"/>
          </a:xfrm>
          <a:prstGeom prst="rect">
            <a:avLst/>
          </a:prstGeom>
        </p:spPr>
        <p:txBody>
          <a:bodyPr>
            <a:noAutofit/>
          </a:bodyPr>
          <a:lstStyle>
            <a:lvl1pPr algn="l" defTabSz="914400" rtl="0" eaLnBrk="1" latinLnBrk="0" hangingPunct="1">
              <a:lnSpc>
                <a:spcPts val="4200"/>
              </a:lnSpc>
              <a:spcBef>
                <a:spcPct val="0"/>
              </a:spcBef>
              <a:buNone/>
              <a:defRPr sz="4000" b="1" kern="1200">
                <a:solidFill>
                  <a:schemeClr val="accent1"/>
                </a:solidFill>
                <a:latin typeface="+mj-lt"/>
                <a:ea typeface="+mj-ea"/>
                <a:cs typeface="+mj-cs"/>
              </a:defRPr>
            </a:lvl1pPr>
          </a:lstStyle>
          <a:p>
            <a:r>
              <a:rPr lang="en-US" dirty="0"/>
              <a:t>Competitive sweet spots</a:t>
            </a:r>
          </a:p>
        </p:txBody>
      </p:sp>
    </p:spTree>
    <p:extLst>
      <p:ext uri="{BB962C8B-B14F-4D97-AF65-F5344CB8AC3E}">
        <p14:creationId xmlns:p14="http://schemas.microsoft.com/office/powerpoint/2010/main" val="3317659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3947A10-D421-3D06-D697-D0711A7E6F39}"/>
              </a:ext>
            </a:extLst>
          </p:cNvPr>
          <p:cNvSpPr>
            <a:spLocks noGrp="1"/>
          </p:cNvSpPr>
          <p:nvPr>
            <p:ph type="body" sz="quarter" idx="25"/>
          </p:nvPr>
        </p:nvSpPr>
        <p:spPr>
          <a:xfrm>
            <a:off x="623889" y="2441448"/>
            <a:ext cx="6190568" cy="3616325"/>
          </a:xfrm>
        </p:spPr>
        <p:txBody>
          <a:bodyPr/>
          <a:lstStyle/>
          <a:p>
            <a:pPr marL="0" indent="0">
              <a:buNone/>
            </a:pPr>
            <a:r>
              <a:rPr lang="en-US" sz="1600" b="1" dirty="0"/>
              <a:t>LTC benefits paid retroactively during the 90-day elimination period </a:t>
            </a:r>
          </a:p>
          <a:p>
            <a:pPr marL="0" indent="0">
              <a:buNone/>
            </a:pPr>
            <a:endParaRPr lang="en-US" sz="1600" b="1" dirty="0"/>
          </a:p>
          <a:p>
            <a:pPr marL="0" indent="0">
              <a:buNone/>
            </a:pPr>
            <a:endParaRPr lang="en-US" sz="1600" b="1" dirty="0"/>
          </a:p>
          <a:p>
            <a:pPr marL="0" indent="0">
              <a:buNone/>
            </a:pPr>
            <a:endParaRPr lang="en-US" sz="1600" b="1" dirty="0"/>
          </a:p>
          <a:p>
            <a:pPr marL="0" indent="0">
              <a:buNone/>
            </a:pPr>
            <a:r>
              <a:rPr lang="en-US" sz="1600" b="1" dirty="0"/>
              <a:t>Up to $5,000 for home modifications and up to $1,000 for caregiver training available during elimination period</a:t>
            </a:r>
            <a:r>
              <a:rPr lang="en-US" sz="1600" b="1" baseline="30000" dirty="0"/>
              <a:t>2</a:t>
            </a:r>
          </a:p>
          <a:p>
            <a:pPr marL="0" indent="0">
              <a:buNone/>
            </a:pPr>
            <a:endParaRPr lang="en-US" sz="1600" b="1" dirty="0"/>
          </a:p>
        </p:txBody>
      </p:sp>
      <p:sp>
        <p:nvSpPr>
          <p:cNvPr id="8" name="Title 7">
            <a:extLst>
              <a:ext uri="{FF2B5EF4-FFF2-40B4-BE49-F238E27FC236}">
                <a16:creationId xmlns:a16="http://schemas.microsoft.com/office/drawing/2014/main" id="{537B8578-2758-C469-1095-213434BF8CE4}"/>
              </a:ext>
            </a:extLst>
          </p:cNvPr>
          <p:cNvSpPr>
            <a:spLocks noGrp="1"/>
          </p:cNvSpPr>
          <p:nvPr>
            <p:ph type="title"/>
          </p:nvPr>
        </p:nvSpPr>
        <p:spPr/>
        <p:txBody>
          <a:bodyPr/>
          <a:lstStyle/>
          <a:p>
            <a:r>
              <a:rPr lang="en-US" dirty="0"/>
              <a:t>Industry-leading early support for clients</a:t>
            </a:r>
            <a:r>
              <a:rPr lang="en-US" baseline="30000" dirty="0"/>
              <a:t>1</a:t>
            </a:r>
          </a:p>
        </p:txBody>
      </p:sp>
      <p:sp>
        <p:nvSpPr>
          <p:cNvPr id="9" name="Text Placeholder 8">
            <a:extLst>
              <a:ext uri="{FF2B5EF4-FFF2-40B4-BE49-F238E27FC236}">
                <a16:creationId xmlns:a16="http://schemas.microsoft.com/office/drawing/2014/main" id="{322EA15B-36F1-9451-91A3-18B4BA1498D1}"/>
              </a:ext>
            </a:extLst>
          </p:cNvPr>
          <p:cNvSpPr>
            <a:spLocks noGrp="1"/>
          </p:cNvSpPr>
          <p:nvPr>
            <p:ph type="body" sz="quarter" idx="24"/>
          </p:nvPr>
        </p:nvSpPr>
        <p:spPr/>
        <p:txBody>
          <a:bodyPr/>
          <a:lstStyle/>
          <a:p>
            <a:endParaRPr lang="en-US"/>
          </a:p>
        </p:txBody>
      </p:sp>
      <p:sp>
        <p:nvSpPr>
          <p:cNvPr id="11" name="Text Placeholder 10">
            <a:extLst>
              <a:ext uri="{FF2B5EF4-FFF2-40B4-BE49-F238E27FC236}">
                <a16:creationId xmlns:a16="http://schemas.microsoft.com/office/drawing/2014/main" id="{264B3C83-A167-63E8-CE24-4435D97A5FF4}"/>
              </a:ext>
            </a:extLst>
          </p:cNvPr>
          <p:cNvSpPr>
            <a:spLocks noGrp="1"/>
          </p:cNvSpPr>
          <p:nvPr>
            <p:ph type="body" sz="quarter" idx="26"/>
          </p:nvPr>
        </p:nvSpPr>
        <p:spPr/>
        <p:txBody>
          <a:bodyPr/>
          <a:lstStyle/>
          <a:p>
            <a:endParaRPr lang="en-US" dirty="0"/>
          </a:p>
          <a:p>
            <a:r>
              <a:rPr lang="en-US" dirty="0"/>
              <a:t>1. According to Securian </a:t>
            </a:r>
            <a:r>
              <a:rPr lang="en-US" dirty="0" err="1"/>
              <a:t>Financial’s</a:t>
            </a:r>
            <a:r>
              <a:rPr lang="en-US" dirty="0"/>
              <a:t> competitive research, December 2025.</a:t>
            </a:r>
          </a:p>
          <a:p>
            <a:r>
              <a:rPr lang="en-US" dirty="0"/>
              <a:t>2. These amounts are one-time maximums and decrease the total LTC benefit pool.</a:t>
            </a:r>
          </a:p>
        </p:txBody>
      </p:sp>
      <p:sp>
        <p:nvSpPr>
          <p:cNvPr id="12" name="Text Placeholder 18">
            <a:extLst>
              <a:ext uri="{FF2B5EF4-FFF2-40B4-BE49-F238E27FC236}">
                <a16:creationId xmlns:a16="http://schemas.microsoft.com/office/drawing/2014/main" id="{07C7BBFF-FAF7-1E88-9B06-3A015C669AC1}"/>
              </a:ext>
            </a:extLst>
          </p:cNvPr>
          <p:cNvSpPr txBox="1">
            <a:spLocks/>
          </p:cNvSpPr>
          <p:nvPr/>
        </p:nvSpPr>
        <p:spPr>
          <a:xfrm>
            <a:off x="8496762" y="2522502"/>
            <a:ext cx="3069763" cy="2971518"/>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800" b="1" dirty="0">
                <a:solidFill>
                  <a:schemeClr val="accent1"/>
                </a:solidFill>
                <a:latin typeface="+mj-lt"/>
              </a:rPr>
              <a:t>SecureCare IV</a:t>
            </a:r>
          </a:p>
          <a:p>
            <a:pPr marL="0" indent="0">
              <a:lnSpc>
                <a:spcPct val="100000"/>
              </a:lnSpc>
              <a:spcBef>
                <a:spcPts val="0"/>
              </a:spcBef>
              <a:buNone/>
            </a:pPr>
            <a:r>
              <a:rPr lang="en-US" sz="2000" dirty="0"/>
              <a:t>offers</a:t>
            </a:r>
          </a:p>
          <a:p>
            <a:pPr marL="0" indent="0">
              <a:lnSpc>
                <a:spcPts val="3400"/>
              </a:lnSpc>
              <a:spcBef>
                <a:spcPts val="0"/>
              </a:spcBef>
              <a:buNone/>
            </a:pPr>
            <a:r>
              <a:rPr lang="en-US" sz="3600" b="1" dirty="0">
                <a:solidFill>
                  <a:schemeClr val="accent1"/>
                </a:solidFill>
              </a:rPr>
              <a:t>market-leading support</a:t>
            </a:r>
          </a:p>
          <a:p>
            <a:pPr marL="0" indent="0">
              <a:lnSpc>
                <a:spcPct val="100000"/>
              </a:lnSpc>
              <a:spcBef>
                <a:spcPts val="0"/>
              </a:spcBef>
              <a:buNone/>
            </a:pPr>
            <a:r>
              <a:rPr lang="en-US" sz="2000" dirty="0"/>
              <a:t>in the first four months of a claim</a:t>
            </a:r>
          </a:p>
        </p:txBody>
      </p:sp>
      <p:sp>
        <p:nvSpPr>
          <p:cNvPr id="4" name="Equals 3">
            <a:extLst>
              <a:ext uri="{FF2B5EF4-FFF2-40B4-BE49-F238E27FC236}">
                <a16:creationId xmlns:a16="http://schemas.microsoft.com/office/drawing/2014/main" id="{2EA4E92A-0FEF-E86B-6FC7-C1829FD4D3B6}"/>
              </a:ext>
            </a:extLst>
          </p:cNvPr>
          <p:cNvSpPr/>
          <p:nvPr/>
        </p:nvSpPr>
        <p:spPr>
          <a:xfrm>
            <a:off x="6710366" y="2798854"/>
            <a:ext cx="945243" cy="1098403"/>
          </a:xfrm>
          <a:prstGeom prst="mathEqual">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Plus Sign 5">
            <a:extLst>
              <a:ext uri="{FF2B5EF4-FFF2-40B4-BE49-F238E27FC236}">
                <a16:creationId xmlns:a16="http://schemas.microsoft.com/office/drawing/2014/main" id="{4D4BD671-C474-33E1-1AE2-AA32AE081819}"/>
              </a:ext>
            </a:extLst>
          </p:cNvPr>
          <p:cNvSpPr/>
          <p:nvPr/>
        </p:nvSpPr>
        <p:spPr>
          <a:xfrm>
            <a:off x="2883691" y="2875434"/>
            <a:ext cx="945243" cy="945243"/>
          </a:xfrm>
          <a:prstGeom prst="mathPlus">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8447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02471-7688-CA6B-535C-0CFA68F81073}"/>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B824DA56-CFBF-3AC6-35DA-E3C702A188C2}"/>
              </a:ext>
            </a:extLst>
          </p:cNvPr>
          <p:cNvSpPr/>
          <p:nvPr/>
        </p:nvSpPr>
        <p:spPr>
          <a:xfrm>
            <a:off x="1" y="3618479"/>
            <a:ext cx="12192000" cy="130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2" name="Text Placeholder 41">
            <a:extLst>
              <a:ext uri="{FF2B5EF4-FFF2-40B4-BE49-F238E27FC236}">
                <a16:creationId xmlns:a16="http://schemas.microsoft.com/office/drawing/2014/main" id="{BAF0318D-AAFA-5024-D5C1-6C7FCB5B3DA7}"/>
              </a:ext>
            </a:extLst>
          </p:cNvPr>
          <p:cNvSpPr>
            <a:spLocks noGrp="1"/>
          </p:cNvSpPr>
          <p:nvPr>
            <p:ph type="body" sz="quarter" idx="25"/>
          </p:nvPr>
        </p:nvSpPr>
        <p:spPr>
          <a:xfrm>
            <a:off x="771261" y="4255868"/>
            <a:ext cx="1944076" cy="1672036"/>
          </a:xfrm>
        </p:spPr>
        <p:txBody>
          <a:bodyPr/>
          <a:lstStyle/>
          <a:p>
            <a:r>
              <a:rPr lang="en-US" dirty="0"/>
              <a:t>Certified chronically ill by a licensed health care practitioner, begins 90-day elimination period. Claim filed same day.</a:t>
            </a:r>
          </a:p>
        </p:txBody>
      </p:sp>
      <p:sp>
        <p:nvSpPr>
          <p:cNvPr id="40" name="Title 39">
            <a:extLst>
              <a:ext uri="{FF2B5EF4-FFF2-40B4-BE49-F238E27FC236}">
                <a16:creationId xmlns:a16="http://schemas.microsoft.com/office/drawing/2014/main" id="{6EFB674A-E0D3-7717-21DD-537D9C39C5E5}"/>
              </a:ext>
            </a:extLst>
          </p:cNvPr>
          <p:cNvSpPr>
            <a:spLocks noGrp="1"/>
          </p:cNvSpPr>
          <p:nvPr>
            <p:ph type="title"/>
          </p:nvPr>
        </p:nvSpPr>
        <p:spPr/>
        <p:txBody>
          <a:bodyPr/>
          <a:lstStyle/>
          <a:p>
            <a:r>
              <a:rPr lang="en-US" dirty="0"/>
              <a:t>Support when clients need it most</a:t>
            </a:r>
          </a:p>
        </p:txBody>
      </p:sp>
      <p:sp>
        <p:nvSpPr>
          <p:cNvPr id="41" name="Text Placeholder 40">
            <a:extLst>
              <a:ext uri="{FF2B5EF4-FFF2-40B4-BE49-F238E27FC236}">
                <a16:creationId xmlns:a16="http://schemas.microsoft.com/office/drawing/2014/main" id="{8AD84B77-6CD4-FA22-99F8-4C8E86250862}"/>
              </a:ext>
            </a:extLst>
          </p:cNvPr>
          <p:cNvSpPr>
            <a:spLocks noGrp="1"/>
          </p:cNvSpPr>
          <p:nvPr>
            <p:ph type="body" sz="quarter" idx="24"/>
          </p:nvPr>
        </p:nvSpPr>
        <p:spPr/>
        <p:txBody>
          <a:bodyPr/>
          <a:lstStyle/>
          <a:p>
            <a:endParaRPr lang="en-US"/>
          </a:p>
        </p:txBody>
      </p:sp>
      <p:sp>
        <p:nvSpPr>
          <p:cNvPr id="43" name="Text Placeholder 42">
            <a:extLst>
              <a:ext uri="{FF2B5EF4-FFF2-40B4-BE49-F238E27FC236}">
                <a16:creationId xmlns:a16="http://schemas.microsoft.com/office/drawing/2014/main" id="{90D033D3-405D-5888-463F-039714B3AB93}"/>
              </a:ext>
            </a:extLst>
          </p:cNvPr>
          <p:cNvSpPr>
            <a:spLocks noGrp="1"/>
          </p:cNvSpPr>
          <p:nvPr>
            <p:ph type="body" sz="quarter" idx="26"/>
          </p:nvPr>
        </p:nvSpPr>
        <p:spPr>
          <a:xfrm>
            <a:off x="623888" y="6385104"/>
            <a:ext cx="7443787" cy="377825"/>
          </a:xfrm>
        </p:spPr>
        <p:txBody>
          <a:bodyPr/>
          <a:lstStyle/>
          <a:p>
            <a:r>
              <a:rPr lang="en-US" dirty="0"/>
              <a:t>Female age 63, $100,000 single premium, 5% simple inflation option, 6-year benefit, LTC Boost</a:t>
            </a:r>
          </a:p>
          <a:p>
            <a:r>
              <a:rPr lang="en-US" dirty="0"/>
              <a:t>This is a hypothetical example for illustrative purposes only. Not valid without the corresponding complete basic proposal. Your client’s particular circumstances may be different than those shown. You should run a personalized proposal for your client to see how the policy could work for their situation. </a:t>
            </a:r>
          </a:p>
        </p:txBody>
      </p:sp>
      <p:sp>
        <p:nvSpPr>
          <p:cNvPr id="18" name="Content Placeholder 9">
            <a:extLst>
              <a:ext uri="{FF2B5EF4-FFF2-40B4-BE49-F238E27FC236}">
                <a16:creationId xmlns:a16="http://schemas.microsoft.com/office/drawing/2014/main" id="{455577EF-F488-906E-5F1D-27DF217238EA}"/>
              </a:ext>
            </a:extLst>
          </p:cNvPr>
          <p:cNvSpPr txBox="1">
            <a:spLocks/>
          </p:cNvSpPr>
          <p:nvPr/>
        </p:nvSpPr>
        <p:spPr>
          <a:xfrm>
            <a:off x="656957" y="1944475"/>
            <a:ext cx="2185193" cy="1042916"/>
          </a:xfrm>
          <a:prstGeom prst="rect">
            <a:avLst/>
          </a:prstGeom>
        </p:spPr>
        <p:txBody>
          <a:bodyPr anchor="b" anchorCtr="0">
            <a:no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accent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rgbClr val="5CA311"/>
                </a:solidFill>
              </a:rPr>
              <a:t>Chronic illness certification, elimination period begins</a:t>
            </a:r>
          </a:p>
        </p:txBody>
      </p:sp>
      <p:grpSp>
        <p:nvGrpSpPr>
          <p:cNvPr id="36" name="Group 35">
            <a:extLst>
              <a:ext uri="{FF2B5EF4-FFF2-40B4-BE49-F238E27FC236}">
                <a16:creationId xmlns:a16="http://schemas.microsoft.com/office/drawing/2014/main" id="{51D913A5-B5C7-0606-933E-0C260F9861F2}"/>
              </a:ext>
            </a:extLst>
          </p:cNvPr>
          <p:cNvGrpSpPr/>
          <p:nvPr/>
        </p:nvGrpSpPr>
        <p:grpSpPr>
          <a:xfrm>
            <a:off x="1424150" y="3056627"/>
            <a:ext cx="610321" cy="942875"/>
            <a:chOff x="1424150" y="3196900"/>
            <a:chExt cx="610321" cy="942875"/>
          </a:xfrm>
        </p:grpSpPr>
        <p:sp>
          <p:nvSpPr>
            <p:cNvPr id="30" name="Oval 29">
              <a:extLst>
                <a:ext uri="{FF2B5EF4-FFF2-40B4-BE49-F238E27FC236}">
                  <a16:creationId xmlns:a16="http://schemas.microsoft.com/office/drawing/2014/main" id="{9CDA5958-81C6-C41E-AA1D-C85ECD438FE3}"/>
                </a:ext>
              </a:extLst>
            </p:cNvPr>
            <p:cNvSpPr/>
            <p:nvPr/>
          </p:nvSpPr>
          <p:spPr>
            <a:xfrm>
              <a:off x="1542999" y="3648303"/>
              <a:ext cx="372622" cy="37262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C2D650AD-BFA4-02B2-024B-EDCA346983DD}"/>
                </a:ext>
              </a:extLst>
            </p:cNvPr>
            <p:cNvGrpSpPr/>
            <p:nvPr/>
          </p:nvGrpSpPr>
          <p:grpSpPr>
            <a:xfrm>
              <a:off x="1424150" y="3196900"/>
              <a:ext cx="610321" cy="942875"/>
              <a:chOff x="625062" y="4360456"/>
              <a:chExt cx="610321" cy="942875"/>
            </a:xfrm>
          </p:grpSpPr>
          <p:sp>
            <p:nvSpPr>
              <p:cNvPr id="21" name="Freeform 20">
                <a:extLst>
                  <a:ext uri="{FF2B5EF4-FFF2-40B4-BE49-F238E27FC236}">
                    <a16:creationId xmlns:a16="http://schemas.microsoft.com/office/drawing/2014/main" id="{FB867557-B3EF-7763-2190-B99D7A65A700}"/>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9771542-FDB9-A4EE-BAC6-103A0CC9BCAB}"/>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32" name="Oval 31">
            <a:extLst>
              <a:ext uri="{FF2B5EF4-FFF2-40B4-BE49-F238E27FC236}">
                <a16:creationId xmlns:a16="http://schemas.microsoft.com/office/drawing/2014/main" id="{1AB7E2DE-7518-81A7-768A-04C381552BBB}"/>
              </a:ext>
            </a:extLst>
          </p:cNvPr>
          <p:cNvSpPr/>
          <p:nvPr/>
        </p:nvSpPr>
        <p:spPr>
          <a:xfrm>
            <a:off x="10244654" y="3497171"/>
            <a:ext cx="372622" cy="37262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7F5F9949-1B02-BF7F-5107-4A03B8A0FF57}"/>
              </a:ext>
            </a:extLst>
          </p:cNvPr>
          <p:cNvGrpSpPr/>
          <p:nvPr/>
        </p:nvGrpSpPr>
        <p:grpSpPr>
          <a:xfrm>
            <a:off x="10125805" y="3047451"/>
            <a:ext cx="610321" cy="942875"/>
            <a:chOff x="625062" y="4360456"/>
            <a:chExt cx="610321" cy="942875"/>
          </a:xfrm>
        </p:grpSpPr>
        <p:sp>
          <p:nvSpPr>
            <p:cNvPr id="8" name="Freeform 7">
              <a:extLst>
                <a:ext uri="{FF2B5EF4-FFF2-40B4-BE49-F238E27FC236}">
                  <a16:creationId xmlns:a16="http://schemas.microsoft.com/office/drawing/2014/main" id="{28F0B364-F23A-54E2-0058-6FF4060F6D18}"/>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rgbClr val="28468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a:extLst>
                <a:ext uri="{FF2B5EF4-FFF2-40B4-BE49-F238E27FC236}">
                  <a16:creationId xmlns:a16="http://schemas.microsoft.com/office/drawing/2014/main" id="{71F5E76E-82DB-F00E-3B28-F10BF97D923A}"/>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rgbClr val="28468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3" name="Content Placeholder 9">
            <a:extLst>
              <a:ext uri="{FF2B5EF4-FFF2-40B4-BE49-F238E27FC236}">
                <a16:creationId xmlns:a16="http://schemas.microsoft.com/office/drawing/2014/main" id="{EA2C2CE1-AAE4-30AB-0D07-B16FDC989CF2}"/>
              </a:ext>
            </a:extLst>
          </p:cNvPr>
          <p:cNvSpPr txBox="1">
            <a:spLocks/>
          </p:cNvSpPr>
          <p:nvPr/>
        </p:nvSpPr>
        <p:spPr>
          <a:xfrm>
            <a:off x="9344842" y="1944475"/>
            <a:ext cx="2185193" cy="847437"/>
          </a:xfrm>
          <a:prstGeom prst="rect">
            <a:avLst/>
          </a:prstGeom>
        </p:spPr>
        <p:txBody>
          <a:bodyPr anchor="b" anchorCtr="0">
            <a:no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p>
          <a:p>
            <a:endParaRPr lang="en-US" sz="1800" dirty="0"/>
          </a:p>
          <a:p>
            <a:r>
              <a:rPr lang="en-US" sz="1800" dirty="0">
                <a:solidFill>
                  <a:srgbClr val="284684"/>
                </a:solidFill>
              </a:rPr>
              <a:t>First LTC benefit payment is $39,124</a:t>
            </a:r>
          </a:p>
        </p:txBody>
      </p:sp>
      <p:grpSp>
        <p:nvGrpSpPr>
          <p:cNvPr id="35" name="Group 34">
            <a:extLst>
              <a:ext uri="{FF2B5EF4-FFF2-40B4-BE49-F238E27FC236}">
                <a16:creationId xmlns:a16="http://schemas.microsoft.com/office/drawing/2014/main" id="{C25711C7-87FC-9EDB-D660-4050DB15A685}"/>
              </a:ext>
            </a:extLst>
          </p:cNvPr>
          <p:cNvGrpSpPr/>
          <p:nvPr/>
        </p:nvGrpSpPr>
        <p:grpSpPr>
          <a:xfrm>
            <a:off x="4341122" y="3048024"/>
            <a:ext cx="610321" cy="942875"/>
            <a:chOff x="4355410" y="3178548"/>
            <a:chExt cx="610321" cy="942875"/>
          </a:xfrm>
        </p:grpSpPr>
        <p:sp>
          <p:nvSpPr>
            <p:cNvPr id="29" name="Oval 28">
              <a:extLst>
                <a:ext uri="{FF2B5EF4-FFF2-40B4-BE49-F238E27FC236}">
                  <a16:creationId xmlns:a16="http://schemas.microsoft.com/office/drawing/2014/main" id="{A677130B-1000-FA07-428B-FBD08FB2C0BE}"/>
                </a:ext>
              </a:extLst>
            </p:cNvPr>
            <p:cNvSpPr/>
            <p:nvPr/>
          </p:nvSpPr>
          <p:spPr>
            <a:xfrm>
              <a:off x="4474259" y="3632422"/>
              <a:ext cx="372622" cy="37262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C4995B52-60B4-6814-1458-C0D95463643B}"/>
                </a:ext>
              </a:extLst>
            </p:cNvPr>
            <p:cNvGrpSpPr/>
            <p:nvPr/>
          </p:nvGrpSpPr>
          <p:grpSpPr>
            <a:xfrm>
              <a:off x="4355410" y="3178548"/>
              <a:ext cx="610321" cy="942875"/>
              <a:chOff x="625062" y="4360456"/>
              <a:chExt cx="610321" cy="942875"/>
            </a:xfrm>
          </p:grpSpPr>
          <p:sp>
            <p:nvSpPr>
              <p:cNvPr id="16" name="Freeform 15">
                <a:extLst>
                  <a:ext uri="{FF2B5EF4-FFF2-40B4-BE49-F238E27FC236}">
                    <a16:creationId xmlns:a16="http://schemas.microsoft.com/office/drawing/2014/main" id="{7025B478-4F25-2054-B069-6ABAD76D0A23}"/>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6">
                <a:extLst>
                  <a:ext uri="{FF2B5EF4-FFF2-40B4-BE49-F238E27FC236}">
                    <a16:creationId xmlns:a16="http://schemas.microsoft.com/office/drawing/2014/main" id="{626A9EA0-1FEA-CF89-B37B-1D2C8EC24F70}"/>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4" name="Content Placeholder 9">
            <a:extLst>
              <a:ext uri="{FF2B5EF4-FFF2-40B4-BE49-F238E27FC236}">
                <a16:creationId xmlns:a16="http://schemas.microsoft.com/office/drawing/2014/main" id="{1C3B1A03-5F84-69D3-D46C-EC3D497F472E}"/>
              </a:ext>
            </a:extLst>
          </p:cNvPr>
          <p:cNvSpPr txBox="1">
            <a:spLocks/>
          </p:cNvSpPr>
          <p:nvPr/>
        </p:nvSpPr>
        <p:spPr>
          <a:xfrm>
            <a:off x="3552919" y="1944475"/>
            <a:ext cx="2185193" cy="847437"/>
          </a:xfrm>
          <a:prstGeom prst="rect">
            <a:avLst/>
          </a:prstGeom>
        </p:spPr>
        <p:txBody>
          <a:bodyPr anchor="b" anchorCtr="0">
            <a:no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accent2"/>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1"/>
                </a:solidFill>
              </a:rPr>
              <a:t>$6K in benefits taken during elimination period</a:t>
            </a:r>
          </a:p>
        </p:txBody>
      </p:sp>
      <p:grpSp>
        <p:nvGrpSpPr>
          <p:cNvPr id="34" name="Group 33">
            <a:extLst>
              <a:ext uri="{FF2B5EF4-FFF2-40B4-BE49-F238E27FC236}">
                <a16:creationId xmlns:a16="http://schemas.microsoft.com/office/drawing/2014/main" id="{7D42A519-4045-66D6-4C81-23DC1F51B1FD}"/>
              </a:ext>
            </a:extLst>
          </p:cNvPr>
          <p:cNvGrpSpPr/>
          <p:nvPr/>
        </p:nvGrpSpPr>
        <p:grpSpPr>
          <a:xfrm>
            <a:off x="7229640" y="3047451"/>
            <a:ext cx="610321" cy="942875"/>
            <a:chOff x="7186776" y="3178548"/>
            <a:chExt cx="610321" cy="942875"/>
          </a:xfrm>
        </p:grpSpPr>
        <p:sp>
          <p:nvSpPr>
            <p:cNvPr id="31" name="Oval 30">
              <a:extLst>
                <a:ext uri="{FF2B5EF4-FFF2-40B4-BE49-F238E27FC236}">
                  <a16:creationId xmlns:a16="http://schemas.microsoft.com/office/drawing/2014/main" id="{5D1F53F0-8CD7-9621-2F72-8F728C42AFBE}"/>
                </a:ext>
              </a:extLst>
            </p:cNvPr>
            <p:cNvSpPr/>
            <p:nvPr/>
          </p:nvSpPr>
          <p:spPr>
            <a:xfrm>
              <a:off x="7312302" y="3629951"/>
              <a:ext cx="372622" cy="37262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9109E90A-24ED-6C28-74A2-18CF70389F92}"/>
                </a:ext>
              </a:extLst>
            </p:cNvPr>
            <p:cNvGrpSpPr/>
            <p:nvPr/>
          </p:nvGrpSpPr>
          <p:grpSpPr>
            <a:xfrm>
              <a:off x="7186776" y="3178548"/>
              <a:ext cx="610321" cy="942875"/>
              <a:chOff x="625062" y="4360456"/>
              <a:chExt cx="610321" cy="942875"/>
            </a:xfrm>
          </p:grpSpPr>
          <p:sp>
            <p:nvSpPr>
              <p:cNvPr id="12" name="Freeform 11">
                <a:extLst>
                  <a:ext uri="{FF2B5EF4-FFF2-40B4-BE49-F238E27FC236}">
                    <a16:creationId xmlns:a16="http://schemas.microsoft.com/office/drawing/2014/main" id="{FCCD39DE-FEC7-BF23-FE58-08E2FF4F5854}"/>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2">
                <a:extLst>
                  <a:ext uri="{FF2B5EF4-FFF2-40B4-BE49-F238E27FC236}">
                    <a16:creationId xmlns:a16="http://schemas.microsoft.com/office/drawing/2014/main" id="{7CA948BF-0A2F-B478-FD45-382D6BC5F473}"/>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5" name="Content Placeholder 9">
            <a:extLst>
              <a:ext uri="{FF2B5EF4-FFF2-40B4-BE49-F238E27FC236}">
                <a16:creationId xmlns:a16="http://schemas.microsoft.com/office/drawing/2014/main" id="{AE53B311-E100-47C5-CCFC-8487CE3E1153}"/>
              </a:ext>
            </a:extLst>
          </p:cNvPr>
          <p:cNvSpPr txBox="1">
            <a:spLocks/>
          </p:cNvSpPr>
          <p:nvPr/>
        </p:nvSpPr>
        <p:spPr>
          <a:xfrm>
            <a:off x="6618521" y="1884471"/>
            <a:ext cx="1907719" cy="847436"/>
          </a:xfrm>
          <a:prstGeom prst="rect">
            <a:avLst/>
          </a:prstGeom>
        </p:spPr>
        <p:txBody>
          <a:bodyPr anchor="b" anchorCtr="0">
            <a:no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accent6"/>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Elimination period completed</a:t>
            </a:r>
          </a:p>
        </p:txBody>
      </p:sp>
      <p:sp>
        <p:nvSpPr>
          <p:cNvPr id="44" name="Text Placeholder 41">
            <a:extLst>
              <a:ext uri="{FF2B5EF4-FFF2-40B4-BE49-F238E27FC236}">
                <a16:creationId xmlns:a16="http://schemas.microsoft.com/office/drawing/2014/main" id="{60136BD4-6E55-655E-879D-F6471C84A45E}"/>
              </a:ext>
            </a:extLst>
          </p:cNvPr>
          <p:cNvSpPr txBox="1">
            <a:spLocks/>
          </p:cNvSpPr>
          <p:nvPr/>
        </p:nvSpPr>
        <p:spPr>
          <a:xfrm>
            <a:off x="3694891" y="4255136"/>
            <a:ext cx="1944076" cy="1672036"/>
          </a:xfrm>
          <a:prstGeom prst="rect">
            <a:avLst/>
          </a:prstGeom>
        </p:spPr>
        <p:txBody>
          <a:bodyPr lIns="0" tIns="0" rIns="0" bIns="0"/>
          <a:lstStyle>
            <a:lvl1pPr marL="13716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1pPr>
            <a:lvl2pPr marL="457200" marR="0" indent="-265176" algn="l" defTabSz="914400" rtl="0" eaLnBrk="1" fontAlgn="auto" latinLnBrk="0" hangingPunct="1">
              <a:lnSpc>
                <a:spcPct val="100000"/>
              </a:lnSpc>
              <a:spcBef>
                <a:spcPts val="200"/>
              </a:spcBef>
              <a:spcAft>
                <a:spcPts val="0"/>
              </a:spcAft>
              <a:buClrTx/>
              <a:buSzTx/>
              <a:buFont typeface="System Font Regular"/>
              <a:buChar char="－"/>
              <a:tabLst/>
              <a:defRPr sz="1400" kern="1200">
                <a:solidFill>
                  <a:schemeClr val="tx1"/>
                </a:solidFill>
                <a:latin typeface="+mn-lt"/>
                <a:ea typeface="+mn-ea"/>
                <a:cs typeface="+mn-cs"/>
              </a:defRPr>
            </a:lvl2pPr>
            <a:lvl3pPr marL="59436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749808" marR="0" indent="-137160" algn="l" defTabSz="914400" rtl="0" eaLnBrk="1" fontAlgn="auto" latinLnBrk="0" hangingPunct="1">
              <a:lnSpc>
                <a:spcPct val="100000"/>
              </a:lnSpc>
              <a:spcBef>
                <a:spcPts val="2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91440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Ability to access up to $5K for home modification and $1K for caregiver training during elimination period</a:t>
            </a:r>
          </a:p>
        </p:txBody>
      </p:sp>
      <p:sp>
        <p:nvSpPr>
          <p:cNvPr id="45" name="Text Placeholder 41">
            <a:extLst>
              <a:ext uri="{FF2B5EF4-FFF2-40B4-BE49-F238E27FC236}">
                <a16:creationId xmlns:a16="http://schemas.microsoft.com/office/drawing/2014/main" id="{CDEE9955-916F-0643-595A-700914E490D8}"/>
              </a:ext>
            </a:extLst>
          </p:cNvPr>
          <p:cNvSpPr txBox="1">
            <a:spLocks/>
          </p:cNvSpPr>
          <p:nvPr/>
        </p:nvSpPr>
        <p:spPr>
          <a:xfrm>
            <a:off x="6618521" y="4255136"/>
            <a:ext cx="1944076" cy="1645988"/>
          </a:xfrm>
          <a:prstGeom prst="rect">
            <a:avLst/>
          </a:prstGeom>
        </p:spPr>
        <p:txBody>
          <a:bodyPr lIns="0" tIns="0" rIns="0" bIns="0"/>
          <a:lstStyle>
            <a:lvl1pPr marL="13716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1pPr>
            <a:lvl2pPr marL="457200" marR="0" indent="-265176" algn="l" defTabSz="914400" rtl="0" eaLnBrk="1" fontAlgn="auto" latinLnBrk="0" hangingPunct="1">
              <a:lnSpc>
                <a:spcPct val="100000"/>
              </a:lnSpc>
              <a:spcBef>
                <a:spcPts val="200"/>
              </a:spcBef>
              <a:spcAft>
                <a:spcPts val="0"/>
              </a:spcAft>
              <a:buClrTx/>
              <a:buSzTx/>
              <a:buFont typeface="System Font Regular"/>
              <a:buChar char="－"/>
              <a:tabLst/>
              <a:defRPr sz="1400" kern="1200">
                <a:solidFill>
                  <a:schemeClr val="tx1"/>
                </a:solidFill>
                <a:latin typeface="+mn-lt"/>
                <a:ea typeface="+mn-ea"/>
                <a:cs typeface="+mn-cs"/>
              </a:defRPr>
            </a:lvl2pPr>
            <a:lvl3pPr marL="59436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749808" marR="0" indent="-137160" algn="l" defTabSz="914400" rtl="0" eaLnBrk="1" fontAlgn="auto" latinLnBrk="0" hangingPunct="1">
              <a:lnSpc>
                <a:spcPct val="100000"/>
              </a:lnSpc>
              <a:spcBef>
                <a:spcPts val="2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91440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90 days after chronic illness certification, elimination period completed</a:t>
            </a:r>
          </a:p>
        </p:txBody>
      </p:sp>
      <p:sp>
        <p:nvSpPr>
          <p:cNvPr id="46" name="Text Placeholder 41">
            <a:extLst>
              <a:ext uri="{FF2B5EF4-FFF2-40B4-BE49-F238E27FC236}">
                <a16:creationId xmlns:a16="http://schemas.microsoft.com/office/drawing/2014/main" id="{F782AC97-3962-95BC-ABD6-D893CD8D700A}"/>
              </a:ext>
            </a:extLst>
          </p:cNvPr>
          <p:cNvSpPr txBox="1">
            <a:spLocks/>
          </p:cNvSpPr>
          <p:nvPr/>
        </p:nvSpPr>
        <p:spPr>
          <a:xfrm>
            <a:off x="9622449" y="4251204"/>
            <a:ext cx="1944076" cy="1645988"/>
          </a:xfrm>
          <a:prstGeom prst="rect">
            <a:avLst/>
          </a:prstGeom>
        </p:spPr>
        <p:txBody>
          <a:bodyPr lIns="0" tIns="0" rIns="0" bIns="0"/>
          <a:lstStyle>
            <a:lvl1pPr marL="13716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1pPr>
            <a:lvl2pPr marL="457200" marR="0" indent="-265176" algn="l" defTabSz="914400" rtl="0" eaLnBrk="1" fontAlgn="auto" latinLnBrk="0" hangingPunct="1">
              <a:lnSpc>
                <a:spcPct val="100000"/>
              </a:lnSpc>
              <a:spcBef>
                <a:spcPts val="200"/>
              </a:spcBef>
              <a:spcAft>
                <a:spcPts val="0"/>
              </a:spcAft>
              <a:buClrTx/>
              <a:buSzTx/>
              <a:buFont typeface="System Font Regular"/>
              <a:buChar char="－"/>
              <a:tabLst/>
              <a:defRPr sz="1400" kern="1200">
                <a:solidFill>
                  <a:schemeClr val="tx1"/>
                </a:solidFill>
                <a:latin typeface="+mn-lt"/>
                <a:ea typeface="+mn-ea"/>
                <a:cs typeface="+mn-cs"/>
              </a:defRPr>
            </a:lvl2pPr>
            <a:lvl3pPr marL="59436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749808" marR="0" indent="-137160" algn="l" defTabSz="914400" rtl="0" eaLnBrk="1" fontAlgn="auto" latinLnBrk="0" hangingPunct="1">
              <a:lnSpc>
                <a:spcPct val="100000"/>
              </a:lnSpc>
              <a:spcBef>
                <a:spcPts val="2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91440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Month 1: $9,781 </a:t>
            </a:r>
          </a:p>
          <a:p>
            <a:r>
              <a:rPr lang="en-US" dirty="0"/>
              <a:t>Month 2: $9,781 </a:t>
            </a:r>
          </a:p>
          <a:p>
            <a:r>
              <a:rPr lang="en-US" dirty="0"/>
              <a:t>Month 3: $9,781 </a:t>
            </a:r>
          </a:p>
          <a:p>
            <a:r>
              <a:rPr lang="en-US" dirty="0"/>
              <a:t>Month 4: $9,781 </a:t>
            </a:r>
          </a:p>
          <a:p>
            <a:endParaRPr lang="en-US" dirty="0"/>
          </a:p>
        </p:txBody>
      </p:sp>
      <p:sp>
        <p:nvSpPr>
          <p:cNvPr id="4" name="Oval 3">
            <a:extLst>
              <a:ext uri="{FF2B5EF4-FFF2-40B4-BE49-F238E27FC236}">
                <a16:creationId xmlns:a16="http://schemas.microsoft.com/office/drawing/2014/main" id="{84611930-6EB4-85CE-6B0F-DB930F9DD8BB}"/>
              </a:ext>
            </a:extLst>
          </p:cNvPr>
          <p:cNvSpPr/>
          <p:nvPr/>
        </p:nvSpPr>
        <p:spPr>
          <a:xfrm>
            <a:off x="8562597" y="5316841"/>
            <a:ext cx="3679556" cy="367955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1">
            <a:extLst>
              <a:ext uri="{FF2B5EF4-FFF2-40B4-BE49-F238E27FC236}">
                <a16:creationId xmlns:a16="http://schemas.microsoft.com/office/drawing/2014/main" id="{3BA544F3-23FD-44C5-9851-A415CA247AA0}"/>
              </a:ext>
            </a:extLst>
          </p:cNvPr>
          <p:cNvSpPr txBox="1">
            <a:spLocks/>
          </p:cNvSpPr>
          <p:nvPr/>
        </p:nvSpPr>
        <p:spPr>
          <a:xfrm>
            <a:off x="9178862" y="5927172"/>
            <a:ext cx="2447027" cy="1645988"/>
          </a:xfrm>
          <a:prstGeom prst="rect">
            <a:avLst/>
          </a:prstGeom>
        </p:spPr>
        <p:txBody>
          <a:bodyPr lIns="0" tIns="0" rIns="0" bIns="0"/>
          <a:lstStyle>
            <a:lvl1pPr marL="13716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1pPr>
            <a:lvl2pPr marL="457200" marR="0" indent="-265176" algn="l" defTabSz="914400" rtl="0" eaLnBrk="1" fontAlgn="auto" latinLnBrk="0" hangingPunct="1">
              <a:lnSpc>
                <a:spcPct val="100000"/>
              </a:lnSpc>
              <a:spcBef>
                <a:spcPts val="200"/>
              </a:spcBef>
              <a:spcAft>
                <a:spcPts val="0"/>
              </a:spcAft>
              <a:buClrTx/>
              <a:buSzTx/>
              <a:buFont typeface="System Font Regular"/>
              <a:buChar char="－"/>
              <a:tabLst/>
              <a:defRPr sz="1400" kern="1200">
                <a:solidFill>
                  <a:schemeClr val="tx1"/>
                </a:solidFill>
                <a:latin typeface="+mn-lt"/>
                <a:ea typeface="+mn-ea"/>
                <a:cs typeface="+mn-cs"/>
              </a:defRPr>
            </a:lvl2pPr>
            <a:lvl3pPr marL="59436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749808" marR="0" indent="-137160" algn="l" defTabSz="914400" rtl="0" eaLnBrk="1" fontAlgn="auto" latinLnBrk="0" hangingPunct="1">
              <a:lnSpc>
                <a:spcPct val="100000"/>
              </a:lnSpc>
              <a:spcBef>
                <a:spcPts val="2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91440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chemeClr val="bg1"/>
                </a:solidFill>
              </a:rPr>
              <a:t>$45,124 benefits paid in the first four months of claim</a:t>
            </a:r>
          </a:p>
        </p:txBody>
      </p:sp>
    </p:spTree>
    <p:extLst>
      <p:ext uri="{BB962C8B-B14F-4D97-AF65-F5344CB8AC3E}">
        <p14:creationId xmlns:p14="http://schemas.microsoft.com/office/powerpoint/2010/main" val="1197652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D9BD7-B7F6-B8F7-E835-5EB008F39D02}"/>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75307ED4-555A-CC8F-595C-742EB9202EAE}"/>
              </a:ext>
            </a:extLst>
          </p:cNvPr>
          <p:cNvSpPr>
            <a:spLocks noGrp="1"/>
          </p:cNvSpPr>
          <p:nvPr>
            <p:ph type="title"/>
          </p:nvPr>
        </p:nvSpPr>
        <p:spPr/>
        <p:txBody>
          <a:bodyPr/>
          <a:lstStyle/>
          <a:p>
            <a:r>
              <a:rPr lang="en-US" dirty="0"/>
              <a:t>About Securian Financial</a:t>
            </a:r>
          </a:p>
        </p:txBody>
      </p:sp>
      <p:sp>
        <p:nvSpPr>
          <p:cNvPr id="9" name="Text Placeholder 8">
            <a:extLst>
              <a:ext uri="{FF2B5EF4-FFF2-40B4-BE49-F238E27FC236}">
                <a16:creationId xmlns:a16="http://schemas.microsoft.com/office/drawing/2014/main" id="{524A0F0B-A8A6-D3DA-E535-CC04759E8842}"/>
              </a:ext>
            </a:extLst>
          </p:cNvPr>
          <p:cNvSpPr>
            <a:spLocks noGrp="1"/>
          </p:cNvSpPr>
          <p:nvPr>
            <p:ph type="body" sz="quarter" idx="24"/>
          </p:nvPr>
        </p:nvSpPr>
        <p:spPr/>
        <p:txBody>
          <a:bodyPr/>
          <a:lstStyle/>
          <a:p>
            <a:endParaRPr lang="en-US"/>
          </a:p>
        </p:txBody>
      </p:sp>
      <p:sp>
        <p:nvSpPr>
          <p:cNvPr id="11" name="Text Placeholder 10">
            <a:extLst>
              <a:ext uri="{FF2B5EF4-FFF2-40B4-BE49-F238E27FC236}">
                <a16:creationId xmlns:a16="http://schemas.microsoft.com/office/drawing/2014/main" id="{717A94F7-3204-88EF-44BF-9C7CEC5677AF}"/>
              </a:ext>
            </a:extLst>
          </p:cNvPr>
          <p:cNvSpPr>
            <a:spLocks noGrp="1"/>
          </p:cNvSpPr>
          <p:nvPr>
            <p:ph type="body" sz="quarter" idx="26"/>
          </p:nvPr>
        </p:nvSpPr>
        <p:spPr/>
        <p:txBody>
          <a:bodyPr/>
          <a:lstStyle/>
          <a:p>
            <a:pPr marL="137160" indent="-137160">
              <a:buAutoNum type="arabicPeriod"/>
            </a:pPr>
            <a:r>
              <a:rPr lang="en-US" dirty="0"/>
              <a:t>Securian Financial Group benefits for the year ended December 31, 2024 reflecting total GAAP policyholders benefits and interest credited to policies and contracts</a:t>
            </a:r>
          </a:p>
          <a:p>
            <a:pPr marL="137160" indent="-137160">
              <a:buAutoNum type="arabicPeriod"/>
            </a:pPr>
            <a:r>
              <a:rPr lang="en-US" dirty="0"/>
              <a:t>As of December 31, 2024.</a:t>
            </a:r>
          </a:p>
        </p:txBody>
      </p:sp>
      <p:grpSp>
        <p:nvGrpSpPr>
          <p:cNvPr id="2" name="Group 1">
            <a:extLst>
              <a:ext uri="{FF2B5EF4-FFF2-40B4-BE49-F238E27FC236}">
                <a16:creationId xmlns:a16="http://schemas.microsoft.com/office/drawing/2014/main" id="{83FF5855-B8FE-4DA8-28BD-8AB86BC4322A}"/>
              </a:ext>
            </a:extLst>
          </p:cNvPr>
          <p:cNvGrpSpPr/>
          <p:nvPr/>
        </p:nvGrpSpPr>
        <p:grpSpPr>
          <a:xfrm>
            <a:off x="8270207" y="2785008"/>
            <a:ext cx="3296318" cy="2309401"/>
            <a:chOff x="8270207" y="2741464"/>
            <a:chExt cx="3296318" cy="2309401"/>
          </a:xfrm>
        </p:grpSpPr>
        <p:sp>
          <p:nvSpPr>
            <p:cNvPr id="12" name="Text Placeholder 18">
              <a:extLst>
                <a:ext uri="{FF2B5EF4-FFF2-40B4-BE49-F238E27FC236}">
                  <a16:creationId xmlns:a16="http://schemas.microsoft.com/office/drawing/2014/main" id="{8FAF4ACF-2BC5-B7EB-3123-D694370F9A37}"/>
                </a:ext>
              </a:extLst>
            </p:cNvPr>
            <p:cNvSpPr txBox="1">
              <a:spLocks/>
            </p:cNvSpPr>
            <p:nvPr/>
          </p:nvSpPr>
          <p:spPr>
            <a:xfrm>
              <a:off x="8496762" y="2741464"/>
              <a:ext cx="3069763" cy="2298514"/>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t>More than</a:t>
              </a:r>
            </a:p>
            <a:p>
              <a:pPr marL="0" indent="0">
                <a:lnSpc>
                  <a:spcPts val="7000"/>
                </a:lnSpc>
                <a:spcBef>
                  <a:spcPts val="0"/>
                </a:spcBef>
                <a:buNone/>
              </a:pPr>
              <a:r>
                <a:rPr lang="en-US" sz="6000" dirty="0">
                  <a:solidFill>
                    <a:schemeClr val="accent6"/>
                  </a:solidFill>
                </a:rPr>
                <a:t>23 million</a:t>
              </a:r>
            </a:p>
            <a:p>
              <a:pPr marL="0" indent="0">
                <a:lnSpc>
                  <a:spcPct val="100000"/>
                </a:lnSpc>
                <a:spcBef>
                  <a:spcPts val="0"/>
                </a:spcBef>
                <a:buNone/>
              </a:pPr>
              <a:r>
                <a:rPr lang="en-US" sz="1200" dirty="0"/>
                <a:t>Customers across North America</a:t>
              </a:r>
              <a:endParaRPr lang="en-US" sz="1600" dirty="0"/>
            </a:p>
          </p:txBody>
        </p:sp>
        <p:cxnSp>
          <p:nvCxnSpPr>
            <p:cNvPr id="13" name="Straight Connector 12">
              <a:extLst>
                <a:ext uri="{FF2B5EF4-FFF2-40B4-BE49-F238E27FC236}">
                  <a16:creationId xmlns:a16="http://schemas.microsoft.com/office/drawing/2014/main" id="{3DD49482-5713-3493-BC2B-F310D14FE60B}"/>
                </a:ext>
              </a:extLst>
            </p:cNvPr>
            <p:cNvCxnSpPr>
              <a:cxnSpLocks/>
            </p:cNvCxnSpPr>
            <p:nvPr/>
          </p:nvCxnSpPr>
          <p:spPr>
            <a:xfrm>
              <a:off x="8270207" y="2795894"/>
              <a:ext cx="0" cy="2254971"/>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1FE32373-77C3-243B-1FD3-917F0E3B5F25}"/>
              </a:ext>
            </a:extLst>
          </p:cNvPr>
          <p:cNvGrpSpPr/>
          <p:nvPr/>
        </p:nvGrpSpPr>
        <p:grpSpPr>
          <a:xfrm>
            <a:off x="656546" y="2785008"/>
            <a:ext cx="3296318" cy="2309401"/>
            <a:chOff x="8270207" y="2741464"/>
            <a:chExt cx="3296318" cy="2309401"/>
          </a:xfrm>
        </p:grpSpPr>
        <p:sp>
          <p:nvSpPr>
            <p:cNvPr id="4" name="Text Placeholder 18">
              <a:extLst>
                <a:ext uri="{FF2B5EF4-FFF2-40B4-BE49-F238E27FC236}">
                  <a16:creationId xmlns:a16="http://schemas.microsoft.com/office/drawing/2014/main" id="{90E178E9-2587-F26D-DBFB-43BA35E65FCD}"/>
                </a:ext>
              </a:extLst>
            </p:cNvPr>
            <p:cNvSpPr txBox="1">
              <a:spLocks/>
            </p:cNvSpPr>
            <p:nvPr/>
          </p:nvSpPr>
          <p:spPr>
            <a:xfrm>
              <a:off x="8496762" y="2741464"/>
              <a:ext cx="3069763" cy="2298514"/>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t>Nearly</a:t>
              </a:r>
            </a:p>
            <a:p>
              <a:pPr marL="0" indent="0">
                <a:lnSpc>
                  <a:spcPts val="7000"/>
                </a:lnSpc>
                <a:spcBef>
                  <a:spcPts val="0"/>
                </a:spcBef>
                <a:buNone/>
              </a:pPr>
              <a:r>
                <a:rPr lang="en-US" sz="6000" dirty="0">
                  <a:solidFill>
                    <a:schemeClr val="accent2"/>
                  </a:solidFill>
                </a:rPr>
                <a:t>5.5 billion</a:t>
              </a:r>
            </a:p>
            <a:p>
              <a:pPr marL="0" indent="0">
                <a:lnSpc>
                  <a:spcPct val="100000"/>
                </a:lnSpc>
                <a:spcBef>
                  <a:spcPts val="0"/>
                </a:spcBef>
                <a:buNone/>
              </a:pPr>
              <a:r>
                <a:rPr lang="en-US" sz="1200" dirty="0"/>
                <a:t>GAAP benefits provided</a:t>
              </a:r>
              <a:r>
                <a:rPr lang="en-US" sz="1200" baseline="30000" dirty="0"/>
                <a:t>1</a:t>
              </a:r>
              <a:endParaRPr lang="en-US" sz="1600" baseline="30000" dirty="0"/>
            </a:p>
          </p:txBody>
        </p:sp>
        <p:cxnSp>
          <p:nvCxnSpPr>
            <p:cNvPr id="5" name="Straight Connector 4">
              <a:extLst>
                <a:ext uri="{FF2B5EF4-FFF2-40B4-BE49-F238E27FC236}">
                  <a16:creationId xmlns:a16="http://schemas.microsoft.com/office/drawing/2014/main" id="{E77F4A18-3518-6E5B-A104-67B5635EA29F}"/>
                </a:ext>
              </a:extLst>
            </p:cNvPr>
            <p:cNvCxnSpPr>
              <a:cxnSpLocks/>
            </p:cNvCxnSpPr>
            <p:nvPr/>
          </p:nvCxnSpPr>
          <p:spPr>
            <a:xfrm>
              <a:off x="8270207" y="2795894"/>
              <a:ext cx="0" cy="2254971"/>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5BFFE85B-71E2-30F0-DFD7-479D46D7FAD3}"/>
              </a:ext>
            </a:extLst>
          </p:cNvPr>
          <p:cNvGrpSpPr/>
          <p:nvPr/>
        </p:nvGrpSpPr>
        <p:grpSpPr>
          <a:xfrm>
            <a:off x="4440679" y="2785008"/>
            <a:ext cx="3296318" cy="2309401"/>
            <a:chOff x="8270207" y="2741464"/>
            <a:chExt cx="3296318" cy="2309401"/>
          </a:xfrm>
        </p:grpSpPr>
        <p:sp>
          <p:nvSpPr>
            <p:cNvPr id="7" name="Text Placeholder 18">
              <a:extLst>
                <a:ext uri="{FF2B5EF4-FFF2-40B4-BE49-F238E27FC236}">
                  <a16:creationId xmlns:a16="http://schemas.microsoft.com/office/drawing/2014/main" id="{28FCA6DD-2112-3E75-0508-0AC9C2B2B2A0}"/>
                </a:ext>
              </a:extLst>
            </p:cNvPr>
            <p:cNvSpPr txBox="1">
              <a:spLocks/>
            </p:cNvSpPr>
            <p:nvPr/>
          </p:nvSpPr>
          <p:spPr>
            <a:xfrm>
              <a:off x="8496762" y="2741464"/>
              <a:ext cx="3069763" cy="2298514"/>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7000"/>
                </a:lnSpc>
                <a:spcBef>
                  <a:spcPts val="0"/>
                </a:spcBef>
                <a:buNone/>
              </a:pPr>
              <a:r>
                <a:rPr lang="en-US" sz="6000" dirty="0">
                  <a:solidFill>
                    <a:schemeClr val="accent1"/>
                  </a:solidFill>
                </a:rPr>
                <a:t>1.8 trillion</a:t>
              </a:r>
            </a:p>
            <a:p>
              <a:pPr marL="0" indent="0">
                <a:lnSpc>
                  <a:spcPct val="100000"/>
                </a:lnSpc>
                <a:spcBef>
                  <a:spcPts val="0"/>
                </a:spcBef>
                <a:buNone/>
              </a:pPr>
              <a:r>
                <a:rPr lang="en-US" sz="1200" dirty="0"/>
                <a:t>Of life insurance in force</a:t>
              </a:r>
              <a:r>
                <a:rPr lang="en-US" sz="1200" baseline="30000" dirty="0"/>
                <a:t>2</a:t>
              </a:r>
              <a:endParaRPr lang="en-US" sz="1600" baseline="30000" dirty="0"/>
            </a:p>
          </p:txBody>
        </p:sp>
        <p:cxnSp>
          <p:nvCxnSpPr>
            <p:cNvPr id="14" name="Straight Connector 13">
              <a:extLst>
                <a:ext uri="{FF2B5EF4-FFF2-40B4-BE49-F238E27FC236}">
                  <a16:creationId xmlns:a16="http://schemas.microsoft.com/office/drawing/2014/main" id="{B83C42E5-E027-DAB3-7ECB-A7A778012EF4}"/>
                </a:ext>
              </a:extLst>
            </p:cNvPr>
            <p:cNvCxnSpPr>
              <a:cxnSpLocks/>
            </p:cNvCxnSpPr>
            <p:nvPr/>
          </p:nvCxnSpPr>
          <p:spPr>
            <a:xfrm>
              <a:off x="8270207" y="2795894"/>
              <a:ext cx="0" cy="2254971"/>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10096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6300" y="1443460"/>
            <a:ext cx="8009061" cy="608783"/>
          </a:xfrm>
        </p:spPr>
        <p:txBody>
          <a:bodyPr/>
          <a:lstStyle/>
          <a:p>
            <a:r>
              <a:rPr lang="en-US" dirty="0"/>
              <a:t>Competitive comparison – 20-pay</a:t>
            </a:r>
            <a:endParaRPr lang="en-US" b="1" baseline="30000" dirty="0"/>
          </a:p>
        </p:txBody>
      </p:sp>
      <p:graphicFrame>
        <p:nvGraphicFramePr>
          <p:cNvPr id="2" name="Table 1"/>
          <p:cNvGraphicFramePr>
            <a:graphicFrameLocks noGrp="1"/>
          </p:cNvGraphicFramePr>
          <p:nvPr>
            <p:extLst>
              <p:ext uri="{D42A27DB-BD31-4B8C-83A1-F6EECF244321}">
                <p14:modId xmlns:p14="http://schemas.microsoft.com/office/powerpoint/2010/main" val="4050174907"/>
              </p:ext>
            </p:extLst>
          </p:nvPr>
        </p:nvGraphicFramePr>
        <p:xfrm>
          <a:off x="3543300" y="2145228"/>
          <a:ext cx="5101937" cy="3584447"/>
        </p:xfrm>
        <a:graphic>
          <a:graphicData uri="http://schemas.openxmlformats.org/drawingml/2006/table">
            <a:tbl>
              <a:tblPr firstRow="1" bandRow="1">
                <a:tableStyleId>{2D5ABB26-0587-4C30-8999-92F81FD0307C}</a:tableStyleId>
              </a:tblPr>
              <a:tblGrid>
                <a:gridCol w="1153391">
                  <a:extLst>
                    <a:ext uri="{9D8B030D-6E8A-4147-A177-3AD203B41FA5}">
                      <a16:colId xmlns:a16="http://schemas.microsoft.com/office/drawing/2014/main" val="20000"/>
                    </a:ext>
                  </a:extLst>
                </a:gridCol>
                <a:gridCol w="1316182">
                  <a:extLst>
                    <a:ext uri="{9D8B030D-6E8A-4147-A177-3AD203B41FA5}">
                      <a16:colId xmlns:a16="http://schemas.microsoft.com/office/drawing/2014/main" val="537486293"/>
                    </a:ext>
                  </a:extLst>
                </a:gridCol>
                <a:gridCol w="1316182">
                  <a:extLst>
                    <a:ext uri="{9D8B030D-6E8A-4147-A177-3AD203B41FA5}">
                      <a16:colId xmlns:a16="http://schemas.microsoft.com/office/drawing/2014/main" val="2293786180"/>
                    </a:ext>
                  </a:extLst>
                </a:gridCol>
                <a:gridCol w="1316182">
                  <a:extLst>
                    <a:ext uri="{9D8B030D-6E8A-4147-A177-3AD203B41FA5}">
                      <a16:colId xmlns:a16="http://schemas.microsoft.com/office/drawing/2014/main" val="490997464"/>
                    </a:ext>
                  </a:extLst>
                </a:gridCol>
              </a:tblGrid>
              <a:tr h="710839">
                <a:tc>
                  <a:txBody>
                    <a:bodyPr/>
                    <a:lstStyle/>
                    <a:p>
                      <a:pPr algn="r">
                        <a:lnSpc>
                          <a:spcPct val="100000"/>
                        </a:lnSpc>
                      </a:pPr>
                      <a:endParaRPr lang="en-US" sz="1200" b="1" i="0" dirty="0">
                        <a:latin typeface="Arial"/>
                        <a:cs typeface="Arial"/>
                      </a:endParaRPr>
                    </a:p>
                  </a:txBody>
                  <a:tcPr marL="0" marR="0" marT="0" marB="137160">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ctr"/>
                      <a:r>
                        <a:rPr lang="en-US" sz="1400" b="1" dirty="0">
                          <a:solidFill>
                            <a:schemeClr val="accent1"/>
                          </a:solidFill>
                          <a:latin typeface="+mn-lt"/>
                          <a:cs typeface="Arial"/>
                        </a:rPr>
                        <a:t>Securian</a:t>
                      </a:r>
                    </a:p>
                    <a:p>
                      <a:pPr algn="ctr"/>
                      <a:r>
                        <a:rPr lang="en-US" sz="1400" b="1" dirty="0">
                          <a:solidFill>
                            <a:schemeClr val="accent1"/>
                          </a:solidFill>
                          <a:latin typeface="+mn-lt"/>
                          <a:cs typeface="Arial"/>
                        </a:rPr>
                        <a:t>Financial</a:t>
                      </a:r>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Nationwide</a:t>
                      </a:r>
                      <a:r>
                        <a:rPr lang="en-US" sz="1400" b="1" baseline="30000" dirty="0"/>
                        <a:t>®</a:t>
                      </a:r>
                      <a:endParaRPr lang="en-US" sz="1400" b="1" dirty="0"/>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OneAmerica</a:t>
                      </a:r>
                      <a:r>
                        <a:rPr lang="en-US" sz="1400" b="1" baseline="30000" dirty="0"/>
                        <a:t>®</a:t>
                      </a:r>
                      <a:endParaRPr lang="en-US" sz="1400" b="1" dirty="0"/>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0"/>
                  </a:ext>
                </a:extLst>
              </a:tr>
              <a:tr h="732208">
                <a:tc>
                  <a:txBody>
                    <a:bodyPr/>
                    <a:lstStyle/>
                    <a:p>
                      <a:pPr algn="l">
                        <a:lnSpc>
                          <a:spcPct val="100000"/>
                        </a:lnSpc>
                      </a:pPr>
                      <a:r>
                        <a:rPr lang="en-US" sz="1400" b="1" i="0" dirty="0">
                          <a:solidFill>
                            <a:schemeClr val="tx1"/>
                          </a:solidFill>
                          <a:latin typeface="Arial"/>
                          <a:cs typeface="Arial"/>
                        </a:rPr>
                        <a:t>Acceleration</a:t>
                      </a:r>
                      <a:r>
                        <a:rPr lang="en-US" sz="1400" b="1" i="0" baseline="0" dirty="0">
                          <a:solidFill>
                            <a:schemeClr val="tx1"/>
                          </a:solidFill>
                          <a:latin typeface="Arial"/>
                          <a:cs typeface="Arial"/>
                        </a:rPr>
                        <a:t> Benefit</a:t>
                      </a:r>
                    </a:p>
                    <a:p>
                      <a:pPr algn="l">
                        <a:lnSpc>
                          <a:spcPct val="100000"/>
                        </a:lnSpc>
                      </a:pPr>
                      <a:r>
                        <a:rPr lang="en-US" sz="1400" b="1" i="0" baseline="0" dirty="0">
                          <a:solidFill>
                            <a:schemeClr val="tx1"/>
                          </a:solidFill>
                          <a:latin typeface="+mn-lt"/>
                          <a:cs typeface="Arial"/>
                        </a:rPr>
                        <a:t>– 2 </a:t>
                      </a:r>
                      <a:r>
                        <a:rPr lang="en-US" sz="1400" b="1" i="0" baseline="0" dirty="0">
                          <a:solidFill>
                            <a:schemeClr val="tx1"/>
                          </a:solidFill>
                          <a:latin typeface="Arial"/>
                          <a:cs typeface="Arial"/>
                        </a:rPr>
                        <a:t>years</a:t>
                      </a:r>
                      <a:endParaRPr lang="en-US" sz="1400" b="1" i="0" dirty="0">
                        <a:solidFill>
                          <a:schemeClr val="tx1"/>
                        </a:solidFill>
                        <a:latin typeface="Arial"/>
                        <a:cs typeface="Arial"/>
                      </a:endParaRP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$188,770</a:t>
                      </a: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$182,060</a:t>
                      </a:r>
                      <a:endParaRPr lang="en-US" sz="1400" b="1" dirty="0">
                        <a:latin typeface="Arial" panose="020B0604020202020204" pitchFamily="34" charset="0"/>
                        <a:cs typeface="Arial" panose="020B0604020202020204" pitchFamily="34" charset="0"/>
                      </a:endParaRP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ct val="100000"/>
                        </a:lnSpc>
                      </a:pPr>
                      <a:r>
                        <a:rPr lang="en-US" sz="1400" dirty="0">
                          <a:latin typeface="Arial" panose="020B0604020202020204" pitchFamily="34" charset="0"/>
                          <a:cs typeface="Arial" panose="020B0604020202020204" pitchFamily="34" charset="0"/>
                        </a:rPr>
                        <a:t>$151,699</a:t>
                      </a:r>
                      <a:endParaRPr lang="en-US" sz="1400" b="1" i="0" dirty="0">
                        <a:latin typeface="Arial"/>
                        <a:cs typeface="Arial"/>
                      </a:endParaRP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32208">
                <a:tc>
                  <a:txBody>
                    <a:bodyPr/>
                    <a:lstStyle/>
                    <a:p>
                      <a:pPr algn="l">
                        <a:lnSpc>
                          <a:spcPct val="100000"/>
                        </a:lnSpc>
                      </a:pPr>
                      <a:r>
                        <a:rPr lang="en-US" sz="1400" b="1" i="0" dirty="0">
                          <a:solidFill>
                            <a:schemeClr val="tx1"/>
                          </a:solidFill>
                          <a:latin typeface="Arial"/>
                          <a:cs typeface="Arial"/>
                        </a:rPr>
                        <a:t>Extension</a:t>
                      </a:r>
                      <a:r>
                        <a:rPr lang="en-US" sz="1400" b="1" i="0" baseline="0" dirty="0">
                          <a:solidFill>
                            <a:schemeClr val="tx1"/>
                          </a:solidFill>
                          <a:latin typeface="Arial"/>
                          <a:cs typeface="Arial"/>
                        </a:rPr>
                        <a:t> </a:t>
                      </a:r>
                      <a:br>
                        <a:rPr lang="en-US" sz="1400" b="1" i="0" baseline="0" dirty="0">
                          <a:solidFill>
                            <a:schemeClr val="tx1"/>
                          </a:solidFill>
                          <a:latin typeface="Arial"/>
                          <a:cs typeface="Arial"/>
                        </a:rPr>
                      </a:br>
                      <a:r>
                        <a:rPr lang="en-US" sz="1400" b="1" i="0" baseline="0" dirty="0">
                          <a:solidFill>
                            <a:schemeClr val="tx1"/>
                          </a:solidFill>
                          <a:latin typeface="Arial"/>
                          <a:cs typeface="Arial"/>
                        </a:rPr>
                        <a:t>of Benefits</a:t>
                      </a:r>
                    </a:p>
                    <a:p>
                      <a:pPr algn="l">
                        <a:lnSpc>
                          <a:spcPct val="100000"/>
                        </a:lnSpc>
                      </a:pPr>
                      <a:r>
                        <a:rPr lang="en-US" sz="1400" b="1" i="0" baseline="0" dirty="0">
                          <a:solidFill>
                            <a:schemeClr val="tx1"/>
                          </a:solidFill>
                          <a:latin typeface="Arial"/>
                          <a:cs typeface="Arial"/>
                        </a:rPr>
                        <a:t>– 4 years</a:t>
                      </a:r>
                      <a:endParaRPr lang="en-US" sz="1400" b="1" i="0" dirty="0">
                        <a:solidFill>
                          <a:schemeClr val="tx1"/>
                        </a:solidFill>
                        <a:latin typeface="Arial"/>
                        <a:cs typeface="Arial"/>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$377,540</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$364,121</a:t>
                      </a:r>
                      <a:endParaRPr lang="en-US" sz="1400" b="1" dirty="0">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$303,398</a:t>
                      </a:r>
                      <a:endParaRPr lang="en-US" sz="1400" b="1" dirty="0">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04596">
                <a:tc>
                  <a:txBody>
                    <a:bodyPr/>
                    <a:lstStyle/>
                    <a:p>
                      <a:pPr algn="l">
                        <a:lnSpc>
                          <a:spcPct val="100000"/>
                        </a:lnSpc>
                      </a:pPr>
                      <a:r>
                        <a:rPr lang="en-US" sz="1400" b="1" i="0" dirty="0">
                          <a:solidFill>
                            <a:schemeClr val="tx1"/>
                          </a:solidFill>
                          <a:latin typeface="Arial"/>
                          <a:cs typeface="Arial"/>
                        </a:rPr>
                        <a:t>Total</a:t>
                      </a:r>
                      <a:r>
                        <a:rPr lang="en-US" sz="1400" b="1" i="0" baseline="0" dirty="0">
                          <a:solidFill>
                            <a:schemeClr val="tx1"/>
                          </a:solidFill>
                          <a:latin typeface="Arial"/>
                          <a:cs typeface="Arial"/>
                        </a:rPr>
                        <a:t> </a:t>
                      </a:r>
                      <a:br>
                        <a:rPr lang="en-US" sz="1400" b="1" i="0" baseline="0" dirty="0">
                          <a:solidFill>
                            <a:schemeClr val="tx1"/>
                          </a:solidFill>
                          <a:latin typeface="Arial"/>
                          <a:cs typeface="Arial"/>
                        </a:rPr>
                      </a:br>
                      <a:r>
                        <a:rPr lang="en-US" sz="1400" b="1" i="0" baseline="0" dirty="0">
                          <a:solidFill>
                            <a:schemeClr val="tx1"/>
                          </a:solidFill>
                          <a:latin typeface="Arial"/>
                          <a:cs typeface="Arial"/>
                        </a:rPr>
                        <a:t>LTC Pool</a:t>
                      </a:r>
                      <a:endParaRPr lang="en-US" sz="1400" b="1" i="0" dirty="0">
                        <a:solidFill>
                          <a:schemeClr val="tx1"/>
                        </a:solidFill>
                        <a:latin typeface="Arial"/>
                        <a:cs typeface="Arial"/>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$566,310</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$546,181</a:t>
                      </a:r>
                      <a:endParaRPr lang="en-US" sz="1400" b="1" dirty="0">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$455,097</a:t>
                      </a:r>
                      <a:endParaRPr lang="en-US" sz="1400" b="1" dirty="0">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045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i="0" dirty="0">
                          <a:solidFill>
                            <a:schemeClr val="tx1"/>
                          </a:solidFill>
                          <a:latin typeface="Arial"/>
                          <a:cs typeface="Arial"/>
                        </a:rPr>
                        <a:t>Monthly</a:t>
                      </a:r>
                      <a:r>
                        <a:rPr lang="en-US" sz="1400" b="1" i="0" baseline="0" dirty="0">
                          <a:solidFill>
                            <a:schemeClr val="tx1"/>
                          </a:solidFill>
                          <a:latin typeface="Arial"/>
                          <a:cs typeface="Arial"/>
                        </a:rPr>
                        <a:t> </a:t>
                      </a:r>
                      <a:br>
                        <a:rPr lang="en-US" sz="1400" b="1" i="0" baseline="0" dirty="0">
                          <a:solidFill>
                            <a:schemeClr val="tx1"/>
                          </a:solidFill>
                          <a:latin typeface="Arial"/>
                          <a:cs typeface="Arial"/>
                        </a:rPr>
                      </a:br>
                      <a:r>
                        <a:rPr lang="en-US" sz="1400" b="1" i="0" baseline="0" dirty="0">
                          <a:solidFill>
                            <a:schemeClr val="tx1"/>
                          </a:solidFill>
                          <a:latin typeface="Arial"/>
                          <a:cs typeface="Arial"/>
                        </a:rPr>
                        <a:t>Max Benefit</a:t>
                      </a:r>
                      <a:endParaRPr lang="en-US" sz="1400" b="1" i="0" dirty="0">
                        <a:solidFill>
                          <a:schemeClr val="tx1"/>
                        </a:solidFill>
                        <a:latin typeface="Arial"/>
                        <a:cs typeface="Arial"/>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$7,865</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$7,586</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$6,321</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9" name="TextBox 18"/>
          <p:cNvSpPr txBox="1"/>
          <p:nvPr/>
        </p:nvSpPr>
        <p:spPr>
          <a:xfrm>
            <a:off x="872227" y="3638564"/>
            <a:ext cx="2379900" cy="2046714"/>
          </a:xfrm>
          <a:prstGeom prst="rect">
            <a:avLst/>
          </a:prstGeom>
          <a:noFill/>
        </p:spPr>
        <p:txBody>
          <a:bodyPr wrap="square" lIns="0" tIns="0" rIns="0" bIns="0" rtlCol="0">
            <a:spAutoFit/>
          </a:bodyPr>
          <a:lstStyle/>
          <a:p>
            <a:pPr marL="182880" indent="-182880">
              <a:spcAft>
                <a:spcPts val="600"/>
              </a:spcAft>
              <a:buFont typeface="Arial" panose="020B0604020202020204" pitchFamily="34" charset="0"/>
              <a:buChar char="•"/>
            </a:pPr>
            <a:r>
              <a:rPr lang="en-US" dirty="0">
                <a:latin typeface="Arial"/>
                <a:cs typeface="Arial"/>
              </a:rPr>
              <a:t>Age 45 female</a:t>
            </a:r>
          </a:p>
          <a:p>
            <a:pPr marL="182880" indent="-182880">
              <a:spcAft>
                <a:spcPts val="600"/>
              </a:spcAft>
              <a:buFont typeface="Arial" panose="020B0604020202020204" pitchFamily="34" charset="0"/>
              <a:buChar char="•"/>
            </a:pPr>
            <a:r>
              <a:rPr lang="en-US" dirty="0">
                <a:latin typeface="Arial"/>
                <a:cs typeface="Arial"/>
              </a:rPr>
              <a:t>Couples discount</a:t>
            </a:r>
          </a:p>
          <a:p>
            <a:pPr marL="182880" indent="-182880">
              <a:spcAft>
                <a:spcPts val="600"/>
              </a:spcAft>
              <a:buFont typeface="Arial" panose="020B0604020202020204" pitchFamily="34" charset="0"/>
              <a:buChar char="•"/>
            </a:pPr>
            <a:r>
              <a:rPr lang="en-US" dirty="0">
                <a:latin typeface="Arial"/>
                <a:cs typeface="Arial"/>
              </a:rPr>
              <a:t>$5,000 20-pay</a:t>
            </a:r>
          </a:p>
          <a:p>
            <a:pPr marL="182880" indent="-182880">
              <a:spcAft>
                <a:spcPts val="600"/>
              </a:spcAft>
              <a:buFont typeface="Arial" panose="020B0604020202020204" pitchFamily="34" charset="0"/>
              <a:buChar char="•"/>
            </a:pPr>
            <a:r>
              <a:rPr lang="en-US" dirty="0">
                <a:latin typeface="Arial"/>
                <a:cs typeface="Arial"/>
              </a:rPr>
              <a:t>6-year LTC benefit</a:t>
            </a:r>
          </a:p>
          <a:p>
            <a:pPr marL="182880" indent="-182880">
              <a:spcAft>
                <a:spcPts val="600"/>
              </a:spcAft>
              <a:buFont typeface="Arial" panose="020B0604020202020204" pitchFamily="34" charset="0"/>
              <a:buChar char="•"/>
            </a:pPr>
            <a:r>
              <a:rPr lang="en-US" dirty="0">
                <a:latin typeface="Arial"/>
                <a:cs typeface="Arial"/>
              </a:rPr>
              <a:t>LTC Boost</a:t>
            </a:r>
          </a:p>
          <a:p>
            <a:pPr marL="182880" indent="-182880">
              <a:spcAft>
                <a:spcPts val="600"/>
              </a:spcAft>
              <a:buFont typeface="Arial" panose="020B0604020202020204" pitchFamily="34" charset="0"/>
              <a:buChar char="•"/>
            </a:pPr>
            <a:r>
              <a:rPr lang="en-US" dirty="0">
                <a:latin typeface="Arial"/>
                <a:cs typeface="Arial"/>
              </a:rPr>
              <a:t>No inflation option</a:t>
            </a:r>
          </a:p>
        </p:txBody>
      </p:sp>
      <p:sp>
        <p:nvSpPr>
          <p:cNvPr id="16" name="TextBox 15"/>
          <p:cNvSpPr txBox="1"/>
          <p:nvPr/>
        </p:nvSpPr>
        <p:spPr>
          <a:xfrm>
            <a:off x="754909" y="5895023"/>
            <a:ext cx="10511118" cy="769441"/>
          </a:xfrm>
          <a:prstGeom prst="rect">
            <a:avLst/>
          </a:prstGeom>
          <a:noFill/>
        </p:spPr>
        <p:txBody>
          <a:bodyPr wrap="square" lIns="0" tIns="0" rIns="0" bIns="0" rtlCol="0">
            <a:spAutoFit/>
          </a:bodyPr>
          <a:lstStyle/>
          <a:p>
            <a:r>
              <a:rPr lang="en-US" sz="1000" dirty="0">
                <a:solidFill>
                  <a:schemeClr val="tx2"/>
                </a:solidFill>
                <a:latin typeface="Arial"/>
                <a:cs typeface="Arial"/>
              </a:rPr>
              <a:t>This is a hypothetical example for illustrative purposes only. Not valid without the corresponding complete basic proposal. Your client’s particular circumstances may be different than those shown. You should run a personalized proposal for your client to see how the policy could work for their situation. </a:t>
            </a:r>
          </a:p>
          <a:p>
            <a:r>
              <a:rPr lang="en-US" sz="1000" dirty="0">
                <a:solidFill>
                  <a:schemeClr val="tx2"/>
                </a:solidFill>
                <a:latin typeface="Arial"/>
                <a:cs typeface="Arial"/>
              </a:rPr>
              <a:t>	</a:t>
            </a:r>
          </a:p>
          <a:p>
            <a:r>
              <a:rPr lang="en-US" sz="1000" dirty="0">
                <a:solidFill>
                  <a:schemeClr val="tx2"/>
                </a:solidFill>
                <a:latin typeface="Arial"/>
                <a:cs typeface="Arial"/>
              </a:rPr>
              <a:t>Source: Competitive illustration software and benchmarking as of  12/18/2025. Nationwide calculated using the Maximum LTC and pay-to-65 option. OneAmerica calculated using a 20-pay option with a 2-year AOB and 4-year COB.</a:t>
            </a:r>
          </a:p>
        </p:txBody>
      </p:sp>
      <p:sp>
        <p:nvSpPr>
          <p:cNvPr id="3" name="Rectangle 2">
            <a:extLst>
              <a:ext uri="{FF2B5EF4-FFF2-40B4-BE49-F238E27FC236}">
                <a16:creationId xmlns:a16="http://schemas.microsoft.com/office/drawing/2014/main" id="{56DD8B7A-1296-5E4F-AAAF-132DCBCE3EC7}"/>
              </a:ext>
            </a:extLst>
          </p:cNvPr>
          <p:cNvSpPr/>
          <p:nvPr/>
        </p:nvSpPr>
        <p:spPr>
          <a:xfrm>
            <a:off x="4781060" y="2145228"/>
            <a:ext cx="1136073" cy="372521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7B64463B-9AB0-8A40-B28D-6707A50C78AE}"/>
              </a:ext>
            </a:extLst>
          </p:cNvPr>
          <p:cNvPicPr>
            <a:picLocks noChangeAspect="1"/>
          </p:cNvPicPr>
          <p:nvPr/>
        </p:nvPicPr>
        <p:blipFill>
          <a:blip r:embed="rId3"/>
          <a:stretch>
            <a:fillRect/>
          </a:stretch>
        </p:blipFill>
        <p:spPr>
          <a:xfrm>
            <a:off x="872227" y="2145228"/>
            <a:ext cx="905773" cy="1283772"/>
          </a:xfrm>
          <a:prstGeom prst="rect">
            <a:avLst/>
          </a:prstGeom>
        </p:spPr>
      </p:pic>
    </p:spTree>
    <p:extLst>
      <p:ext uri="{BB962C8B-B14F-4D97-AF65-F5344CB8AC3E}">
        <p14:creationId xmlns:p14="http://schemas.microsoft.com/office/powerpoint/2010/main" val="3624811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7824" y="1444752"/>
            <a:ext cx="8010144" cy="608783"/>
          </a:xfrm>
        </p:spPr>
        <p:txBody>
          <a:bodyPr/>
          <a:lstStyle/>
          <a:p>
            <a:r>
              <a:rPr lang="en-US" dirty="0"/>
              <a:t>Competitive comparison –20-pay</a:t>
            </a:r>
            <a:endParaRPr lang="en-US" sz="2000" baseline="30000" dirty="0"/>
          </a:p>
        </p:txBody>
      </p:sp>
      <p:cxnSp>
        <p:nvCxnSpPr>
          <p:cNvPr id="17" name="Straight Connector 16"/>
          <p:cNvCxnSpPr/>
          <p:nvPr/>
        </p:nvCxnSpPr>
        <p:spPr>
          <a:xfrm>
            <a:off x="4690800" y="2798275"/>
            <a:ext cx="7315360" cy="0"/>
          </a:xfrm>
          <a:prstGeom prst="line">
            <a:avLst/>
          </a:prstGeom>
          <a:ln w="5715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621178" y="4238354"/>
            <a:ext cx="7315360" cy="0"/>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690800" y="4247235"/>
            <a:ext cx="7315360" cy="0"/>
          </a:xfrm>
          <a:prstGeom prst="line">
            <a:avLst/>
          </a:prstGeom>
          <a:ln w="5715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690800" y="4833350"/>
            <a:ext cx="7315360" cy="0"/>
          </a:xfrm>
          <a:prstGeom prst="line">
            <a:avLst/>
          </a:prstGeom>
          <a:ln w="5715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690800" y="3536791"/>
            <a:ext cx="7315360" cy="0"/>
          </a:xfrm>
          <a:prstGeom prst="line">
            <a:avLst/>
          </a:prstGeom>
          <a:ln w="57150" cmpd="sng">
            <a:solidFill>
              <a:schemeClr val="bg1"/>
            </a:solidFill>
          </a:ln>
        </p:spPr>
        <p:style>
          <a:lnRef idx="2">
            <a:schemeClr val="accent1"/>
          </a:lnRef>
          <a:fillRef idx="0">
            <a:schemeClr val="accent1"/>
          </a:fillRef>
          <a:effectRef idx="1">
            <a:schemeClr val="accent1"/>
          </a:effectRef>
          <a:fontRef idx="minor">
            <a:schemeClr val="tx1"/>
          </a:fontRef>
        </p:style>
      </p:cxnSp>
      <p:graphicFrame>
        <p:nvGraphicFramePr>
          <p:cNvPr id="16" name="Table 15">
            <a:extLst>
              <a:ext uri="{FF2B5EF4-FFF2-40B4-BE49-F238E27FC236}">
                <a16:creationId xmlns:a16="http://schemas.microsoft.com/office/drawing/2014/main" id="{9E3A2A07-30C2-844C-B9AC-A8B311DC7C67}"/>
              </a:ext>
            </a:extLst>
          </p:cNvPr>
          <p:cNvGraphicFramePr>
            <a:graphicFrameLocks noGrp="1"/>
          </p:cNvGraphicFramePr>
          <p:nvPr>
            <p:extLst>
              <p:ext uri="{D42A27DB-BD31-4B8C-83A1-F6EECF244321}">
                <p14:modId xmlns:p14="http://schemas.microsoft.com/office/powerpoint/2010/main" val="3150254203"/>
              </p:ext>
            </p:extLst>
          </p:nvPr>
        </p:nvGraphicFramePr>
        <p:xfrm>
          <a:off x="3543300" y="2145228"/>
          <a:ext cx="5101937" cy="3584447"/>
        </p:xfrm>
        <a:graphic>
          <a:graphicData uri="http://schemas.openxmlformats.org/drawingml/2006/table">
            <a:tbl>
              <a:tblPr firstRow="1" bandRow="1">
                <a:tableStyleId>{2D5ABB26-0587-4C30-8999-92F81FD0307C}</a:tableStyleId>
              </a:tblPr>
              <a:tblGrid>
                <a:gridCol w="1153391">
                  <a:extLst>
                    <a:ext uri="{9D8B030D-6E8A-4147-A177-3AD203B41FA5}">
                      <a16:colId xmlns:a16="http://schemas.microsoft.com/office/drawing/2014/main" val="20000"/>
                    </a:ext>
                  </a:extLst>
                </a:gridCol>
                <a:gridCol w="1316182">
                  <a:extLst>
                    <a:ext uri="{9D8B030D-6E8A-4147-A177-3AD203B41FA5}">
                      <a16:colId xmlns:a16="http://schemas.microsoft.com/office/drawing/2014/main" val="537486293"/>
                    </a:ext>
                  </a:extLst>
                </a:gridCol>
                <a:gridCol w="1316182">
                  <a:extLst>
                    <a:ext uri="{9D8B030D-6E8A-4147-A177-3AD203B41FA5}">
                      <a16:colId xmlns:a16="http://schemas.microsoft.com/office/drawing/2014/main" val="2293786180"/>
                    </a:ext>
                  </a:extLst>
                </a:gridCol>
                <a:gridCol w="1316182">
                  <a:extLst>
                    <a:ext uri="{9D8B030D-6E8A-4147-A177-3AD203B41FA5}">
                      <a16:colId xmlns:a16="http://schemas.microsoft.com/office/drawing/2014/main" val="490997464"/>
                    </a:ext>
                  </a:extLst>
                </a:gridCol>
              </a:tblGrid>
              <a:tr h="710839">
                <a:tc>
                  <a:txBody>
                    <a:bodyPr/>
                    <a:lstStyle/>
                    <a:p>
                      <a:pPr algn="r">
                        <a:lnSpc>
                          <a:spcPct val="100000"/>
                        </a:lnSpc>
                      </a:pPr>
                      <a:endParaRPr lang="en-US" sz="1200" b="1" i="0" dirty="0">
                        <a:latin typeface="Arial"/>
                        <a:cs typeface="Arial"/>
                      </a:endParaRPr>
                    </a:p>
                  </a:txBody>
                  <a:tcPr marL="0" marR="0" marT="0" marB="137160">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ctr"/>
                      <a:r>
                        <a:rPr lang="en-US" sz="1400" b="1" dirty="0">
                          <a:solidFill>
                            <a:schemeClr val="accent1"/>
                          </a:solidFill>
                          <a:latin typeface="+mn-lt"/>
                          <a:cs typeface="Arial"/>
                        </a:rPr>
                        <a:t>Securian</a:t>
                      </a:r>
                    </a:p>
                    <a:p>
                      <a:pPr algn="ctr"/>
                      <a:r>
                        <a:rPr lang="en-US" sz="1400" b="1" dirty="0">
                          <a:solidFill>
                            <a:schemeClr val="accent1"/>
                          </a:solidFill>
                          <a:latin typeface="+mn-lt"/>
                          <a:cs typeface="Arial"/>
                        </a:rPr>
                        <a:t>Financial</a:t>
                      </a:r>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Nationwide</a:t>
                      </a:r>
                      <a:r>
                        <a:rPr lang="en-US" sz="1400" b="1" baseline="30000" dirty="0"/>
                        <a:t>®</a:t>
                      </a:r>
                      <a:endParaRPr lang="en-US" sz="1400" b="1" dirty="0"/>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OneAmerica</a:t>
                      </a:r>
                      <a:r>
                        <a:rPr lang="en-US" sz="1400" b="1" baseline="30000" dirty="0"/>
                        <a:t>®</a:t>
                      </a:r>
                      <a:endParaRPr lang="en-US" sz="1400" b="1" dirty="0"/>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0"/>
                  </a:ext>
                </a:extLst>
              </a:tr>
              <a:tr h="732208">
                <a:tc>
                  <a:txBody>
                    <a:bodyPr/>
                    <a:lstStyle/>
                    <a:p>
                      <a:pPr algn="l">
                        <a:lnSpc>
                          <a:spcPct val="100000"/>
                        </a:lnSpc>
                      </a:pPr>
                      <a:r>
                        <a:rPr lang="en-US" sz="1400" b="1" i="0" dirty="0">
                          <a:latin typeface="Arial"/>
                          <a:cs typeface="Arial"/>
                        </a:rPr>
                        <a:t>Acceleration</a:t>
                      </a:r>
                      <a:r>
                        <a:rPr lang="en-US" sz="1400" b="1" i="0" baseline="0" dirty="0">
                          <a:latin typeface="Arial"/>
                          <a:cs typeface="Arial"/>
                        </a:rPr>
                        <a:t> Benefit</a:t>
                      </a:r>
                    </a:p>
                    <a:p>
                      <a:pPr algn="l">
                        <a:lnSpc>
                          <a:spcPct val="100000"/>
                        </a:lnSpc>
                      </a:pPr>
                      <a:r>
                        <a:rPr lang="en-US" sz="1400" b="1" i="0" baseline="0" dirty="0">
                          <a:latin typeface="+mn-lt"/>
                          <a:cs typeface="Arial"/>
                        </a:rPr>
                        <a:t>– 2 </a:t>
                      </a:r>
                      <a:r>
                        <a:rPr lang="en-US" sz="1400" b="1" i="0" baseline="0" dirty="0">
                          <a:latin typeface="Arial"/>
                          <a:cs typeface="Arial"/>
                        </a:rPr>
                        <a:t>years</a:t>
                      </a:r>
                      <a:endParaRPr lang="en-US" sz="1400" b="1" i="0" dirty="0">
                        <a:latin typeface="Arial"/>
                        <a:cs typeface="Arial"/>
                      </a:endParaRP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$195,801</a:t>
                      </a: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$190,937</a:t>
                      </a: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$160,051</a:t>
                      </a:r>
                      <a:endParaRPr lang="en-US" sz="1400" b="1" dirty="0">
                        <a:latin typeface="Arial" panose="020B0604020202020204" pitchFamily="34" charset="0"/>
                        <a:cs typeface="Arial" panose="020B0604020202020204" pitchFamily="34" charset="0"/>
                      </a:endParaRP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32208">
                <a:tc>
                  <a:txBody>
                    <a:bodyPr/>
                    <a:lstStyle/>
                    <a:p>
                      <a:pPr algn="l">
                        <a:lnSpc>
                          <a:spcPct val="100000"/>
                        </a:lnSpc>
                      </a:pPr>
                      <a:r>
                        <a:rPr lang="en-US" sz="1400" b="1" i="0" dirty="0">
                          <a:latin typeface="Arial"/>
                          <a:cs typeface="Arial"/>
                        </a:rPr>
                        <a:t>Extension</a:t>
                      </a:r>
                      <a:r>
                        <a:rPr lang="en-US" sz="1400" b="1" i="0" baseline="0" dirty="0">
                          <a:latin typeface="Arial"/>
                          <a:cs typeface="Arial"/>
                        </a:rPr>
                        <a:t> </a:t>
                      </a:r>
                      <a:br>
                        <a:rPr lang="en-US" sz="1400" b="1" i="0" baseline="0" dirty="0">
                          <a:latin typeface="Arial"/>
                          <a:cs typeface="Arial"/>
                        </a:rPr>
                      </a:br>
                      <a:r>
                        <a:rPr lang="en-US" sz="1400" b="1" i="0" baseline="0" dirty="0">
                          <a:latin typeface="Arial"/>
                          <a:cs typeface="Arial"/>
                        </a:rPr>
                        <a:t>of Benefits</a:t>
                      </a:r>
                    </a:p>
                    <a:p>
                      <a:pPr algn="l">
                        <a:lnSpc>
                          <a:spcPct val="100000"/>
                        </a:lnSpc>
                      </a:pPr>
                      <a:r>
                        <a:rPr lang="en-US" sz="1400" b="1" i="0" baseline="0" dirty="0">
                          <a:latin typeface="Arial"/>
                          <a:cs typeface="Arial"/>
                        </a:rPr>
                        <a:t>– 4 years</a:t>
                      </a:r>
                      <a:endParaRPr lang="en-US" sz="1400" b="1" i="0" dirty="0">
                        <a:latin typeface="Arial"/>
                        <a:cs typeface="Arial"/>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$391,602</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$381,873</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$320,102</a:t>
                      </a:r>
                      <a:endParaRPr lang="en-US" sz="1400" b="1" dirty="0">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04596">
                <a:tc>
                  <a:txBody>
                    <a:bodyPr/>
                    <a:lstStyle/>
                    <a:p>
                      <a:pPr algn="l">
                        <a:lnSpc>
                          <a:spcPct val="100000"/>
                        </a:lnSpc>
                      </a:pPr>
                      <a:r>
                        <a:rPr lang="en-US" sz="1400" b="1" i="0" dirty="0">
                          <a:latin typeface="Arial"/>
                          <a:cs typeface="Arial"/>
                        </a:rPr>
                        <a:t>Total</a:t>
                      </a:r>
                      <a:r>
                        <a:rPr lang="en-US" sz="1400" b="1" i="0" baseline="0" dirty="0">
                          <a:latin typeface="Arial"/>
                          <a:cs typeface="Arial"/>
                        </a:rPr>
                        <a:t> </a:t>
                      </a:r>
                      <a:br>
                        <a:rPr lang="en-US" sz="1400" b="1" i="0" baseline="0" dirty="0">
                          <a:latin typeface="Arial"/>
                          <a:cs typeface="Arial"/>
                        </a:rPr>
                      </a:br>
                      <a:r>
                        <a:rPr lang="en-US" sz="1400" b="1" i="0" baseline="0" dirty="0">
                          <a:latin typeface="Arial"/>
                          <a:cs typeface="Arial"/>
                        </a:rPr>
                        <a:t>LTC Pool</a:t>
                      </a:r>
                      <a:endParaRPr lang="en-US" sz="1400" b="1" i="0" dirty="0">
                        <a:latin typeface="Arial"/>
                        <a:cs typeface="Arial"/>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$587,403</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$572,810</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$480,153</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045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i="0" dirty="0">
                          <a:latin typeface="Arial"/>
                          <a:cs typeface="Arial"/>
                        </a:rPr>
                        <a:t>Monthly</a:t>
                      </a:r>
                      <a:r>
                        <a:rPr lang="en-US" sz="1400" b="1" i="0" baseline="0" dirty="0">
                          <a:latin typeface="Arial"/>
                          <a:cs typeface="Arial"/>
                        </a:rPr>
                        <a:t> </a:t>
                      </a:r>
                      <a:br>
                        <a:rPr lang="en-US" sz="1400" b="1" i="0" baseline="0" dirty="0">
                          <a:latin typeface="Arial"/>
                          <a:cs typeface="Arial"/>
                        </a:rPr>
                      </a:br>
                      <a:r>
                        <a:rPr lang="en-US" sz="1400" b="1" i="0" baseline="0" dirty="0">
                          <a:latin typeface="Arial"/>
                          <a:cs typeface="Arial"/>
                        </a:rPr>
                        <a:t>Max Benefit</a:t>
                      </a:r>
                      <a:endParaRPr lang="en-US" sz="1400" b="1" i="0" dirty="0">
                        <a:latin typeface="Arial"/>
                        <a:cs typeface="Arial"/>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$8,158</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$7,956</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$6,669</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9" name="Rectangle 18">
            <a:extLst>
              <a:ext uri="{FF2B5EF4-FFF2-40B4-BE49-F238E27FC236}">
                <a16:creationId xmlns:a16="http://schemas.microsoft.com/office/drawing/2014/main" id="{29342070-E2C1-2449-8897-C43222ED165E}"/>
              </a:ext>
            </a:extLst>
          </p:cNvPr>
          <p:cNvSpPr/>
          <p:nvPr/>
        </p:nvSpPr>
        <p:spPr>
          <a:xfrm>
            <a:off x="4781060" y="2145228"/>
            <a:ext cx="1136073" cy="372521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1F1EC0C-E807-0946-B307-8E689F86234B}"/>
              </a:ext>
            </a:extLst>
          </p:cNvPr>
          <p:cNvSpPr txBox="1"/>
          <p:nvPr/>
        </p:nvSpPr>
        <p:spPr>
          <a:xfrm>
            <a:off x="877824" y="3638564"/>
            <a:ext cx="2379900" cy="2046714"/>
          </a:xfrm>
          <a:prstGeom prst="rect">
            <a:avLst/>
          </a:prstGeom>
          <a:noFill/>
        </p:spPr>
        <p:txBody>
          <a:bodyPr wrap="square" lIns="0" tIns="0" rIns="0" bIns="0" rtlCol="0">
            <a:spAutoFit/>
          </a:bodyPr>
          <a:lstStyle/>
          <a:p>
            <a:pPr marL="182880" indent="-182880">
              <a:spcAft>
                <a:spcPts val="600"/>
              </a:spcAft>
              <a:buFont typeface="Arial" panose="020B0604020202020204" pitchFamily="34" charset="0"/>
              <a:buChar char="•"/>
            </a:pPr>
            <a:r>
              <a:rPr lang="en-US" dirty="0">
                <a:latin typeface="Arial"/>
                <a:cs typeface="Arial"/>
              </a:rPr>
              <a:t>Age 45 male</a:t>
            </a:r>
          </a:p>
          <a:p>
            <a:pPr marL="182880" indent="-182880">
              <a:spcAft>
                <a:spcPts val="600"/>
              </a:spcAft>
              <a:buFont typeface="Arial" panose="020B0604020202020204" pitchFamily="34" charset="0"/>
              <a:buChar char="•"/>
            </a:pPr>
            <a:r>
              <a:rPr lang="en-US" dirty="0">
                <a:latin typeface="Arial"/>
                <a:cs typeface="Arial"/>
              </a:rPr>
              <a:t>Couples discount</a:t>
            </a:r>
          </a:p>
          <a:p>
            <a:pPr marL="182880" indent="-182880">
              <a:spcAft>
                <a:spcPts val="600"/>
              </a:spcAft>
              <a:buFont typeface="Arial" panose="020B0604020202020204" pitchFamily="34" charset="0"/>
              <a:buChar char="•"/>
            </a:pPr>
            <a:r>
              <a:rPr lang="en-US" dirty="0">
                <a:latin typeface="Arial"/>
                <a:cs typeface="Arial"/>
              </a:rPr>
              <a:t>$5,000 20-pay</a:t>
            </a:r>
          </a:p>
          <a:p>
            <a:pPr marL="182880" indent="-182880">
              <a:spcAft>
                <a:spcPts val="600"/>
              </a:spcAft>
              <a:buFont typeface="Arial" panose="020B0604020202020204" pitchFamily="34" charset="0"/>
              <a:buChar char="•"/>
            </a:pPr>
            <a:r>
              <a:rPr lang="en-US" dirty="0">
                <a:latin typeface="Arial"/>
                <a:cs typeface="Arial"/>
              </a:rPr>
              <a:t>6-year LTC benefit</a:t>
            </a:r>
          </a:p>
          <a:p>
            <a:pPr marL="182880" indent="-182880">
              <a:spcAft>
                <a:spcPts val="600"/>
              </a:spcAft>
              <a:buFont typeface="Arial" panose="020B0604020202020204" pitchFamily="34" charset="0"/>
              <a:buChar char="•"/>
            </a:pPr>
            <a:r>
              <a:rPr lang="en-US" dirty="0">
                <a:latin typeface="Arial"/>
                <a:cs typeface="Arial"/>
              </a:rPr>
              <a:t>LTC Boost</a:t>
            </a:r>
          </a:p>
          <a:p>
            <a:pPr marL="182880" indent="-182880">
              <a:spcAft>
                <a:spcPts val="600"/>
              </a:spcAft>
              <a:buFont typeface="Arial" panose="020B0604020202020204" pitchFamily="34" charset="0"/>
              <a:buChar char="•"/>
            </a:pPr>
            <a:r>
              <a:rPr lang="en-US" dirty="0">
                <a:latin typeface="Arial"/>
                <a:cs typeface="Arial"/>
              </a:rPr>
              <a:t>No inflation option</a:t>
            </a:r>
          </a:p>
        </p:txBody>
      </p:sp>
      <p:pic>
        <p:nvPicPr>
          <p:cNvPr id="26" name="Picture 25">
            <a:extLst>
              <a:ext uri="{FF2B5EF4-FFF2-40B4-BE49-F238E27FC236}">
                <a16:creationId xmlns:a16="http://schemas.microsoft.com/office/drawing/2014/main" id="{F0DF389D-3FAD-A544-843D-82AEAA1FA93C}"/>
              </a:ext>
            </a:extLst>
          </p:cNvPr>
          <p:cNvPicPr>
            <a:picLocks noChangeAspect="1"/>
          </p:cNvPicPr>
          <p:nvPr/>
        </p:nvPicPr>
        <p:blipFill>
          <a:blip r:embed="rId3"/>
          <a:stretch>
            <a:fillRect/>
          </a:stretch>
        </p:blipFill>
        <p:spPr>
          <a:xfrm>
            <a:off x="877824" y="2181774"/>
            <a:ext cx="1018568" cy="1247226"/>
          </a:xfrm>
          <a:prstGeom prst="rect">
            <a:avLst/>
          </a:prstGeom>
        </p:spPr>
      </p:pic>
      <p:sp>
        <p:nvSpPr>
          <p:cNvPr id="13" name="TextBox 12">
            <a:extLst>
              <a:ext uri="{FF2B5EF4-FFF2-40B4-BE49-F238E27FC236}">
                <a16:creationId xmlns:a16="http://schemas.microsoft.com/office/drawing/2014/main" id="{191B8517-71D6-4CDA-9ACA-6169C855243A}"/>
              </a:ext>
            </a:extLst>
          </p:cNvPr>
          <p:cNvSpPr txBox="1"/>
          <p:nvPr/>
        </p:nvSpPr>
        <p:spPr>
          <a:xfrm>
            <a:off x="766483" y="5988768"/>
            <a:ext cx="10511118" cy="923330"/>
          </a:xfrm>
          <a:prstGeom prst="rect">
            <a:avLst/>
          </a:prstGeom>
          <a:noFill/>
        </p:spPr>
        <p:txBody>
          <a:bodyPr wrap="square" lIns="0" tIns="0" rIns="0" bIns="0" rtlCol="0">
            <a:spAutoFit/>
          </a:bodyPr>
          <a:lstStyle/>
          <a:p>
            <a:r>
              <a:rPr lang="en-US" sz="1000" dirty="0">
                <a:solidFill>
                  <a:schemeClr val="tx2"/>
                </a:solidFill>
                <a:cs typeface="Arial"/>
              </a:rPr>
              <a:t>This is a hypothetical example for illustrative purposes only. Not valid without the corresponding complete basic proposal. Your client’s particular circumstances may be different than those shown. You should run a personalized proposal for your client to see how the policy could work for their situation. </a:t>
            </a:r>
          </a:p>
          <a:p>
            <a:r>
              <a:rPr lang="en-US" sz="1000" dirty="0">
                <a:solidFill>
                  <a:schemeClr val="tx2"/>
                </a:solidFill>
                <a:cs typeface="Arial"/>
              </a:rPr>
              <a:t>	</a:t>
            </a:r>
          </a:p>
          <a:p>
            <a:r>
              <a:rPr lang="en-US" sz="1000" dirty="0">
                <a:solidFill>
                  <a:schemeClr val="tx2"/>
                </a:solidFill>
                <a:cs typeface="Arial"/>
              </a:rPr>
              <a:t>Source: Competitive illustration software and benchmarking as of  12/18/2025. Nationwide calculated using the Maximum LTC and pay-to-65 option. OneAmerica calculated using a 20-pay option with a 2-year AOB and 4-year COB.</a:t>
            </a:r>
          </a:p>
          <a:p>
            <a:r>
              <a:rPr lang="en-US" sz="1000" dirty="0">
                <a:solidFill>
                  <a:schemeClr val="tx2"/>
                </a:solidFill>
                <a:latin typeface="Arial"/>
                <a:cs typeface="Arial"/>
              </a:rPr>
              <a:t>.</a:t>
            </a:r>
          </a:p>
        </p:txBody>
      </p:sp>
    </p:spTree>
    <p:extLst>
      <p:ext uri="{BB962C8B-B14F-4D97-AF65-F5344CB8AC3E}">
        <p14:creationId xmlns:p14="http://schemas.microsoft.com/office/powerpoint/2010/main" val="3696182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7824" y="1444752"/>
            <a:ext cx="8009061" cy="608783"/>
          </a:xfrm>
        </p:spPr>
        <p:txBody>
          <a:bodyPr/>
          <a:lstStyle/>
          <a:p>
            <a:r>
              <a:rPr lang="en-US" dirty="0"/>
              <a:t>Competitive comparison – 20-pay</a:t>
            </a:r>
            <a:endParaRPr lang="en-US" b="1" baseline="30000" dirty="0"/>
          </a:p>
        </p:txBody>
      </p:sp>
      <p:cxnSp>
        <p:nvCxnSpPr>
          <p:cNvPr id="17" name="Straight Connector 16"/>
          <p:cNvCxnSpPr/>
          <p:nvPr/>
        </p:nvCxnSpPr>
        <p:spPr>
          <a:xfrm>
            <a:off x="4542347" y="2937511"/>
            <a:ext cx="7315360" cy="0"/>
          </a:xfrm>
          <a:prstGeom prst="line">
            <a:avLst/>
          </a:prstGeom>
          <a:ln w="5715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472725" y="4377590"/>
            <a:ext cx="7315360" cy="0"/>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542347" y="4386471"/>
            <a:ext cx="7315360" cy="0"/>
          </a:xfrm>
          <a:prstGeom prst="line">
            <a:avLst/>
          </a:prstGeom>
          <a:ln w="5715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542347" y="4972586"/>
            <a:ext cx="7315360" cy="0"/>
          </a:xfrm>
          <a:prstGeom prst="line">
            <a:avLst/>
          </a:prstGeom>
          <a:ln w="5715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542347" y="3676027"/>
            <a:ext cx="7315360" cy="0"/>
          </a:xfrm>
          <a:prstGeom prst="line">
            <a:avLst/>
          </a:prstGeom>
          <a:ln w="57150" cmpd="sng">
            <a:solidFill>
              <a:schemeClr val="bg1"/>
            </a:solidFill>
          </a:ln>
        </p:spPr>
        <p:style>
          <a:lnRef idx="2">
            <a:schemeClr val="accent1"/>
          </a:lnRef>
          <a:fillRef idx="0">
            <a:schemeClr val="accent1"/>
          </a:fillRef>
          <a:effectRef idx="1">
            <a:schemeClr val="accent1"/>
          </a:effectRef>
          <a:fontRef idx="minor">
            <a:schemeClr val="tx1"/>
          </a:fontRef>
        </p:style>
      </p:cxnSp>
      <p:graphicFrame>
        <p:nvGraphicFramePr>
          <p:cNvPr id="16" name="Table 15">
            <a:extLst>
              <a:ext uri="{FF2B5EF4-FFF2-40B4-BE49-F238E27FC236}">
                <a16:creationId xmlns:a16="http://schemas.microsoft.com/office/drawing/2014/main" id="{A7F71F2E-B789-DF4B-BE60-B0CF4651D9EA}"/>
              </a:ext>
            </a:extLst>
          </p:cNvPr>
          <p:cNvGraphicFramePr>
            <a:graphicFrameLocks noGrp="1"/>
          </p:cNvGraphicFramePr>
          <p:nvPr>
            <p:extLst>
              <p:ext uri="{D42A27DB-BD31-4B8C-83A1-F6EECF244321}">
                <p14:modId xmlns:p14="http://schemas.microsoft.com/office/powerpoint/2010/main" val="1638772685"/>
              </p:ext>
            </p:extLst>
          </p:nvPr>
        </p:nvGraphicFramePr>
        <p:xfrm>
          <a:off x="3543300" y="2145228"/>
          <a:ext cx="5101937" cy="3584447"/>
        </p:xfrm>
        <a:graphic>
          <a:graphicData uri="http://schemas.openxmlformats.org/drawingml/2006/table">
            <a:tbl>
              <a:tblPr firstRow="1" bandRow="1">
                <a:tableStyleId>{2D5ABB26-0587-4C30-8999-92F81FD0307C}</a:tableStyleId>
              </a:tblPr>
              <a:tblGrid>
                <a:gridCol w="1153391">
                  <a:extLst>
                    <a:ext uri="{9D8B030D-6E8A-4147-A177-3AD203B41FA5}">
                      <a16:colId xmlns:a16="http://schemas.microsoft.com/office/drawing/2014/main" val="20000"/>
                    </a:ext>
                  </a:extLst>
                </a:gridCol>
                <a:gridCol w="1316182">
                  <a:extLst>
                    <a:ext uri="{9D8B030D-6E8A-4147-A177-3AD203B41FA5}">
                      <a16:colId xmlns:a16="http://schemas.microsoft.com/office/drawing/2014/main" val="537486293"/>
                    </a:ext>
                  </a:extLst>
                </a:gridCol>
                <a:gridCol w="1316182">
                  <a:extLst>
                    <a:ext uri="{9D8B030D-6E8A-4147-A177-3AD203B41FA5}">
                      <a16:colId xmlns:a16="http://schemas.microsoft.com/office/drawing/2014/main" val="2293786180"/>
                    </a:ext>
                  </a:extLst>
                </a:gridCol>
                <a:gridCol w="1316182">
                  <a:extLst>
                    <a:ext uri="{9D8B030D-6E8A-4147-A177-3AD203B41FA5}">
                      <a16:colId xmlns:a16="http://schemas.microsoft.com/office/drawing/2014/main" val="490997464"/>
                    </a:ext>
                  </a:extLst>
                </a:gridCol>
              </a:tblGrid>
              <a:tr h="710839">
                <a:tc>
                  <a:txBody>
                    <a:bodyPr/>
                    <a:lstStyle/>
                    <a:p>
                      <a:pPr algn="r">
                        <a:lnSpc>
                          <a:spcPct val="100000"/>
                        </a:lnSpc>
                      </a:pPr>
                      <a:endParaRPr lang="en-US" sz="1200" b="1" i="0" dirty="0">
                        <a:latin typeface="Arial"/>
                        <a:cs typeface="Arial"/>
                      </a:endParaRPr>
                    </a:p>
                  </a:txBody>
                  <a:tcPr marL="0" marR="0" marT="0" marB="137160">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ctr"/>
                      <a:r>
                        <a:rPr lang="en-US" sz="1400" b="1" dirty="0">
                          <a:solidFill>
                            <a:schemeClr val="accent1"/>
                          </a:solidFill>
                          <a:latin typeface="+mn-lt"/>
                          <a:cs typeface="Arial"/>
                        </a:rPr>
                        <a:t>Securian</a:t>
                      </a:r>
                    </a:p>
                    <a:p>
                      <a:pPr algn="ctr"/>
                      <a:r>
                        <a:rPr lang="en-US" sz="1400" b="1" dirty="0">
                          <a:solidFill>
                            <a:schemeClr val="accent1"/>
                          </a:solidFill>
                          <a:latin typeface="+mn-lt"/>
                          <a:cs typeface="Arial"/>
                        </a:rPr>
                        <a:t>Financial</a:t>
                      </a:r>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Nationwide</a:t>
                      </a:r>
                      <a:r>
                        <a:rPr lang="en-US" sz="1400" b="1" baseline="30000" dirty="0"/>
                        <a:t>®</a:t>
                      </a:r>
                      <a:endParaRPr lang="en-US" sz="1400" b="1" dirty="0"/>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OneAmerica</a:t>
                      </a:r>
                      <a:r>
                        <a:rPr lang="en-US" sz="1400" b="1" baseline="30000" dirty="0"/>
                        <a:t>®</a:t>
                      </a:r>
                      <a:endParaRPr lang="en-US" sz="1400" b="1" dirty="0"/>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0"/>
                  </a:ext>
                </a:extLst>
              </a:tr>
              <a:tr h="732208">
                <a:tc>
                  <a:txBody>
                    <a:bodyPr/>
                    <a:lstStyle/>
                    <a:p>
                      <a:pPr algn="l">
                        <a:lnSpc>
                          <a:spcPct val="100000"/>
                        </a:lnSpc>
                      </a:pPr>
                      <a:r>
                        <a:rPr lang="en-US" sz="1400" b="1" i="0" dirty="0">
                          <a:latin typeface="Arial"/>
                          <a:cs typeface="Arial"/>
                        </a:rPr>
                        <a:t>Acceleration</a:t>
                      </a:r>
                      <a:r>
                        <a:rPr lang="en-US" sz="1400" b="1" i="0" baseline="0" dirty="0">
                          <a:latin typeface="Arial"/>
                          <a:cs typeface="Arial"/>
                        </a:rPr>
                        <a:t> Benefit</a:t>
                      </a:r>
                    </a:p>
                    <a:p>
                      <a:pPr algn="l">
                        <a:lnSpc>
                          <a:spcPct val="100000"/>
                        </a:lnSpc>
                      </a:pPr>
                      <a:r>
                        <a:rPr lang="en-US" sz="1400" b="1" i="0" baseline="0" dirty="0">
                          <a:latin typeface="+mn-lt"/>
                          <a:cs typeface="Arial"/>
                        </a:rPr>
                        <a:t>– 2 </a:t>
                      </a:r>
                      <a:r>
                        <a:rPr lang="en-US" sz="1400" b="1" i="0" baseline="0" dirty="0">
                          <a:latin typeface="Arial"/>
                          <a:cs typeface="Arial"/>
                        </a:rPr>
                        <a:t>years</a:t>
                      </a:r>
                      <a:endParaRPr lang="en-US" sz="1400" b="1" i="0" dirty="0">
                        <a:latin typeface="Arial"/>
                        <a:cs typeface="Arial"/>
                      </a:endParaRP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$115,728</a:t>
                      </a: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$113,256</a:t>
                      </a:r>
                      <a:endParaRPr lang="en-US" sz="1400" b="1" dirty="0">
                        <a:solidFill>
                          <a:schemeClr val="tx2"/>
                        </a:solidFill>
                        <a:latin typeface="Arial" panose="020B0604020202020204" pitchFamily="34" charset="0"/>
                        <a:cs typeface="Arial" panose="020B0604020202020204" pitchFamily="34" charset="0"/>
                      </a:endParaRP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$79,516</a:t>
                      </a:r>
                      <a:endParaRPr lang="en-US" sz="1400" b="1" dirty="0">
                        <a:solidFill>
                          <a:schemeClr val="bg1"/>
                        </a:solidFill>
                        <a:latin typeface="Arial" panose="020B0604020202020204" pitchFamily="34" charset="0"/>
                        <a:cs typeface="Arial" panose="020B0604020202020204" pitchFamily="34" charset="0"/>
                      </a:endParaRP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32208">
                <a:tc>
                  <a:txBody>
                    <a:bodyPr/>
                    <a:lstStyle/>
                    <a:p>
                      <a:pPr algn="l">
                        <a:lnSpc>
                          <a:spcPct val="100000"/>
                        </a:lnSpc>
                      </a:pPr>
                      <a:r>
                        <a:rPr lang="en-US" sz="1400" b="1" i="0" dirty="0">
                          <a:latin typeface="Arial"/>
                          <a:cs typeface="Arial"/>
                        </a:rPr>
                        <a:t>Extension</a:t>
                      </a:r>
                      <a:r>
                        <a:rPr lang="en-US" sz="1400" b="1" i="0" baseline="0" dirty="0">
                          <a:latin typeface="Arial"/>
                          <a:cs typeface="Arial"/>
                        </a:rPr>
                        <a:t> </a:t>
                      </a:r>
                      <a:br>
                        <a:rPr lang="en-US" sz="1400" b="1" i="0" baseline="0" dirty="0">
                          <a:latin typeface="Arial"/>
                          <a:cs typeface="Arial"/>
                        </a:rPr>
                      </a:br>
                      <a:r>
                        <a:rPr lang="en-US" sz="1400" b="1" i="0" baseline="0" dirty="0">
                          <a:latin typeface="Arial"/>
                          <a:cs typeface="Arial"/>
                        </a:rPr>
                        <a:t>of Benefits</a:t>
                      </a:r>
                    </a:p>
                    <a:p>
                      <a:pPr algn="l">
                        <a:lnSpc>
                          <a:spcPct val="100000"/>
                        </a:lnSpc>
                      </a:pPr>
                      <a:r>
                        <a:rPr lang="en-US" sz="1400" b="1" i="0" baseline="0" dirty="0">
                          <a:latin typeface="Arial"/>
                          <a:cs typeface="Arial"/>
                        </a:rPr>
                        <a:t>– 4 years</a:t>
                      </a:r>
                      <a:endParaRPr lang="en-US" sz="1400" b="1" i="0" dirty="0">
                        <a:latin typeface="Arial"/>
                        <a:cs typeface="Arial"/>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b="1" dirty="0">
                          <a:solidFill>
                            <a:schemeClr val="tx1"/>
                          </a:solidFill>
                          <a:latin typeface="+mn-lt"/>
                          <a:cs typeface="Arial"/>
                        </a:rPr>
                        <a:t>$253,029</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$253,038</a:t>
                      </a:r>
                      <a:endParaRPr lang="en-US" sz="1400" b="1" dirty="0">
                        <a:solidFill>
                          <a:schemeClr val="tx2"/>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$177,656</a:t>
                      </a:r>
                      <a:endParaRPr lang="en-US" sz="1400" b="1" dirty="0">
                        <a:solidFill>
                          <a:schemeClr val="bg1"/>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04596">
                <a:tc>
                  <a:txBody>
                    <a:bodyPr/>
                    <a:lstStyle/>
                    <a:p>
                      <a:pPr algn="l">
                        <a:lnSpc>
                          <a:spcPct val="100000"/>
                        </a:lnSpc>
                      </a:pPr>
                      <a:r>
                        <a:rPr lang="en-US" sz="1400" b="1" i="0" dirty="0">
                          <a:latin typeface="Arial"/>
                          <a:cs typeface="Arial"/>
                        </a:rPr>
                        <a:t>Total</a:t>
                      </a:r>
                      <a:r>
                        <a:rPr lang="en-US" sz="1400" b="1" i="0" baseline="0" dirty="0">
                          <a:latin typeface="Arial"/>
                          <a:cs typeface="Arial"/>
                        </a:rPr>
                        <a:t> </a:t>
                      </a:r>
                      <a:br>
                        <a:rPr lang="en-US" sz="1400" b="1" i="0" baseline="0" dirty="0">
                          <a:latin typeface="Arial"/>
                          <a:cs typeface="Arial"/>
                        </a:rPr>
                      </a:br>
                      <a:r>
                        <a:rPr lang="en-US" sz="1400" b="1" i="0" baseline="0" dirty="0">
                          <a:latin typeface="Arial"/>
                          <a:cs typeface="Arial"/>
                        </a:rPr>
                        <a:t>LTC Pool</a:t>
                      </a:r>
                      <a:endParaRPr lang="en-US" sz="1400" b="1" i="0" dirty="0">
                        <a:latin typeface="Arial"/>
                        <a:cs typeface="Arial"/>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n-lt"/>
                          <a:cs typeface="Arial"/>
                        </a:rPr>
                        <a:t>$368,757</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$366,294</a:t>
                      </a:r>
                      <a:endParaRPr lang="en-US" sz="1400" b="1" dirty="0">
                        <a:solidFill>
                          <a:schemeClr val="tx2"/>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$257,172</a:t>
                      </a:r>
                      <a:endParaRPr lang="en-US" sz="1400" b="1" dirty="0">
                        <a:solidFill>
                          <a:schemeClr val="bg1"/>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045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i="0" dirty="0">
                          <a:latin typeface="Arial"/>
                          <a:cs typeface="Arial"/>
                        </a:rPr>
                        <a:t>Monthly</a:t>
                      </a:r>
                      <a:r>
                        <a:rPr lang="en-US" sz="1400" b="1" i="0" baseline="0" dirty="0">
                          <a:latin typeface="Arial"/>
                          <a:cs typeface="Arial"/>
                        </a:rPr>
                        <a:t> </a:t>
                      </a:r>
                      <a:br>
                        <a:rPr lang="en-US" sz="1400" b="1" i="0" baseline="0" dirty="0">
                          <a:latin typeface="Arial"/>
                          <a:cs typeface="Arial"/>
                        </a:rPr>
                      </a:br>
                      <a:r>
                        <a:rPr lang="en-US" sz="1400" b="1" i="0" baseline="0" dirty="0">
                          <a:latin typeface="Arial"/>
                          <a:cs typeface="Arial"/>
                        </a:rPr>
                        <a:t>Max Benefit</a:t>
                      </a:r>
                      <a:endParaRPr lang="en-US" sz="1400" b="1" i="0" dirty="0">
                        <a:latin typeface="Arial"/>
                        <a:cs typeface="Arial"/>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n-lt"/>
                          <a:cs typeface="Arial"/>
                        </a:rPr>
                        <a:t>$4,751</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$4,719</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$3,313</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4" name="Rectangle 23">
            <a:extLst>
              <a:ext uri="{FF2B5EF4-FFF2-40B4-BE49-F238E27FC236}">
                <a16:creationId xmlns:a16="http://schemas.microsoft.com/office/drawing/2014/main" id="{2960A9DD-8B70-934A-8122-7ABA05C4FA69}"/>
              </a:ext>
            </a:extLst>
          </p:cNvPr>
          <p:cNvSpPr/>
          <p:nvPr/>
        </p:nvSpPr>
        <p:spPr>
          <a:xfrm>
            <a:off x="4781060" y="2145228"/>
            <a:ext cx="1136073" cy="372521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D1FEBDD-1D54-7944-A914-F25E06A43E13}"/>
              </a:ext>
            </a:extLst>
          </p:cNvPr>
          <p:cNvSpPr txBox="1"/>
          <p:nvPr/>
        </p:nvSpPr>
        <p:spPr>
          <a:xfrm>
            <a:off x="877824" y="3638564"/>
            <a:ext cx="2379900" cy="2046714"/>
          </a:xfrm>
          <a:prstGeom prst="rect">
            <a:avLst/>
          </a:prstGeom>
          <a:noFill/>
        </p:spPr>
        <p:txBody>
          <a:bodyPr wrap="square" lIns="0" tIns="0" rIns="0" bIns="0" rtlCol="0">
            <a:spAutoFit/>
          </a:bodyPr>
          <a:lstStyle/>
          <a:p>
            <a:pPr marL="182880" indent="-182880">
              <a:spcAft>
                <a:spcPts val="600"/>
              </a:spcAft>
              <a:buFont typeface="Arial" panose="020B0604020202020204" pitchFamily="34" charset="0"/>
              <a:buChar char="•"/>
            </a:pPr>
            <a:r>
              <a:rPr lang="en-US" dirty="0">
                <a:cs typeface="Arial"/>
              </a:rPr>
              <a:t>Age 45 female</a:t>
            </a:r>
          </a:p>
          <a:p>
            <a:pPr marL="182880" indent="-182880">
              <a:spcAft>
                <a:spcPts val="600"/>
              </a:spcAft>
              <a:buFont typeface="Arial" panose="020B0604020202020204" pitchFamily="34" charset="0"/>
              <a:buChar char="•"/>
            </a:pPr>
            <a:r>
              <a:rPr lang="en-US" dirty="0">
                <a:cs typeface="Arial"/>
              </a:rPr>
              <a:t>Couples discount</a:t>
            </a:r>
          </a:p>
          <a:p>
            <a:pPr marL="182880" indent="-182880">
              <a:spcAft>
                <a:spcPts val="600"/>
              </a:spcAft>
              <a:buFont typeface="Arial" panose="020B0604020202020204" pitchFamily="34" charset="0"/>
              <a:buChar char="•"/>
            </a:pPr>
            <a:r>
              <a:rPr lang="en-US" dirty="0">
                <a:cs typeface="Arial"/>
              </a:rPr>
              <a:t>$5,000 20-pay</a:t>
            </a:r>
          </a:p>
          <a:p>
            <a:pPr marL="182880" indent="-182880">
              <a:spcAft>
                <a:spcPts val="600"/>
              </a:spcAft>
              <a:buFont typeface="Arial" panose="020B0604020202020204" pitchFamily="34" charset="0"/>
              <a:buChar char="•"/>
            </a:pPr>
            <a:r>
              <a:rPr lang="en-US" dirty="0">
                <a:cs typeface="Arial"/>
              </a:rPr>
              <a:t>6-year LTC benefit</a:t>
            </a:r>
          </a:p>
          <a:p>
            <a:pPr marL="182880" indent="-182880">
              <a:spcAft>
                <a:spcPts val="600"/>
              </a:spcAft>
              <a:buFont typeface="Arial" panose="020B0604020202020204" pitchFamily="34" charset="0"/>
              <a:buChar char="•"/>
            </a:pPr>
            <a:r>
              <a:rPr lang="en-US" dirty="0">
                <a:cs typeface="Arial"/>
              </a:rPr>
              <a:t>LTC Boost</a:t>
            </a:r>
          </a:p>
          <a:p>
            <a:pPr marL="182880" indent="-182880">
              <a:spcAft>
                <a:spcPts val="600"/>
              </a:spcAft>
              <a:buFont typeface="Arial" panose="020B0604020202020204" pitchFamily="34" charset="0"/>
              <a:buChar char="•"/>
            </a:pPr>
            <a:r>
              <a:rPr lang="en-US" dirty="0">
                <a:cs typeface="Arial"/>
              </a:rPr>
              <a:t>3% compound</a:t>
            </a:r>
            <a:endParaRPr lang="en-US" dirty="0">
              <a:latin typeface="Arial"/>
              <a:cs typeface="Arial"/>
            </a:endParaRPr>
          </a:p>
        </p:txBody>
      </p:sp>
      <p:pic>
        <p:nvPicPr>
          <p:cNvPr id="3" name="Picture 2">
            <a:extLst>
              <a:ext uri="{FF2B5EF4-FFF2-40B4-BE49-F238E27FC236}">
                <a16:creationId xmlns:a16="http://schemas.microsoft.com/office/drawing/2014/main" id="{0FBE5DE8-5994-9948-9883-988A843C8887}"/>
              </a:ext>
            </a:extLst>
          </p:cNvPr>
          <p:cNvPicPr>
            <a:picLocks noChangeAspect="1"/>
          </p:cNvPicPr>
          <p:nvPr/>
        </p:nvPicPr>
        <p:blipFill>
          <a:blip r:embed="rId3"/>
          <a:stretch>
            <a:fillRect/>
          </a:stretch>
        </p:blipFill>
        <p:spPr>
          <a:xfrm>
            <a:off x="877824" y="2145228"/>
            <a:ext cx="905772" cy="1283772"/>
          </a:xfrm>
          <a:prstGeom prst="rect">
            <a:avLst/>
          </a:prstGeom>
        </p:spPr>
      </p:pic>
      <p:sp>
        <p:nvSpPr>
          <p:cNvPr id="13" name="TextBox 12">
            <a:extLst>
              <a:ext uri="{FF2B5EF4-FFF2-40B4-BE49-F238E27FC236}">
                <a16:creationId xmlns:a16="http://schemas.microsoft.com/office/drawing/2014/main" id="{8A98C519-CEDB-4D1D-BF44-E836283E44EE}"/>
              </a:ext>
            </a:extLst>
          </p:cNvPr>
          <p:cNvSpPr txBox="1"/>
          <p:nvPr/>
        </p:nvSpPr>
        <p:spPr>
          <a:xfrm>
            <a:off x="766483" y="5988768"/>
            <a:ext cx="10511118" cy="923330"/>
          </a:xfrm>
          <a:prstGeom prst="rect">
            <a:avLst/>
          </a:prstGeom>
          <a:noFill/>
        </p:spPr>
        <p:txBody>
          <a:bodyPr wrap="square" lIns="0" tIns="0" rIns="0" bIns="0" rtlCol="0">
            <a:spAutoFit/>
          </a:bodyPr>
          <a:lstStyle/>
          <a:p>
            <a:r>
              <a:rPr lang="en-US" sz="1000" dirty="0">
                <a:solidFill>
                  <a:schemeClr val="tx2"/>
                </a:solidFill>
                <a:cs typeface="Arial"/>
              </a:rPr>
              <a:t>This is a hypothetical example for illustrative purposes only. Not valid without the corresponding complete basic proposal. Your client’s particular circumstances may be different than those shown. You should run a personalized proposal for your client to see how the policy could work for their situation. </a:t>
            </a:r>
          </a:p>
          <a:p>
            <a:r>
              <a:rPr lang="en-US" sz="1000" dirty="0">
                <a:solidFill>
                  <a:schemeClr val="tx2"/>
                </a:solidFill>
                <a:cs typeface="Arial"/>
              </a:rPr>
              <a:t>	</a:t>
            </a:r>
          </a:p>
          <a:p>
            <a:r>
              <a:rPr lang="en-US" sz="1000" dirty="0">
                <a:solidFill>
                  <a:schemeClr val="tx2"/>
                </a:solidFill>
                <a:cs typeface="Arial"/>
              </a:rPr>
              <a:t>Source: Competitive illustration software and benchmarking as of  12/18/2025. Nationwide calculated using the Maximum LTC and pay-to-65 option. OneAmerica calculated using a 20-pay option with a 2-year AOB and 4-year COB, and 3% compound lifetime inflation on the AOB &amp; COB.</a:t>
            </a:r>
          </a:p>
          <a:p>
            <a:r>
              <a:rPr lang="en-US" sz="1000" dirty="0">
                <a:solidFill>
                  <a:schemeClr val="tx2"/>
                </a:solidFill>
                <a:latin typeface="Arial"/>
                <a:cs typeface="Arial"/>
              </a:rPr>
              <a:t>.</a:t>
            </a:r>
          </a:p>
        </p:txBody>
      </p:sp>
    </p:spTree>
    <p:extLst>
      <p:ext uri="{BB962C8B-B14F-4D97-AF65-F5344CB8AC3E}">
        <p14:creationId xmlns:p14="http://schemas.microsoft.com/office/powerpoint/2010/main" val="2274813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7824" y="1444752"/>
            <a:ext cx="8009061" cy="608783"/>
          </a:xfrm>
        </p:spPr>
        <p:txBody>
          <a:bodyPr/>
          <a:lstStyle/>
          <a:p>
            <a:r>
              <a:rPr lang="en-US" dirty="0"/>
              <a:t>Competitive</a:t>
            </a:r>
            <a:r>
              <a:rPr lang="en-US" sz="2800" dirty="0"/>
              <a:t> comparison – 20-pay</a:t>
            </a:r>
            <a:endParaRPr lang="en-US" sz="2000" baseline="30000" dirty="0"/>
          </a:p>
        </p:txBody>
      </p:sp>
      <p:cxnSp>
        <p:nvCxnSpPr>
          <p:cNvPr id="17" name="Straight Connector 16"/>
          <p:cNvCxnSpPr/>
          <p:nvPr/>
        </p:nvCxnSpPr>
        <p:spPr>
          <a:xfrm>
            <a:off x="4690800" y="2798275"/>
            <a:ext cx="7315360" cy="0"/>
          </a:xfrm>
          <a:prstGeom prst="line">
            <a:avLst/>
          </a:prstGeom>
          <a:ln w="5715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621178" y="4238354"/>
            <a:ext cx="7315360" cy="0"/>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690800" y="4247235"/>
            <a:ext cx="7315360" cy="0"/>
          </a:xfrm>
          <a:prstGeom prst="line">
            <a:avLst/>
          </a:prstGeom>
          <a:ln w="5715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690800" y="4833350"/>
            <a:ext cx="7315360" cy="0"/>
          </a:xfrm>
          <a:prstGeom prst="line">
            <a:avLst/>
          </a:prstGeom>
          <a:ln w="5715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066431" y="3536790"/>
            <a:ext cx="7315360" cy="0"/>
          </a:xfrm>
          <a:prstGeom prst="line">
            <a:avLst/>
          </a:prstGeom>
          <a:ln w="57150" cmpd="sng">
            <a:solidFill>
              <a:schemeClr val="bg1"/>
            </a:solidFill>
          </a:ln>
        </p:spPr>
        <p:style>
          <a:lnRef idx="2">
            <a:schemeClr val="accent1"/>
          </a:lnRef>
          <a:fillRef idx="0">
            <a:schemeClr val="accent1"/>
          </a:fillRef>
          <a:effectRef idx="1">
            <a:schemeClr val="accent1"/>
          </a:effectRef>
          <a:fontRef idx="minor">
            <a:schemeClr val="tx1"/>
          </a:fontRef>
        </p:style>
      </p:cxnSp>
      <p:graphicFrame>
        <p:nvGraphicFramePr>
          <p:cNvPr id="19" name="Table 18">
            <a:extLst>
              <a:ext uri="{FF2B5EF4-FFF2-40B4-BE49-F238E27FC236}">
                <a16:creationId xmlns:a16="http://schemas.microsoft.com/office/drawing/2014/main" id="{2F481E41-C324-F140-942B-36A828F4A2C5}"/>
              </a:ext>
            </a:extLst>
          </p:cNvPr>
          <p:cNvGraphicFramePr>
            <a:graphicFrameLocks noGrp="1"/>
          </p:cNvGraphicFramePr>
          <p:nvPr>
            <p:extLst>
              <p:ext uri="{D42A27DB-BD31-4B8C-83A1-F6EECF244321}">
                <p14:modId xmlns:p14="http://schemas.microsoft.com/office/powerpoint/2010/main" val="1699219089"/>
              </p:ext>
            </p:extLst>
          </p:nvPr>
        </p:nvGraphicFramePr>
        <p:xfrm>
          <a:off x="3543300" y="2145228"/>
          <a:ext cx="5101937" cy="3584447"/>
        </p:xfrm>
        <a:graphic>
          <a:graphicData uri="http://schemas.openxmlformats.org/drawingml/2006/table">
            <a:tbl>
              <a:tblPr firstRow="1" bandRow="1">
                <a:tableStyleId>{2D5ABB26-0587-4C30-8999-92F81FD0307C}</a:tableStyleId>
              </a:tblPr>
              <a:tblGrid>
                <a:gridCol w="1153391">
                  <a:extLst>
                    <a:ext uri="{9D8B030D-6E8A-4147-A177-3AD203B41FA5}">
                      <a16:colId xmlns:a16="http://schemas.microsoft.com/office/drawing/2014/main" val="20000"/>
                    </a:ext>
                  </a:extLst>
                </a:gridCol>
                <a:gridCol w="1316182">
                  <a:extLst>
                    <a:ext uri="{9D8B030D-6E8A-4147-A177-3AD203B41FA5}">
                      <a16:colId xmlns:a16="http://schemas.microsoft.com/office/drawing/2014/main" val="537486293"/>
                    </a:ext>
                  </a:extLst>
                </a:gridCol>
                <a:gridCol w="1316182">
                  <a:extLst>
                    <a:ext uri="{9D8B030D-6E8A-4147-A177-3AD203B41FA5}">
                      <a16:colId xmlns:a16="http://schemas.microsoft.com/office/drawing/2014/main" val="2293786180"/>
                    </a:ext>
                  </a:extLst>
                </a:gridCol>
                <a:gridCol w="1316182">
                  <a:extLst>
                    <a:ext uri="{9D8B030D-6E8A-4147-A177-3AD203B41FA5}">
                      <a16:colId xmlns:a16="http://schemas.microsoft.com/office/drawing/2014/main" val="490997464"/>
                    </a:ext>
                  </a:extLst>
                </a:gridCol>
              </a:tblGrid>
              <a:tr h="710839">
                <a:tc>
                  <a:txBody>
                    <a:bodyPr/>
                    <a:lstStyle/>
                    <a:p>
                      <a:pPr algn="r">
                        <a:lnSpc>
                          <a:spcPct val="100000"/>
                        </a:lnSpc>
                      </a:pPr>
                      <a:endParaRPr lang="en-US" sz="1200" b="1" i="0" dirty="0">
                        <a:latin typeface="Arial"/>
                        <a:cs typeface="Arial"/>
                      </a:endParaRPr>
                    </a:p>
                  </a:txBody>
                  <a:tcPr marL="0" marR="0" marT="0" marB="137160">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ctr"/>
                      <a:r>
                        <a:rPr lang="en-US" sz="1400" b="1" dirty="0">
                          <a:solidFill>
                            <a:schemeClr val="accent1"/>
                          </a:solidFill>
                          <a:latin typeface="+mn-lt"/>
                          <a:cs typeface="Arial"/>
                        </a:rPr>
                        <a:t>Securian</a:t>
                      </a:r>
                    </a:p>
                    <a:p>
                      <a:pPr algn="ctr"/>
                      <a:r>
                        <a:rPr lang="en-US" sz="1400" b="1" dirty="0">
                          <a:solidFill>
                            <a:schemeClr val="accent1"/>
                          </a:solidFill>
                          <a:latin typeface="+mn-lt"/>
                          <a:cs typeface="Arial"/>
                        </a:rPr>
                        <a:t>Financial</a:t>
                      </a:r>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Nationwide</a:t>
                      </a:r>
                      <a:r>
                        <a:rPr lang="en-US" sz="1400" b="1" baseline="30000" dirty="0"/>
                        <a:t>®</a:t>
                      </a:r>
                      <a:endParaRPr lang="en-US" sz="1400" b="1" dirty="0"/>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OneAmerica</a:t>
                      </a:r>
                      <a:r>
                        <a:rPr lang="en-US" sz="1400" b="1" baseline="30000" dirty="0"/>
                        <a:t>®</a:t>
                      </a:r>
                      <a:endParaRPr lang="en-US" sz="1400" b="1" dirty="0"/>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0"/>
                  </a:ext>
                </a:extLst>
              </a:tr>
              <a:tr h="732208">
                <a:tc>
                  <a:txBody>
                    <a:bodyPr/>
                    <a:lstStyle/>
                    <a:p>
                      <a:pPr algn="l">
                        <a:lnSpc>
                          <a:spcPct val="100000"/>
                        </a:lnSpc>
                      </a:pPr>
                      <a:r>
                        <a:rPr lang="en-US" sz="1400" b="1" i="0" dirty="0">
                          <a:latin typeface="Arial"/>
                          <a:cs typeface="Arial"/>
                        </a:rPr>
                        <a:t>Acceleration</a:t>
                      </a:r>
                      <a:r>
                        <a:rPr lang="en-US" sz="1400" b="1" i="0" baseline="0" dirty="0">
                          <a:latin typeface="Arial"/>
                          <a:cs typeface="Arial"/>
                        </a:rPr>
                        <a:t> Benefit</a:t>
                      </a:r>
                    </a:p>
                    <a:p>
                      <a:pPr algn="l">
                        <a:lnSpc>
                          <a:spcPct val="100000"/>
                        </a:lnSpc>
                      </a:pPr>
                      <a:r>
                        <a:rPr lang="en-US" sz="1400" b="1" i="0" baseline="0" dirty="0">
                          <a:latin typeface="+mn-lt"/>
                          <a:cs typeface="Arial"/>
                        </a:rPr>
                        <a:t>– 2 </a:t>
                      </a:r>
                      <a:r>
                        <a:rPr lang="en-US" sz="1400" b="1" i="0" baseline="0" dirty="0">
                          <a:latin typeface="Arial"/>
                          <a:cs typeface="Arial"/>
                        </a:rPr>
                        <a:t>years</a:t>
                      </a:r>
                      <a:endParaRPr lang="en-US" sz="1400" b="1" i="0" dirty="0">
                        <a:latin typeface="Arial"/>
                        <a:cs typeface="Arial"/>
                      </a:endParaRP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b="1" dirty="0">
                          <a:solidFill>
                            <a:schemeClr val="tx1"/>
                          </a:solidFill>
                          <a:latin typeface="+mn-lt"/>
                          <a:cs typeface="Arial"/>
                        </a:rPr>
                        <a:t>$134,191</a:t>
                      </a: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$139,167</a:t>
                      </a:r>
                      <a:endParaRPr lang="en-US" sz="1400" b="1" dirty="0">
                        <a:solidFill>
                          <a:schemeClr val="tx2"/>
                        </a:solidFill>
                        <a:latin typeface="Arial" panose="020B0604020202020204" pitchFamily="34" charset="0"/>
                        <a:cs typeface="Arial" panose="020B0604020202020204" pitchFamily="34" charset="0"/>
                      </a:endParaRP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$108,672</a:t>
                      </a:r>
                      <a:endParaRPr lang="en-US" sz="1400" b="1" dirty="0">
                        <a:solidFill>
                          <a:schemeClr val="bg1"/>
                        </a:solidFill>
                        <a:latin typeface="Arial" panose="020B0604020202020204" pitchFamily="34" charset="0"/>
                        <a:cs typeface="Arial" panose="020B0604020202020204" pitchFamily="34" charset="0"/>
                      </a:endParaRP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32208">
                <a:tc>
                  <a:txBody>
                    <a:bodyPr/>
                    <a:lstStyle/>
                    <a:p>
                      <a:pPr algn="l">
                        <a:lnSpc>
                          <a:spcPct val="100000"/>
                        </a:lnSpc>
                      </a:pPr>
                      <a:r>
                        <a:rPr lang="en-US" sz="1400" b="1" i="0" dirty="0">
                          <a:latin typeface="Arial"/>
                          <a:cs typeface="Arial"/>
                        </a:rPr>
                        <a:t>Extension</a:t>
                      </a:r>
                      <a:r>
                        <a:rPr lang="en-US" sz="1400" b="1" i="0" baseline="0" dirty="0">
                          <a:latin typeface="Arial"/>
                          <a:cs typeface="Arial"/>
                        </a:rPr>
                        <a:t> </a:t>
                      </a:r>
                      <a:br>
                        <a:rPr lang="en-US" sz="1400" b="1" i="0" baseline="0" dirty="0">
                          <a:latin typeface="Arial"/>
                          <a:cs typeface="Arial"/>
                        </a:rPr>
                      </a:br>
                      <a:r>
                        <a:rPr lang="en-US" sz="1400" b="1" i="0" baseline="0" dirty="0">
                          <a:latin typeface="Arial"/>
                          <a:cs typeface="Arial"/>
                        </a:rPr>
                        <a:t>of Benefits</a:t>
                      </a:r>
                    </a:p>
                    <a:p>
                      <a:pPr algn="l">
                        <a:lnSpc>
                          <a:spcPct val="100000"/>
                        </a:lnSpc>
                      </a:pPr>
                      <a:r>
                        <a:rPr lang="en-US" sz="1400" b="1" i="0" baseline="0" dirty="0">
                          <a:latin typeface="Arial"/>
                          <a:cs typeface="Arial"/>
                        </a:rPr>
                        <a:t>– 4 years</a:t>
                      </a:r>
                      <a:endParaRPr lang="en-US" sz="1400" b="1" i="0" dirty="0">
                        <a:latin typeface="Arial"/>
                        <a:cs typeface="Arial"/>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b="1" dirty="0">
                          <a:solidFill>
                            <a:schemeClr val="tx1"/>
                          </a:solidFill>
                          <a:latin typeface="+mn-lt"/>
                          <a:cs typeface="Arial"/>
                        </a:rPr>
                        <a:t>$293,397</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$310,928</a:t>
                      </a:r>
                      <a:endParaRPr lang="en-US" sz="1400" b="1" dirty="0">
                        <a:solidFill>
                          <a:schemeClr val="tx2"/>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$242,796</a:t>
                      </a:r>
                      <a:endParaRPr lang="en-US" sz="1400" b="1" dirty="0">
                        <a:solidFill>
                          <a:schemeClr val="bg1"/>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04596">
                <a:tc>
                  <a:txBody>
                    <a:bodyPr/>
                    <a:lstStyle/>
                    <a:p>
                      <a:pPr algn="l">
                        <a:lnSpc>
                          <a:spcPct val="100000"/>
                        </a:lnSpc>
                      </a:pPr>
                      <a:r>
                        <a:rPr lang="en-US" sz="1400" b="1" i="0" dirty="0">
                          <a:latin typeface="Arial"/>
                          <a:cs typeface="Arial"/>
                        </a:rPr>
                        <a:t>Total</a:t>
                      </a:r>
                      <a:r>
                        <a:rPr lang="en-US" sz="1400" b="1" i="0" baseline="0" dirty="0">
                          <a:latin typeface="Arial"/>
                          <a:cs typeface="Arial"/>
                        </a:rPr>
                        <a:t> </a:t>
                      </a:r>
                      <a:br>
                        <a:rPr lang="en-US" sz="1400" b="1" i="0" baseline="0" dirty="0">
                          <a:latin typeface="Arial"/>
                          <a:cs typeface="Arial"/>
                        </a:rPr>
                      </a:br>
                      <a:r>
                        <a:rPr lang="en-US" sz="1400" b="1" i="0" baseline="0" dirty="0">
                          <a:latin typeface="Arial"/>
                          <a:cs typeface="Arial"/>
                        </a:rPr>
                        <a:t>LTC Pool</a:t>
                      </a:r>
                      <a:endParaRPr lang="en-US" sz="1400" b="1" i="0" dirty="0">
                        <a:latin typeface="Arial"/>
                        <a:cs typeface="Arial"/>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b="1" dirty="0">
                          <a:solidFill>
                            <a:schemeClr val="tx1"/>
                          </a:solidFill>
                          <a:latin typeface="+mn-lt"/>
                          <a:cs typeface="Arial"/>
                        </a:rPr>
                        <a:t>$427,588</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$450,095</a:t>
                      </a:r>
                      <a:endParaRPr lang="en-US" sz="1400" b="1" dirty="0">
                        <a:solidFill>
                          <a:schemeClr val="tx2"/>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$351,468</a:t>
                      </a:r>
                      <a:endParaRPr lang="en-US" sz="1400" b="1" dirty="0">
                        <a:solidFill>
                          <a:schemeClr val="bg1"/>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045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i="0" dirty="0">
                          <a:latin typeface="Arial"/>
                          <a:cs typeface="Arial"/>
                        </a:rPr>
                        <a:t>Monthly</a:t>
                      </a:r>
                      <a:r>
                        <a:rPr lang="en-US" sz="1400" b="1" i="0" baseline="0" dirty="0">
                          <a:latin typeface="Arial"/>
                          <a:cs typeface="Arial"/>
                        </a:rPr>
                        <a:t> </a:t>
                      </a:r>
                      <a:br>
                        <a:rPr lang="en-US" sz="1400" b="1" i="0" baseline="0" dirty="0">
                          <a:latin typeface="Arial"/>
                          <a:cs typeface="Arial"/>
                        </a:rPr>
                      </a:br>
                      <a:r>
                        <a:rPr lang="en-US" sz="1400" b="1" i="0" baseline="0" dirty="0">
                          <a:latin typeface="Arial"/>
                          <a:cs typeface="Arial"/>
                        </a:rPr>
                        <a:t>Max Benefit</a:t>
                      </a:r>
                      <a:endParaRPr lang="en-US" sz="1400" b="1" i="0" dirty="0">
                        <a:latin typeface="Arial"/>
                        <a:cs typeface="Arial"/>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$5,509</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$5,799</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$4,528</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5" name="Rectangle 24">
            <a:extLst>
              <a:ext uri="{FF2B5EF4-FFF2-40B4-BE49-F238E27FC236}">
                <a16:creationId xmlns:a16="http://schemas.microsoft.com/office/drawing/2014/main" id="{5091D21B-8A9F-8A4E-B726-58210CF4BEC7}"/>
              </a:ext>
            </a:extLst>
          </p:cNvPr>
          <p:cNvSpPr/>
          <p:nvPr/>
        </p:nvSpPr>
        <p:spPr>
          <a:xfrm>
            <a:off x="4781060" y="2145228"/>
            <a:ext cx="1136073" cy="372521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9FE022E-14C5-1D4A-9B99-CBBFCDDF49DD}"/>
              </a:ext>
            </a:extLst>
          </p:cNvPr>
          <p:cNvSpPr txBox="1"/>
          <p:nvPr/>
        </p:nvSpPr>
        <p:spPr>
          <a:xfrm>
            <a:off x="877824" y="3638564"/>
            <a:ext cx="2379900" cy="2046714"/>
          </a:xfrm>
          <a:prstGeom prst="rect">
            <a:avLst/>
          </a:prstGeom>
          <a:noFill/>
        </p:spPr>
        <p:txBody>
          <a:bodyPr wrap="square" lIns="0" tIns="0" rIns="0" bIns="0" rtlCol="0">
            <a:spAutoFit/>
          </a:bodyPr>
          <a:lstStyle/>
          <a:p>
            <a:pPr marL="182880" indent="-182880">
              <a:spcAft>
                <a:spcPts val="600"/>
              </a:spcAft>
              <a:buFont typeface="Arial" panose="020B0604020202020204" pitchFamily="34" charset="0"/>
              <a:buChar char="•"/>
            </a:pPr>
            <a:r>
              <a:rPr lang="en-US" dirty="0">
                <a:cs typeface="Arial"/>
              </a:rPr>
              <a:t>Age 45 male</a:t>
            </a:r>
          </a:p>
          <a:p>
            <a:pPr marL="182880" indent="-182880">
              <a:spcAft>
                <a:spcPts val="600"/>
              </a:spcAft>
              <a:buFont typeface="Arial" panose="020B0604020202020204" pitchFamily="34" charset="0"/>
              <a:buChar char="•"/>
            </a:pPr>
            <a:r>
              <a:rPr lang="en-US" dirty="0">
                <a:cs typeface="Arial"/>
              </a:rPr>
              <a:t>Couples discount</a:t>
            </a:r>
          </a:p>
          <a:p>
            <a:pPr marL="182880" indent="-182880">
              <a:spcAft>
                <a:spcPts val="600"/>
              </a:spcAft>
              <a:buFont typeface="Arial" panose="020B0604020202020204" pitchFamily="34" charset="0"/>
              <a:buChar char="•"/>
            </a:pPr>
            <a:r>
              <a:rPr lang="en-US" dirty="0">
                <a:cs typeface="Arial"/>
              </a:rPr>
              <a:t>$5,000 20-pay</a:t>
            </a:r>
          </a:p>
          <a:p>
            <a:pPr marL="182880" indent="-182880">
              <a:spcAft>
                <a:spcPts val="600"/>
              </a:spcAft>
              <a:buFont typeface="Arial" panose="020B0604020202020204" pitchFamily="34" charset="0"/>
              <a:buChar char="•"/>
            </a:pPr>
            <a:r>
              <a:rPr lang="en-US" dirty="0">
                <a:cs typeface="Arial"/>
              </a:rPr>
              <a:t>6-year LTC benefit</a:t>
            </a:r>
          </a:p>
          <a:p>
            <a:pPr marL="182880" indent="-182880">
              <a:spcAft>
                <a:spcPts val="600"/>
              </a:spcAft>
              <a:buFont typeface="Arial" panose="020B0604020202020204" pitchFamily="34" charset="0"/>
              <a:buChar char="•"/>
            </a:pPr>
            <a:r>
              <a:rPr lang="en-US" dirty="0">
                <a:cs typeface="Arial"/>
              </a:rPr>
              <a:t>LTC Boost</a:t>
            </a:r>
          </a:p>
          <a:p>
            <a:pPr marL="182880" indent="-182880">
              <a:spcAft>
                <a:spcPts val="600"/>
              </a:spcAft>
              <a:buFont typeface="Arial" panose="020B0604020202020204" pitchFamily="34" charset="0"/>
              <a:buChar char="•"/>
            </a:pPr>
            <a:r>
              <a:rPr lang="en-US" dirty="0">
                <a:cs typeface="Arial"/>
              </a:rPr>
              <a:t>3% compound</a:t>
            </a:r>
          </a:p>
        </p:txBody>
      </p:sp>
      <p:pic>
        <p:nvPicPr>
          <p:cNvPr id="3" name="Picture 2">
            <a:extLst>
              <a:ext uri="{FF2B5EF4-FFF2-40B4-BE49-F238E27FC236}">
                <a16:creationId xmlns:a16="http://schemas.microsoft.com/office/drawing/2014/main" id="{43A3A6A6-90A8-0F41-9810-8A727B4881FF}"/>
              </a:ext>
            </a:extLst>
          </p:cNvPr>
          <p:cNvPicPr>
            <a:picLocks noChangeAspect="1"/>
          </p:cNvPicPr>
          <p:nvPr/>
        </p:nvPicPr>
        <p:blipFill>
          <a:blip r:embed="rId3"/>
          <a:stretch>
            <a:fillRect/>
          </a:stretch>
        </p:blipFill>
        <p:spPr>
          <a:xfrm>
            <a:off x="877824" y="2145228"/>
            <a:ext cx="1018568" cy="1247226"/>
          </a:xfrm>
          <a:prstGeom prst="rect">
            <a:avLst/>
          </a:prstGeom>
        </p:spPr>
      </p:pic>
      <p:sp>
        <p:nvSpPr>
          <p:cNvPr id="13" name="TextBox 12">
            <a:extLst>
              <a:ext uri="{FF2B5EF4-FFF2-40B4-BE49-F238E27FC236}">
                <a16:creationId xmlns:a16="http://schemas.microsoft.com/office/drawing/2014/main" id="{95CD0BCB-1F29-4171-B6F8-2D112DF5C218}"/>
              </a:ext>
            </a:extLst>
          </p:cNvPr>
          <p:cNvSpPr txBox="1"/>
          <p:nvPr/>
        </p:nvSpPr>
        <p:spPr>
          <a:xfrm>
            <a:off x="766483" y="5988768"/>
            <a:ext cx="10511118" cy="769441"/>
          </a:xfrm>
          <a:prstGeom prst="rect">
            <a:avLst/>
          </a:prstGeom>
          <a:noFill/>
        </p:spPr>
        <p:txBody>
          <a:bodyPr wrap="square" lIns="0" tIns="0" rIns="0" bIns="0" rtlCol="0">
            <a:spAutoFit/>
          </a:bodyPr>
          <a:lstStyle/>
          <a:p>
            <a:r>
              <a:rPr lang="en-US" sz="1000" dirty="0">
                <a:solidFill>
                  <a:schemeClr val="tx2"/>
                </a:solidFill>
                <a:cs typeface="Arial"/>
              </a:rPr>
              <a:t>This is a hypothetical example for illustrative purposes only. Not valid without the corresponding complete basic proposal. Your client’s particular circumstances may be different than those shown. You should run a personalized proposal for your client to see how the policy could work for their situation. </a:t>
            </a:r>
          </a:p>
          <a:p>
            <a:endParaRPr lang="en-US" sz="1000" dirty="0">
              <a:solidFill>
                <a:schemeClr val="tx2"/>
              </a:solidFill>
              <a:cs typeface="Arial"/>
            </a:endParaRPr>
          </a:p>
          <a:p>
            <a:r>
              <a:rPr lang="en-US" sz="1000" dirty="0">
                <a:solidFill>
                  <a:schemeClr val="tx2"/>
                </a:solidFill>
                <a:cs typeface="Arial"/>
              </a:rPr>
              <a:t>Source: Competitive illustration software and benchmarking as of  12/18/2025. Nationwide calculated using the Maximum LTC and pay-to-65 option. OneAmerica calculated using a 20-pay option with a 2-year AOB and 4-year COB, and 3% compound lifetime inflation on the AOB &amp; COB.</a:t>
            </a:r>
          </a:p>
        </p:txBody>
      </p:sp>
    </p:spTree>
    <p:extLst>
      <p:ext uri="{BB962C8B-B14F-4D97-AF65-F5344CB8AC3E}">
        <p14:creationId xmlns:p14="http://schemas.microsoft.com/office/powerpoint/2010/main" val="1269846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A6640ECB-2B56-0144-A956-62D5961D90D4}"/>
              </a:ext>
            </a:extLst>
          </p:cNvPr>
          <p:cNvSpPr/>
          <p:nvPr/>
        </p:nvSpPr>
        <p:spPr>
          <a:xfrm>
            <a:off x="6972918" y="2437075"/>
            <a:ext cx="2872588" cy="28725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entagon 4">
            <a:extLst>
              <a:ext uri="{FF2B5EF4-FFF2-40B4-BE49-F238E27FC236}">
                <a16:creationId xmlns:a16="http://schemas.microsoft.com/office/drawing/2014/main" id="{A7405662-8E80-3F44-8BCB-45DF1B0B00FB}"/>
              </a:ext>
            </a:extLst>
          </p:cNvPr>
          <p:cNvSpPr/>
          <p:nvPr/>
        </p:nvSpPr>
        <p:spPr>
          <a:xfrm>
            <a:off x="1955800" y="2585213"/>
            <a:ext cx="5472025" cy="2588366"/>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BB7D92-37CB-AE40-874B-176001282EA2}"/>
              </a:ext>
            </a:extLst>
          </p:cNvPr>
          <p:cNvSpPr>
            <a:spLocks noGrp="1"/>
          </p:cNvSpPr>
          <p:nvPr>
            <p:ph type="title"/>
          </p:nvPr>
        </p:nvSpPr>
        <p:spPr>
          <a:xfrm>
            <a:off x="876300" y="1447800"/>
            <a:ext cx="10363200" cy="960120"/>
          </a:xfrm>
        </p:spPr>
        <p:txBody>
          <a:bodyPr/>
          <a:lstStyle/>
          <a:p>
            <a:r>
              <a:rPr lang="en-US" dirty="0"/>
              <a:t>Minimal funding, maximized protection with 20-pay</a:t>
            </a:r>
          </a:p>
        </p:txBody>
      </p:sp>
      <p:sp>
        <p:nvSpPr>
          <p:cNvPr id="3" name="Content Placeholder 2">
            <a:extLst>
              <a:ext uri="{FF2B5EF4-FFF2-40B4-BE49-F238E27FC236}">
                <a16:creationId xmlns:a16="http://schemas.microsoft.com/office/drawing/2014/main" id="{25ADCAA7-420C-3142-92E2-EFC526174AF8}"/>
              </a:ext>
            </a:extLst>
          </p:cNvPr>
          <p:cNvSpPr>
            <a:spLocks noGrp="1"/>
          </p:cNvSpPr>
          <p:nvPr>
            <p:ph idx="1"/>
          </p:nvPr>
        </p:nvSpPr>
        <p:spPr>
          <a:xfrm>
            <a:off x="2980079" y="2680037"/>
            <a:ext cx="3903405" cy="1913891"/>
          </a:xfrm>
        </p:spPr>
        <p:txBody>
          <a:bodyPr/>
          <a:lstStyle/>
          <a:p>
            <a:pPr marL="0" lvl="2" indent="0">
              <a:lnSpc>
                <a:spcPct val="100000"/>
              </a:lnSpc>
              <a:spcBef>
                <a:spcPts val="0"/>
              </a:spcBef>
              <a:spcAft>
                <a:spcPts val="900"/>
              </a:spcAft>
              <a:buNone/>
            </a:pPr>
            <a:r>
              <a:rPr lang="en-US" sz="1800" dirty="0">
                <a:solidFill>
                  <a:srgbClr val="58595B"/>
                </a:solidFill>
              </a:rPr>
              <a:t>Age: 50</a:t>
            </a:r>
          </a:p>
          <a:p>
            <a:pPr marL="0" lvl="2" indent="0">
              <a:lnSpc>
                <a:spcPct val="100000"/>
              </a:lnSpc>
              <a:spcBef>
                <a:spcPts val="0"/>
              </a:spcBef>
              <a:spcAft>
                <a:spcPts val="900"/>
              </a:spcAft>
              <a:buNone/>
            </a:pPr>
            <a:r>
              <a:rPr lang="en-US" sz="1800" dirty="0">
                <a:solidFill>
                  <a:srgbClr val="58595B"/>
                </a:solidFill>
              </a:rPr>
              <a:t>LTC Boost ROP option</a:t>
            </a:r>
          </a:p>
          <a:p>
            <a:pPr marL="0" lvl="2" indent="0">
              <a:lnSpc>
                <a:spcPct val="100000"/>
              </a:lnSpc>
              <a:spcBef>
                <a:spcPts val="0"/>
              </a:spcBef>
              <a:spcAft>
                <a:spcPts val="900"/>
              </a:spcAft>
              <a:buNone/>
            </a:pPr>
            <a:r>
              <a:rPr lang="en-US" sz="1800" dirty="0">
                <a:solidFill>
                  <a:srgbClr val="58595B"/>
                </a:solidFill>
              </a:rPr>
              <a:t>$50K face, 20-pay</a:t>
            </a:r>
          </a:p>
          <a:p>
            <a:pPr marL="0" lvl="2" indent="0">
              <a:lnSpc>
                <a:spcPct val="100000"/>
              </a:lnSpc>
              <a:spcBef>
                <a:spcPts val="0"/>
              </a:spcBef>
              <a:spcAft>
                <a:spcPts val="900"/>
              </a:spcAft>
              <a:buNone/>
            </a:pPr>
            <a:r>
              <a:rPr lang="en-US" sz="1800" dirty="0">
                <a:solidFill>
                  <a:srgbClr val="58595B"/>
                </a:solidFill>
              </a:rPr>
              <a:t>LTC Inflation Protection Agreement with 3% compound inflation</a:t>
            </a:r>
          </a:p>
          <a:p>
            <a:pPr marL="0" lvl="2" indent="0">
              <a:lnSpc>
                <a:spcPct val="100000"/>
              </a:lnSpc>
              <a:spcBef>
                <a:spcPts val="0"/>
              </a:spcBef>
              <a:spcAft>
                <a:spcPts val="900"/>
              </a:spcAft>
              <a:buNone/>
            </a:pPr>
            <a:r>
              <a:rPr lang="en-US" sz="1800" dirty="0">
                <a:solidFill>
                  <a:srgbClr val="58595B"/>
                </a:solidFill>
              </a:rPr>
              <a:t>6-year benefit period</a:t>
            </a:r>
          </a:p>
        </p:txBody>
      </p:sp>
      <p:sp>
        <p:nvSpPr>
          <p:cNvPr id="13" name="TextBox 12">
            <a:extLst>
              <a:ext uri="{FF2B5EF4-FFF2-40B4-BE49-F238E27FC236}">
                <a16:creationId xmlns:a16="http://schemas.microsoft.com/office/drawing/2014/main" id="{CAF345E2-361F-4B40-B3DF-3BCFADBD7EBE}"/>
              </a:ext>
            </a:extLst>
          </p:cNvPr>
          <p:cNvSpPr txBox="1"/>
          <p:nvPr/>
        </p:nvSpPr>
        <p:spPr>
          <a:xfrm>
            <a:off x="876300" y="6364065"/>
            <a:ext cx="11170557" cy="461665"/>
          </a:xfrm>
          <a:prstGeom prst="rect">
            <a:avLst/>
          </a:prstGeom>
          <a:noFill/>
        </p:spPr>
        <p:txBody>
          <a:bodyPr wrap="square" rtlCol="0">
            <a:spAutoFit/>
          </a:bodyPr>
          <a:lstStyle/>
          <a:p>
            <a:r>
              <a:rPr lang="en-US" sz="1200" dirty="0">
                <a:solidFill>
                  <a:schemeClr val="tx2"/>
                </a:solidFill>
                <a:cs typeface="Arial"/>
              </a:rPr>
              <a:t>This is a hypothetical example for illustrative purposes only. Not valid without the corresponding complete basic proposal. Your client’s particular circumstances may be different than those shown. You should run a personalized proposal for your client to see how the policy could work for their situation.</a:t>
            </a:r>
            <a:endParaRPr lang="en-US" sz="1200" dirty="0"/>
          </a:p>
        </p:txBody>
      </p:sp>
      <p:sp>
        <p:nvSpPr>
          <p:cNvPr id="11" name="Oval 10">
            <a:extLst>
              <a:ext uri="{FF2B5EF4-FFF2-40B4-BE49-F238E27FC236}">
                <a16:creationId xmlns:a16="http://schemas.microsoft.com/office/drawing/2014/main" id="{3A1CF03A-F76B-434A-BB53-6DB885A5BC5D}"/>
              </a:ext>
            </a:extLst>
          </p:cNvPr>
          <p:cNvSpPr/>
          <p:nvPr/>
        </p:nvSpPr>
        <p:spPr>
          <a:xfrm>
            <a:off x="322947" y="2585213"/>
            <a:ext cx="2588366" cy="2588366"/>
          </a:xfrm>
          <a:prstGeom prst="ellipse">
            <a:avLst/>
          </a:prstGeom>
          <a:solidFill>
            <a:schemeClr val="bg1"/>
          </a:solidFill>
          <a:ln w="76200">
            <a:solidFill>
              <a:srgbClr val="95C9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F92DA89-7B58-F243-A445-864AC4B6A61A}"/>
              </a:ext>
            </a:extLst>
          </p:cNvPr>
          <p:cNvPicPr>
            <a:picLocks noChangeAspect="1"/>
          </p:cNvPicPr>
          <p:nvPr/>
        </p:nvPicPr>
        <p:blipFill>
          <a:blip r:embed="rId3"/>
          <a:stretch>
            <a:fillRect/>
          </a:stretch>
        </p:blipFill>
        <p:spPr>
          <a:xfrm>
            <a:off x="974413" y="2881568"/>
            <a:ext cx="1323835" cy="1643381"/>
          </a:xfrm>
          <a:prstGeom prst="rect">
            <a:avLst/>
          </a:prstGeom>
        </p:spPr>
      </p:pic>
      <p:sp>
        <p:nvSpPr>
          <p:cNvPr id="10" name="Text Placeholder 18">
            <a:extLst>
              <a:ext uri="{FF2B5EF4-FFF2-40B4-BE49-F238E27FC236}">
                <a16:creationId xmlns:a16="http://schemas.microsoft.com/office/drawing/2014/main" id="{88753D67-C2D9-4A96-9597-8E519652A91C}"/>
              </a:ext>
            </a:extLst>
          </p:cNvPr>
          <p:cNvSpPr txBox="1">
            <a:spLocks/>
          </p:cNvSpPr>
          <p:nvPr/>
        </p:nvSpPr>
        <p:spPr>
          <a:xfrm>
            <a:off x="6743937" y="3310452"/>
            <a:ext cx="3196809" cy="1456034"/>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3000"/>
              </a:lnSpc>
              <a:spcBef>
                <a:spcPts val="1200"/>
              </a:spcBef>
              <a:buNone/>
            </a:pPr>
            <a:r>
              <a:rPr lang="en-US" sz="5400" b="1" dirty="0">
                <a:solidFill>
                  <a:schemeClr val="bg1"/>
                </a:solidFill>
              </a:rPr>
              <a:t>$203</a:t>
            </a:r>
          </a:p>
          <a:p>
            <a:pPr marL="0" indent="0" algn="ctr">
              <a:lnSpc>
                <a:spcPts val="2200"/>
              </a:lnSpc>
              <a:spcBef>
                <a:spcPts val="600"/>
              </a:spcBef>
              <a:buNone/>
            </a:pPr>
            <a:r>
              <a:rPr lang="en-US" sz="2000" b="1" dirty="0">
                <a:solidFill>
                  <a:schemeClr val="bg1"/>
                </a:solidFill>
              </a:rPr>
              <a:t>per month or</a:t>
            </a:r>
          </a:p>
          <a:p>
            <a:pPr marL="0" indent="0" algn="ctr">
              <a:lnSpc>
                <a:spcPts val="2200"/>
              </a:lnSpc>
              <a:spcBef>
                <a:spcPts val="600"/>
              </a:spcBef>
              <a:buNone/>
            </a:pPr>
            <a:r>
              <a:rPr lang="en-US" sz="2000" b="1" dirty="0">
                <a:solidFill>
                  <a:schemeClr val="bg1"/>
                </a:solidFill>
              </a:rPr>
              <a:t>$2,434 annually</a:t>
            </a:r>
            <a:endParaRPr lang="en-US" sz="1100" b="1" dirty="0">
              <a:solidFill>
                <a:schemeClr val="bg1"/>
              </a:solidFill>
            </a:endParaRPr>
          </a:p>
        </p:txBody>
      </p:sp>
      <p:sp>
        <p:nvSpPr>
          <p:cNvPr id="8" name="Oval 7">
            <a:extLst>
              <a:ext uri="{FF2B5EF4-FFF2-40B4-BE49-F238E27FC236}">
                <a16:creationId xmlns:a16="http://schemas.microsoft.com/office/drawing/2014/main" id="{EED5CCBB-A8C4-A597-1456-1C123E0075E9}"/>
              </a:ext>
            </a:extLst>
          </p:cNvPr>
          <p:cNvSpPr/>
          <p:nvPr/>
        </p:nvSpPr>
        <p:spPr>
          <a:xfrm>
            <a:off x="9355707" y="2466230"/>
            <a:ext cx="2872588" cy="2872588"/>
          </a:xfrm>
          <a:prstGeom prst="ellipse">
            <a:avLst/>
          </a:prstGeom>
          <a:solidFill>
            <a:srgbClr val="95C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8">
            <a:extLst>
              <a:ext uri="{FF2B5EF4-FFF2-40B4-BE49-F238E27FC236}">
                <a16:creationId xmlns:a16="http://schemas.microsoft.com/office/drawing/2014/main" id="{F4F7C8A7-FC63-9FCC-EAAD-73DBA326C440}"/>
              </a:ext>
            </a:extLst>
          </p:cNvPr>
          <p:cNvSpPr txBox="1">
            <a:spLocks/>
          </p:cNvSpPr>
          <p:nvPr/>
        </p:nvSpPr>
        <p:spPr>
          <a:xfrm>
            <a:off x="9155803" y="3302994"/>
            <a:ext cx="3196809" cy="1456034"/>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3000"/>
              </a:lnSpc>
              <a:spcBef>
                <a:spcPts val="1200"/>
              </a:spcBef>
              <a:buNone/>
            </a:pPr>
            <a:r>
              <a:rPr lang="en-US" sz="5400" b="1" dirty="0">
                <a:solidFill>
                  <a:schemeClr val="bg1"/>
                </a:solidFill>
              </a:rPr>
              <a:t>$455K</a:t>
            </a:r>
          </a:p>
          <a:p>
            <a:pPr marL="0" indent="0" algn="ctr">
              <a:lnSpc>
                <a:spcPts val="2200"/>
              </a:lnSpc>
              <a:spcBef>
                <a:spcPts val="600"/>
              </a:spcBef>
              <a:buNone/>
            </a:pPr>
            <a:r>
              <a:rPr lang="en-US" sz="2000" b="1" dirty="0">
                <a:solidFill>
                  <a:schemeClr val="bg1"/>
                </a:solidFill>
              </a:rPr>
              <a:t>LTC benefit</a:t>
            </a:r>
          </a:p>
          <a:p>
            <a:pPr marL="0" indent="0" algn="ctr">
              <a:lnSpc>
                <a:spcPts val="2200"/>
              </a:lnSpc>
              <a:spcBef>
                <a:spcPts val="600"/>
              </a:spcBef>
              <a:buNone/>
            </a:pPr>
            <a:r>
              <a:rPr lang="en-US" sz="2000" b="1" dirty="0">
                <a:solidFill>
                  <a:schemeClr val="bg1"/>
                </a:solidFill>
              </a:rPr>
              <a:t>by age 85</a:t>
            </a:r>
            <a:endParaRPr lang="en-US" sz="1100" b="1" dirty="0">
              <a:solidFill>
                <a:schemeClr val="bg1"/>
              </a:solidFill>
            </a:endParaRPr>
          </a:p>
        </p:txBody>
      </p:sp>
    </p:spTree>
    <p:extLst>
      <p:ext uri="{BB962C8B-B14F-4D97-AF65-F5344CB8AC3E}">
        <p14:creationId xmlns:p14="http://schemas.microsoft.com/office/powerpoint/2010/main" val="2609237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1DFE8-B785-1041-02A8-38068D7815D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16BA9E5-5FA3-37F2-1594-9511E6D99CA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77" b="277"/>
          <a:stretch/>
        </p:blipFill>
        <p:spPr>
          <a:xfrm>
            <a:off x="0" y="0"/>
            <a:ext cx="12192000" cy="4703900"/>
          </a:xfrm>
          <a:prstGeom prst="rect">
            <a:avLst/>
          </a:prstGeom>
          <a:ln>
            <a:noFill/>
          </a:ln>
        </p:spPr>
      </p:pic>
      <p:sp>
        <p:nvSpPr>
          <p:cNvPr id="2" name="Title 16">
            <a:extLst>
              <a:ext uri="{FF2B5EF4-FFF2-40B4-BE49-F238E27FC236}">
                <a16:creationId xmlns:a16="http://schemas.microsoft.com/office/drawing/2014/main" id="{5327C2BF-0154-484F-BD78-45A08A167968}"/>
              </a:ext>
            </a:extLst>
          </p:cNvPr>
          <p:cNvSpPr txBox="1">
            <a:spLocks/>
          </p:cNvSpPr>
          <p:nvPr/>
        </p:nvSpPr>
        <p:spPr>
          <a:xfrm>
            <a:off x="604325" y="5422168"/>
            <a:ext cx="10925688" cy="982349"/>
          </a:xfrm>
          <a:prstGeom prst="rect">
            <a:avLst/>
          </a:prstGeom>
        </p:spPr>
        <p:txBody>
          <a:bodyPr>
            <a:noAutofit/>
          </a:bodyPr>
          <a:lstStyle>
            <a:lvl1pPr algn="l" defTabSz="914400" rtl="0" eaLnBrk="1" latinLnBrk="0" hangingPunct="1">
              <a:lnSpc>
                <a:spcPts val="4200"/>
              </a:lnSpc>
              <a:spcBef>
                <a:spcPct val="0"/>
              </a:spcBef>
              <a:buNone/>
              <a:defRPr sz="4000" b="1" kern="1200">
                <a:solidFill>
                  <a:schemeClr val="accent1"/>
                </a:solidFill>
                <a:latin typeface="+mj-lt"/>
                <a:ea typeface="+mj-ea"/>
                <a:cs typeface="+mj-cs"/>
              </a:defRPr>
            </a:lvl1pPr>
          </a:lstStyle>
          <a:p>
            <a:r>
              <a:rPr lang="en-US" dirty="0"/>
              <a:t>Underwriting </a:t>
            </a:r>
          </a:p>
        </p:txBody>
      </p:sp>
    </p:spTree>
    <p:extLst>
      <p:ext uri="{BB962C8B-B14F-4D97-AF65-F5344CB8AC3E}">
        <p14:creationId xmlns:p14="http://schemas.microsoft.com/office/powerpoint/2010/main" val="3102985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363217-64E7-4269-9CF7-98214BA5616E}"/>
              </a:ext>
            </a:extLst>
          </p:cNvPr>
          <p:cNvSpPr>
            <a:spLocks noGrp="1"/>
          </p:cNvSpPr>
          <p:nvPr>
            <p:ph type="title"/>
          </p:nvPr>
        </p:nvSpPr>
        <p:spPr>
          <a:xfrm>
            <a:off x="914400" y="1447800"/>
            <a:ext cx="10363200" cy="960120"/>
          </a:xfrm>
        </p:spPr>
        <p:txBody>
          <a:bodyPr/>
          <a:lstStyle/>
          <a:p>
            <a:r>
              <a:rPr lang="en-US" dirty="0"/>
              <a:t>Pre-screen process</a:t>
            </a:r>
          </a:p>
        </p:txBody>
      </p:sp>
      <p:sp>
        <p:nvSpPr>
          <p:cNvPr id="9" name="TextBox 8">
            <a:extLst>
              <a:ext uri="{FF2B5EF4-FFF2-40B4-BE49-F238E27FC236}">
                <a16:creationId xmlns:a16="http://schemas.microsoft.com/office/drawing/2014/main" id="{D69D0170-71C9-B065-5815-A10BBE5C934F}"/>
              </a:ext>
            </a:extLst>
          </p:cNvPr>
          <p:cNvSpPr txBox="1"/>
          <p:nvPr/>
        </p:nvSpPr>
        <p:spPr>
          <a:xfrm>
            <a:off x="914400" y="2407920"/>
            <a:ext cx="6400800" cy="3016210"/>
          </a:xfrm>
          <a:prstGeom prst="rect">
            <a:avLst/>
          </a:prstGeom>
          <a:noFill/>
        </p:spPr>
        <p:txBody>
          <a:bodyPr wrap="square" rtlCol="0">
            <a:spAutoFit/>
          </a:bodyPr>
          <a:lstStyle/>
          <a:p>
            <a:pPr marL="285750" indent="-285750">
              <a:buFont typeface="Arial" panose="020B0604020202020204" pitchFamily="34" charset="0"/>
              <a:buChar char="•"/>
            </a:pPr>
            <a:r>
              <a:rPr lang="en-US" sz="2400" dirty="0"/>
              <a:t>Good litmus test for moving forward</a:t>
            </a:r>
          </a:p>
          <a:p>
            <a:pPr marL="285750" indent="-285750">
              <a:buFont typeface="Arial" panose="020B0604020202020204" pitchFamily="34" charset="0"/>
              <a:buChar char="•"/>
            </a:pPr>
            <a:r>
              <a:rPr lang="en-US" sz="2400" dirty="0"/>
              <a:t>Review impairment guide</a:t>
            </a:r>
          </a:p>
          <a:p>
            <a:pPr marL="285750" indent="-285750">
              <a:buFont typeface="Arial" panose="020B0604020202020204" pitchFamily="34" charset="0"/>
              <a:buChar char="•"/>
            </a:pPr>
            <a:r>
              <a:rPr lang="en-US" sz="2400" dirty="0"/>
              <a:t>Use pre-screen checklist to help take health history of client</a:t>
            </a:r>
          </a:p>
          <a:p>
            <a:pPr marL="285750" indent="-285750">
              <a:buFont typeface="Arial" panose="020B0604020202020204" pitchFamily="34" charset="0"/>
              <a:buChar char="•"/>
            </a:pPr>
            <a:r>
              <a:rPr lang="en-US" sz="2400" dirty="0"/>
              <a:t>Call or email to complete pre-screen:</a:t>
            </a:r>
          </a:p>
          <a:p>
            <a:pPr marL="742950" lvl="1" indent="-285750">
              <a:buFont typeface="Arial" panose="020B0604020202020204" pitchFamily="34" charset="0"/>
              <a:buChar char="•"/>
            </a:pPr>
            <a:r>
              <a:rPr lang="en-US" sz="2300" b="1" dirty="0"/>
              <a:t>1-888-405-5824</a:t>
            </a:r>
          </a:p>
          <a:p>
            <a:pPr marL="742950" lvl="1" indent="-285750">
              <a:buFont typeface="Arial" panose="020B0604020202020204" pitchFamily="34" charset="0"/>
              <a:buChar char="•"/>
            </a:pPr>
            <a:r>
              <a:rPr lang="en-US" sz="2300" b="1" dirty="0">
                <a:hlinkClick r:id="rId3"/>
              </a:rPr>
              <a:t>securecarequickquote@securian.com</a:t>
            </a:r>
            <a:endParaRPr lang="en-US" sz="2300" b="1" dirty="0"/>
          </a:p>
          <a:p>
            <a:pPr marL="285750" indent="-285750">
              <a:buFont typeface="Arial" panose="020B0604020202020204" pitchFamily="34" charset="0"/>
              <a:buChar char="•"/>
            </a:pPr>
            <a:r>
              <a:rPr lang="en-US" sz="2400" dirty="0"/>
              <a:t>Include pre-screen code on application</a:t>
            </a:r>
          </a:p>
        </p:txBody>
      </p:sp>
      <p:pic>
        <p:nvPicPr>
          <p:cNvPr id="12" name="Picture 11">
            <a:extLst>
              <a:ext uri="{FF2B5EF4-FFF2-40B4-BE49-F238E27FC236}">
                <a16:creationId xmlns:a16="http://schemas.microsoft.com/office/drawing/2014/main" id="{151F2B34-41C0-415F-2A60-E8293812C55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614114" y="1834934"/>
            <a:ext cx="2384085" cy="3085286"/>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ABD7E6F9-F3BC-3709-60C6-5A3E13A300B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911548" y="3142324"/>
            <a:ext cx="2515152" cy="32549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74611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363217-64E7-4269-9CF7-98214BA5616E}"/>
              </a:ext>
            </a:extLst>
          </p:cNvPr>
          <p:cNvSpPr>
            <a:spLocks noGrp="1"/>
          </p:cNvSpPr>
          <p:nvPr>
            <p:ph type="title"/>
          </p:nvPr>
        </p:nvSpPr>
        <p:spPr>
          <a:xfrm>
            <a:off x="914400" y="1447800"/>
            <a:ext cx="10363200" cy="960120"/>
          </a:xfrm>
        </p:spPr>
        <p:txBody>
          <a:bodyPr/>
          <a:lstStyle/>
          <a:p>
            <a:r>
              <a:rPr lang="en-US" dirty="0"/>
              <a:t>App/UW process</a:t>
            </a:r>
          </a:p>
        </p:txBody>
      </p:sp>
      <p:sp>
        <p:nvSpPr>
          <p:cNvPr id="6" name="Content Placeholder 5">
            <a:extLst>
              <a:ext uri="{FF2B5EF4-FFF2-40B4-BE49-F238E27FC236}">
                <a16:creationId xmlns:a16="http://schemas.microsoft.com/office/drawing/2014/main" id="{69DDC21B-10FE-4DC3-B073-74F1396A2AD0}"/>
              </a:ext>
            </a:extLst>
          </p:cNvPr>
          <p:cNvSpPr>
            <a:spLocks noGrp="1"/>
          </p:cNvSpPr>
          <p:nvPr>
            <p:ph idx="1"/>
          </p:nvPr>
        </p:nvSpPr>
        <p:spPr>
          <a:xfrm>
            <a:off x="876300" y="2526792"/>
            <a:ext cx="4801486" cy="2724912"/>
          </a:xfrm>
        </p:spPr>
        <p:txBody>
          <a:bodyPr/>
          <a:lstStyle/>
          <a:p>
            <a:pPr marL="238125" marR="0" lvl="0" indent="-238125" algn="l" defTabSz="914400" rtl="0" eaLnBrk="1" fontAlgn="auto" latinLnBrk="0" hangingPunct="1">
              <a:lnSpc>
                <a:spcPts val="26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8595B"/>
                </a:solidFill>
                <a:effectLst/>
                <a:uLnTx/>
                <a:uFillTx/>
                <a:latin typeface="Arial" panose="020B0604020202020204"/>
                <a:ea typeface="+mn-ea"/>
                <a:cs typeface="+mn-cs"/>
              </a:rPr>
              <a:t>Complete the medical authorization release</a:t>
            </a:r>
          </a:p>
          <a:p>
            <a:pPr marL="238125" marR="0" lvl="0" indent="-238125" algn="l" defTabSz="914400" rtl="0" eaLnBrk="1" fontAlgn="auto" latinLnBrk="0" hangingPunct="1">
              <a:lnSpc>
                <a:spcPts val="26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8595B"/>
                </a:solidFill>
                <a:effectLst/>
                <a:uLnTx/>
                <a:uFillTx/>
                <a:latin typeface="Arial" panose="020B0604020202020204"/>
                <a:ea typeface="+mn-ea"/>
                <a:cs typeface="+mn-cs"/>
              </a:rPr>
              <a:t>No </a:t>
            </a:r>
            <a:r>
              <a:rPr kumimoji="0" lang="en-US" sz="2400" b="0" i="0" u="none" strike="noStrike" kern="1200" cap="none" spc="0" normalizeH="0" baseline="0" noProof="0" dirty="0" err="1">
                <a:ln>
                  <a:noFill/>
                </a:ln>
                <a:solidFill>
                  <a:srgbClr val="58595B"/>
                </a:solidFill>
                <a:effectLst/>
                <a:uLnTx/>
                <a:uFillTx/>
                <a:latin typeface="Arial" panose="020B0604020202020204"/>
                <a:ea typeface="+mn-ea"/>
                <a:cs typeface="+mn-cs"/>
              </a:rPr>
              <a:t>parameds</a:t>
            </a:r>
            <a:r>
              <a:rPr kumimoji="0" lang="en-US" sz="2400" b="0" i="0" u="none" strike="noStrike" kern="1200" cap="none" spc="0" normalizeH="0" baseline="0" noProof="0" dirty="0">
                <a:ln>
                  <a:noFill/>
                </a:ln>
                <a:solidFill>
                  <a:srgbClr val="58595B"/>
                </a:solidFill>
                <a:effectLst/>
                <a:uLnTx/>
                <a:uFillTx/>
                <a:latin typeface="Arial" panose="020B0604020202020204"/>
                <a:ea typeface="+mn-ea"/>
                <a:cs typeface="+mn-cs"/>
              </a:rPr>
              <a:t> or exams</a:t>
            </a:r>
          </a:p>
          <a:p>
            <a:pPr marL="238125" marR="0" lvl="0" indent="-238125" algn="l" defTabSz="914400" rtl="0" eaLnBrk="1" fontAlgn="auto" latinLnBrk="0" hangingPunct="1">
              <a:lnSpc>
                <a:spcPts val="26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8595B"/>
                </a:solidFill>
                <a:effectLst/>
                <a:uLnTx/>
                <a:uFillTx/>
                <a:latin typeface="Arial" panose="020B0604020202020204"/>
                <a:ea typeface="+mn-ea"/>
                <a:cs typeface="+mn-cs"/>
              </a:rPr>
              <a:t>Clients can complete underwriting questionnaire online</a:t>
            </a:r>
          </a:p>
          <a:p>
            <a:pPr marL="238125" marR="0" lvl="0" indent="-238125" algn="l" defTabSz="914400" rtl="0" eaLnBrk="1" fontAlgn="auto" latinLnBrk="0" hangingPunct="1">
              <a:lnSpc>
                <a:spcPts val="26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8595B"/>
                </a:solidFill>
                <a:effectLst/>
                <a:uLnTx/>
                <a:uFillTx/>
                <a:latin typeface="Arial" panose="020B0604020202020204"/>
                <a:ea typeface="+mn-ea"/>
                <a:cs typeface="+mn-cs"/>
              </a:rPr>
              <a:t>Attending Physician Statement for cause only</a:t>
            </a:r>
          </a:p>
          <a:p>
            <a:endParaRPr lang="en-US" dirty="0"/>
          </a:p>
        </p:txBody>
      </p:sp>
      <p:pic>
        <p:nvPicPr>
          <p:cNvPr id="7" name="Graphic 6">
            <a:extLst>
              <a:ext uri="{FF2B5EF4-FFF2-40B4-BE49-F238E27FC236}">
                <a16:creationId xmlns:a16="http://schemas.microsoft.com/office/drawing/2014/main" id="{0665A0BF-02B2-8A41-866A-50DA1900BD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76977" y="2070336"/>
            <a:ext cx="3376723" cy="3376723"/>
          </a:xfrm>
          <a:prstGeom prst="rect">
            <a:avLst/>
          </a:prstGeom>
        </p:spPr>
      </p:pic>
    </p:spTree>
    <p:extLst>
      <p:ext uri="{BB962C8B-B14F-4D97-AF65-F5344CB8AC3E}">
        <p14:creationId xmlns:p14="http://schemas.microsoft.com/office/powerpoint/2010/main" val="119935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0E906-8821-742F-9D7C-4FA22AF47233}"/>
              </a:ext>
            </a:extLst>
          </p:cNvPr>
          <p:cNvSpPr>
            <a:spLocks noGrp="1"/>
          </p:cNvSpPr>
          <p:nvPr>
            <p:ph type="title"/>
          </p:nvPr>
        </p:nvSpPr>
        <p:spPr/>
        <p:txBody>
          <a:bodyPr/>
          <a:lstStyle/>
          <a:p>
            <a:r>
              <a:rPr lang="en-US" dirty="0"/>
              <a:t>Underwriting questionnaire (part 2 of the application) available to complete online</a:t>
            </a:r>
          </a:p>
        </p:txBody>
      </p:sp>
      <p:sp>
        <p:nvSpPr>
          <p:cNvPr id="8" name="Content Placeholder 2">
            <a:extLst>
              <a:ext uri="{FF2B5EF4-FFF2-40B4-BE49-F238E27FC236}">
                <a16:creationId xmlns:a16="http://schemas.microsoft.com/office/drawing/2014/main" id="{52EAB37D-CF88-B341-0BA8-21F37D09F05D}"/>
              </a:ext>
            </a:extLst>
          </p:cNvPr>
          <p:cNvSpPr txBox="1">
            <a:spLocks/>
          </p:cNvSpPr>
          <p:nvPr/>
        </p:nvSpPr>
        <p:spPr>
          <a:xfrm>
            <a:off x="876300" y="2526792"/>
            <a:ext cx="10363200" cy="2724912"/>
          </a:xfrm>
          <a:prstGeom prst="rect">
            <a:avLst/>
          </a:prstGeom>
        </p:spPr>
        <p:txBody>
          <a:bodyPr vert="horz" lIns="0" tIns="0" rIns="0" bIns="0" rtlCol="0" anchor="t" anchorCtr="0">
            <a:noAutofit/>
          </a:bodyPr>
          <a:lstStyle>
            <a:lvl1pPr marL="238125" indent="-238125" algn="l" defTabSz="914400" rtl="0" eaLnBrk="1" latinLnBrk="0" hangingPunct="1">
              <a:lnSpc>
                <a:spcPts val="2600"/>
              </a:lnSpc>
              <a:spcBef>
                <a:spcPts val="1000"/>
              </a:spcBef>
              <a:buFont typeface="Arial" panose="020B0604020202020204" pitchFamily="34" charset="0"/>
              <a:buChar char="•"/>
              <a:defRPr sz="2400" kern="1200">
                <a:solidFill>
                  <a:schemeClr val="accent5"/>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accent5"/>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accent5"/>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8125" marR="0" lvl="0" indent="-238125" algn="l" defTabSz="914400" rtl="0" eaLnBrk="1" fontAlgn="auto" latinLnBrk="0" hangingPunct="1">
              <a:lnSpc>
                <a:spcPts val="26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8595B"/>
                </a:solidFill>
                <a:effectLst/>
                <a:uLnTx/>
                <a:uFillTx/>
                <a:latin typeface="Arial" panose="020B0604020202020204"/>
                <a:ea typeface="+mn-ea"/>
                <a:cs typeface="+mn-cs"/>
              </a:rPr>
              <a:t>Improved application process offers:</a:t>
            </a:r>
          </a:p>
          <a:p>
            <a:pPr marL="465138" marR="0" lvl="1" indent="-231775" algn="l" defTabSz="914400" rtl="0" eaLnBrk="1" fontAlgn="auto" latinLnBrk="0" hangingPunct="1">
              <a:lnSpc>
                <a:spcPts val="2600"/>
              </a:lnSpc>
              <a:spcBef>
                <a:spcPts val="500"/>
              </a:spcBef>
              <a:spcAft>
                <a:spcPts val="0"/>
              </a:spcAft>
              <a:buClrTx/>
              <a:buSzTx/>
              <a:buFont typeface="Courier New" panose="02070309020205020404" pitchFamily="49" charset="0"/>
              <a:buChar char="-"/>
              <a:tabLst/>
              <a:defRPr/>
            </a:pPr>
            <a:r>
              <a:rPr kumimoji="0" lang="en-US" sz="2400" b="0" i="0" u="none" strike="noStrike" kern="1200" cap="none" spc="0" normalizeH="0" baseline="0" noProof="0" dirty="0">
                <a:ln>
                  <a:noFill/>
                </a:ln>
                <a:solidFill>
                  <a:srgbClr val="58595B"/>
                </a:solidFill>
                <a:effectLst/>
                <a:uLnTx/>
                <a:uFillTx/>
                <a:latin typeface="Arial" panose="020B0604020202020204"/>
                <a:ea typeface="+mn-ea"/>
                <a:cs typeface="+mn-cs"/>
              </a:rPr>
              <a:t>Enhanced client convenience</a:t>
            </a:r>
          </a:p>
          <a:p>
            <a:pPr marL="465138" marR="0" lvl="1" indent="-231775" algn="l" defTabSz="914400" rtl="0" eaLnBrk="1" fontAlgn="auto" latinLnBrk="0" hangingPunct="1">
              <a:lnSpc>
                <a:spcPts val="2600"/>
              </a:lnSpc>
              <a:spcBef>
                <a:spcPts val="500"/>
              </a:spcBef>
              <a:spcAft>
                <a:spcPts val="0"/>
              </a:spcAft>
              <a:buClrTx/>
              <a:buSzTx/>
              <a:buFont typeface="Courier New" panose="02070309020205020404" pitchFamily="49" charset="0"/>
              <a:buChar char="-"/>
              <a:tabLst/>
              <a:defRPr/>
            </a:pPr>
            <a:r>
              <a:rPr kumimoji="0" lang="en-US" sz="2400" b="0" i="0" u="none" strike="noStrike" kern="1200" cap="none" spc="0" normalizeH="0" baseline="0" noProof="0" dirty="0">
                <a:ln>
                  <a:noFill/>
                </a:ln>
                <a:solidFill>
                  <a:srgbClr val="58595B"/>
                </a:solidFill>
                <a:effectLst/>
                <a:uLnTx/>
                <a:uFillTx/>
                <a:latin typeface="Arial" panose="020B0604020202020204"/>
                <a:ea typeface="+mn-ea"/>
                <a:cs typeface="+mn-cs"/>
              </a:rPr>
              <a:t>Faster underwriting process</a:t>
            </a:r>
          </a:p>
          <a:p>
            <a:pPr marL="465138" marR="0" lvl="1" indent="-231775" algn="l" defTabSz="914400" rtl="0" eaLnBrk="1" fontAlgn="auto" latinLnBrk="0" hangingPunct="1">
              <a:lnSpc>
                <a:spcPts val="2600"/>
              </a:lnSpc>
              <a:spcBef>
                <a:spcPts val="500"/>
              </a:spcBef>
              <a:spcAft>
                <a:spcPts val="0"/>
              </a:spcAft>
              <a:buClrTx/>
              <a:buSzTx/>
              <a:buFont typeface="Courier New" panose="02070309020205020404" pitchFamily="49" charset="0"/>
              <a:buChar char="-"/>
              <a:tabLst/>
              <a:defRPr/>
            </a:pPr>
            <a:r>
              <a:rPr kumimoji="0" lang="en-US" sz="2400" b="0" i="0" u="none" strike="noStrike" kern="1200" cap="none" spc="0" normalizeH="0" baseline="0" noProof="0" dirty="0">
                <a:ln>
                  <a:noFill/>
                </a:ln>
                <a:solidFill>
                  <a:srgbClr val="58595B"/>
                </a:solidFill>
                <a:effectLst/>
                <a:uLnTx/>
                <a:uFillTx/>
                <a:latin typeface="Arial" panose="020B0604020202020204"/>
                <a:ea typeface="+mn-ea"/>
                <a:cs typeface="+mn-cs"/>
              </a:rPr>
              <a:t>Tailored application experience</a:t>
            </a:r>
          </a:p>
          <a:p>
            <a:pPr marL="238125" marR="0" lvl="0" indent="-238125" algn="l" defTabSz="914400" rtl="0" eaLnBrk="1" fontAlgn="auto" latinLnBrk="0" hangingPunct="1">
              <a:lnSpc>
                <a:spcPts val="26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8595B"/>
                </a:solidFill>
                <a:effectLst/>
                <a:uLnTx/>
                <a:uFillTx/>
                <a:latin typeface="Arial" panose="020B0604020202020204"/>
                <a:ea typeface="+mn-ea"/>
                <a:cs typeface="+mn-cs"/>
              </a:rPr>
              <a:t>Only available through </a:t>
            </a:r>
            <a:r>
              <a:rPr kumimoji="0" lang="en-US" sz="2400" b="0" i="0" u="none" strike="noStrike" kern="1200" cap="none" spc="0" normalizeH="0" baseline="0" noProof="0" dirty="0" err="1">
                <a:ln>
                  <a:noFill/>
                </a:ln>
                <a:solidFill>
                  <a:srgbClr val="58595B"/>
                </a:solidFill>
                <a:effectLst/>
                <a:uLnTx/>
                <a:uFillTx/>
                <a:latin typeface="Arial" panose="020B0604020202020204"/>
                <a:ea typeface="+mn-ea"/>
                <a:cs typeface="+mn-cs"/>
              </a:rPr>
              <a:t>eApp</a:t>
            </a:r>
            <a:endParaRPr kumimoji="0" lang="en-US" sz="2400" b="0" i="0" u="none" strike="noStrike" kern="1200" cap="none" spc="0" normalizeH="0" baseline="0" noProof="0" dirty="0">
              <a:ln>
                <a:noFill/>
              </a:ln>
              <a:solidFill>
                <a:srgbClr val="58595B"/>
              </a:solidFill>
              <a:effectLst/>
              <a:uLnTx/>
              <a:uFillTx/>
              <a:latin typeface="Arial" panose="020B0604020202020204"/>
              <a:ea typeface="+mn-ea"/>
              <a:cs typeface="+mn-cs"/>
            </a:endParaRPr>
          </a:p>
          <a:p>
            <a:pPr marL="238125" marR="0" lvl="0" indent="-238125" algn="l" defTabSz="914400" rtl="0" eaLnBrk="1" fontAlgn="auto" latinLnBrk="0" hangingPunct="1">
              <a:lnSpc>
                <a:spcPts val="26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8595B"/>
                </a:solidFill>
                <a:effectLst/>
                <a:uLnTx/>
                <a:uFillTx/>
                <a:latin typeface="Arial" panose="020B0604020202020204"/>
                <a:ea typeface="+mn-ea"/>
                <a:cs typeface="+mn-cs"/>
              </a:rPr>
              <a:t>Cognitive assessment still required by phone</a:t>
            </a:r>
          </a:p>
        </p:txBody>
      </p:sp>
    </p:spTree>
    <p:extLst>
      <p:ext uri="{BB962C8B-B14F-4D97-AF65-F5344CB8AC3E}">
        <p14:creationId xmlns:p14="http://schemas.microsoft.com/office/powerpoint/2010/main" val="4108680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C407281-2291-9D40-A2BF-9ECD47AA71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33118" y="1951073"/>
            <a:ext cx="2950535" cy="2950535"/>
          </a:xfrm>
          <a:prstGeom prst="rect">
            <a:avLst/>
          </a:prstGeom>
        </p:spPr>
      </p:pic>
      <p:pic>
        <p:nvPicPr>
          <p:cNvPr id="12" name="Graphic 11">
            <a:extLst>
              <a:ext uri="{FF2B5EF4-FFF2-40B4-BE49-F238E27FC236}">
                <a16:creationId xmlns:a16="http://schemas.microsoft.com/office/drawing/2014/main" id="{5A55600F-A05A-6641-83D2-CB54B1A643B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8344" y="1951073"/>
            <a:ext cx="2950535" cy="2950535"/>
          </a:xfrm>
          <a:prstGeom prst="rect">
            <a:avLst/>
          </a:prstGeom>
        </p:spPr>
      </p:pic>
      <p:sp>
        <p:nvSpPr>
          <p:cNvPr id="14" name="Oval 13">
            <a:extLst>
              <a:ext uri="{FF2B5EF4-FFF2-40B4-BE49-F238E27FC236}">
                <a16:creationId xmlns:a16="http://schemas.microsoft.com/office/drawing/2014/main" id="{6D7A7C6D-F614-1348-BEFA-A82AD5496100}"/>
              </a:ext>
            </a:extLst>
          </p:cNvPr>
          <p:cNvSpPr/>
          <p:nvPr/>
        </p:nvSpPr>
        <p:spPr>
          <a:xfrm>
            <a:off x="4681426" y="2009551"/>
            <a:ext cx="2829145" cy="2829145"/>
          </a:xfrm>
          <a:prstGeom prst="ellipse">
            <a:avLst/>
          </a:prstGeom>
          <a:solidFill>
            <a:schemeClr val="bg1"/>
          </a:solidFill>
          <a:ln w="1143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2BD425A-8A37-4128-B2F8-C1194D529E89}"/>
              </a:ext>
            </a:extLst>
          </p:cNvPr>
          <p:cNvSpPr>
            <a:spLocks noGrp="1"/>
          </p:cNvSpPr>
          <p:nvPr>
            <p:ph idx="1"/>
          </p:nvPr>
        </p:nvSpPr>
        <p:spPr>
          <a:xfrm>
            <a:off x="2909523" y="5180584"/>
            <a:ext cx="6372949" cy="2724912"/>
          </a:xfrm>
        </p:spPr>
        <p:txBody>
          <a:bodyPr/>
          <a:lstStyle/>
          <a:p>
            <a:pPr marL="0" indent="0" algn="ctr">
              <a:lnSpc>
                <a:spcPct val="100000"/>
              </a:lnSpc>
              <a:spcBef>
                <a:spcPts val="0"/>
              </a:spcBef>
              <a:buNone/>
            </a:pPr>
            <a:r>
              <a:rPr lang="en-US" sz="2800" b="0" dirty="0">
                <a:solidFill>
                  <a:srgbClr val="58595B"/>
                </a:solidFill>
              </a:rPr>
              <a:t>Go to </a:t>
            </a:r>
            <a:r>
              <a:rPr lang="en-US" sz="2800" dirty="0">
                <a:solidFill>
                  <a:schemeClr val="accent1"/>
                </a:solidFill>
              </a:rPr>
              <a:t>securian.com/name-name</a:t>
            </a:r>
            <a:br>
              <a:rPr lang="en-US" sz="2800" b="0" dirty="0"/>
            </a:br>
            <a:r>
              <a:rPr lang="en-US" sz="2800" b="0" dirty="0">
                <a:solidFill>
                  <a:srgbClr val="58595B"/>
                </a:solidFill>
              </a:rPr>
              <a:t>to schedule a meeting, request a quote and access marketing materials</a:t>
            </a:r>
          </a:p>
        </p:txBody>
      </p:sp>
      <p:pic>
        <p:nvPicPr>
          <p:cNvPr id="7" name="Graphic 6">
            <a:extLst>
              <a:ext uri="{FF2B5EF4-FFF2-40B4-BE49-F238E27FC236}">
                <a16:creationId xmlns:a16="http://schemas.microsoft.com/office/drawing/2014/main" id="{95282824-8F18-1D44-B438-D846DCC0E02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85880" y="2533179"/>
            <a:ext cx="1935177" cy="1935177"/>
          </a:xfrm>
          <a:prstGeom prst="rect">
            <a:avLst/>
          </a:prstGeom>
        </p:spPr>
      </p:pic>
    </p:spTree>
    <p:extLst>
      <p:ext uri="{BB962C8B-B14F-4D97-AF65-F5344CB8AC3E}">
        <p14:creationId xmlns:p14="http://schemas.microsoft.com/office/powerpoint/2010/main" val="718844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824" y="1444752"/>
            <a:ext cx="7979228" cy="2197100"/>
          </a:xfrm>
        </p:spPr>
        <p:txBody>
          <a:bodyPr/>
          <a:lstStyle/>
          <a:p>
            <a:r>
              <a:rPr lang="en-US" dirty="0"/>
              <a:t>The value of high ratings</a:t>
            </a:r>
          </a:p>
        </p:txBody>
      </p:sp>
      <p:sp>
        <p:nvSpPr>
          <p:cNvPr id="4" name="Oval 3"/>
          <p:cNvSpPr/>
          <p:nvPr/>
        </p:nvSpPr>
        <p:spPr>
          <a:xfrm>
            <a:off x="887820" y="2336801"/>
            <a:ext cx="1777999" cy="1777999"/>
          </a:xfrm>
          <a:prstGeom prst="ellipse">
            <a:avLst/>
          </a:prstGeom>
          <a:solidFill>
            <a:srgbClr val="CDDC2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 name="Oval 5"/>
          <p:cNvSpPr/>
          <p:nvPr/>
        </p:nvSpPr>
        <p:spPr>
          <a:xfrm>
            <a:off x="2497896" y="2336801"/>
            <a:ext cx="1777999" cy="1777999"/>
          </a:xfrm>
          <a:prstGeom prst="ellipse">
            <a:avLst/>
          </a:prstGeom>
          <a:solidFill>
            <a:srgbClr val="94C83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 name="TextBox 9"/>
          <p:cNvSpPr txBox="1"/>
          <p:nvPr/>
        </p:nvSpPr>
        <p:spPr>
          <a:xfrm>
            <a:off x="2521766" y="2508661"/>
            <a:ext cx="1754129" cy="1215717"/>
          </a:xfrm>
          <a:prstGeom prst="rect">
            <a:avLst/>
          </a:prstGeom>
          <a:noFill/>
        </p:spPr>
        <p:txBody>
          <a:bodyPr wrap="square" rtlCol="0">
            <a:spAutoFit/>
          </a:bodyPr>
          <a:lstStyle/>
          <a:p>
            <a:pPr algn="ctr"/>
            <a:r>
              <a:rPr lang="en-US" sz="3600" b="1" dirty="0">
                <a:latin typeface="+mj-lt"/>
              </a:rPr>
              <a:t>AA</a:t>
            </a:r>
          </a:p>
          <a:p>
            <a:pPr algn="ctr">
              <a:spcAft>
                <a:spcPts val="300"/>
              </a:spcAft>
            </a:pPr>
            <a:r>
              <a:rPr lang="en-US" b="1" dirty="0">
                <a:latin typeface="+mj-lt"/>
              </a:rPr>
              <a:t>Very Strong</a:t>
            </a:r>
          </a:p>
          <a:p>
            <a:pPr algn="ctr"/>
            <a:r>
              <a:rPr lang="en-US" sz="1400" dirty="0">
                <a:latin typeface="+mj-lt"/>
              </a:rPr>
              <a:t>Fitch Ratings</a:t>
            </a:r>
          </a:p>
        </p:txBody>
      </p:sp>
      <p:sp>
        <p:nvSpPr>
          <p:cNvPr id="7" name="Oval 6"/>
          <p:cNvSpPr/>
          <p:nvPr/>
        </p:nvSpPr>
        <p:spPr>
          <a:xfrm>
            <a:off x="4132325" y="2336801"/>
            <a:ext cx="1777999" cy="1777999"/>
          </a:xfrm>
          <a:prstGeom prst="ellipse">
            <a:avLst/>
          </a:prstGeom>
          <a:solidFill>
            <a:srgbClr val="1AA24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 name="TextBox 10"/>
          <p:cNvSpPr txBox="1"/>
          <p:nvPr/>
        </p:nvSpPr>
        <p:spPr>
          <a:xfrm>
            <a:off x="4126865" y="2508661"/>
            <a:ext cx="1781823" cy="1431161"/>
          </a:xfrm>
          <a:prstGeom prst="rect">
            <a:avLst/>
          </a:prstGeom>
          <a:noFill/>
        </p:spPr>
        <p:txBody>
          <a:bodyPr wrap="square" rtlCol="0">
            <a:spAutoFit/>
          </a:bodyPr>
          <a:lstStyle/>
          <a:p>
            <a:pPr algn="ctr"/>
            <a:r>
              <a:rPr lang="en-US" sz="3600" b="1" dirty="0">
                <a:solidFill>
                  <a:schemeClr val="bg1"/>
                </a:solidFill>
                <a:latin typeface="+mj-lt"/>
              </a:rPr>
              <a:t>Aa3</a:t>
            </a:r>
          </a:p>
          <a:p>
            <a:pPr algn="ctr">
              <a:spcAft>
                <a:spcPts val="300"/>
              </a:spcAft>
            </a:pPr>
            <a:r>
              <a:rPr lang="en-US" b="1" dirty="0">
                <a:solidFill>
                  <a:schemeClr val="bg1"/>
                </a:solidFill>
                <a:latin typeface="+mj-lt"/>
              </a:rPr>
              <a:t>Excellent</a:t>
            </a:r>
          </a:p>
          <a:p>
            <a:pPr algn="ctr"/>
            <a:r>
              <a:rPr lang="en-US" sz="1400" dirty="0">
                <a:solidFill>
                  <a:schemeClr val="bg1"/>
                </a:solidFill>
                <a:latin typeface="+mj-lt"/>
              </a:rPr>
              <a:t>Moody’s Investors </a:t>
            </a:r>
          </a:p>
          <a:p>
            <a:pPr algn="ctr"/>
            <a:r>
              <a:rPr lang="en-US" sz="1400" dirty="0">
                <a:solidFill>
                  <a:schemeClr val="bg1"/>
                </a:solidFill>
                <a:latin typeface="+mj-lt"/>
              </a:rPr>
              <a:t>Service </a:t>
            </a:r>
          </a:p>
        </p:txBody>
      </p:sp>
      <p:sp>
        <p:nvSpPr>
          <p:cNvPr id="8" name="Oval 7"/>
          <p:cNvSpPr/>
          <p:nvPr/>
        </p:nvSpPr>
        <p:spPr>
          <a:xfrm>
            <a:off x="5755430" y="2336801"/>
            <a:ext cx="1777999" cy="1777999"/>
          </a:xfrm>
          <a:prstGeom prst="ellipse">
            <a:avLst/>
          </a:prstGeom>
          <a:solidFill>
            <a:srgbClr val="0C7B3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 name="TextBox 11"/>
          <p:cNvSpPr txBox="1"/>
          <p:nvPr/>
        </p:nvSpPr>
        <p:spPr>
          <a:xfrm>
            <a:off x="5766063" y="2508660"/>
            <a:ext cx="1777999" cy="1431161"/>
          </a:xfrm>
          <a:prstGeom prst="rect">
            <a:avLst/>
          </a:prstGeom>
          <a:noFill/>
        </p:spPr>
        <p:txBody>
          <a:bodyPr wrap="square" rtlCol="0">
            <a:spAutoFit/>
          </a:bodyPr>
          <a:lstStyle/>
          <a:p>
            <a:pPr algn="ctr"/>
            <a:r>
              <a:rPr lang="en-US" sz="3600" b="1" dirty="0">
                <a:solidFill>
                  <a:schemeClr val="bg1"/>
                </a:solidFill>
                <a:latin typeface="+mj-lt"/>
              </a:rPr>
              <a:t>AA-</a:t>
            </a:r>
          </a:p>
          <a:p>
            <a:pPr algn="ctr">
              <a:spcAft>
                <a:spcPts val="300"/>
              </a:spcAft>
            </a:pPr>
            <a:r>
              <a:rPr lang="en-US" b="1" dirty="0">
                <a:solidFill>
                  <a:schemeClr val="bg1"/>
                </a:solidFill>
                <a:latin typeface="+mj-lt"/>
              </a:rPr>
              <a:t>Very Strong</a:t>
            </a:r>
          </a:p>
          <a:p>
            <a:pPr algn="ctr"/>
            <a:r>
              <a:rPr lang="en-US" sz="1400" dirty="0">
                <a:solidFill>
                  <a:schemeClr val="bg1"/>
                </a:solidFill>
                <a:latin typeface="+mj-lt"/>
              </a:rPr>
              <a:t>Standard and </a:t>
            </a:r>
            <a:br>
              <a:rPr lang="en-US" sz="1400" dirty="0">
                <a:solidFill>
                  <a:schemeClr val="bg1"/>
                </a:solidFill>
                <a:latin typeface="+mj-lt"/>
              </a:rPr>
            </a:br>
            <a:r>
              <a:rPr lang="en-US" sz="1400" dirty="0">
                <a:solidFill>
                  <a:schemeClr val="bg1"/>
                </a:solidFill>
                <a:latin typeface="+mj-lt"/>
              </a:rPr>
              <a:t>Poor’s</a:t>
            </a:r>
          </a:p>
        </p:txBody>
      </p:sp>
      <p:sp>
        <p:nvSpPr>
          <p:cNvPr id="25" name="TextBox 24"/>
          <p:cNvSpPr txBox="1"/>
          <p:nvPr/>
        </p:nvSpPr>
        <p:spPr>
          <a:xfrm>
            <a:off x="877824" y="4885085"/>
            <a:ext cx="7194275" cy="1600438"/>
          </a:xfrm>
          <a:prstGeom prst="rect">
            <a:avLst/>
          </a:prstGeom>
          <a:noFill/>
        </p:spPr>
        <p:txBody>
          <a:bodyPr wrap="square" lIns="0" tIns="0" rIns="0" bIns="0" rtlCol="0">
            <a:spAutoFit/>
          </a:bodyPr>
          <a:lstStyle/>
          <a:p>
            <a:pPr>
              <a:spcAft>
                <a:spcPts val="300"/>
              </a:spcAft>
            </a:pPr>
            <a:r>
              <a:rPr lang="en-US" sz="900" dirty="0">
                <a:solidFill>
                  <a:schemeClr val="accent5"/>
                </a:solidFill>
              </a:rPr>
              <a:t>All ratings information as of April 2025, unless otherwise noted. </a:t>
            </a:r>
          </a:p>
          <a:p>
            <a:pPr>
              <a:spcAft>
                <a:spcPts val="300"/>
              </a:spcAft>
            </a:pPr>
            <a:r>
              <a:rPr lang="en-US" sz="900" b="1" dirty="0"/>
              <a:t>Securian Financial has the 5th-highest Comdex ranking possible. </a:t>
            </a:r>
            <a:r>
              <a:rPr lang="en-US" sz="900" dirty="0">
                <a:solidFill>
                  <a:schemeClr val="accent5"/>
                </a:solidFill>
              </a:rPr>
              <a:t>The Comdex is a composite ranking of an insurer’s ratings assigned by independent rating agencies. More than 200 companies are ranked on a scale of 1 (lowest) to 100 (highest), making it easier to compare a company across all insurers rated by at least two rating agencies. The Comdex is a product of </a:t>
            </a:r>
            <a:r>
              <a:rPr lang="en-US" sz="900" dirty="0" err="1">
                <a:solidFill>
                  <a:schemeClr val="accent5"/>
                </a:solidFill>
              </a:rPr>
              <a:t>Ebix</a:t>
            </a:r>
            <a:r>
              <a:rPr lang="en-US" sz="900" dirty="0">
                <a:solidFill>
                  <a:schemeClr val="accent5"/>
                </a:solidFill>
              </a:rPr>
              <a:t> Exchange and is not a rating. For more information, visit ebix.com/</a:t>
            </a:r>
            <a:r>
              <a:rPr lang="en-US" sz="900" dirty="0" err="1">
                <a:solidFill>
                  <a:schemeClr val="accent5"/>
                </a:solidFill>
              </a:rPr>
              <a:t>vitalsales</a:t>
            </a:r>
            <a:r>
              <a:rPr lang="en-US" sz="900" dirty="0">
                <a:solidFill>
                  <a:schemeClr val="accent5"/>
                </a:solidFill>
              </a:rPr>
              <a:t>-suite.</a:t>
            </a:r>
          </a:p>
          <a:p>
            <a:pPr>
              <a:spcAft>
                <a:spcPts val="300"/>
              </a:spcAft>
            </a:pPr>
            <a:r>
              <a:rPr lang="en-US" sz="900" dirty="0">
                <a:solidFill>
                  <a:schemeClr val="accent5"/>
                </a:solidFill>
              </a:rPr>
              <a:t>A.M. Best Company rating (second highest of 16 ratings); Fitch rating (third highest of 19 ratings); Moody’s rating (fourth highest of 21 ratings); Standard &amp; Poor’s rating (fourth highest of 21 ratings). For more information about the rating agencies and to see where our ratings rank compared to other ratings, please see our website at securian.com/ratings. Ratings for financial strength and claims-paying ability are important; however they are not reflective of the performance of any registered securities or variable subaccounts. All ratings information as of April 2025. Securian Financial Group, Inc., is a part of an insurance company holding group. These ratings are assigned to the following Securian Financial Group member companies: Minnesota Life Insurance Company and Securian Life Insurance Company.</a:t>
            </a:r>
          </a:p>
        </p:txBody>
      </p:sp>
      <p:sp>
        <p:nvSpPr>
          <p:cNvPr id="19" name="Rectangle 18"/>
          <p:cNvSpPr/>
          <p:nvPr/>
        </p:nvSpPr>
        <p:spPr>
          <a:xfrm>
            <a:off x="10401300" y="2510255"/>
            <a:ext cx="876300" cy="38466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cxnSpLocks/>
          </p:cNvCxnSpPr>
          <p:nvPr/>
        </p:nvCxnSpPr>
        <p:spPr>
          <a:xfrm>
            <a:off x="10362305" y="2750064"/>
            <a:ext cx="10464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9927426" y="2182558"/>
            <a:ext cx="1805312" cy="307777"/>
          </a:xfrm>
          <a:prstGeom prst="rect">
            <a:avLst/>
          </a:prstGeom>
          <a:noFill/>
        </p:spPr>
        <p:txBody>
          <a:bodyPr wrap="square" rtlCol="0">
            <a:spAutoFit/>
          </a:bodyPr>
          <a:lstStyle/>
          <a:p>
            <a:pPr algn="ctr"/>
            <a:r>
              <a:rPr lang="en-US" sz="1400" b="1" dirty="0">
                <a:solidFill>
                  <a:schemeClr val="accent5"/>
                </a:solidFill>
                <a:latin typeface="+mj-lt"/>
              </a:rPr>
              <a:t>100 (highest)</a:t>
            </a:r>
            <a:endParaRPr lang="en-US" sz="300" b="1" dirty="0">
              <a:solidFill>
                <a:schemeClr val="accent5"/>
              </a:solidFill>
              <a:latin typeface="+mj-lt"/>
            </a:endParaRPr>
          </a:p>
        </p:txBody>
      </p:sp>
      <p:sp>
        <p:nvSpPr>
          <p:cNvPr id="28" name="TextBox 27"/>
          <p:cNvSpPr txBox="1"/>
          <p:nvPr/>
        </p:nvSpPr>
        <p:spPr>
          <a:xfrm>
            <a:off x="9862591" y="6356936"/>
            <a:ext cx="1953718" cy="257174"/>
          </a:xfrm>
          <a:prstGeom prst="rect">
            <a:avLst/>
          </a:prstGeom>
          <a:noFill/>
        </p:spPr>
        <p:txBody>
          <a:bodyPr wrap="square" rtlCol="0">
            <a:spAutoFit/>
          </a:bodyPr>
          <a:lstStyle/>
          <a:p>
            <a:pPr algn="ctr"/>
            <a:r>
              <a:rPr lang="en-US" sz="1400" b="1" dirty="0">
                <a:solidFill>
                  <a:schemeClr val="accent5"/>
                </a:solidFill>
                <a:latin typeface="+mj-lt"/>
              </a:rPr>
              <a:t>1 (lowest)</a:t>
            </a:r>
            <a:endParaRPr lang="en-US" sz="300" b="1" dirty="0">
              <a:solidFill>
                <a:schemeClr val="accent5"/>
              </a:solidFill>
              <a:latin typeface="+mj-lt"/>
            </a:endParaRPr>
          </a:p>
        </p:txBody>
      </p:sp>
      <p:sp>
        <p:nvSpPr>
          <p:cNvPr id="3" name="Pentagon 2">
            <a:extLst>
              <a:ext uri="{FF2B5EF4-FFF2-40B4-BE49-F238E27FC236}">
                <a16:creationId xmlns:a16="http://schemas.microsoft.com/office/drawing/2014/main" id="{2047603E-B369-EC4D-B700-FB34639E1F11}"/>
              </a:ext>
            </a:extLst>
          </p:cNvPr>
          <p:cNvSpPr/>
          <p:nvPr/>
        </p:nvSpPr>
        <p:spPr>
          <a:xfrm>
            <a:off x="8788401" y="2413378"/>
            <a:ext cx="1568444" cy="701955"/>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528719" y="2472009"/>
            <a:ext cx="1805311" cy="1862048"/>
          </a:xfrm>
          <a:prstGeom prst="rect">
            <a:avLst/>
          </a:prstGeom>
          <a:noFill/>
        </p:spPr>
        <p:txBody>
          <a:bodyPr wrap="square" rtlCol="0">
            <a:spAutoFit/>
          </a:bodyPr>
          <a:lstStyle/>
          <a:p>
            <a:pPr algn="ctr">
              <a:lnSpc>
                <a:spcPts val="1900"/>
              </a:lnSpc>
              <a:spcAft>
                <a:spcPts val="1200"/>
              </a:spcAft>
            </a:pPr>
            <a:r>
              <a:rPr lang="en-US" b="1" dirty="0">
                <a:solidFill>
                  <a:schemeClr val="accent5"/>
                </a:solidFill>
                <a:latin typeface="+mj-lt"/>
              </a:rPr>
              <a:t>Comdex</a:t>
            </a:r>
            <a:br>
              <a:rPr lang="en-US" b="1" dirty="0">
                <a:solidFill>
                  <a:schemeClr val="accent5"/>
                </a:solidFill>
                <a:latin typeface="+mj-lt"/>
              </a:rPr>
            </a:br>
            <a:r>
              <a:rPr lang="en-US" b="1" dirty="0">
                <a:solidFill>
                  <a:schemeClr val="accent5"/>
                </a:solidFill>
                <a:latin typeface="+mj-lt"/>
              </a:rPr>
              <a:t>ranking</a:t>
            </a:r>
          </a:p>
          <a:p>
            <a:pPr algn="ctr">
              <a:lnSpc>
                <a:spcPts val="8800"/>
              </a:lnSpc>
            </a:pPr>
            <a:r>
              <a:rPr lang="en-US" sz="8800" b="1" dirty="0">
                <a:solidFill>
                  <a:srgbClr val="94C83D"/>
                </a:solidFill>
                <a:latin typeface="+mj-lt"/>
              </a:rPr>
              <a:t>95</a:t>
            </a:r>
          </a:p>
        </p:txBody>
      </p:sp>
      <p:sp>
        <p:nvSpPr>
          <p:cNvPr id="22" name="TextBox 21">
            <a:extLst>
              <a:ext uri="{FF2B5EF4-FFF2-40B4-BE49-F238E27FC236}">
                <a16:creationId xmlns:a16="http://schemas.microsoft.com/office/drawing/2014/main" id="{1FADD624-37DB-D347-9F70-1E8908392F31}"/>
              </a:ext>
            </a:extLst>
          </p:cNvPr>
          <p:cNvSpPr txBox="1"/>
          <p:nvPr/>
        </p:nvSpPr>
        <p:spPr>
          <a:xfrm>
            <a:off x="8788400" y="4083441"/>
            <a:ext cx="1525772" cy="461665"/>
          </a:xfrm>
          <a:prstGeom prst="rect">
            <a:avLst/>
          </a:prstGeom>
          <a:noFill/>
        </p:spPr>
        <p:txBody>
          <a:bodyPr wrap="square" lIns="0" tIns="0" rIns="0" bIns="0" rtlCol="0">
            <a:spAutoFit/>
          </a:bodyPr>
          <a:lstStyle/>
          <a:p>
            <a:r>
              <a:rPr lang="en-US" sz="1200" b="1" dirty="0">
                <a:solidFill>
                  <a:schemeClr val="accent5"/>
                </a:solidFill>
              </a:rPr>
              <a:t>(as of April 2025)</a:t>
            </a:r>
            <a:endParaRPr lang="en-US" sz="1200" dirty="0">
              <a:solidFill>
                <a:schemeClr val="accent5"/>
              </a:solidFill>
            </a:endParaRPr>
          </a:p>
          <a:p>
            <a:endParaRPr lang="en-US" dirty="0"/>
          </a:p>
        </p:txBody>
      </p:sp>
      <p:sp>
        <p:nvSpPr>
          <p:cNvPr id="9" name="TextBox 8"/>
          <p:cNvSpPr txBox="1"/>
          <p:nvPr/>
        </p:nvSpPr>
        <p:spPr>
          <a:xfrm>
            <a:off x="915117" y="2508661"/>
            <a:ext cx="1737673" cy="1215717"/>
          </a:xfrm>
          <a:prstGeom prst="rect">
            <a:avLst/>
          </a:prstGeom>
          <a:noFill/>
        </p:spPr>
        <p:txBody>
          <a:bodyPr wrap="square" rtlCol="0">
            <a:spAutoFit/>
          </a:bodyPr>
          <a:lstStyle/>
          <a:p>
            <a:pPr algn="ctr"/>
            <a:r>
              <a:rPr lang="en-US" sz="3600" b="1" dirty="0">
                <a:latin typeface="+mj-lt"/>
              </a:rPr>
              <a:t>A+</a:t>
            </a:r>
          </a:p>
          <a:p>
            <a:pPr algn="ctr">
              <a:spcAft>
                <a:spcPts val="300"/>
              </a:spcAft>
            </a:pPr>
            <a:r>
              <a:rPr lang="en-US" b="1" dirty="0">
                <a:latin typeface="+mj-lt"/>
              </a:rPr>
              <a:t>Superior</a:t>
            </a:r>
          </a:p>
          <a:p>
            <a:pPr algn="ctr"/>
            <a:r>
              <a:rPr lang="en-US" sz="1400" dirty="0">
                <a:latin typeface="+mj-lt"/>
              </a:rPr>
              <a:t>A.M. Best</a:t>
            </a:r>
          </a:p>
        </p:txBody>
      </p:sp>
    </p:spTree>
    <p:extLst>
      <p:ext uri="{BB962C8B-B14F-4D97-AF65-F5344CB8AC3E}">
        <p14:creationId xmlns:p14="http://schemas.microsoft.com/office/powerpoint/2010/main" val="739985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C407281-2291-9D40-A2BF-9ECD47AA71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33118" y="1951073"/>
            <a:ext cx="2950535" cy="2950535"/>
          </a:xfrm>
          <a:prstGeom prst="rect">
            <a:avLst/>
          </a:prstGeom>
        </p:spPr>
      </p:pic>
      <p:pic>
        <p:nvPicPr>
          <p:cNvPr id="12" name="Graphic 11">
            <a:extLst>
              <a:ext uri="{FF2B5EF4-FFF2-40B4-BE49-F238E27FC236}">
                <a16:creationId xmlns:a16="http://schemas.microsoft.com/office/drawing/2014/main" id="{5A55600F-A05A-6641-83D2-CB54B1A643B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8344" y="1951073"/>
            <a:ext cx="2950535" cy="2950535"/>
          </a:xfrm>
          <a:prstGeom prst="rect">
            <a:avLst/>
          </a:prstGeom>
        </p:spPr>
      </p:pic>
      <p:sp>
        <p:nvSpPr>
          <p:cNvPr id="14" name="Oval 13">
            <a:extLst>
              <a:ext uri="{FF2B5EF4-FFF2-40B4-BE49-F238E27FC236}">
                <a16:creationId xmlns:a16="http://schemas.microsoft.com/office/drawing/2014/main" id="{6D7A7C6D-F614-1348-BEFA-A82AD5496100}"/>
              </a:ext>
            </a:extLst>
          </p:cNvPr>
          <p:cNvSpPr/>
          <p:nvPr/>
        </p:nvSpPr>
        <p:spPr>
          <a:xfrm>
            <a:off x="4681426" y="2009551"/>
            <a:ext cx="2829145" cy="2829145"/>
          </a:xfrm>
          <a:prstGeom prst="ellipse">
            <a:avLst/>
          </a:prstGeom>
          <a:solidFill>
            <a:schemeClr val="bg1"/>
          </a:solidFill>
          <a:ln w="1143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2BD425A-8A37-4128-B2F8-C1194D529E89}"/>
              </a:ext>
            </a:extLst>
          </p:cNvPr>
          <p:cNvSpPr>
            <a:spLocks noGrp="1"/>
          </p:cNvSpPr>
          <p:nvPr>
            <p:ph idx="1"/>
          </p:nvPr>
        </p:nvSpPr>
        <p:spPr>
          <a:xfrm>
            <a:off x="2816193" y="5200904"/>
            <a:ext cx="6474549" cy="2724912"/>
          </a:xfrm>
        </p:spPr>
        <p:txBody>
          <a:bodyPr/>
          <a:lstStyle/>
          <a:p>
            <a:pPr marL="0" indent="0" algn="ctr">
              <a:lnSpc>
                <a:spcPct val="100000"/>
              </a:lnSpc>
              <a:spcBef>
                <a:spcPts val="0"/>
              </a:spcBef>
              <a:buNone/>
            </a:pPr>
            <a:r>
              <a:rPr lang="en-US" sz="2800" b="0" dirty="0">
                <a:solidFill>
                  <a:srgbClr val="58595B"/>
                </a:solidFill>
              </a:rPr>
              <a:t>Go to </a:t>
            </a:r>
            <a:r>
              <a:rPr lang="en-US" sz="2800" b="1" dirty="0">
                <a:solidFill>
                  <a:schemeClr val="accent1"/>
                </a:solidFill>
              </a:rPr>
              <a:t>securian.com/</a:t>
            </a:r>
            <a:r>
              <a:rPr lang="en-US" sz="2800" b="1" dirty="0" err="1">
                <a:solidFill>
                  <a:schemeClr val="accent1"/>
                </a:solidFill>
              </a:rPr>
              <a:t>securecare</a:t>
            </a:r>
            <a:r>
              <a:rPr lang="en-US" sz="2800" b="1" dirty="0">
                <a:solidFill>
                  <a:schemeClr val="accent1"/>
                </a:solidFill>
              </a:rPr>
              <a:t> or -tools</a:t>
            </a:r>
            <a:br>
              <a:rPr lang="en-US" sz="2800" b="1" dirty="0"/>
            </a:br>
            <a:r>
              <a:rPr lang="en-US" sz="2800" b="0" dirty="0">
                <a:solidFill>
                  <a:srgbClr val="58595B"/>
                </a:solidFill>
              </a:rPr>
              <a:t>for marketing materials </a:t>
            </a:r>
          </a:p>
        </p:txBody>
      </p:sp>
      <p:pic>
        <p:nvPicPr>
          <p:cNvPr id="7" name="Graphic 6">
            <a:extLst>
              <a:ext uri="{FF2B5EF4-FFF2-40B4-BE49-F238E27FC236}">
                <a16:creationId xmlns:a16="http://schemas.microsoft.com/office/drawing/2014/main" id="{95282824-8F18-1D44-B438-D846DCC0E02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85880" y="2533179"/>
            <a:ext cx="1935177" cy="1935177"/>
          </a:xfrm>
          <a:prstGeom prst="rect">
            <a:avLst/>
          </a:prstGeom>
        </p:spPr>
      </p:pic>
    </p:spTree>
    <p:extLst>
      <p:ext uri="{BB962C8B-B14F-4D97-AF65-F5344CB8AC3E}">
        <p14:creationId xmlns:p14="http://schemas.microsoft.com/office/powerpoint/2010/main" val="2635186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0DF98488-4369-4F81-AEE8-108C2A12D452}"/>
              </a:ext>
            </a:extLst>
          </p:cNvPr>
          <p:cNvSpPr txBox="1">
            <a:spLocks/>
          </p:cNvSpPr>
          <p:nvPr/>
        </p:nvSpPr>
        <p:spPr>
          <a:xfrm>
            <a:off x="895350" y="1327008"/>
            <a:ext cx="10401300" cy="2724912"/>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spcAft>
                <a:spcPts val="800"/>
              </a:spcAft>
              <a:buNone/>
            </a:pPr>
            <a:r>
              <a:rPr lang="en-US" sz="1200" dirty="0">
                <a:solidFill>
                  <a:schemeClr val="accent5"/>
                </a:solidFill>
                <a:latin typeface="+mj-lt"/>
                <a:ea typeface="Calibri" panose="020F0502020204030204" pitchFamily="34" charset="0"/>
                <a:cs typeface="Times New Roman" panose="02020603050405020304" pitchFamily="18" charset="0"/>
              </a:rPr>
              <a:t>Please keep in mind that the primary reason to purchase a life insurance product is the death benefit.</a:t>
            </a:r>
          </a:p>
          <a:p>
            <a:pPr marL="0" indent="0">
              <a:lnSpc>
                <a:spcPct val="107000"/>
              </a:lnSpc>
              <a:spcBef>
                <a:spcPts val="0"/>
              </a:spcBef>
              <a:spcAft>
                <a:spcPts val="800"/>
              </a:spcAft>
              <a:buNone/>
            </a:pPr>
            <a:r>
              <a:rPr lang="en-US" sz="1200" dirty="0">
                <a:solidFill>
                  <a:schemeClr val="accent5"/>
                </a:solidFill>
                <a:latin typeface="+mj-lt"/>
                <a:ea typeface="Calibri" panose="020F0502020204030204" pitchFamily="34" charset="0"/>
                <a:cs typeface="Times New Roman" panose="02020603050405020304" pitchFamily="18" charset="0"/>
              </a:rPr>
              <a:t>Life insurance products contain charges, such as Cost of Insurance Charge, Cash Extra Charge, and Additional Agreements Charge (which we refer to as mortality charges), and Premium Charge, Monthly Policy Charge, Policy Issue Charge, Transaction Charge, Index Segment Charge, and Surrender Charge (which we refer to as expense charges). These charges may increase over time, and these policies may contain restrictions, such as surrender periods. Policyholders could lose money in these products. </a:t>
            </a:r>
          </a:p>
          <a:p>
            <a:pPr marL="0" indent="0">
              <a:lnSpc>
                <a:spcPct val="107000"/>
              </a:lnSpc>
              <a:spcBef>
                <a:spcPts val="0"/>
              </a:spcBef>
              <a:spcAft>
                <a:spcPts val="800"/>
              </a:spcAft>
              <a:buNone/>
            </a:pPr>
            <a:r>
              <a:rPr lang="en-US" sz="1200" dirty="0">
                <a:solidFill>
                  <a:schemeClr val="accent5"/>
                </a:solidFill>
                <a:latin typeface="+mj-lt"/>
                <a:ea typeface="Calibri" panose="020F0502020204030204" pitchFamily="34" charset="0"/>
                <a:cs typeface="Times New Roman" panose="02020603050405020304" pitchFamily="18" charset="0"/>
              </a:rPr>
              <a:t>Insurance policy guarantees are subject to the financial strength and claims-paying ability of the issuing insurance company.</a:t>
            </a:r>
          </a:p>
          <a:p>
            <a:pPr marL="0" indent="0">
              <a:lnSpc>
                <a:spcPct val="107000"/>
              </a:lnSpc>
              <a:spcBef>
                <a:spcPts val="0"/>
              </a:spcBef>
              <a:spcAft>
                <a:spcPts val="800"/>
              </a:spcAft>
              <a:buNone/>
            </a:pPr>
            <a:r>
              <a:rPr lang="en-US" sz="1200" dirty="0">
                <a:solidFill>
                  <a:schemeClr val="accent5"/>
                </a:solidFill>
                <a:latin typeface="+mj-lt"/>
                <a:ea typeface="Calibri" panose="020F0502020204030204" pitchFamily="34" charset="0"/>
                <a:cs typeface="Times New Roman" panose="02020603050405020304" pitchFamily="18" charset="0"/>
              </a:rPr>
              <a:t>Product features and availability may vary by state.</a:t>
            </a:r>
          </a:p>
          <a:p>
            <a:pPr marL="0" indent="0">
              <a:lnSpc>
                <a:spcPct val="107000"/>
              </a:lnSpc>
              <a:spcBef>
                <a:spcPts val="0"/>
              </a:spcBef>
              <a:spcAft>
                <a:spcPts val="800"/>
              </a:spcAft>
              <a:buNone/>
            </a:pPr>
            <a:r>
              <a:rPr lang="en-US" sz="1200" dirty="0">
                <a:solidFill>
                  <a:schemeClr val="accent5"/>
                </a:solidFill>
                <a:latin typeface="+mj-lt"/>
                <a:ea typeface="Calibri" panose="020F0502020204030204" pitchFamily="34" charset="0"/>
                <a:cs typeface="Times New Roman" panose="02020603050405020304" pitchFamily="18" charset="0"/>
              </a:rPr>
              <a:t>SecureCare IV may not be available in all states. Product features, including limitations and exclusions, may vary by state.</a:t>
            </a:r>
          </a:p>
          <a:p>
            <a:pPr marL="0" indent="0">
              <a:lnSpc>
                <a:spcPct val="107000"/>
              </a:lnSpc>
              <a:spcBef>
                <a:spcPts val="0"/>
              </a:spcBef>
              <a:spcAft>
                <a:spcPts val="800"/>
              </a:spcAft>
              <a:buNone/>
            </a:pPr>
            <a:r>
              <a:rPr lang="en-US" sz="1200" dirty="0">
                <a:solidFill>
                  <a:schemeClr val="accent5"/>
                </a:solidFill>
                <a:latin typeface="+mj-lt"/>
                <a:ea typeface="Calibri" panose="020F0502020204030204" pitchFamily="34" charset="0"/>
                <a:cs typeface="Times New Roman" panose="02020603050405020304" pitchFamily="18" charset="0"/>
              </a:rPr>
              <a:t>SecureCare IV includes the Acceleration for Long-Term Care Agreement and Extension of Long-Term Care Agreement. These two agreements are tax qualified long-term care agreements that cover care such as nursing care, home and community-based care, and informal care as defined in the agreement. These agreements provide for the payment of a monthly benefit for qualified long-term care services. These agreements are intended to provide federally tax qualified long-term care insurance benefits under Section 7702B of the Internal Revenue Code, as amended. However, due to uncertainty in the tax law, benefits paid under these agreements may be taxable. Please ensure that your clients consult a tax advisor regarding long-term care benefit payments, or when taking a loan or withdrawal from a life insurance contract.</a:t>
            </a:r>
          </a:p>
          <a:p>
            <a:pPr marL="0" indent="0">
              <a:lnSpc>
                <a:spcPct val="107000"/>
              </a:lnSpc>
              <a:spcBef>
                <a:spcPts val="0"/>
              </a:spcBef>
              <a:spcAft>
                <a:spcPts val="800"/>
              </a:spcAft>
              <a:buNone/>
            </a:pPr>
            <a:r>
              <a:rPr lang="en-US" sz="1200" dirty="0">
                <a:solidFill>
                  <a:schemeClr val="accent5"/>
                </a:solidFill>
                <a:latin typeface="+mj-lt"/>
                <a:ea typeface="Calibri" panose="020F0502020204030204" pitchFamily="34" charset="0"/>
                <a:cs typeface="Times New Roman" panose="02020603050405020304" pitchFamily="18" charset="0"/>
              </a:rPr>
              <a:t>SecureCare Universal Life is only available in California. Please review policy for limitations and exclusions.</a:t>
            </a:r>
          </a:p>
          <a:p>
            <a:pPr marL="0" indent="0">
              <a:lnSpc>
                <a:spcPct val="107000"/>
              </a:lnSpc>
              <a:spcBef>
                <a:spcPts val="0"/>
              </a:spcBef>
              <a:spcAft>
                <a:spcPts val="800"/>
              </a:spcAft>
              <a:buNone/>
            </a:pPr>
            <a:r>
              <a:rPr lang="en-US" sz="1200" dirty="0">
                <a:solidFill>
                  <a:schemeClr val="accent5"/>
                </a:solidFill>
                <a:latin typeface="+mj-lt"/>
                <a:ea typeface="Calibri" panose="020F0502020204030204" pitchFamily="34" charset="0"/>
                <a:cs typeface="Times New Roman" panose="02020603050405020304" pitchFamily="18" charset="0"/>
              </a:rPr>
              <a:t>SecureCare Universal Life Insurance includes the Acceleration for Long-Term Care Agreement. The Acceleration for Long-Term Care Agreement and Extension of Long-Term Care Benefits Agreements are tax qualified long-term care agreements that cover care such as nursing care, home and community-based care, and informal care as defined in these agreements. These agreements provide for the payment of a monthly benefit for qualified long-term care services. These agreements are intended to provide federally tax qualified long-term care insurance benefits under Section 7702B of the Internal Revenue Code, as amended. However, due to uncertainty in the tax law, benefits paid under these agreements may be taxable. </a:t>
            </a:r>
          </a:p>
          <a:p>
            <a:pPr marL="0" indent="0">
              <a:lnSpc>
                <a:spcPct val="107000"/>
              </a:lnSpc>
              <a:spcBef>
                <a:spcPts val="0"/>
              </a:spcBef>
              <a:spcAft>
                <a:spcPts val="800"/>
              </a:spcAft>
              <a:buNone/>
            </a:pPr>
            <a:r>
              <a:rPr lang="en-US" sz="1200" dirty="0">
                <a:solidFill>
                  <a:schemeClr val="accent5"/>
                </a:solidFill>
                <a:latin typeface="+mj-lt"/>
                <a:ea typeface="Calibri" panose="020F0502020204030204" pitchFamily="34" charset="0"/>
                <a:cs typeface="Times New Roman" panose="02020603050405020304" pitchFamily="18" charset="0"/>
              </a:rPr>
              <a:t>The optional Long-Term Care Inflation Protection Agreement is available with 3% simple interest, 3% compound interest, 5% simple interest or 5% compound interest.</a:t>
            </a:r>
          </a:p>
          <a:p>
            <a:pPr marL="0" indent="0">
              <a:lnSpc>
                <a:spcPct val="107000"/>
              </a:lnSpc>
              <a:spcBef>
                <a:spcPts val="0"/>
              </a:spcBef>
              <a:spcAft>
                <a:spcPts val="800"/>
              </a:spcAft>
              <a:buNone/>
            </a:pPr>
            <a:endParaRPr lang="en-US" sz="1200" dirty="0">
              <a:latin typeface="+mj-lt"/>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US" sz="1200" dirty="0">
                <a:latin typeface="+mj-lt"/>
                <a:ea typeface="Calibri" panose="020F0502020204030204" pitchFamily="34" charset="0"/>
                <a:cs typeface="Times New Roman" panose="02020603050405020304" pitchFamily="18" charset="0"/>
              </a:rPr>
              <a:t>	</a:t>
            </a:r>
          </a:p>
          <a:p>
            <a:pPr marL="0" indent="0">
              <a:lnSpc>
                <a:spcPct val="107000"/>
              </a:lnSpc>
              <a:spcBef>
                <a:spcPts val="0"/>
              </a:spcBef>
              <a:spcAft>
                <a:spcPts val="800"/>
              </a:spcAft>
              <a:buNone/>
            </a:pPr>
            <a:endParaRPr lang="en-US" sz="12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87322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8F0F1C-1DA5-42BD-97F9-8E1EB22F26A2}"/>
              </a:ext>
            </a:extLst>
          </p:cNvPr>
          <p:cNvSpPr>
            <a:spLocks noGrp="1"/>
          </p:cNvSpPr>
          <p:nvPr>
            <p:ph idx="1"/>
          </p:nvPr>
        </p:nvSpPr>
        <p:spPr>
          <a:xfrm>
            <a:off x="895350" y="1492471"/>
            <a:ext cx="10401300" cy="2724912"/>
          </a:xfrm>
        </p:spPr>
        <p:txBody>
          <a:bodyPr/>
          <a:lstStyle/>
          <a:p>
            <a:pPr marL="0" indent="0">
              <a:lnSpc>
                <a:spcPct val="107000"/>
              </a:lnSpc>
              <a:spcBef>
                <a:spcPts val="0"/>
              </a:spcBef>
              <a:spcAft>
                <a:spcPts val="800"/>
              </a:spcAft>
              <a:buNone/>
            </a:pPr>
            <a:r>
              <a:rPr lang="en-US" sz="1200" b="0" dirty="0">
                <a:latin typeface="+mj-lt"/>
                <a:ea typeface="Calibri" panose="020F0502020204030204" pitchFamily="34" charset="0"/>
                <a:cs typeface="Times New Roman" panose="02020603050405020304" pitchFamily="18" charset="0"/>
              </a:rPr>
              <a:t>The Waiver of Premium agreement does not in any way replace the specific coverages provided in the policy.</a:t>
            </a:r>
          </a:p>
          <a:p>
            <a:pPr marL="0" indent="0">
              <a:lnSpc>
                <a:spcPct val="107000"/>
              </a:lnSpc>
              <a:spcBef>
                <a:spcPts val="0"/>
              </a:spcBef>
              <a:spcAft>
                <a:spcPts val="800"/>
              </a:spcAft>
              <a:buNone/>
            </a:pPr>
            <a:r>
              <a:rPr lang="en-US" sz="1200" b="0" dirty="0">
                <a:latin typeface="+mj-lt"/>
                <a:ea typeface="Calibri" panose="020F0502020204030204" pitchFamily="34" charset="0"/>
                <a:cs typeface="Times New Roman" panose="02020603050405020304" pitchFamily="18" charset="0"/>
              </a:rPr>
              <a:t>Additional agreements may be available. Agreements may be subject to additional costs and restrictions. Agreements may not be available in all states or may exist under a different name in various states and may not be available in combination with other agreements.</a:t>
            </a:r>
          </a:p>
          <a:p>
            <a:pPr marL="0" indent="0">
              <a:lnSpc>
                <a:spcPct val="107000"/>
              </a:lnSpc>
              <a:spcBef>
                <a:spcPts val="0"/>
              </a:spcBef>
              <a:spcAft>
                <a:spcPts val="800"/>
              </a:spcAft>
              <a:buNone/>
            </a:pPr>
            <a:r>
              <a:rPr lang="en-US" sz="1200" b="0" dirty="0">
                <a:latin typeface="+mj-lt"/>
                <a:ea typeface="Calibri" panose="020F0502020204030204" pitchFamily="34" charset="0"/>
                <a:cs typeface="Times New Roman" panose="02020603050405020304" pitchFamily="18" charset="0"/>
              </a:rPr>
              <a:t>To be eligible for benefits, the insured must be a chronically ill individual and have been prescribed qualified long-term care services pursuant to a plan of care prescribed by a licensed health care practitioner.</a:t>
            </a:r>
          </a:p>
          <a:p>
            <a:pPr marL="0" indent="0">
              <a:lnSpc>
                <a:spcPct val="107000"/>
              </a:lnSpc>
              <a:spcBef>
                <a:spcPts val="0"/>
              </a:spcBef>
              <a:spcAft>
                <a:spcPts val="800"/>
              </a:spcAft>
              <a:buNone/>
            </a:pPr>
            <a:r>
              <a:rPr lang="en-US" sz="1200" b="0" dirty="0">
                <a:latin typeface="+mj-lt"/>
                <a:ea typeface="Calibri" panose="020F0502020204030204" pitchFamily="34" charset="0"/>
                <a:cs typeface="Times New Roman" panose="02020603050405020304" pitchFamily="18" charset="0"/>
              </a:rPr>
              <a:t>Qualified long-term care services received outside the United States, its territories or possessions are limited to the non-United States monthly benefit limit. If the insured returns to the United States, the non-United States monthly benefit limit will no longer apply.</a:t>
            </a:r>
          </a:p>
          <a:p>
            <a:pPr marL="0" indent="0">
              <a:lnSpc>
                <a:spcPct val="107000"/>
              </a:lnSpc>
              <a:spcBef>
                <a:spcPts val="0"/>
              </a:spcBef>
              <a:spcAft>
                <a:spcPts val="800"/>
              </a:spcAft>
              <a:buNone/>
            </a:pPr>
            <a:r>
              <a:rPr lang="en-US" sz="1200" b="0" dirty="0">
                <a:latin typeface="+mj-lt"/>
                <a:ea typeface="Calibri" panose="020F0502020204030204" pitchFamily="34" charset="0"/>
                <a:cs typeface="Times New Roman" panose="02020603050405020304" pitchFamily="18" charset="0"/>
              </a:rPr>
              <a:t>The death proceeds will be reduced by a long-term care or terminal illness benefit payment under this policy. Clients should consult a tax advisor regarding long-term care benefit payments, terminal illness benefit payments, or when taking a loan or withdrawal from a life insurance contract.</a:t>
            </a:r>
          </a:p>
          <a:p>
            <a:pPr marL="0" indent="0">
              <a:lnSpc>
                <a:spcPct val="107000"/>
              </a:lnSpc>
              <a:spcBef>
                <a:spcPts val="0"/>
              </a:spcBef>
              <a:spcAft>
                <a:spcPts val="800"/>
              </a:spcAft>
              <a:buNone/>
            </a:pPr>
            <a:r>
              <a:rPr lang="en-US" sz="1200" b="0" dirty="0">
                <a:latin typeface="+mj-lt"/>
                <a:ea typeface="Calibri" panose="020F0502020204030204" pitchFamily="34" charset="0"/>
                <a:cs typeface="Times New Roman" panose="02020603050405020304" pitchFamily="18" charset="0"/>
              </a:rPr>
              <a:t>This information should not be considered as tax or legal advice. Clients should consult their tax or legal advisor regarding their own tax or legal situation. </a:t>
            </a:r>
          </a:p>
          <a:p>
            <a:pPr marL="0" indent="0">
              <a:lnSpc>
                <a:spcPct val="107000"/>
              </a:lnSpc>
              <a:spcBef>
                <a:spcPts val="0"/>
              </a:spcBef>
              <a:spcAft>
                <a:spcPts val="800"/>
              </a:spcAft>
              <a:buNone/>
            </a:pPr>
            <a:r>
              <a:rPr lang="en-US" sz="1200" b="0" dirty="0">
                <a:latin typeface="+mj-lt"/>
                <a:ea typeface="Calibri" panose="020F0502020204030204" pitchFamily="34" charset="0"/>
                <a:cs typeface="Times New Roman" panose="02020603050405020304" pitchFamily="18" charset="0"/>
              </a:rPr>
              <a:t>Reduced paid-up benefits refers to the reduced paid-up nonforfeiture benefit that purchases paid-up insurance in the event of premium lapse.</a:t>
            </a:r>
          </a:p>
          <a:p>
            <a:pPr marL="0" indent="0">
              <a:lnSpc>
                <a:spcPct val="107000"/>
              </a:lnSpc>
              <a:spcBef>
                <a:spcPts val="0"/>
              </a:spcBef>
              <a:spcAft>
                <a:spcPts val="800"/>
              </a:spcAft>
              <a:buNone/>
            </a:pPr>
            <a:r>
              <a:rPr lang="en-US" sz="1200" b="0" dirty="0">
                <a:latin typeface="+mj-lt"/>
                <a:ea typeface="Calibri" panose="020F0502020204030204" pitchFamily="34" charset="0"/>
                <a:cs typeface="Times New Roman" panose="02020603050405020304" pitchFamily="18" charset="0"/>
              </a:rPr>
              <a:t>Upon surrender, the policy owner will receive the surrender value proceeds. The surrender value proceeds may not equal the sum of premiums paid. Surrenders are subject to the return of premium option selected and the premium vesting schedule (if applicable). For more information regarding return of premium options, please consult with your financial professional.</a:t>
            </a:r>
          </a:p>
          <a:p>
            <a:pPr marL="0" indent="0">
              <a:lnSpc>
                <a:spcPct val="107000"/>
              </a:lnSpc>
              <a:spcBef>
                <a:spcPts val="0"/>
              </a:spcBef>
              <a:spcAft>
                <a:spcPts val="800"/>
              </a:spcAft>
              <a:buNone/>
            </a:pPr>
            <a:r>
              <a:rPr lang="en-US" sz="1200" b="0" dirty="0">
                <a:latin typeface="+mj-lt"/>
                <a:ea typeface="Calibri" panose="020F0502020204030204" pitchFamily="34" charset="0"/>
                <a:cs typeface="Times New Roman" panose="02020603050405020304" pitchFamily="18" charset="0"/>
              </a:rPr>
              <a:t>The death benefit proceeds, return of premium amount and long-term care benefit amounts depend, in part, on the return of premium option selected on the policy application. For more information regarding return of premium options, please review the policy carefully.</a:t>
            </a:r>
          </a:p>
          <a:p>
            <a:pPr marL="0" marR="0">
              <a:lnSpc>
                <a:spcPct val="107000"/>
              </a:lnSpc>
              <a:spcBef>
                <a:spcPts val="0"/>
              </a:spcBef>
              <a:spcAft>
                <a:spcPts val="800"/>
              </a:spcAft>
            </a:pPr>
            <a:endParaRPr lang="en-US" sz="1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93759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8F0F1C-1DA5-42BD-97F9-8E1EB22F26A2}"/>
              </a:ext>
            </a:extLst>
          </p:cNvPr>
          <p:cNvSpPr>
            <a:spLocks noGrp="1"/>
          </p:cNvSpPr>
          <p:nvPr>
            <p:ph idx="1"/>
          </p:nvPr>
        </p:nvSpPr>
        <p:spPr>
          <a:xfrm>
            <a:off x="895350" y="1492471"/>
            <a:ext cx="10401300" cy="2724912"/>
          </a:xfrm>
        </p:spPr>
        <p:txBody>
          <a:bodyPr/>
          <a:lstStyle/>
          <a:p>
            <a:pPr marL="0" indent="0">
              <a:lnSpc>
                <a:spcPct val="107000"/>
              </a:lnSpc>
              <a:spcBef>
                <a:spcPts val="0"/>
              </a:spcBef>
              <a:spcAft>
                <a:spcPts val="800"/>
              </a:spcAft>
              <a:buNone/>
            </a:pPr>
            <a:r>
              <a:rPr lang="en-US" sz="1200" b="0" dirty="0">
                <a:latin typeface="+mj-lt"/>
                <a:ea typeface="Calibri" panose="020F0502020204030204" pitchFamily="34" charset="0"/>
                <a:cs typeface="Times New Roman" panose="02020603050405020304" pitchFamily="18" charset="0"/>
              </a:rPr>
              <a:t>These are general marketing materials and, accordingly, should not be considered investment advice or a recommendation that any particular product or feature is appropriate or suitable for any particular individual. These materials are based on hypothetical scenarios and are not designed for any particular individual or group of individuals (for example, any demographic group by age or occupation). The materials were prepared for financial professionals who are experienced in investment and/or insurance matters. As a result, they should not be reviewed or relied on by any other persons. Securian Financial Group, and its subsidiaries, have a financial interest in the sale of their products.</a:t>
            </a:r>
          </a:p>
          <a:p>
            <a:pPr marL="0" indent="0">
              <a:lnSpc>
                <a:spcPct val="107000"/>
              </a:lnSpc>
              <a:spcBef>
                <a:spcPts val="0"/>
              </a:spcBef>
              <a:spcAft>
                <a:spcPts val="800"/>
              </a:spcAft>
              <a:buNone/>
            </a:pPr>
            <a:r>
              <a:rPr lang="en-US" sz="1200" b="0" dirty="0">
                <a:latin typeface="+mj-lt"/>
                <a:ea typeface="Calibri" panose="020F0502020204030204" pitchFamily="34" charset="0"/>
                <a:cs typeface="Times New Roman" panose="02020603050405020304" pitchFamily="18" charset="0"/>
              </a:rPr>
              <a:t>INSURANCE PRODUCTS ARE ISSUED BY MINNESOTA LIFE INSURANCE COMPANY in all states except New York. In New York, products are issued by Securian Life Insurance Company, a New York authorized insurer. Minnesota Life is not an authorized New York insurer and does not do insurance business in New York. Both companies are headquartered in St. Paul, MN. Product availability and features may vary by state. Each insurer is solely responsible for the financial obligations under the policies or contracts it issues.</a:t>
            </a:r>
          </a:p>
          <a:p>
            <a:pPr marL="0" indent="0">
              <a:lnSpc>
                <a:spcPct val="107000"/>
              </a:lnSpc>
              <a:spcBef>
                <a:spcPts val="0"/>
              </a:spcBef>
              <a:spcAft>
                <a:spcPts val="800"/>
              </a:spcAft>
              <a:buNone/>
            </a:pPr>
            <a:r>
              <a:rPr lang="en-US" sz="1200" b="0" dirty="0">
                <a:latin typeface="+mj-lt"/>
                <a:ea typeface="Calibri" panose="020F0502020204030204" pitchFamily="34" charset="0"/>
                <a:cs typeface="Times New Roman" panose="02020603050405020304" pitchFamily="18" charset="0"/>
              </a:rPr>
              <a:t>Securian Financial is the marketing name for Securian Financial Group, Inc., and its subsidiaries. Minnesota Life Insurance Company and Securian Life Insurance Company are subsidiaries of Securian Financial Group, Inc.</a:t>
            </a:r>
          </a:p>
          <a:p>
            <a:pPr marL="0" indent="0">
              <a:lnSpc>
                <a:spcPct val="107000"/>
              </a:lnSpc>
              <a:spcBef>
                <a:spcPts val="0"/>
              </a:spcBef>
              <a:spcAft>
                <a:spcPts val="800"/>
              </a:spcAft>
              <a:buNone/>
            </a:pPr>
            <a:r>
              <a:rPr lang="en-US" sz="1200" dirty="0">
                <a:latin typeface="+mj-lt"/>
                <a:ea typeface="Calibri" panose="020F0502020204030204" pitchFamily="34" charset="0"/>
                <a:cs typeface="Times New Roman" panose="02020603050405020304" pitchFamily="18" charset="0"/>
              </a:rPr>
              <a:t>For financial professional and internal training use only</a:t>
            </a:r>
            <a:r>
              <a:rPr lang="en-US" sz="1200" b="0" dirty="0">
                <a:latin typeface="+mj-lt"/>
                <a:ea typeface="Calibri" panose="020F0502020204030204" pitchFamily="34" charset="0"/>
                <a:cs typeface="Times New Roman" panose="02020603050405020304" pitchFamily="18" charset="0"/>
              </a:rPr>
              <a:t>. This material may not be reproduced in any form where it is accessible to the general public.</a:t>
            </a:r>
          </a:p>
          <a:p>
            <a:pPr marL="0" marR="0">
              <a:lnSpc>
                <a:spcPct val="107000"/>
              </a:lnSpc>
              <a:spcBef>
                <a:spcPts val="0"/>
              </a:spcBef>
              <a:spcAft>
                <a:spcPts val="800"/>
              </a:spcAft>
            </a:pPr>
            <a:endParaRPr lang="en-US" sz="1200" dirty="0">
              <a:effectLst/>
              <a:latin typeface="+mj-lt"/>
              <a:ea typeface="Calibri" panose="020F0502020204030204" pitchFamily="34" charset="0"/>
              <a:cs typeface="Times New Roman" panose="02020603050405020304" pitchFamily="18" charset="0"/>
            </a:endParaRPr>
          </a:p>
        </p:txBody>
      </p:sp>
      <p:sp>
        <p:nvSpPr>
          <p:cNvPr id="4" name="Text Placeholder 4">
            <a:extLst>
              <a:ext uri="{FF2B5EF4-FFF2-40B4-BE49-F238E27FC236}">
                <a16:creationId xmlns:a16="http://schemas.microsoft.com/office/drawing/2014/main" id="{9FE7C292-DC0F-48E4-995C-63AD3A540C5A}"/>
              </a:ext>
            </a:extLst>
          </p:cNvPr>
          <p:cNvSpPr txBox="1">
            <a:spLocks/>
          </p:cNvSpPr>
          <p:nvPr/>
        </p:nvSpPr>
        <p:spPr>
          <a:xfrm>
            <a:off x="0" y="5410200"/>
            <a:ext cx="6896100" cy="1447800"/>
          </a:xfrm>
          <a:prstGeom prst="rect">
            <a:avLst/>
          </a:prstGeom>
        </p:spPr>
        <p:txBody>
          <a:bodyPr vert="horz" lIns="0" tIns="0" rIns="0" bIns="347472" rtlCol="0" anchor="b" anchorCtr="0">
            <a:noAutofit/>
          </a:bodyPr>
          <a:lstStyle>
            <a:lvl1pPr marL="685800" marR="0" indent="0" algn="l" defTabSz="457200" rtl="0" eaLnBrk="1" fontAlgn="auto" latinLnBrk="0" hangingPunct="1">
              <a:lnSpc>
                <a:spcPts val="900"/>
              </a:lnSpc>
              <a:spcBef>
                <a:spcPts val="0"/>
              </a:spcBef>
              <a:spcAft>
                <a:spcPts val="215"/>
              </a:spcAft>
              <a:buClrTx/>
              <a:buSzTx/>
              <a:buFontTx/>
              <a:buNone/>
              <a:tabLst/>
              <a:defRPr sz="600" kern="1200">
                <a:solidFill>
                  <a:schemeClr val="tx1"/>
                </a:solidFill>
                <a:latin typeface="+mn-lt"/>
                <a:ea typeface="+mn-ea"/>
                <a:cs typeface="+mn-cs"/>
              </a:defRPr>
            </a:lvl1pPr>
            <a:lvl2pPr marL="685800" indent="0" algn="l" defTabSz="914400" rtl="0" eaLnBrk="1" latinLnBrk="0" hangingPunct="1">
              <a:lnSpc>
                <a:spcPts val="2600"/>
              </a:lnSpc>
              <a:spcBef>
                <a:spcPts val="500"/>
              </a:spcBef>
              <a:spcAft>
                <a:spcPts val="400"/>
              </a:spcAft>
              <a:buFontTx/>
              <a:buNone/>
              <a:defRPr sz="600" kern="1200">
                <a:solidFill>
                  <a:schemeClr val="tx1"/>
                </a:solidFill>
                <a:latin typeface="+mn-lt"/>
                <a:ea typeface="+mn-ea"/>
                <a:cs typeface="+mn-cs"/>
              </a:defRPr>
            </a:lvl2pPr>
            <a:lvl3pPr marL="685800" indent="0" algn="l" defTabSz="914400" rtl="0" eaLnBrk="1" latinLnBrk="0" hangingPunct="1">
              <a:lnSpc>
                <a:spcPts val="2600"/>
              </a:lnSpc>
              <a:spcBef>
                <a:spcPts val="500"/>
              </a:spcBef>
              <a:spcAft>
                <a:spcPts val="400"/>
              </a:spcAft>
              <a:buFontTx/>
              <a:buNone/>
              <a:defRPr sz="600" kern="1200">
                <a:solidFill>
                  <a:schemeClr val="tx1"/>
                </a:solidFill>
                <a:latin typeface="+mn-lt"/>
                <a:ea typeface="+mn-ea"/>
                <a:cs typeface="+mn-cs"/>
              </a:defRPr>
            </a:lvl3pPr>
            <a:lvl4pPr marL="685800" indent="0" algn="l" defTabSz="914400" rtl="0" eaLnBrk="1" latinLnBrk="0" hangingPunct="1">
              <a:lnSpc>
                <a:spcPts val="2600"/>
              </a:lnSpc>
              <a:spcBef>
                <a:spcPts val="500"/>
              </a:spcBef>
              <a:spcAft>
                <a:spcPts val="400"/>
              </a:spcAft>
              <a:buFontTx/>
              <a:buNone/>
              <a:defRPr sz="600" kern="1200">
                <a:solidFill>
                  <a:schemeClr val="tx1"/>
                </a:solidFill>
                <a:latin typeface="+mn-lt"/>
                <a:ea typeface="+mn-ea"/>
                <a:cs typeface="+mn-cs"/>
              </a:defRPr>
            </a:lvl4pPr>
            <a:lvl5pPr marL="685800" indent="0" algn="l" defTabSz="914400" rtl="0" eaLnBrk="1" latinLnBrk="0" hangingPunct="1">
              <a:lnSpc>
                <a:spcPts val="2600"/>
              </a:lnSpc>
              <a:spcBef>
                <a:spcPts val="500"/>
              </a:spcBef>
              <a:spcAft>
                <a:spcPts val="400"/>
              </a:spcAft>
              <a:buFontTx/>
              <a:buNone/>
              <a:defRPr sz="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0" indent="0">
              <a:lnSpc>
                <a:spcPct val="100000"/>
              </a:lnSpc>
              <a:spcAft>
                <a:spcPts val="450"/>
              </a:spcAft>
              <a:tabLst/>
              <a:defRPr/>
            </a:pPr>
            <a:r>
              <a:rPr lang="en-US" sz="900" b="1" spc="15" dirty="0">
                <a:solidFill>
                  <a:srgbClr val="000000"/>
                </a:solidFill>
                <a:latin typeface="Arial" panose="020B0604020202020204" pitchFamily="34" charset="0"/>
                <a:ea typeface="Times New Roman" panose="02020603050405020304" pitchFamily="18" charset="0"/>
                <a:cs typeface="Times-Roman"/>
              </a:rPr>
              <a:t>Securian Financial Group, Inc.</a:t>
            </a:r>
            <a:br>
              <a:rPr lang="en-US" sz="900" b="1" spc="15" dirty="0">
                <a:solidFill>
                  <a:srgbClr val="000000"/>
                </a:solidFill>
                <a:latin typeface="Arial" panose="020B0604020202020204" pitchFamily="34" charset="0"/>
                <a:ea typeface="Times New Roman" panose="02020603050405020304" pitchFamily="18" charset="0"/>
                <a:cs typeface="Times-Roman"/>
              </a:rPr>
            </a:br>
            <a:r>
              <a:rPr lang="en-US" sz="900" b="1" spc="15" dirty="0" err="1">
                <a:solidFill>
                  <a:srgbClr val="0C7B3F"/>
                </a:solidFill>
                <a:latin typeface="Arial" panose="020B0604020202020204" pitchFamily="34" charset="0"/>
                <a:ea typeface="Times New Roman" panose="02020603050405020304" pitchFamily="18" charset="0"/>
                <a:cs typeface="Times-Roman"/>
              </a:rPr>
              <a:t>securian.com</a:t>
            </a:r>
            <a:endParaRPr lang="en-US" sz="900" dirty="0">
              <a:solidFill>
                <a:srgbClr val="000000"/>
              </a:solidFill>
              <a:latin typeface="Times-Roman"/>
              <a:ea typeface="Times New Roman" panose="02020603050405020304" pitchFamily="18" charset="0"/>
              <a:cs typeface="Times-Roman"/>
            </a:endParaRPr>
          </a:p>
          <a:p>
            <a:pPr marL="920750" indent="0">
              <a:lnSpc>
                <a:spcPct val="100000"/>
              </a:lnSpc>
              <a:tabLst/>
              <a:defRPr/>
            </a:pPr>
            <a:r>
              <a:rPr lang="en-US" sz="900" spc="5" dirty="0">
                <a:solidFill>
                  <a:srgbClr val="323232"/>
                </a:solidFill>
                <a:ea typeface="Times New Roman" panose="02020603050405020304" pitchFamily="18" charset="0"/>
                <a:cs typeface="HurmeGeometricSans3-Regular" panose="020B0500020000000000" pitchFamily="34" charset="0"/>
              </a:rPr>
              <a:t>400 Robert Street North, St. Paul, MN 55101-2098</a:t>
            </a:r>
            <a:br>
              <a:rPr lang="en-US" sz="900" spc="5" dirty="0">
                <a:solidFill>
                  <a:srgbClr val="323232"/>
                </a:solidFill>
                <a:ea typeface="Times New Roman" panose="02020603050405020304" pitchFamily="18" charset="0"/>
                <a:cs typeface="HurmeGeometricSans3-Regular" panose="020B0500020000000000" pitchFamily="34" charset="0"/>
              </a:rPr>
            </a:br>
            <a:r>
              <a:rPr lang="en-US" sz="900" spc="5" dirty="0">
                <a:solidFill>
                  <a:srgbClr val="323232"/>
                </a:solidFill>
                <a:ea typeface="Times New Roman" panose="02020603050405020304" pitchFamily="18" charset="0"/>
                <a:cs typeface="HurmeGeometricSans3-Regular" panose="020B0500020000000000" pitchFamily="34" charset="0"/>
              </a:rPr>
              <a:t>©2026 Securian Financial Group, Inc. All rights reserved.</a:t>
            </a:r>
          </a:p>
          <a:p>
            <a:pPr marL="920750" indent="0">
              <a:lnSpc>
                <a:spcPct val="100000"/>
              </a:lnSpc>
              <a:tabLst/>
              <a:defRPr/>
            </a:pPr>
            <a:endParaRPr lang="en-US" sz="900" spc="-10" dirty="0">
              <a:solidFill>
                <a:srgbClr val="323232"/>
              </a:solidFill>
              <a:ea typeface="Times New Roman" panose="02020603050405020304" pitchFamily="18" charset="0"/>
              <a:cs typeface="HurmeGeometricSans3-Regular" panose="020B0500020000000000" pitchFamily="34" charset="0"/>
            </a:endParaRPr>
          </a:p>
          <a:p>
            <a:pPr marL="920750" indent="0">
              <a:lnSpc>
                <a:spcPct val="100000"/>
              </a:lnSpc>
              <a:tabLst/>
              <a:defRPr/>
            </a:pPr>
            <a:r>
              <a:rPr lang="en-US" sz="900" spc="5" dirty="0">
                <a:solidFill>
                  <a:srgbClr val="323232"/>
                </a:solidFill>
                <a:ea typeface="Times New Roman" panose="02020603050405020304" pitchFamily="18" charset="0"/>
                <a:cs typeface="HurmeGeometricSans3-Regular" panose="020B0500020000000000" pitchFamily="34" charset="0"/>
              </a:rPr>
              <a:t>SCIV-TRAINING 1-2026   DOFU 1-2026</a:t>
            </a:r>
            <a:br>
              <a:rPr lang="en-US" sz="900" spc="5" dirty="0">
                <a:solidFill>
                  <a:srgbClr val="323232"/>
                </a:solidFill>
                <a:ea typeface="Times New Roman" panose="02020603050405020304" pitchFamily="18" charset="0"/>
                <a:cs typeface="HurmeGeometricSans3-Regular" panose="020B0500020000000000" pitchFamily="34" charset="0"/>
              </a:rPr>
            </a:br>
            <a:r>
              <a:rPr lang="en-US" sz="900" spc="5" dirty="0">
                <a:solidFill>
                  <a:srgbClr val="323232"/>
                </a:solidFill>
                <a:ea typeface="Times New Roman" panose="02020603050405020304" pitchFamily="18" charset="0"/>
                <a:cs typeface="HurmeGeometricSans3-Regular" panose="020B0500020000000000" pitchFamily="34" charset="0"/>
              </a:rPr>
              <a:t>5092460   </a:t>
            </a:r>
            <a:endParaRPr lang="en-US" sz="900" spc="-10" dirty="0">
              <a:solidFill>
                <a:srgbClr val="323232"/>
              </a:solidFill>
              <a:ea typeface="Times New Roman" panose="02020603050405020304" pitchFamily="18" charset="0"/>
              <a:cs typeface="HurmeGeometricSans3-Regular" panose="020B0500020000000000" pitchFamily="34" charset="0"/>
            </a:endParaRPr>
          </a:p>
        </p:txBody>
      </p:sp>
    </p:spTree>
    <p:extLst>
      <p:ext uri="{BB962C8B-B14F-4D97-AF65-F5344CB8AC3E}">
        <p14:creationId xmlns:p14="http://schemas.microsoft.com/office/powerpoint/2010/main" val="1185833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95C41-2A24-71A3-85D8-3AC218A9EEC8}"/>
              </a:ext>
            </a:extLst>
          </p:cNvPr>
          <p:cNvSpPr>
            <a:spLocks noGrp="1"/>
          </p:cNvSpPr>
          <p:nvPr>
            <p:ph type="title"/>
          </p:nvPr>
        </p:nvSpPr>
        <p:spPr/>
        <p:txBody>
          <a:bodyPr/>
          <a:lstStyle/>
          <a:p>
            <a:r>
              <a:rPr lang="en-US" dirty="0"/>
              <a:t>When increased demand meets limited supply</a:t>
            </a:r>
          </a:p>
        </p:txBody>
      </p:sp>
      <p:sp>
        <p:nvSpPr>
          <p:cNvPr id="3" name="Text Placeholder 2">
            <a:extLst>
              <a:ext uri="{FF2B5EF4-FFF2-40B4-BE49-F238E27FC236}">
                <a16:creationId xmlns:a16="http://schemas.microsoft.com/office/drawing/2014/main" id="{676F01C5-B276-B762-CE31-7EC64BE5A247}"/>
              </a:ext>
            </a:extLst>
          </p:cNvPr>
          <p:cNvSpPr>
            <a:spLocks noGrp="1"/>
          </p:cNvSpPr>
          <p:nvPr>
            <p:ph type="body" sz="quarter" idx="23"/>
          </p:nvPr>
        </p:nvSpPr>
        <p:spPr/>
        <p:txBody>
          <a:bodyPr/>
          <a:lstStyle/>
          <a:p>
            <a:endParaRPr lang="en-US"/>
          </a:p>
        </p:txBody>
      </p:sp>
      <p:sp>
        <p:nvSpPr>
          <p:cNvPr id="4" name="Text Placeholder 3">
            <a:extLst>
              <a:ext uri="{FF2B5EF4-FFF2-40B4-BE49-F238E27FC236}">
                <a16:creationId xmlns:a16="http://schemas.microsoft.com/office/drawing/2014/main" id="{F0F47042-39FB-651E-7B84-5DFEADFC8595}"/>
              </a:ext>
            </a:extLst>
          </p:cNvPr>
          <p:cNvSpPr>
            <a:spLocks noGrp="1"/>
          </p:cNvSpPr>
          <p:nvPr>
            <p:ph type="body" sz="quarter" idx="27"/>
          </p:nvPr>
        </p:nvSpPr>
        <p:spPr>
          <a:xfrm>
            <a:off x="623888" y="6314346"/>
            <a:ext cx="10942637" cy="377825"/>
          </a:xfrm>
        </p:spPr>
        <p:txBody>
          <a:bodyPr/>
          <a:lstStyle/>
          <a:p>
            <a:r>
              <a:rPr lang="en-US" dirty="0"/>
              <a:t>1. 2023 Profile of Older Americans. Administration for Community Living, Administration on Aging, U.S. Department of Health and Human Services. May 2024. https://acl.gov/sites/default/files/Profile%20of%20OA/ACL_ProfileOlderAmericans2023_508.pdf</a:t>
            </a:r>
          </a:p>
          <a:p>
            <a:r>
              <a:rPr lang="en-US" dirty="0"/>
              <a:t>2. An aging America: why state planning can’t wait until 2030. Embodied Labs. October 2024. </a:t>
            </a:r>
            <a:r>
              <a:rPr lang="en-US" dirty="0">
                <a:hlinkClick r:id="rId3"/>
              </a:rPr>
              <a:t>https://www.embodiedlabs.com/news/an-aging-america-why-state-planning-cant-wait-until-2030</a:t>
            </a:r>
            <a:endParaRPr lang="en-US" dirty="0"/>
          </a:p>
          <a:p>
            <a:r>
              <a:rPr lang="en-US" dirty="0"/>
              <a:t>3. How Will America’s “Silver Tsunami” Impact Demand for Nursing Homes? Seniorliving.org. November 2025. https://www.seniorliving.org/nursing-homes/nursing-home-demand-projections/</a:t>
            </a:r>
          </a:p>
        </p:txBody>
      </p:sp>
      <p:sp>
        <p:nvSpPr>
          <p:cNvPr id="6" name="Text Placeholder 5">
            <a:extLst>
              <a:ext uri="{FF2B5EF4-FFF2-40B4-BE49-F238E27FC236}">
                <a16:creationId xmlns:a16="http://schemas.microsoft.com/office/drawing/2014/main" id="{E0388685-60ED-5357-8237-3379411AAE8D}"/>
              </a:ext>
            </a:extLst>
          </p:cNvPr>
          <p:cNvSpPr>
            <a:spLocks noGrp="1"/>
          </p:cNvSpPr>
          <p:nvPr>
            <p:ph type="body" sz="quarter" idx="25"/>
          </p:nvPr>
        </p:nvSpPr>
        <p:spPr>
          <a:xfrm>
            <a:off x="7450169" y="5330095"/>
            <a:ext cx="4145388" cy="727678"/>
          </a:xfrm>
        </p:spPr>
        <p:txBody>
          <a:bodyPr/>
          <a:lstStyle/>
          <a:p>
            <a:pPr marL="0" indent="0">
              <a:buNone/>
            </a:pPr>
            <a:r>
              <a:rPr lang="en-US" sz="1800" b="1" dirty="0"/>
              <a:t>Cost of care increasing</a:t>
            </a:r>
          </a:p>
        </p:txBody>
      </p:sp>
      <p:sp>
        <p:nvSpPr>
          <p:cNvPr id="7" name="Text Placeholder 41">
            <a:extLst>
              <a:ext uri="{FF2B5EF4-FFF2-40B4-BE49-F238E27FC236}">
                <a16:creationId xmlns:a16="http://schemas.microsoft.com/office/drawing/2014/main" id="{7A5F0155-1051-1F51-A1A3-B3363C980242}"/>
              </a:ext>
            </a:extLst>
          </p:cNvPr>
          <p:cNvSpPr txBox="1">
            <a:spLocks/>
          </p:cNvSpPr>
          <p:nvPr/>
        </p:nvSpPr>
        <p:spPr>
          <a:xfrm>
            <a:off x="623887" y="3415868"/>
            <a:ext cx="2999888" cy="2641905"/>
          </a:xfrm>
          <a:prstGeom prst="rect">
            <a:avLst/>
          </a:prstGeom>
        </p:spPr>
        <p:txBody>
          <a:bodyPr lIns="0" tIns="0" rIns="0" bIns="0"/>
          <a:lstStyle>
            <a:lvl1pPr marL="13716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1pPr>
            <a:lvl2pPr marL="457200" marR="0" indent="-265176" algn="l" defTabSz="914400" rtl="0" eaLnBrk="1" fontAlgn="auto" latinLnBrk="0" hangingPunct="1">
              <a:lnSpc>
                <a:spcPct val="100000"/>
              </a:lnSpc>
              <a:spcBef>
                <a:spcPts val="200"/>
              </a:spcBef>
              <a:spcAft>
                <a:spcPts val="0"/>
              </a:spcAft>
              <a:buClrTx/>
              <a:buSzTx/>
              <a:buFont typeface="System Font Regular"/>
              <a:buChar char="－"/>
              <a:tabLst/>
              <a:defRPr sz="1400" kern="1200">
                <a:solidFill>
                  <a:schemeClr val="tx1"/>
                </a:solidFill>
                <a:latin typeface="+mn-lt"/>
                <a:ea typeface="+mn-ea"/>
                <a:cs typeface="+mn-cs"/>
              </a:defRPr>
            </a:lvl2pPr>
            <a:lvl3pPr marL="59436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749808" marR="0" indent="-137160" algn="l" defTabSz="914400" rtl="0" eaLnBrk="1" fontAlgn="auto" latinLnBrk="0" hangingPunct="1">
              <a:lnSpc>
                <a:spcPct val="100000"/>
              </a:lnSpc>
              <a:spcBef>
                <a:spcPts val="2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91440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Baby boomer wave is now in its highest impact years</a:t>
            </a:r>
            <a:r>
              <a:rPr lang="en-US" baseline="30000" dirty="0"/>
              <a:t>1</a:t>
            </a:r>
            <a:endParaRPr lang="en-US" b="1" dirty="0"/>
          </a:p>
          <a:p>
            <a:pPr lvl="1"/>
            <a:r>
              <a:rPr lang="en-US" dirty="0"/>
              <a:t>By 2030, 1 in 5 will be 65+</a:t>
            </a:r>
            <a:endParaRPr lang="en-US" baseline="30000" dirty="0"/>
          </a:p>
          <a:p>
            <a:pPr lvl="1"/>
            <a:r>
              <a:rPr lang="en-US" dirty="0"/>
              <a:t>By 2050, all Baby Boomers 85+</a:t>
            </a:r>
          </a:p>
          <a:p>
            <a:pPr lvl="1"/>
            <a:r>
              <a:rPr lang="en-US" dirty="0"/>
              <a:t>Fastest growing segment of older population is ages 85+</a:t>
            </a:r>
          </a:p>
          <a:p>
            <a:r>
              <a:rPr lang="en-US" b="1" dirty="0"/>
              <a:t>Aging population means rising care needs</a:t>
            </a:r>
            <a:r>
              <a:rPr lang="en-US" baseline="30000" dirty="0"/>
              <a:t>2</a:t>
            </a:r>
            <a:endParaRPr lang="en-US" b="1" dirty="0"/>
          </a:p>
          <a:p>
            <a:pPr lvl="1"/>
            <a:r>
              <a:rPr lang="en-US" dirty="0"/>
              <a:t>68% older American have 2+ chronic health issues</a:t>
            </a:r>
          </a:p>
        </p:txBody>
      </p:sp>
      <p:sp>
        <p:nvSpPr>
          <p:cNvPr id="8" name="Rectangle 7">
            <a:extLst>
              <a:ext uri="{FF2B5EF4-FFF2-40B4-BE49-F238E27FC236}">
                <a16:creationId xmlns:a16="http://schemas.microsoft.com/office/drawing/2014/main" id="{17DEFD08-1B4D-B49A-856E-726F7068545B}"/>
              </a:ext>
            </a:extLst>
          </p:cNvPr>
          <p:cNvSpPr>
            <a:spLocks noChangeAspect="1"/>
          </p:cNvSpPr>
          <p:nvPr/>
        </p:nvSpPr>
        <p:spPr>
          <a:xfrm>
            <a:off x="3970146" y="2431617"/>
            <a:ext cx="2999888" cy="785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tIns="91440" bIns="91440" rtlCol="0" anchor="ctr" anchorCtr="0"/>
          <a:lstStyle/>
          <a:p>
            <a:r>
              <a:rPr lang="en-US" sz="1600" b="1" kern="100" dirty="0">
                <a:solidFill>
                  <a:schemeClr val="bg1"/>
                </a:solidFill>
                <a:ea typeface="Calibri" panose="020F0502020204030204" pitchFamily="34" charset="0"/>
                <a:cs typeface="Times New Roman" panose="02020603050405020304" pitchFamily="18" charset="0"/>
              </a:rPr>
              <a:t>Supply: system under strain</a:t>
            </a:r>
            <a:endParaRPr lang="en-US" sz="1600" b="1" kern="100" dirty="0">
              <a:solidFill>
                <a:schemeClr val="bg1"/>
              </a:solidFill>
              <a:effectLst/>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03A57382-1C56-E335-40BA-DB0C17D797C0}"/>
              </a:ext>
            </a:extLst>
          </p:cNvPr>
          <p:cNvSpPr>
            <a:spLocks noChangeAspect="1"/>
          </p:cNvSpPr>
          <p:nvPr/>
        </p:nvSpPr>
        <p:spPr>
          <a:xfrm>
            <a:off x="623887" y="2431617"/>
            <a:ext cx="2999888" cy="785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tIns="91440" bIns="91440" rtlCol="0" anchor="ctr" anchorCtr="0"/>
          <a:lstStyle/>
          <a:p>
            <a:r>
              <a:rPr lang="en-US" sz="1600" b="1" kern="100" dirty="0">
                <a:solidFill>
                  <a:schemeClr val="bg1"/>
                </a:solidFill>
                <a:ea typeface="Calibri" panose="020F0502020204030204" pitchFamily="34" charset="0"/>
                <a:cs typeface="Times New Roman" panose="02020603050405020304" pitchFamily="18" charset="0"/>
              </a:rPr>
              <a:t>Demand: historic shift in aging</a:t>
            </a:r>
            <a:endParaRPr lang="en-US" sz="1600" b="1" kern="100" dirty="0">
              <a:solidFill>
                <a:schemeClr val="bg1"/>
              </a:solidFill>
              <a:effectLst/>
              <a:ea typeface="Calibri" panose="020F0502020204030204" pitchFamily="34" charset="0"/>
              <a:cs typeface="Times New Roman" panose="02020603050405020304" pitchFamily="18" charset="0"/>
            </a:endParaRPr>
          </a:p>
        </p:txBody>
      </p:sp>
      <p:sp>
        <p:nvSpPr>
          <p:cNvPr id="10" name="Text Placeholder 41">
            <a:extLst>
              <a:ext uri="{FF2B5EF4-FFF2-40B4-BE49-F238E27FC236}">
                <a16:creationId xmlns:a16="http://schemas.microsoft.com/office/drawing/2014/main" id="{58A749DC-D8CA-3237-ED94-85015D808EDE}"/>
              </a:ext>
            </a:extLst>
          </p:cNvPr>
          <p:cNvSpPr txBox="1">
            <a:spLocks/>
          </p:cNvSpPr>
          <p:nvPr/>
        </p:nvSpPr>
        <p:spPr>
          <a:xfrm>
            <a:off x="3970146" y="3415868"/>
            <a:ext cx="2999888" cy="2641905"/>
          </a:xfrm>
          <a:prstGeom prst="rect">
            <a:avLst/>
          </a:prstGeom>
        </p:spPr>
        <p:txBody>
          <a:bodyPr lIns="0" tIns="0" rIns="0" bIns="0"/>
          <a:lstStyle>
            <a:lvl1pPr marL="13716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1pPr>
            <a:lvl2pPr marL="457200" marR="0" indent="-265176" algn="l" defTabSz="914400" rtl="0" eaLnBrk="1" fontAlgn="auto" latinLnBrk="0" hangingPunct="1">
              <a:lnSpc>
                <a:spcPct val="100000"/>
              </a:lnSpc>
              <a:spcBef>
                <a:spcPts val="200"/>
              </a:spcBef>
              <a:spcAft>
                <a:spcPts val="0"/>
              </a:spcAft>
              <a:buClrTx/>
              <a:buSzTx/>
              <a:buFont typeface="System Font Regular"/>
              <a:buChar char="－"/>
              <a:tabLst/>
              <a:defRPr sz="1400" kern="1200">
                <a:solidFill>
                  <a:schemeClr val="tx1"/>
                </a:solidFill>
                <a:latin typeface="+mn-lt"/>
                <a:ea typeface="+mn-ea"/>
                <a:cs typeface="+mn-cs"/>
              </a:defRPr>
            </a:lvl2pPr>
            <a:lvl3pPr marL="59436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749808" marR="0" indent="-137160" algn="l" defTabSz="914400" rtl="0" eaLnBrk="1" fontAlgn="auto" latinLnBrk="0" hangingPunct="1">
              <a:lnSpc>
                <a:spcPct val="100000"/>
              </a:lnSpc>
              <a:spcBef>
                <a:spcPts val="2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91440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Severe and growing workforce shortage</a:t>
            </a:r>
          </a:p>
          <a:p>
            <a:pPr lvl="1"/>
            <a:r>
              <a:rPr lang="en-US" dirty="0"/>
              <a:t>U.S. projected to need 7.8 million care workers</a:t>
            </a:r>
            <a:r>
              <a:rPr lang="en-US" baseline="30000" dirty="0"/>
              <a:t>2</a:t>
            </a:r>
          </a:p>
          <a:p>
            <a:pPr lvl="1"/>
            <a:r>
              <a:rPr lang="en-US" dirty="0"/>
              <a:t>87% of nursing homes deal with staffing shortages</a:t>
            </a:r>
            <a:r>
              <a:rPr lang="en-US" baseline="30000" dirty="0"/>
              <a:t>3</a:t>
            </a:r>
          </a:p>
          <a:p>
            <a:r>
              <a:rPr lang="en-US" b="1" dirty="0"/>
              <a:t>Facility scarcity and care access challenges</a:t>
            </a:r>
          </a:p>
          <a:p>
            <a:pPr lvl="1"/>
            <a:r>
              <a:rPr lang="en-US" dirty="0"/>
              <a:t>3K+ new nursing homes needed</a:t>
            </a:r>
            <a:r>
              <a:rPr lang="en-US" baseline="30000" dirty="0"/>
              <a:t>3</a:t>
            </a:r>
            <a:endParaRPr lang="en-US" dirty="0"/>
          </a:p>
          <a:p>
            <a:pPr lvl="1"/>
            <a:r>
              <a:rPr lang="en-US" dirty="0"/>
              <a:t>61% limit new admissions due to workforce issues</a:t>
            </a:r>
            <a:r>
              <a:rPr lang="en-US" baseline="30000" dirty="0"/>
              <a:t>3</a:t>
            </a:r>
            <a:endParaRPr lang="en-US" dirty="0"/>
          </a:p>
          <a:p>
            <a:pPr lvl="1"/>
            <a:endParaRPr lang="en-US" dirty="0"/>
          </a:p>
        </p:txBody>
      </p:sp>
      <p:sp>
        <p:nvSpPr>
          <p:cNvPr id="30" name="Freeform: Shape 29">
            <a:extLst>
              <a:ext uri="{FF2B5EF4-FFF2-40B4-BE49-F238E27FC236}">
                <a16:creationId xmlns:a16="http://schemas.microsoft.com/office/drawing/2014/main" id="{97AF55B5-3A2B-C6F1-CDB8-1FFE94057F8F}"/>
              </a:ext>
            </a:extLst>
          </p:cNvPr>
          <p:cNvSpPr/>
          <p:nvPr/>
        </p:nvSpPr>
        <p:spPr>
          <a:xfrm>
            <a:off x="4244468" y="2608271"/>
            <a:ext cx="325992" cy="450129"/>
          </a:xfrm>
          <a:custGeom>
            <a:avLst/>
            <a:gdLst>
              <a:gd name="connsiteX0" fmla="*/ 162996 w 325992"/>
              <a:gd name="connsiteY0" fmla="*/ 450130 h 450129"/>
              <a:gd name="connsiteX1" fmla="*/ 153126 w 325992"/>
              <a:gd name="connsiteY1" fmla="*/ 446031 h 450129"/>
              <a:gd name="connsiteX2" fmla="*/ 4068 w 325992"/>
              <a:gd name="connsiteY2" fmla="*/ 297029 h 450129"/>
              <a:gd name="connsiteX3" fmla="*/ 4099 w 325992"/>
              <a:gd name="connsiteY3" fmla="*/ 277313 h 450129"/>
              <a:gd name="connsiteX4" fmla="*/ 13938 w 325992"/>
              <a:gd name="connsiteY4" fmla="*/ 273245 h 450129"/>
              <a:gd name="connsiteX5" fmla="*/ 101655 w 325992"/>
              <a:gd name="connsiteY5" fmla="*/ 273245 h 450129"/>
              <a:gd name="connsiteX6" fmla="*/ 101655 w 325992"/>
              <a:gd name="connsiteY6" fmla="*/ 13941 h 450129"/>
              <a:gd name="connsiteX7" fmla="*/ 115597 w 325992"/>
              <a:gd name="connsiteY7" fmla="*/ 0 h 450129"/>
              <a:gd name="connsiteX8" fmla="*/ 129538 w 325992"/>
              <a:gd name="connsiteY8" fmla="*/ 13941 h 450129"/>
              <a:gd name="connsiteX9" fmla="*/ 130458 w 325992"/>
              <a:gd name="connsiteY9" fmla="*/ 301127 h 450129"/>
              <a:gd name="connsiteX10" fmla="*/ 47620 w 325992"/>
              <a:gd name="connsiteY10" fmla="*/ 301127 h 450129"/>
              <a:gd name="connsiteX11" fmla="*/ 162996 w 325992"/>
              <a:gd name="connsiteY11" fmla="*/ 416448 h 450129"/>
              <a:gd name="connsiteX12" fmla="*/ 278373 w 325992"/>
              <a:gd name="connsiteY12" fmla="*/ 301127 h 450129"/>
              <a:gd name="connsiteX13" fmla="*/ 196817 w 325992"/>
              <a:gd name="connsiteY13" fmla="*/ 301127 h 450129"/>
              <a:gd name="connsiteX14" fmla="*/ 196455 w 325992"/>
              <a:gd name="connsiteY14" fmla="*/ 13941 h 450129"/>
              <a:gd name="connsiteX15" fmla="*/ 210396 w 325992"/>
              <a:gd name="connsiteY15" fmla="*/ 0 h 450129"/>
              <a:gd name="connsiteX16" fmla="*/ 224337 w 325992"/>
              <a:gd name="connsiteY16" fmla="*/ 13941 h 450129"/>
              <a:gd name="connsiteX17" fmla="*/ 224337 w 325992"/>
              <a:gd name="connsiteY17" fmla="*/ 273245 h 450129"/>
              <a:gd name="connsiteX18" fmla="*/ 312026 w 325992"/>
              <a:gd name="connsiteY18" fmla="*/ 273245 h 450129"/>
              <a:gd name="connsiteX19" fmla="*/ 325993 w 325992"/>
              <a:gd name="connsiteY19" fmla="*/ 287161 h 450129"/>
              <a:gd name="connsiteX20" fmla="*/ 321925 w 325992"/>
              <a:gd name="connsiteY20" fmla="*/ 297029 h 450129"/>
              <a:gd name="connsiteX21" fmla="*/ 172866 w 325992"/>
              <a:gd name="connsiteY21" fmla="*/ 446031 h 450129"/>
              <a:gd name="connsiteX22" fmla="*/ 162996 w 325992"/>
              <a:gd name="connsiteY22" fmla="*/ 450130 h 450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5992" h="450129">
                <a:moveTo>
                  <a:pt x="162996" y="450130"/>
                </a:moveTo>
                <a:cubicBezTo>
                  <a:pt x="159292" y="450130"/>
                  <a:pt x="155741" y="448655"/>
                  <a:pt x="153126" y="446031"/>
                </a:cubicBezTo>
                <a:lnTo>
                  <a:pt x="4068" y="297029"/>
                </a:lnTo>
                <a:cubicBezTo>
                  <a:pt x="-1368" y="291575"/>
                  <a:pt x="-1354" y="282750"/>
                  <a:pt x="4099" y="277313"/>
                </a:cubicBezTo>
                <a:cubicBezTo>
                  <a:pt x="6711" y="274709"/>
                  <a:pt x="10249" y="273245"/>
                  <a:pt x="13938" y="273245"/>
                </a:cubicBezTo>
                <a:lnTo>
                  <a:pt x="101655" y="273245"/>
                </a:lnTo>
                <a:lnTo>
                  <a:pt x="101655" y="13941"/>
                </a:lnTo>
                <a:cubicBezTo>
                  <a:pt x="101655" y="6242"/>
                  <a:pt x="107897" y="0"/>
                  <a:pt x="115597" y="0"/>
                </a:cubicBezTo>
                <a:cubicBezTo>
                  <a:pt x="123296" y="0"/>
                  <a:pt x="129538" y="6242"/>
                  <a:pt x="129538" y="13941"/>
                </a:cubicBezTo>
                <a:lnTo>
                  <a:pt x="130458" y="301127"/>
                </a:lnTo>
                <a:lnTo>
                  <a:pt x="47620" y="301127"/>
                </a:lnTo>
                <a:lnTo>
                  <a:pt x="162996" y="416448"/>
                </a:lnTo>
                <a:lnTo>
                  <a:pt x="278373" y="301127"/>
                </a:lnTo>
                <a:lnTo>
                  <a:pt x="196817" y="301127"/>
                </a:lnTo>
                <a:lnTo>
                  <a:pt x="196455" y="13941"/>
                </a:lnTo>
                <a:cubicBezTo>
                  <a:pt x="196455" y="6242"/>
                  <a:pt x="202698" y="0"/>
                  <a:pt x="210396" y="0"/>
                </a:cubicBezTo>
                <a:cubicBezTo>
                  <a:pt x="218094" y="0"/>
                  <a:pt x="224337" y="6242"/>
                  <a:pt x="224337" y="13941"/>
                </a:cubicBezTo>
                <a:lnTo>
                  <a:pt x="224337" y="273245"/>
                </a:lnTo>
                <a:lnTo>
                  <a:pt x="312026" y="273245"/>
                </a:lnTo>
                <a:cubicBezTo>
                  <a:pt x="319725" y="273231"/>
                  <a:pt x="325979" y="279463"/>
                  <a:pt x="325993" y="287161"/>
                </a:cubicBezTo>
                <a:cubicBezTo>
                  <a:pt x="325998" y="290861"/>
                  <a:pt x="324534" y="294411"/>
                  <a:pt x="321925" y="297029"/>
                </a:cubicBezTo>
                <a:lnTo>
                  <a:pt x="172866" y="446031"/>
                </a:lnTo>
                <a:cubicBezTo>
                  <a:pt x="170251" y="448655"/>
                  <a:pt x="166700" y="450130"/>
                  <a:pt x="162996" y="450130"/>
                </a:cubicBezTo>
                <a:close/>
              </a:path>
            </a:pathLst>
          </a:custGeom>
          <a:solidFill>
            <a:schemeClr val="bg1"/>
          </a:solidFill>
          <a:ln w="2752"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8DA08038-23FC-C2C4-5804-5C2CC8ED326D}"/>
              </a:ext>
            </a:extLst>
          </p:cNvPr>
          <p:cNvSpPr/>
          <p:nvPr/>
        </p:nvSpPr>
        <p:spPr>
          <a:xfrm>
            <a:off x="4345147" y="2608355"/>
            <a:ext cx="124633" cy="388398"/>
          </a:xfrm>
          <a:custGeom>
            <a:avLst/>
            <a:gdLst>
              <a:gd name="connsiteX0" fmla="*/ 73470 w 124633"/>
              <a:gd name="connsiteY0" fmla="*/ 326082 h 388398"/>
              <a:gd name="connsiteX1" fmla="*/ 73470 w 124633"/>
              <a:gd name="connsiteY1" fmla="*/ 11153 h 388398"/>
              <a:gd name="connsiteX2" fmla="*/ 62317 w 124633"/>
              <a:gd name="connsiteY2" fmla="*/ 0 h 388398"/>
              <a:gd name="connsiteX3" fmla="*/ 51164 w 124633"/>
              <a:gd name="connsiteY3" fmla="*/ 11153 h 388398"/>
              <a:gd name="connsiteX4" fmla="*/ 51164 w 124633"/>
              <a:gd name="connsiteY4" fmla="*/ 326221 h 388398"/>
              <a:gd name="connsiteX5" fmla="*/ 0 w 124633"/>
              <a:gd name="connsiteY5" fmla="*/ 326221 h 388398"/>
              <a:gd name="connsiteX6" fmla="*/ 62317 w 124633"/>
              <a:gd name="connsiteY6" fmla="*/ 388399 h 388398"/>
              <a:gd name="connsiteX7" fmla="*/ 124633 w 124633"/>
              <a:gd name="connsiteY7" fmla="*/ 326082 h 38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633" h="388398">
                <a:moveTo>
                  <a:pt x="73470" y="326082"/>
                </a:moveTo>
                <a:lnTo>
                  <a:pt x="73470" y="11153"/>
                </a:lnTo>
                <a:cubicBezTo>
                  <a:pt x="73470" y="4993"/>
                  <a:pt x="68476" y="0"/>
                  <a:pt x="62317" y="0"/>
                </a:cubicBezTo>
                <a:cubicBezTo>
                  <a:pt x="56157" y="0"/>
                  <a:pt x="51164" y="4993"/>
                  <a:pt x="51164" y="11153"/>
                </a:cubicBezTo>
                <a:lnTo>
                  <a:pt x="51164" y="326221"/>
                </a:lnTo>
                <a:lnTo>
                  <a:pt x="0" y="326221"/>
                </a:lnTo>
                <a:lnTo>
                  <a:pt x="62317" y="388399"/>
                </a:lnTo>
                <a:lnTo>
                  <a:pt x="124633" y="326082"/>
                </a:lnTo>
                <a:close/>
              </a:path>
            </a:pathLst>
          </a:custGeom>
          <a:solidFill>
            <a:schemeClr val="bg1"/>
          </a:solidFill>
          <a:ln w="2752"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977A0ADB-6F27-A3B4-4191-25DDCED4C265}"/>
              </a:ext>
            </a:extLst>
          </p:cNvPr>
          <p:cNvSpPr/>
          <p:nvPr/>
        </p:nvSpPr>
        <p:spPr>
          <a:xfrm>
            <a:off x="1237413" y="2677083"/>
            <a:ext cx="28039" cy="361037"/>
          </a:xfrm>
          <a:custGeom>
            <a:avLst/>
            <a:gdLst>
              <a:gd name="connsiteX0" fmla="*/ 0 w 28039"/>
              <a:gd name="connsiteY0" fmla="*/ 0 h 361037"/>
              <a:gd name="connsiteX1" fmla="*/ 28040 w 28039"/>
              <a:gd name="connsiteY1" fmla="*/ 0 h 361037"/>
              <a:gd name="connsiteX2" fmla="*/ 28040 w 28039"/>
              <a:gd name="connsiteY2" fmla="*/ 361037 h 361037"/>
              <a:gd name="connsiteX3" fmla="*/ 0 w 28039"/>
              <a:gd name="connsiteY3" fmla="*/ 361037 h 361037"/>
            </a:gdLst>
            <a:ahLst/>
            <a:cxnLst>
              <a:cxn ang="0">
                <a:pos x="connsiteX0" y="connsiteY0"/>
              </a:cxn>
              <a:cxn ang="0">
                <a:pos x="connsiteX1" y="connsiteY1"/>
              </a:cxn>
              <a:cxn ang="0">
                <a:pos x="connsiteX2" y="connsiteY2"/>
              </a:cxn>
              <a:cxn ang="0">
                <a:pos x="connsiteX3" y="connsiteY3"/>
              </a:cxn>
            </a:cxnLst>
            <a:rect l="l" t="t" r="r" b="b"/>
            <a:pathLst>
              <a:path w="28039" h="361037">
                <a:moveTo>
                  <a:pt x="0" y="0"/>
                </a:moveTo>
                <a:lnTo>
                  <a:pt x="28040" y="0"/>
                </a:lnTo>
                <a:lnTo>
                  <a:pt x="28040" y="361037"/>
                </a:lnTo>
                <a:lnTo>
                  <a:pt x="0" y="361037"/>
                </a:lnTo>
                <a:close/>
              </a:path>
            </a:pathLst>
          </a:custGeom>
          <a:solidFill>
            <a:schemeClr val="bg1"/>
          </a:solidFill>
          <a:ln w="2752"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F3F6449-D5FA-F748-B56D-3FF0096E4833}"/>
              </a:ext>
            </a:extLst>
          </p:cNvPr>
          <p:cNvSpPr/>
          <p:nvPr/>
        </p:nvSpPr>
        <p:spPr>
          <a:xfrm>
            <a:off x="813147" y="2677083"/>
            <a:ext cx="352877" cy="361037"/>
          </a:xfrm>
          <a:custGeom>
            <a:avLst/>
            <a:gdLst>
              <a:gd name="connsiteX0" fmla="*/ 352878 w 352877"/>
              <a:gd name="connsiteY0" fmla="*/ 361037 h 361037"/>
              <a:gd name="connsiteX1" fmla="*/ 262843 w 352877"/>
              <a:gd name="connsiteY1" fmla="*/ 361037 h 361037"/>
              <a:gd name="connsiteX2" fmla="*/ 262843 w 352877"/>
              <a:gd name="connsiteY2" fmla="*/ 77838 h 361037"/>
              <a:gd name="connsiteX3" fmla="*/ 189940 w 352877"/>
              <a:gd name="connsiteY3" fmla="*/ 77838 h 361037"/>
              <a:gd name="connsiteX4" fmla="*/ 189940 w 352877"/>
              <a:gd name="connsiteY4" fmla="*/ 360897 h 361037"/>
              <a:gd name="connsiteX5" fmla="*/ 100690 w 352877"/>
              <a:gd name="connsiteY5" fmla="*/ 360897 h 361037"/>
              <a:gd name="connsiteX6" fmla="*/ 100690 w 352877"/>
              <a:gd name="connsiteY6" fmla="*/ 219746 h 361037"/>
              <a:gd name="connsiteX7" fmla="*/ 28040 w 352877"/>
              <a:gd name="connsiteY7" fmla="*/ 219746 h 361037"/>
              <a:gd name="connsiteX8" fmla="*/ 28040 w 352877"/>
              <a:gd name="connsiteY8" fmla="*/ 361037 h 361037"/>
              <a:gd name="connsiteX9" fmla="*/ 0 w 352877"/>
              <a:gd name="connsiteY9" fmla="*/ 361037 h 361037"/>
              <a:gd name="connsiteX10" fmla="*/ 0 w 352877"/>
              <a:gd name="connsiteY10" fmla="*/ 191706 h 361037"/>
              <a:gd name="connsiteX11" fmla="*/ 128730 w 352877"/>
              <a:gd name="connsiteY11" fmla="*/ 191706 h 361037"/>
              <a:gd name="connsiteX12" fmla="*/ 128730 w 352877"/>
              <a:gd name="connsiteY12" fmla="*/ 332858 h 361037"/>
              <a:gd name="connsiteX13" fmla="*/ 161900 w 352877"/>
              <a:gd name="connsiteY13" fmla="*/ 332858 h 361037"/>
              <a:gd name="connsiteX14" fmla="*/ 161900 w 352877"/>
              <a:gd name="connsiteY14" fmla="*/ 49798 h 361037"/>
              <a:gd name="connsiteX15" fmla="*/ 290882 w 352877"/>
              <a:gd name="connsiteY15" fmla="*/ 49798 h 361037"/>
              <a:gd name="connsiteX16" fmla="*/ 290882 w 352877"/>
              <a:gd name="connsiteY16" fmla="*/ 332998 h 361037"/>
              <a:gd name="connsiteX17" fmla="*/ 324838 w 352877"/>
              <a:gd name="connsiteY17" fmla="*/ 332998 h 361037"/>
              <a:gd name="connsiteX18" fmla="*/ 324838 w 352877"/>
              <a:gd name="connsiteY18" fmla="*/ 0 h 361037"/>
              <a:gd name="connsiteX19" fmla="*/ 352878 w 352877"/>
              <a:gd name="connsiteY19" fmla="*/ 0 h 361037"/>
              <a:gd name="connsiteX20" fmla="*/ 352878 w 352877"/>
              <a:gd name="connsiteY20" fmla="*/ 361037 h 36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2877" h="361037">
                <a:moveTo>
                  <a:pt x="352878" y="361037"/>
                </a:moveTo>
                <a:lnTo>
                  <a:pt x="262843" y="361037"/>
                </a:lnTo>
                <a:lnTo>
                  <a:pt x="262843" y="77838"/>
                </a:lnTo>
                <a:lnTo>
                  <a:pt x="189940" y="77838"/>
                </a:lnTo>
                <a:lnTo>
                  <a:pt x="189940" y="360897"/>
                </a:lnTo>
                <a:lnTo>
                  <a:pt x="100690" y="360897"/>
                </a:lnTo>
                <a:lnTo>
                  <a:pt x="100690" y="219746"/>
                </a:lnTo>
                <a:lnTo>
                  <a:pt x="28040" y="219746"/>
                </a:lnTo>
                <a:lnTo>
                  <a:pt x="28040" y="361037"/>
                </a:lnTo>
                <a:lnTo>
                  <a:pt x="0" y="361037"/>
                </a:lnTo>
                <a:lnTo>
                  <a:pt x="0" y="191706"/>
                </a:lnTo>
                <a:lnTo>
                  <a:pt x="128730" y="191706"/>
                </a:lnTo>
                <a:lnTo>
                  <a:pt x="128730" y="332858"/>
                </a:lnTo>
                <a:lnTo>
                  <a:pt x="161900" y="332858"/>
                </a:lnTo>
                <a:lnTo>
                  <a:pt x="161900" y="49798"/>
                </a:lnTo>
                <a:lnTo>
                  <a:pt x="290882" y="49798"/>
                </a:lnTo>
                <a:lnTo>
                  <a:pt x="290882" y="332998"/>
                </a:lnTo>
                <a:lnTo>
                  <a:pt x="324838" y="332998"/>
                </a:lnTo>
                <a:lnTo>
                  <a:pt x="324838" y="0"/>
                </a:lnTo>
                <a:lnTo>
                  <a:pt x="352878" y="0"/>
                </a:lnTo>
                <a:lnTo>
                  <a:pt x="352878" y="361037"/>
                </a:lnTo>
                <a:close/>
              </a:path>
            </a:pathLst>
          </a:custGeom>
          <a:solidFill>
            <a:schemeClr val="bg1"/>
          </a:solidFill>
          <a:ln w="2752"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E6112C9-1E3B-C133-F003-B6222F0BB653}"/>
              </a:ext>
            </a:extLst>
          </p:cNvPr>
          <p:cNvSpPr/>
          <p:nvPr/>
        </p:nvSpPr>
        <p:spPr>
          <a:xfrm>
            <a:off x="1025126" y="2782848"/>
            <a:ext cx="28432" cy="254655"/>
          </a:xfrm>
          <a:custGeom>
            <a:avLst/>
            <a:gdLst>
              <a:gd name="connsiteX0" fmla="*/ 28432 w 28432"/>
              <a:gd name="connsiteY0" fmla="*/ 0 h 254655"/>
              <a:gd name="connsiteX1" fmla="*/ 393 w 28432"/>
              <a:gd name="connsiteY1" fmla="*/ 0 h 254655"/>
              <a:gd name="connsiteX2" fmla="*/ 393 w 28432"/>
              <a:gd name="connsiteY2" fmla="*/ 98475 h 254655"/>
              <a:gd name="connsiteX3" fmla="*/ 0 w 28432"/>
              <a:gd name="connsiteY3" fmla="*/ 98475 h 254655"/>
              <a:gd name="connsiteX4" fmla="*/ 0 w 28432"/>
              <a:gd name="connsiteY4" fmla="*/ 254655 h 254655"/>
              <a:gd name="connsiteX5" fmla="*/ 28040 w 28432"/>
              <a:gd name="connsiteY5" fmla="*/ 217054 h 254655"/>
              <a:gd name="connsiteX6" fmla="*/ 28040 w 28432"/>
              <a:gd name="connsiteY6" fmla="*/ 192295 h 254655"/>
              <a:gd name="connsiteX7" fmla="*/ 28432 w 28432"/>
              <a:gd name="connsiteY7" fmla="*/ 192295 h 254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32" h="254655">
                <a:moveTo>
                  <a:pt x="28432" y="0"/>
                </a:moveTo>
                <a:lnTo>
                  <a:pt x="393" y="0"/>
                </a:lnTo>
                <a:lnTo>
                  <a:pt x="393" y="98475"/>
                </a:lnTo>
                <a:lnTo>
                  <a:pt x="0" y="98475"/>
                </a:lnTo>
                <a:lnTo>
                  <a:pt x="0" y="254655"/>
                </a:lnTo>
                <a:cubicBezTo>
                  <a:pt x="16630" y="249698"/>
                  <a:pt x="28032" y="234408"/>
                  <a:pt x="28040" y="217054"/>
                </a:cubicBezTo>
                <a:lnTo>
                  <a:pt x="28040" y="192295"/>
                </a:lnTo>
                <a:lnTo>
                  <a:pt x="28432" y="192295"/>
                </a:lnTo>
                <a:close/>
              </a:path>
            </a:pathLst>
          </a:custGeom>
          <a:solidFill>
            <a:schemeClr val="bg1"/>
          </a:solidFill>
          <a:ln w="2752"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3582B43A-C795-E287-B5A0-627AFEF6D219}"/>
              </a:ext>
            </a:extLst>
          </p:cNvPr>
          <p:cNvSpPr/>
          <p:nvPr/>
        </p:nvSpPr>
        <p:spPr>
          <a:xfrm>
            <a:off x="863366" y="2922064"/>
            <a:ext cx="28039" cy="115551"/>
          </a:xfrm>
          <a:custGeom>
            <a:avLst/>
            <a:gdLst>
              <a:gd name="connsiteX0" fmla="*/ 28040 w 28039"/>
              <a:gd name="connsiteY0" fmla="*/ 53079 h 115551"/>
              <a:gd name="connsiteX1" fmla="*/ 28040 w 28039"/>
              <a:gd name="connsiteY1" fmla="*/ 0 h 115551"/>
              <a:gd name="connsiteX2" fmla="*/ 0 w 28039"/>
              <a:gd name="connsiteY2" fmla="*/ 0 h 115551"/>
              <a:gd name="connsiteX3" fmla="*/ 0 w 28039"/>
              <a:gd name="connsiteY3" fmla="*/ 57846 h 115551"/>
              <a:gd name="connsiteX4" fmla="*/ 0 w 28039"/>
              <a:gd name="connsiteY4" fmla="*/ 57846 h 115551"/>
              <a:gd name="connsiteX5" fmla="*/ 0 w 28039"/>
              <a:gd name="connsiteY5" fmla="*/ 115551 h 115551"/>
              <a:gd name="connsiteX6" fmla="*/ 28040 w 28039"/>
              <a:gd name="connsiteY6" fmla="*/ 77950 h 115551"/>
              <a:gd name="connsiteX7" fmla="*/ 28040 w 28039"/>
              <a:gd name="connsiteY7" fmla="*/ 53079 h 11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39" h="115551">
                <a:moveTo>
                  <a:pt x="28040" y="53079"/>
                </a:moveTo>
                <a:lnTo>
                  <a:pt x="28040" y="0"/>
                </a:lnTo>
                <a:lnTo>
                  <a:pt x="0" y="0"/>
                </a:lnTo>
                <a:lnTo>
                  <a:pt x="0" y="57846"/>
                </a:lnTo>
                <a:lnTo>
                  <a:pt x="0" y="57846"/>
                </a:lnTo>
                <a:lnTo>
                  <a:pt x="0" y="115551"/>
                </a:lnTo>
                <a:cubicBezTo>
                  <a:pt x="16630" y="110594"/>
                  <a:pt x="28032" y="95304"/>
                  <a:pt x="28040" y="77950"/>
                </a:cubicBezTo>
                <a:lnTo>
                  <a:pt x="28040" y="53079"/>
                </a:lnTo>
                <a:close/>
              </a:path>
            </a:pathLst>
          </a:custGeom>
          <a:solidFill>
            <a:schemeClr val="bg1"/>
          </a:solidFill>
          <a:ln w="2752"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E300F243-F306-F8BF-9CF0-7EF23734BE49}"/>
              </a:ext>
            </a:extLst>
          </p:cNvPr>
          <p:cNvSpPr/>
          <p:nvPr/>
        </p:nvSpPr>
        <p:spPr>
          <a:xfrm>
            <a:off x="1138462" y="2585365"/>
            <a:ext cx="126907" cy="452137"/>
          </a:xfrm>
          <a:custGeom>
            <a:avLst/>
            <a:gdLst>
              <a:gd name="connsiteX0" fmla="*/ 77333 w 126907"/>
              <a:gd name="connsiteY0" fmla="*/ 66678 h 452137"/>
              <a:gd name="connsiteX1" fmla="*/ 126907 w 126907"/>
              <a:gd name="connsiteY1" fmla="*/ 66678 h 452137"/>
              <a:gd name="connsiteX2" fmla="*/ 63482 w 126907"/>
              <a:gd name="connsiteY2" fmla="*/ 0 h 452137"/>
              <a:gd name="connsiteX3" fmla="*/ 0 w 126907"/>
              <a:gd name="connsiteY3" fmla="*/ 66678 h 452137"/>
              <a:gd name="connsiteX4" fmla="*/ 49294 w 126907"/>
              <a:gd name="connsiteY4" fmla="*/ 66678 h 452137"/>
              <a:gd name="connsiteX5" fmla="*/ 49294 w 126907"/>
              <a:gd name="connsiteY5" fmla="*/ 336699 h 452137"/>
              <a:gd name="connsiteX6" fmla="*/ 49294 w 126907"/>
              <a:gd name="connsiteY6" fmla="*/ 336699 h 452137"/>
              <a:gd name="connsiteX7" fmla="*/ 49294 w 126907"/>
              <a:gd name="connsiteY7" fmla="*/ 452138 h 452137"/>
              <a:gd name="connsiteX8" fmla="*/ 77333 w 126907"/>
              <a:gd name="connsiteY8" fmla="*/ 414537 h 452137"/>
              <a:gd name="connsiteX9" fmla="*/ 77333 w 126907"/>
              <a:gd name="connsiteY9" fmla="*/ 295958 h 452137"/>
              <a:gd name="connsiteX10" fmla="*/ 77333 w 126907"/>
              <a:gd name="connsiteY10" fmla="*/ 295958 h 45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907" h="452137">
                <a:moveTo>
                  <a:pt x="77333" y="66678"/>
                </a:moveTo>
                <a:lnTo>
                  <a:pt x="126907" y="66678"/>
                </a:lnTo>
                <a:lnTo>
                  <a:pt x="63482" y="0"/>
                </a:lnTo>
                <a:lnTo>
                  <a:pt x="0" y="66678"/>
                </a:lnTo>
                <a:lnTo>
                  <a:pt x="49294" y="66678"/>
                </a:lnTo>
                <a:lnTo>
                  <a:pt x="49294" y="336699"/>
                </a:lnTo>
                <a:lnTo>
                  <a:pt x="49294" y="336699"/>
                </a:lnTo>
                <a:lnTo>
                  <a:pt x="49294" y="452138"/>
                </a:lnTo>
                <a:cubicBezTo>
                  <a:pt x="65924" y="447180"/>
                  <a:pt x="77325" y="431890"/>
                  <a:pt x="77333" y="414537"/>
                </a:cubicBezTo>
                <a:lnTo>
                  <a:pt x="77333" y="295958"/>
                </a:lnTo>
                <a:lnTo>
                  <a:pt x="77333" y="295958"/>
                </a:lnTo>
                <a:close/>
              </a:path>
            </a:pathLst>
          </a:custGeom>
          <a:solidFill>
            <a:schemeClr val="bg1"/>
          </a:solidFill>
          <a:ln w="2752" cap="flat">
            <a:noFill/>
            <a:prstDash val="solid"/>
            <a:miter/>
          </a:ln>
        </p:spPr>
        <p:txBody>
          <a:bodyPr rtlCol="0" anchor="ctr"/>
          <a:lstStyle/>
          <a:p>
            <a:endParaRPr lang="en-US"/>
          </a:p>
        </p:txBody>
      </p:sp>
      <p:pic>
        <p:nvPicPr>
          <p:cNvPr id="32" name="Graphic 31">
            <a:extLst>
              <a:ext uri="{FF2B5EF4-FFF2-40B4-BE49-F238E27FC236}">
                <a16:creationId xmlns:a16="http://schemas.microsoft.com/office/drawing/2014/main" id="{57CB6871-E7F1-C6BA-6811-AF2FE134658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404256" y="2782848"/>
            <a:ext cx="2386003" cy="2386003"/>
          </a:xfrm>
          <a:prstGeom prst="rect">
            <a:avLst/>
          </a:prstGeom>
        </p:spPr>
      </p:pic>
    </p:spTree>
    <p:extLst>
      <p:ext uri="{BB962C8B-B14F-4D97-AF65-F5344CB8AC3E}">
        <p14:creationId xmlns:p14="http://schemas.microsoft.com/office/powerpoint/2010/main" val="1121595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CA345-C63D-D789-7501-CB64335F7700}"/>
            </a:ext>
          </a:extLst>
        </p:cNvPr>
        <p:cNvGrpSpPr/>
        <p:nvPr/>
      </p:nvGrpSpPr>
      <p:grpSpPr>
        <a:xfrm>
          <a:off x="0" y="0"/>
          <a:ext cx="0" cy="0"/>
          <a:chOff x="0" y="0"/>
          <a:chExt cx="0" cy="0"/>
        </a:xfrm>
      </p:grpSpPr>
      <p:sp>
        <p:nvSpPr>
          <p:cNvPr id="32" name="Rectangle 31">
            <a:extLst>
              <a:ext uri="{FF2B5EF4-FFF2-40B4-BE49-F238E27FC236}">
                <a16:creationId xmlns:a16="http://schemas.microsoft.com/office/drawing/2014/main" id="{88C28073-3A4D-A048-AD68-C72DFC277974}"/>
              </a:ext>
            </a:extLst>
          </p:cNvPr>
          <p:cNvSpPr>
            <a:spLocks noChangeAspect="1"/>
          </p:cNvSpPr>
          <p:nvPr/>
        </p:nvSpPr>
        <p:spPr>
          <a:xfrm>
            <a:off x="8184483" y="2643715"/>
            <a:ext cx="3386929" cy="3423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457200" rtlCol="0" anchor="t" anchorCtr="0"/>
          <a:lstStyle/>
          <a:p>
            <a:endParaRPr lang="en-US" sz="1800" b="1" kern="100">
              <a:solidFill>
                <a:schemeClr val="bg1"/>
              </a:solidFill>
              <a:effectLst/>
              <a:ea typeface="Calibri" panose="020F0502020204030204" pitchFamily="34" charset="0"/>
              <a:cs typeface="Times New Roman" panose="02020603050405020304" pitchFamily="18" charset="0"/>
            </a:endParaRPr>
          </a:p>
        </p:txBody>
      </p:sp>
      <p:sp>
        <p:nvSpPr>
          <p:cNvPr id="31" name="Rectangle 30">
            <a:extLst>
              <a:ext uri="{FF2B5EF4-FFF2-40B4-BE49-F238E27FC236}">
                <a16:creationId xmlns:a16="http://schemas.microsoft.com/office/drawing/2014/main" id="{F7A843DC-30B0-110A-DA64-3DDDC1B49103}"/>
              </a:ext>
            </a:extLst>
          </p:cNvPr>
          <p:cNvSpPr>
            <a:spLocks noChangeAspect="1"/>
          </p:cNvSpPr>
          <p:nvPr/>
        </p:nvSpPr>
        <p:spPr>
          <a:xfrm>
            <a:off x="4398580" y="2640310"/>
            <a:ext cx="3386929" cy="34272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457200" rtlCol="0" anchor="t" anchorCtr="0"/>
          <a:lstStyle/>
          <a:p>
            <a:endParaRPr lang="en-US" sz="1800" b="1" kern="100">
              <a:solidFill>
                <a:schemeClr val="bg1"/>
              </a:solidFill>
              <a:effectLst/>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3F33EDE3-8BBB-E4AD-AF88-ACE897BAFD28}"/>
              </a:ext>
            </a:extLst>
          </p:cNvPr>
          <p:cNvSpPr>
            <a:spLocks noGrp="1"/>
          </p:cNvSpPr>
          <p:nvPr>
            <p:ph type="title"/>
          </p:nvPr>
        </p:nvSpPr>
        <p:spPr/>
        <p:txBody>
          <a:bodyPr/>
          <a:lstStyle/>
          <a:p>
            <a:r>
              <a:rPr lang="en-US" dirty="0"/>
              <a:t>What this can mean for clients</a:t>
            </a:r>
          </a:p>
        </p:txBody>
      </p:sp>
      <p:sp>
        <p:nvSpPr>
          <p:cNvPr id="4" name="Text Placeholder 3">
            <a:extLst>
              <a:ext uri="{FF2B5EF4-FFF2-40B4-BE49-F238E27FC236}">
                <a16:creationId xmlns:a16="http://schemas.microsoft.com/office/drawing/2014/main" id="{85F18E6C-0AEB-5ECB-3A29-B4F7D16464A0}"/>
              </a:ext>
            </a:extLst>
          </p:cNvPr>
          <p:cNvSpPr>
            <a:spLocks noGrp="1"/>
          </p:cNvSpPr>
          <p:nvPr>
            <p:ph type="body" sz="quarter" idx="24"/>
          </p:nvPr>
        </p:nvSpPr>
        <p:spPr/>
        <p:txBody>
          <a:bodyPr/>
          <a:lstStyle/>
          <a:p>
            <a:endParaRPr lang="en-US"/>
          </a:p>
        </p:txBody>
      </p:sp>
      <p:sp>
        <p:nvSpPr>
          <p:cNvPr id="5" name="Text Placeholder 4">
            <a:extLst>
              <a:ext uri="{FF2B5EF4-FFF2-40B4-BE49-F238E27FC236}">
                <a16:creationId xmlns:a16="http://schemas.microsoft.com/office/drawing/2014/main" id="{21B10F53-2912-4848-83A2-AA22479B2AFB}"/>
              </a:ext>
            </a:extLst>
          </p:cNvPr>
          <p:cNvSpPr>
            <a:spLocks noGrp="1"/>
          </p:cNvSpPr>
          <p:nvPr>
            <p:ph type="body" sz="quarter" idx="26"/>
          </p:nvPr>
        </p:nvSpPr>
        <p:spPr/>
        <p:txBody>
          <a:bodyPr/>
          <a:lstStyle/>
          <a:p>
            <a:endParaRPr lang="en-US"/>
          </a:p>
        </p:txBody>
      </p:sp>
      <p:sp>
        <p:nvSpPr>
          <p:cNvPr id="14" name="Rectangle 13">
            <a:extLst>
              <a:ext uri="{FF2B5EF4-FFF2-40B4-BE49-F238E27FC236}">
                <a16:creationId xmlns:a16="http://schemas.microsoft.com/office/drawing/2014/main" id="{87C4380D-A5EC-2FC9-9807-1ADFA813AB4B}"/>
              </a:ext>
            </a:extLst>
          </p:cNvPr>
          <p:cNvSpPr>
            <a:spLocks noChangeAspect="1"/>
          </p:cNvSpPr>
          <p:nvPr/>
        </p:nvSpPr>
        <p:spPr>
          <a:xfrm>
            <a:off x="620591" y="2640310"/>
            <a:ext cx="3386929" cy="34272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457200" rtlCol="0" anchor="t" anchorCtr="0"/>
          <a:lstStyle/>
          <a:p>
            <a:endParaRPr lang="en-US" sz="1800" b="1" kern="100">
              <a:solidFill>
                <a:schemeClr val="bg1"/>
              </a:solidFill>
              <a:effectLst/>
              <a:ea typeface="Calibri" panose="020F0502020204030204" pitchFamily="34" charset="0"/>
              <a:cs typeface="Times New Roman" panose="02020603050405020304" pitchFamily="18" charset="0"/>
            </a:endParaRPr>
          </a:p>
        </p:txBody>
      </p:sp>
      <p:sp>
        <p:nvSpPr>
          <p:cNvPr id="27" name="Text Placeholder 41">
            <a:extLst>
              <a:ext uri="{FF2B5EF4-FFF2-40B4-BE49-F238E27FC236}">
                <a16:creationId xmlns:a16="http://schemas.microsoft.com/office/drawing/2014/main" id="{A9C0B015-BE84-3F4D-49BD-D5DDC3565DA1}"/>
              </a:ext>
            </a:extLst>
          </p:cNvPr>
          <p:cNvSpPr>
            <a:spLocks noGrp="1"/>
          </p:cNvSpPr>
          <p:nvPr>
            <p:ph type="body" sz="quarter" idx="25"/>
          </p:nvPr>
        </p:nvSpPr>
        <p:spPr>
          <a:xfrm>
            <a:off x="620590" y="3348023"/>
            <a:ext cx="3386929" cy="2719581"/>
          </a:xfrm>
        </p:spPr>
        <p:txBody>
          <a:bodyPr lIns="365760" rIns="182880"/>
          <a:lstStyle/>
          <a:p>
            <a:pPr marL="0" indent="0">
              <a:buNone/>
            </a:pPr>
            <a:r>
              <a:rPr lang="en-US" sz="2000" b="1" dirty="0">
                <a:solidFill>
                  <a:schemeClr val="bg1"/>
                </a:solidFill>
              </a:rPr>
              <a:t>Clients face dual challenge</a:t>
            </a:r>
          </a:p>
          <a:p>
            <a:r>
              <a:rPr lang="en-US" sz="2000" dirty="0">
                <a:solidFill>
                  <a:schemeClr val="bg1"/>
                </a:solidFill>
              </a:rPr>
              <a:t>Rising costs</a:t>
            </a:r>
          </a:p>
          <a:p>
            <a:r>
              <a:rPr lang="en-US" sz="2000" dirty="0">
                <a:solidFill>
                  <a:schemeClr val="bg1"/>
                </a:solidFill>
              </a:rPr>
              <a:t>Uncertain access</a:t>
            </a:r>
          </a:p>
        </p:txBody>
      </p:sp>
      <p:grpSp>
        <p:nvGrpSpPr>
          <p:cNvPr id="8" name="Group 7">
            <a:extLst>
              <a:ext uri="{FF2B5EF4-FFF2-40B4-BE49-F238E27FC236}">
                <a16:creationId xmlns:a16="http://schemas.microsoft.com/office/drawing/2014/main" id="{6E3A5A2D-2A16-7830-700B-C40303874163}"/>
              </a:ext>
            </a:extLst>
          </p:cNvPr>
          <p:cNvGrpSpPr/>
          <p:nvPr/>
        </p:nvGrpSpPr>
        <p:grpSpPr>
          <a:xfrm>
            <a:off x="1510312" y="1767955"/>
            <a:ext cx="1452440" cy="1452440"/>
            <a:chOff x="1871331" y="2187204"/>
            <a:chExt cx="885448" cy="885448"/>
          </a:xfrm>
        </p:grpSpPr>
        <p:grpSp>
          <p:nvGrpSpPr>
            <p:cNvPr id="26" name="Group 25">
              <a:extLst>
                <a:ext uri="{FF2B5EF4-FFF2-40B4-BE49-F238E27FC236}">
                  <a16:creationId xmlns:a16="http://schemas.microsoft.com/office/drawing/2014/main" id="{087D26E3-8FDD-F9A9-5535-B37CA14205E0}"/>
                </a:ext>
              </a:extLst>
            </p:cNvPr>
            <p:cNvGrpSpPr/>
            <p:nvPr/>
          </p:nvGrpSpPr>
          <p:grpSpPr>
            <a:xfrm>
              <a:off x="1871331" y="2187204"/>
              <a:ext cx="885448" cy="885448"/>
              <a:chOff x="1941672" y="2187204"/>
              <a:chExt cx="885448" cy="885448"/>
            </a:xfrm>
          </p:grpSpPr>
          <p:sp>
            <p:nvSpPr>
              <p:cNvPr id="16" name="Oval 15">
                <a:extLst>
                  <a:ext uri="{FF2B5EF4-FFF2-40B4-BE49-F238E27FC236}">
                    <a16:creationId xmlns:a16="http://schemas.microsoft.com/office/drawing/2014/main" id="{C7A81330-32D1-1E6F-E1B1-D4E208A42744}"/>
                  </a:ext>
                </a:extLst>
              </p:cNvPr>
              <p:cNvSpPr>
                <a:spLocks noChangeAspect="1"/>
              </p:cNvSpPr>
              <p:nvPr userDrawn="1"/>
            </p:nvSpPr>
            <p:spPr>
              <a:xfrm>
                <a:off x="1993929" y="2285701"/>
                <a:ext cx="768096" cy="70771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97730D1B-29F1-6FFE-B189-C81A038C8F53}"/>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941672" y="2187204"/>
                <a:ext cx="885448" cy="885448"/>
              </a:xfrm>
              <a:prstGeom prst="rect">
                <a:avLst/>
              </a:prstGeom>
            </p:spPr>
          </p:pic>
        </p:grpSp>
        <p:sp>
          <p:nvSpPr>
            <p:cNvPr id="6" name="Oval 5">
              <a:extLst>
                <a:ext uri="{FF2B5EF4-FFF2-40B4-BE49-F238E27FC236}">
                  <a16:creationId xmlns:a16="http://schemas.microsoft.com/office/drawing/2014/main" id="{93AA45C6-EF2F-1E77-3FA0-EB275693CF43}"/>
                </a:ext>
              </a:extLst>
            </p:cNvPr>
            <p:cNvSpPr/>
            <p:nvPr/>
          </p:nvSpPr>
          <p:spPr>
            <a:xfrm flipV="1">
              <a:off x="2075543" y="2348139"/>
              <a:ext cx="464457" cy="55471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a:extLst>
              <a:ext uri="{FF2B5EF4-FFF2-40B4-BE49-F238E27FC236}">
                <a16:creationId xmlns:a16="http://schemas.microsoft.com/office/drawing/2014/main" id="{0A989D75-EF52-CA8B-D220-CDEE77A9DDA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53290" y="2008862"/>
            <a:ext cx="961335" cy="961335"/>
          </a:xfrm>
          <a:prstGeom prst="rect">
            <a:avLst/>
          </a:prstGeom>
        </p:spPr>
      </p:pic>
      <p:sp>
        <p:nvSpPr>
          <p:cNvPr id="9" name="Text Placeholder 41">
            <a:extLst>
              <a:ext uri="{FF2B5EF4-FFF2-40B4-BE49-F238E27FC236}">
                <a16:creationId xmlns:a16="http://schemas.microsoft.com/office/drawing/2014/main" id="{FF5CAD3A-4CEA-CC81-F914-9C29A15C493B}"/>
              </a:ext>
            </a:extLst>
          </p:cNvPr>
          <p:cNvSpPr txBox="1">
            <a:spLocks/>
          </p:cNvSpPr>
          <p:nvPr/>
        </p:nvSpPr>
        <p:spPr>
          <a:xfrm>
            <a:off x="4406493" y="3348022"/>
            <a:ext cx="3386929" cy="2719581"/>
          </a:xfrm>
          <a:prstGeom prst="rect">
            <a:avLst/>
          </a:prstGeom>
        </p:spPr>
        <p:txBody>
          <a:bodyPr lIns="365760" tIns="0" rIns="182880" bIns="0"/>
          <a:lstStyle>
            <a:lvl1pPr marL="13716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1pPr>
            <a:lvl2pPr marL="457200" marR="0" indent="-265176" algn="l" defTabSz="914400" rtl="0" eaLnBrk="1" fontAlgn="auto" latinLnBrk="0" hangingPunct="1">
              <a:lnSpc>
                <a:spcPct val="100000"/>
              </a:lnSpc>
              <a:spcBef>
                <a:spcPts val="200"/>
              </a:spcBef>
              <a:spcAft>
                <a:spcPts val="0"/>
              </a:spcAft>
              <a:buClrTx/>
              <a:buSzTx/>
              <a:buFont typeface="System Font Regular"/>
              <a:buChar char="－"/>
              <a:tabLst/>
              <a:defRPr sz="1400" kern="1200">
                <a:solidFill>
                  <a:schemeClr val="tx1"/>
                </a:solidFill>
                <a:latin typeface="+mn-lt"/>
                <a:ea typeface="+mn-ea"/>
                <a:cs typeface="+mn-cs"/>
              </a:defRPr>
            </a:lvl2pPr>
            <a:lvl3pPr marL="59436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749808" marR="0" indent="-137160" algn="l" defTabSz="914400" rtl="0" eaLnBrk="1" fontAlgn="auto" latinLnBrk="0" hangingPunct="1">
              <a:lnSpc>
                <a:spcPct val="100000"/>
              </a:lnSpc>
              <a:spcBef>
                <a:spcPts val="2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91440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chemeClr val="bg1"/>
                </a:solidFill>
              </a:rPr>
              <a:t>Cash indemnity models important</a:t>
            </a:r>
          </a:p>
          <a:p>
            <a:r>
              <a:rPr lang="en-US" sz="2000" dirty="0">
                <a:solidFill>
                  <a:schemeClr val="bg1"/>
                </a:solidFill>
              </a:rPr>
              <a:t>Need to prioritize flexibility and access</a:t>
            </a:r>
          </a:p>
        </p:txBody>
      </p:sp>
      <p:grpSp>
        <p:nvGrpSpPr>
          <p:cNvPr id="10" name="Group 9">
            <a:extLst>
              <a:ext uri="{FF2B5EF4-FFF2-40B4-BE49-F238E27FC236}">
                <a16:creationId xmlns:a16="http://schemas.microsoft.com/office/drawing/2014/main" id="{F7CC24DA-A088-3425-1CBA-B5CBA1DF36F1}"/>
              </a:ext>
            </a:extLst>
          </p:cNvPr>
          <p:cNvGrpSpPr/>
          <p:nvPr/>
        </p:nvGrpSpPr>
        <p:grpSpPr>
          <a:xfrm>
            <a:off x="5345409" y="1767955"/>
            <a:ext cx="1452440" cy="1452440"/>
            <a:chOff x="1871331" y="2187204"/>
            <a:chExt cx="885448" cy="885448"/>
          </a:xfrm>
        </p:grpSpPr>
        <p:grpSp>
          <p:nvGrpSpPr>
            <p:cNvPr id="11" name="Group 10">
              <a:extLst>
                <a:ext uri="{FF2B5EF4-FFF2-40B4-BE49-F238E27FC236}">
                  <a16:creationId xmlns:a16="http://schemas.microsoft.com/office/drawing/2014/main" id="{70B5BE34-7238-34B9-8956-E28F9A969E08}"/>
                </a:ext>
              </a:extLst>
            </p:cNvPr>
            <p:cNvGrpSpPr/>
            <p:nvPr/>
          </p:nvGrpSpPr>
          <p:grpSpPr>
            <a:xfrm>
              <a:off x="1871331" y="2187204"/>
              <a:ext cx="885448" cy="885448"/>
              <a:chOff x="1941672" y="2187204"/>
              <a:chExt cx="885448" cy="885448"/>
            </a:xfrm>
          </p:grpSpPr>
          <p:sp>
            <p:nvSpPr>
              <p:cNvPr id="13" name="Oval 12">
                <a:extLst>
                  <a:ext uri="{FF2B5EF4-FFF2-40B4-BE49-F238E27FC236}">
                    <a16:creationId xmlns:a16="http://schemas.microsoft.com/office/drawing/2014/main" id="{7AA6A612-8E85-2658-5E69-39164DCA297D}"/>
                  </a:ext>
                </a:extLst>
              </p:cNvPr>
              <p:cNvSpPr>
                <a:spLocks noChangeAspect="1"/>
              </p:cNvSpPr>
              <p:nvPr userDrawn="1"/>
            </p:nvSpPr>
            <p:spPr>
              <a:xfrm>
                <a:off x="1993929" y="2285701"/>
                <a:ext cx="768096" cy="70771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DA4DABBD-692D-E7E4-60C3-E0A2A4881770}"/>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941672" y="2187204"/>
                <a:ext cx="885448" cy="885448"/>
              </a:xfrm>
              <a:prstGeom prst="rect">
                <a:avLst/>
              </a:prstGeom>
            </p:spPr>
          </p:pic>
        </p:grpSp>
        <p:sp>
          <p:nvSpPr>
            <p:cNvPr id="12" name="Oval 11">
              <a:extLst>
                <a:ext uri="{FF2B5EF4-FFF2-40B4-BE49-F238E27FC236}">
                  <a16:creationId xmlns:a16="http://schemas.microsoft.com/office/drawing/2014/main" id="{1D441F5C-0B55-06AF-0FC8-A69E2517ACB2}"/>
                </a:ext>
              </a:extLst>
            </p:cNvPr>
            <p:cNvSpPr/>
            <p:nvPr/>
          </p:nvSpPr>
          <p:spPr>
            <a:xfrm flipV="1">
              <a:off x="2075543" y="2413984"/>
              <a:ext cx="432708" cy="48887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Placeholder 41">
            <a:extLst>
              <a:ext uri="{FF2B5EF4-FFF2-40B4-BE49-F238E27FC236}">
                <a16:creationId xmlns:a16="http://schemas.microsoft.com/office/drawing/2014/main" id="{8C274215-CBE1-BF09-3C39-EB4053DCC1ED}"/>
              </a:ext>
            </a:extLst>
          </p:cNvPr>
          <p:cNvSpPr txBox="1">
            <a:spLocks/>
          </p:cNvSpPr>
          <p:nvPr/>
        </p:nvSpPr>
        <p:spPr>
          <a:xfrm>
            <a:off x="8192396" y="3330544"/>
            <a:ext cx="3386929" cy="2719581"/>
          </a:xfrm>
          <a:prstGeom prst="rect">
            <a:avLst/>
          </a:prstGeom>
        </p:spPr>
        <p:txBody>
          <a:bodyPr lIns="365760" tIns="0" rIns="182880" bIns="0"/>
          <a:lstStyle>
            <a:lvl1pPr marL="13716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1pPr>
            <a:lvl2pPr marL="457200" marR="0" indent="-265176" algn="l" defTabSz="914400" rtl="0" eaLnBrk="1" fontAlgn="auto" latinLnBrk="0" hangingPunct="1">
              <a:lnSpc>
                <a:spcPct val="100000"/>
              </a:lnSpc>
              <a:spcBef>
                <a:spcPts val="200"/>
              </a:spcBef>
              <a:spcAft>
                <a:spcPts val="0"/>
              </a:spcAft>
              <a:buClrTx/>
              <a:buSzTx/>
              <a:buFont typeface="System Font Regular"/>
              <a:buChar char="－"/>
              <a:tabLst/>
              <a:defRPr sz="1400" kern="1200">
                <a:solidFill>
                  <a:schemeClr val="tx1"/>
                </a:solidFill>
                <a:latin typeface="+mn-lt"/>
                <a:ea typeface="+mn-ea"/>
                <a:cs typeface="+mn-cs"/>
              </a:defRPr>
            </a:lvl2pPr>
            <a:lvl3pPr marL="59436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749808" marR="0" indent="-137160" algn="l" defTabSz="914400" rtl="0" eaLnBrk="1" fontAlgn="auto" latinLnBrk="0" hangingPunct="1">
              <a:lnSpc>
                <a:spcPct val="100000"/>
              </a:lnSpc>
              <a:spcBef>
                <a:spcPts val="2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91440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chemeClr val="bg1"/>
                </a:solidFill>
              </a:rPr>
              <a:t>Planning earlier critical</a:t>
            </a:r>
          </a:p>
          <a:p>
            <a:r>
              <a:rPr lang="en-US" sz="2000" dirty="0">
                <a:solidFill>
                  <a:schemeClr val="bg1"/>
                </a:solidFill>
              </a:rPr>
              <a:t>Waiting can limit options</a:t>
            </a:r>
          </a:p>
        </p:txBody>
      </p:sp>
      <p:grpSp>
        <p:nvGrpSpPr>
          <p:cNvPr id="19" name="Group 18">
            <a:extLst>
              <a:ext uri="{FF2B5EF4-FFF2-40B4-BE49-F238E27FC236}">
                <a16:creationId xmlns:a16="http://schemas.microsoft.com/office/drawing/2014/main" id="{7D150A82-8842-1CC3-6DE6-3D3F2095A87D}"/>
              </a:ext>
            </a:extLst>
          </p:cNvPr>
          <p:cNvGrpSpPr/>
          <p:nvPr/>
        </p:nvGrpSpPr>
        <p:grpSpPr>
          <a:xfrm>
            <a:off x="9182405" y="1767955"/>
            <a:ext cx="1452440" cy="1452440"/>
            <a:chOff x="1871331" y="2187204"/>
            <a:chExt cx="885448" cy="885448"/>
          </a:xfrm>
        </p:grpSpPr>
        <p:grpSp>
          <p:nvGrpSpPr>
            <p:cNvPr id="30" name="Group 29">
              <a:extLst>
                <a:ext uri="{FF2B5EF4-FFF2-40B4-BE49-F238E27FC236}">
                  <a16:creationId xmlns:a16="http://schemas.microsoft.com/office/drawing/2014/main" id="{5EE8870E-77BE-2ECA-37D9-65BC0DED51BA}"/>
                </a:ext>
              </a:extLst>
            </p:cNvPr>
            <p:cNvGrpSpPr/>
            <p:nvPr/>
          </p:nvGrpSpPr>
          <p:grpSpPr>
            <a:xfrm>
              <a:off x="1871331" y="2187204"/>
              <a:ext cx="885448" cy="885448"/>
              <a:chOff x="1941672" y="2187204"/>
              <a:chExt cx="885448" cy="885448"/>
            </a:xfrm>
          </p:grpSpPr>
          <p:sp>
            <p:nvSpPr>
              <p:cNvPr id="34" name="Oval 33">
                <a:extLst>
                  <a:ext uri="{FF2B5EF4-FFF2-40B4-BE49-F238E27FC236}">
                    <a16:creationId xmlns:a16="http://schemas.microsoft.com/office/drawing/2014/main" id="{38E4EABF-338F-29AC-8C1D-BD65467D63D3}"/>
                  </a:ext>
                </a:extLst>
              </p:cNvPr>
              <p:cNvSpPr>
                <a:spLocks noChangeAspect="1"/>
              </p:cNvSpPr>
              <p:nvPr userDrawn="1"/>
            </p:nvSpPr>
            <p:spPr>
              <a:xfrm>
                <a:off x="1993929" y="2285701"/>
                <a:ext cx="768096" cy="70771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4A1A6958-2797-3C9A-2B6F-0DFDCB7A032E}"/>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941672" y="2187204"/>
                <a:ext cx="885448" cy="885448"/>
              </a:xfrm>
              <a:prstGeom prst="rect">
                <a:avLst/>
              </a:prstGeom>
            </p:spPr>
          </p:pic>
        </p:grpSp>
        <p:sp>
          <p:nvSpPr>
            <p:cNvPr id="33" name="Oval 32">
              <a:extLst>
                <a:ext uri="{FF2B5EF4-FFF2-40B4-BE49-F238E27FC236}">
                  <a16:creationId xmlns:a16="http://schemas.microsoft.com/office/drawing/2014/main" id="{5E131B41-A1F8-1A22-9BCC-DBC1C4EDAE9E}"/>
                </a:ext>
              </a:extLst>
            </p:cNvPr>
            <p:cNvSpPr/>
            <p:nvPr/>
          </p:nvSpPr>
          <p:spPr>
            <a:xfrm flipV="1">
              <a:off x="2075543" y="2348139"/>
              <a:ext cx="464457" cy="55471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Graphic 1">
            <a:extLst>
              <a:ext uri="{FF2B5EF4-FFF2-40B4-BE49-F238E27FC236}">
                <a16:creationId xmlns:a16="http://schemas.microsoft.com/office/drawing/2014/main" id="{0498EFBC-7F68-02F8-0750-3B79520862E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577840" y="2019019"/>
            <a:ext cx="958798" cy="958798"/>
          </a:xfrm>
          <a:prstGeom prst="rect">
            <a:avLst/>
          </a:prstGeom>
        </p:spPr>
      </p:pic>
      <p:pic>
        <p:nvPicPr>
          <p:cNvPr id="20" name="Graphic 19">
            <a:extLst>
              <a:ext uri="{FF2B5EF4-FFF2-40B4-BE49-F238E27FC236}">
                <a16:creationId xmlns:a16="http://schemas.microsoft.com/office/drawing/2014/main" id="{E8CE29B9-C420-AACB-D328-EACF95274FF1}"/>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391370" y="1977319"/>
            <a:ext cx="1033272" cy="1033272"/>
          </a:xfrm>
          <a:prstGeom prst="rect">
            <a:avLst/>
          </a:prstGeom>
        </p:spPr>
      </p:pic>
    </p:spTree>
    <p:extLst>
      <p:ext uri="{BB962C8B-B14F-4D97-AF65-F5344CB8AC3E}">
        <p14:creationId xmlns:p14="http://schemas.microsoft.com/office/powerpoint/2010/main" val="829221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D8232-4871-270F-F530-51D77816E25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D6DE0EE-EFEF-EB36-D1A9-F92B24EAF782}"/>
              </a:ext>
            </a:extLst>
          </p:cNvPr>
          <p:cNvSpPr>
            <a:spLocks noGrp="1"/>
          </p:cNvSpPr>
          <p:nvPr>
            <p:ph type="title"/>
          </p:nvPr>
        </p:nvSpPr>
        <p:spPr/>
        <p:txBody>
          <a:bodyPr/>
          <a:lstStyle/>
          <a:p>
            <a:r>
              <a:rPr lang="en-US" dirty="0"/>
              <a:t>What’s new with SecureCare IV</a:t>
            </a:r>
          </a:p>
        </p:txBody>
      </p:sp>
      <p:sp>
        <p:nvSpPr>
          <p:cNvPr id="4" name="Text Placeholder 3">
            <a:extLst>
              <a:ext uri="{FF2B5EF4-FFF2-40B4-BE49-F238E27FC236}">
                <a16:creationId xmlns:a16="http://schemas.microsoft.com/office/drawing/2014/main" id="{7A4D0619-743D-F2A1-8ACE-61983F47C5AB}"/>
              </a:ext>
            </a:extLst>
          </p:cNvPr>
          <p:cNvSpPr>
            <a:spLocks noGrp="1"/>
          </p:cNvSpPr>
          <p:nvPr>
            <p:ph type="body" sz="quarter" idx="24"/>
          </p:nvPr>
        </p:nvSpPr>
        <p:spPr/>
        <p:txBody>
          <a:bodyPr/>
          <a:lstStyle/>
          <a:p>
            <a:endParaRPr lang="en-US"/>
          </a:p>
        </p:txBody>
      </p:sp>
      <p:sp>
        <p:nvSpPr>
          <p:cNvPr id="5" name="Text Placeholder 4">
            <a:extLst>
              <a:ext uri="{FF2B5EF4-FFF2-40B4-BE49-F238E27FC236}">
                <a16:creationId xmlns:a16="http://schemas.microsoft.com/office/drawing/2014/main" id="{D5F2AD24-CB33-5A8F-528F-70E1938461BF}"/>
              </a:ext>
            </a:extLst>
          </p:cNvPr>
          <p:cNvSpPr>
            <a:spLocks noGrp="1"/>
          </p:cNvSpPr>
          <p:nvPr>
            <p:ph type="body" sz="quarter" idx="26"/>
          </p:nvPr>
        </p:nvSpPr>
        <p:spPr/>
        <p:txBody>
          <a:bodyPr/>
          <a:lstStyle/>
          <a:p>
            <a:endParaRPr lang="en-US"/>
          </a:p>
        </p:txBody>
      </p:sp>
      <p:sp>
        <p:nvSpPr>
          <p:cNvPr id="12" name="Text Placeholder 11">
            <a:extLst>
              <a:ext uri="{FF2B5EF4-FFF2-40B4-BE49-F238E27FC236}">
                <a16:creationId xmlns:a16="http://schemas.microsoft.com/office/drawing/2014/main" id="{0C17B315-2190-98A2-12EA-F6AEE6E98B01}"/>
              </a:ext>
            </a:extLst>
          </p:cNvPr>
          <p:cNvSpPr txBox="1">
            <a:spLocks/>
          </p:cNvSpPr>
          <p:nvPr/>
        </p:nvSpPr>
        <p:spPr>
          <a:xfrm>
            <a:off x="1369032" y="2743201"/>
            <a:ext cx="1737360" cy="50323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1" kern="1200">
                <a:solidFill>
                  <a:schemeClr val="accent2"/>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Retroactive LTC benefits</a:t>
            </a:r>
          </a:p>
        </p:txBody>
      </p:sp>
      <p:sp>
        <p:nvSpPr>
          <p:cNvPr id="13" name="Text Placeholder 11">
            <a:extLst>
              <a:ext uri="{FF2B5EF4-FFF2-40B4-BE49-F238E27FC236}">
                <a16:creationId xmlns:a16="http://schemas.microsoft.com/office/drawing/2014/main" id="{DB67CC02-3B89-F728-DEA2-7943544C2FA7}"/>
              </a:ext>
            </a:extLst>
          </p:cNvPr>
          <p:cNvSpPr txBox="1">
            <a:spLocks/>
          </p:cNvSpPr>
          <p:nvPr/>
        </p:nvSpPr>
        <p:spPr>
          <a:xfrm>
            <a:off x="4199750" y="2742588"/>
            <a:ext cx="1737360" cy="50323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1" kern="1200">
                <a:solidFill>
                  <a:schemeClr val="accent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New extended premium option</a:t>
            </a:r>
          </a:p>
        </p:txBody>
      </p:sp>
      <p:sp>
        <p:nvSpPr>
          <p:cNvPr id="14" name="Text Placeholder 11">
            <a:extLst>
              <a:ext uri="{FF2B5EF4-FFF2-40B4-BE49-F238E27FC236}">
                <a16:creationId xmlns:a16="http://schemas.microsoft.com/office/drawing/2014/main" id="{2CF14D76-D2F7-55D4-56D5-675C2F3E36AF}"/>
              </a:ext>
            </a:extLst>
          </p:cNvPr>
          <p:cNvSpPr txBox="1">
            <a:spLocks/>
          </p:cNvSpPr>
          <p:nvPr/>
        </p:nvSpPr>
        <p:spPr>
          <a:xfrm>
            <a:off x="7003768" y="2742588"/>
            <a:ext cx="1737360" cy="50323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1" kern="1200">
                <a:solidFill>
                  <a:srgbClr val="284684"/>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6"/>
                </a:solidFill>
              </a:rPr>
              <a:t>International benefits</a:t>
            </a:r>
          </a:p>
        </p:txBody>
      </p:sp>
      <p:sp>
        <p:nvSpPr>
          <p:cNvPr id="17" name="Text Placeholder 4">
            <a:extLst>
              <a:ext uri="{FF2B5EF4-FFF2-40B4-BE49-F238E27FC236}">
                <a16:creationId xmlns:a16="http://schemas.microsoft.com/office/drawing/2014/main" id="{09B6AA23-F78F-6F19-948E-239D05AE3A89}"/>
              </a:ext>
            </a:extLst>
          </p:cNvPr>
          <p:cNvSpPr txBox="1">
            <a:spLocks/>
          </p:cNvSpPr>
          <p:nvPr/>
        </p:nvSpPr>
        <p:spPr>
          <a:xfrm>
            <a:off x="613417" y="3589677"/>
            <a:ext cx="2536014" cy="2468096"/>
          </a:xfrm>
          <a:prstGeom prst="rect">
            <a:avLst/>
          </a:prstGeom>
        </p:spPr>
        <p:txBody>
          <a:bodyPr lIns="0" tIns="0" rIns="0" bIns="0"/>
          <a:lstStyle>
            <a:lvl1pPr marL="13716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1pPr>
            <a:lvl2pPr marL="457200" marR="0" indent="-265176" algn="l" defTabSz="914400" rtl="0" eaLnBrk="1" fontAlgn="auto" latinLnBrk="0" hangingPunct="1">
              <a:lnSpc>
                <a:spcPct val="100000"/>
              </a:lnSpc>
              <a:spcBef>
                <a:spcPts val="200"/>
              </a:spcBef>
              <a:spcAft>
                <a:spcPts val="0"/>
              </a:spcAft>
              <a:buClrTx/>
              <a:buSzTx/>
              <a:buFont typeface="System Font Regular"/>
              <a:buChar char="－"/>
              <a:tabLst/>
              <a:defRPr sz="1400" kern="1200">
                <a:solidFill>
                  <a:schemeClr val="tx1"/>
                </a:solidFill>
                <a:latin typeface="+mn-lt"/>
                <a:ea typeface="+mn-ea"/>
                <a:cs typeface="+mn-cs"/>
              </a:defRPr>
            </a:lvl2pPr>
            <a:lvl3pPr marL="59436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749808" marR="0" indent="-137160" algn="l" defTabSz="914400" rtl="0" eaLnBrk="1" fontAlgn="auto" latinLnBrk="0" hangingPunct="1">
              <a:lnSpc>
                <a:spcPct val="100000"/>
              </a:lnSpc>
              <a:spcBef>
                <a:spcPts val="2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91440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LTC benefits paid retroactively for the 90-day elimination period</a:t>
            </a:r>
          </a:p>
        </p:txBody>
      </p:sp>
      <p:sp>
        <p:nvSpPr>
          <p:cNvPr id="6" name="Rectangle 5">
            <a:extLst>
              <a:ext uri="{FF2B5EF4-FFF2-40B4-BE49-F238E27FC236}">
                <a16:creationId xmlns:a16="http://schemas.microsoft.com/office/drawing/2014/main" id="{4E161D01-9AB1-1D57-0FFD-14E1EA80995A}"/>
              </a:ext>
            </a:extLst>
          </p:cNvPr>
          <p:cNvSpPr>
            <a:spLocks/>
          </p:cNvSpPr>
          <p:nvPr/>
        </p:nvSpPr>
        <p:spPr>
          <a:xfrm>
            <a:off x="604133" y="3353819"/>
            <a:ext cx="2642616"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E780559-44C8-0D31-1EE5-16570B6FAFC0}"/>
              </a:ext>
            </a:extLst>
          </p:cNvPr>
          <p:cNvSpPr>
            <a:spLocks/>
          </p:cNvSpPr>
          <p:nvPr/>
        </p:nvSpPr>
        <p:spPr>
          <a:xfrm>
            <a:off x="3423772" y="3353819"/>
            <a:ext cx="2533281" cy="45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0DB007A-1E85-1757-506F-812467C58E1F}"/>
              </a:ext>
            </a:extLst>
          </p:cNvPr>
          <p:cNvSpPr>
            <a:spLocks/>
          </p:cNvSpPr>
          <p:nvPr/>
        </p:nvSpPr>
        <p:spPr>
          <a:xfrm>
            <a:off x="6225776" y="3353819"/>
            <a:ext cx="2536013" cy="457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7BDD3AE-8A60-5471-4E2B-3F9AC1BB9D8F}"/>
              </a:ext>
            </a:extLst>
          </p:cNvPr>
          <p:cNvSpPr>
            <a:spLocks/>
          </p:cNvSpPr>
          <p:nvPr/>
        </p:nvSpPr>
        <p:spPr>
          <a:xfrm>
            <a:off x="9030512" y="3353819"/>
            <a:ext cx="2536013" cy="45720"/>
          </a:xfrm>
          <a:prstGeom prst="rect">
            <a:avLst/>
          </a:prstGeom>
          <a:solidFill>
            <a:srgbClr val="284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44B6A88D-629A-AA62-798F-84DA4D6B2C4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440756" y="2742762"/>
            <a:ext cx="521643" cy="521643"/>
          </a:xfrm>
          <a:prstGeom prst="rect">
            <a:avLst/>
          </a:prstGeom>
        </p:spPr>
      </p:pic>
      <p:sp>
        <p:nvSpPr>
          <p:cNvPr id="22" name="Text Placeholder 11">
            <a:extLst>
              <a:ext uri="{FF2B5EF4-FFF2-40B4-BE49-F238E27FC236}">
                <a16:creationId xmlns:a16="http://schemas.microsoft.com/office/drawing/2014/main" id="{C7740628-760D-0756-BE86-359AABFD5B6C}"/>
              </a:ext>
            </a:extLst>
          </p:cNvPr>
          <p:cNvSpPr txBox="1">
            <a:spLocks/>
          </p:cNvSpPr>
          <p:nvPr/>
        </p:nvSpPr>
        <p:spPr>
          <a:xfrm>
            <a:off x="9807786" y="2742588"/>
            <a:ext cx="1737360" cy="50323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1" kern="1200">
                <a:solidFill>
                  <a:srgbClr val="284684"/>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Enhanced death benefit</a:t>
            </a:r>
          </a:p>
        </p:txBody>
      </p:sp>
      <p:pic>
        <p:nvPicPr>
          <p:cNvPr id="23" name="Graphic 22">
            <a:extLst>
              <a:ext uri="{FF2B5EF4-FFF2-40B4-BE49-F238E27FC236}">
                <a16:creationId xmlns:a16="http://schemas.microsoft.com/office/drawing/2014/main" id="{5014CC28-485B-E42E-B8CD-447FF1B61C20}"/>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277378" y="2742588"/>
            <a:ext cx="521642" cy="521642"/>
          </a:xfrm>
          <a:prstGeom prst="rect">
            <a:avLst/>
          </a:prstGeom>
        </p:spPr>
      </p:pic>
      <p:pic>
        <p:nvPicPr>
          <p:cNvPr id="24" name="Graphic 23">
            <a:extLst>
              <a:ext uri="{FF2B5EF4-FFF2-40B4-BE49-F238E27FC236}">
                <a16:creationId xmlns:a16="http://schemas.microsoft.com/office/drawing/2014/main" id="{421E2D96-9D30-8003-5C1F-DB75B9D8C3AC}"/>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9077810" y="2742588"/>
            <a:ext cx="521643" cy="521643"/>
          </a:xfrm>
          <a:prstGeom prst="rect">
            <a:avLst/>
          </a:prstGeom>
        </p:spPr>
      </p:pic>
      <p:sp>
        <p:nvSpPr>
          <p:cNvPr id="25" name="Text Placeholder 4">
            <a:extLst>
              <a:ext uri="{FF2B5EF4-FFF2-40B4-BE49-F238E27FC236}">
                <a16:creationId xmlns:a16="http://schemas.microsoft.com/office/drawing/2014/main" id="{46F82EF5-8D40-00CC-5CD4-FC9E9CD5B55D}"/>
              </a:ext>
            </a:extLst>
          </p:cNvPr>
          <p:cNvSpPr txBox="1">
            <a:spLocks/>
          </p:cNvSpPr>
          <p:nvPr/>
        </p:nvSpPr>
        <p:spPr>
          <a:xfrm>
            <a:off x="3422405" y="3585169"/>
            <a:ext cx="2536014" cy="2468096"/>
          </a:xfrm>
          <a:prstGeom prst="rect">
            <a:avLst/>
          </a:prstGeom>
        </p:spPr>
        <p:txBody>
          <a:bodyPr lIns="0" tIns="0" rIns="0" bIns="0"/>
          <a:lstStyle>
            <a:lvl1pPr marL="13716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1pPr>
            <a:lvl2pPr marL="457200" marR="0" indent="-265176" algn="l" defTabSz="914400" rtl="0" eaLnBrk="1" fontAlgn="auto" latinLnBrk="0" hangingPunct="1">
              <a:lnSpc>
                <a:spcPct val="100000"/>
              </a:lnSpc>
              <a:spcBef>
                <a:spcPts val="200"/>
              </a:spcBef>
              <a:spcAft>
                <a:spcPts val="0"/>
              </a:spcAft>
              <a:buClrTx/>
              <a:buSzTx/>
              <a:buFont typeface="System Font Regular"/>
              <a:buChar char="－"/>
              <a:tabLst/>
              <a:defRPr sz="1400" kern="1200">
                <a:solidFill>
                  <a:schemeClr val="tx1"/>
                </a:solidFill>
                <a:latin typeface="+mn-lt"/>
                <a:ea typeface="+mn-ea"/>
                <a:cs typeface="+mn-cs"/>
              </a:defRPr>
            </a:lvl2pPr>
            <a:lvl3pPr marL="59436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749808" marR="0" indent="-137160" algn="l" defTabSz="914400" rtl="0" eaLnBrk="1" fontAlgn="auto" latinLnBrk="0" hangingPunct="1">
              <a:lnSpc>
                <a:spcPct val="100000"/>
              </a:lnSpc>
              <a:spcBef>
                <a:spcPts val="2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91440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 addition to the single pay, 5-pay, 7-pay, 10-pay and 15-pay, we’ve added a 20-pay</a:t>
            </a:r>
          </a:p>
        </p:txBody>
      </p:sp>
      <p:sp>
        <p:nvSpPr>
          <p:cNvPr id="26" name="Text Placeholder 4">
            <a:extLst>
              <a:ext uri="{FF2B5EF4-FFF2-40B4-BE49-F238E27FC236}">
                <a16:creationId xmlns:a16="http://schemas.microsoft.com/office/drawing/2014/main" id="{F6011AF5-6977-4662-C278-A4746568B837}"/>
              </a:ext>
            </a:extLst>
          </p:cNvPr>
          <p:cNvSpPr txBox="1">
            <a:spLocks/>
          </p:cNvSpPr>
          <p:nvPr/>
        </p:nvSpPr>
        <p:spPr>
          <a:xfrm>
            <a:off x="6221523" y="3589677"/>
            <a:ext cx="2536014" cy="2468096"/>
          </a:xfrm>
          <a:prstGeom prst="rect">
            <a:avLst/>
          </a:prstGeom>
        </p:spPr>
        <p:txBody>
          <a:bodyPr lIns="0" tIns="0" rIns="0" bIns="0"/>
          <a:lstStyle>
            <a:lvl1pPr marL="13716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1pPr>
            <a:lvl2pPr marL="457200" marR="0" indent="-265176" algn="l" defTabSz="914400" rtl="0" eaLnBrk="1" fontAlgn="auto" latinLnBrk="0" hangingPunct="1">
              <a:lnSpc>
                <a:spcPct val="100000"/>
              </a:lnSpc>
              <a:spcBef>
                <a:spcPts val="200"/>
              </a:spcBef>
              <a:spcAft>
                <a:spcPts val="0"/>
              </a:spcAft>
              <a:buClrTx/>
              <a:buSzTx/>
              <a:buFont typeface="System Font Regular"/>
              <a:buChar char="－"/>
              <a:tabLst/>
              <a:defRPr sz="1400" kern="1200">
                <a:solidFill>
                  <a:schemeClr val="tx1"/>
                </a:solidFill>
                <a:latin typeface="+mn-lt"/>
                <a:ea typeface="+mn-ea"/>
                <a:cs typeface="+mn-cs"/>
              </a:defRPr>
            </a:lvl2pPr>
            <a:lvl3pPr marL="59436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749808" marR="0" indent="-137160" algn="l" defTabSz="914400" rtl="0" eaLnBrk="1" fontAlgn="auto" latinLnBrk="0" hangingPunct="1">
              <a:lnSpc>
                <a:spcPct val="100000"/>
              </a:lnSpc>
              <a:spcBef>
                <a:spcPts val="2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91440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100% of LTC benefit will be paid internationally</a:t>
            </a:r>
          </a:p>
        </p:txBody>
      </p:sp>
      <p:sp>
        <p:nvSpPr>
          <p:cNvPr id="27" name="Text Placeholder 4">
            <a:extLst>
              <a:ext uri="{FF2B5EF4-FFF2-40B4-BE49-F238E27FC236}">
                <a16:creationId xmlns:a16="http://schemas.microsoft.com/office/drawing/2014/main" id="{70CFA501-9594-0123-CCDE-AEA14579A977}"/>
              </a:ext>
            </a:extLst>
          </p:cNvPr>
          <p:cNvSpPr txBox="1">
            <a:spLocks/>
          </p:cNvSpPr>
          <p:nvPr/>
        </p:nvSpPr>
        <p:spPr>
          <a:xfrm>
            <a:off x="9030511" y="3585169"/>
            <a:ext cx="2536014" cy="2468096"/>
          </a:xfrm>
          <a:prstGeom prst="rect">
            <a:avLst/>
          </a:prstGeom>
        </p:spPr>
        <p:txBody>
          <a:bodyPr lIns="0" tIns="0" rIns="0" bIns="0"/>
          <a:lstStyle>
            <a:lvl1pPr marL="13716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1pPr>
            <a:lvl2pPr marL="457200" marR="0" indent="-265176" algn="l" defTabSz="914400" rtl="0" eaLnBrk="1" fontAlgn="auto" latinLnBrk="0" hangingPunct="1">
              <a:lnSpc>
                <a:spcPct val="100000"/>
              </a:lnSpc>
              <a:spcBef>
                <a:spcPts val="200"/>
              </a:spcBef>
              <a:spcAft>
                <a:spcPts val="0"/>
              </a:spcAft>
              <a:buClrTx/>
              <a:buSzTx/>
              <a:buFont typeface="System Font Regular"/>
              <a:buChar char="－"/>
              <a:tabLst/>
              <a:defRPr sz="1400" kern="1200">
                <a:solidFill>
                  <a:schemeClr val="tx1"/>
                </a:solidFill>
                <a:latin typeface="+mn-lt"/>
                <a:ea typeface="+mn-ea"/>
                <a:cs typeface="+mn-cs"/>
              </a:defRPr>
            </a:lvl2pPr>
            <a:lvl3pPr marL="59436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749808" marR="0" indent="-137160" algn="l" defTabSz="914400" rtl="0" eaLnBrk="1" fontAlgn="auto" latinLnBrk="0" hangingPunct="1">
              <a:lnSpc>
                <a:spcPct val="100000"/>
              </a:lnSpc>
              <a:spcBef>
                <a:spcPts val="2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91440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If client dies before utilizing LTC benefits, the death benefit will be equal, at least, to premiums paid</a:t>
            </a:r>
          </a:p>
        </p:txBody>
      </p:sp>
      <p:pic>
        <p:nvPicPr>
          <p:cNvPr id="9" name="Graphic 8">
            <a:extLst>
              <a:ext uri="{FF2B5EF4-FFF2-40B4-BE49-F238E27FC236}">
                <a16:creationId xmlns:a16="http://schemas.microsoft.com/office/drawing/2014/main" id="{3EBC6DDD-059F-9372-90E7-913A107028DD}"/>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77255" y="2733385"/>
            <a:ext cx="521643" cy="521643"/>
          </a:xfrm>
          <a:prstGeom prst="rect">
            <a:avLst/>
          </a:prstGeom>
        </p:spPr>
      </p:pic>
    </p:spTree>
    <p:extLst>
      <p:ext uri="{BB962C8B-B14F-4D97-AF65-F5344CB8AC3E}">
        <p14:creationId xmlns:p14="http://schemas.microsoft.com/office/powerpoint/2010/main" val="3179953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6C5D0-30EB-6845-8EAA-60265989F053}"/>
              </a:ext>
            </a:extLst>
          </p:cNvPr>
          <p:cNvSpPr>
            <a:spLocks noGrp="1"/>
          </p:cNvSpPr>
          <p:nvPr>
            <p:ph type="title"/>
          </p:nvPr>
        </p:nvSpPr>
        <p:spPr/>
        <p:txBody>
          <a:bodyPr/>
          <a:lstStyle/>
          <a:p>
            <a:r>
              <a:rPr lang="en-US" dirty="0"/>
              <a:t>What do clients get with a SecureCare policy?</a:t>
            </a:r>
          </a:p>
        </p:txBody>
      </p:sp>
      <p:sp>
        <p:nvSpPr>
          <p:cNvPr id="14" name="Text Placeholder 6">
            <a:extLst>
              <a:ext uri="{FF2B5EF4-FFF2-40B4-BE49-F238E27FC236}">
                <a16:creationId xmlns:a16="http://schemas.microsoft.com/office/drawing/2014/main" id="{1655BDF2-8705-E948-8124-25275C695B95}"/>
              </a:ext>
            </a:extLst>
          </p:cNvPr>
          <p:cNvSpPr>
            <a:spLocks noGrp="1"/>
          </p:cNvSpPr>
          <p:nvPr>
            <p:ph type="body" sz="quarter" idx="13"/>
          </p:nvPr>
        </p:nvSpPr>
        <p:spPr>
          <a:xfrm>
            <a:off x="877824" y="3971951"/>
            <a:ext cx="2880819" cy="1726621"/>
          </a:xfrm>
        </p:spPr>
        <p:txBody>
          <a:bodyPr/>
          <a:lstStyle/>
          <a:p>
            <a:pPr>
              <a:lnSpc>
                <a:spcPct val="100000"/>
              </a:lnSpc>
              <a:spcBef>
                <a:spcPts val="0"/>
              </a:spcBef>
            </a:pPr>
            <a:r>
              <a:rPr lang="en-US" sz="2400" b="1" dirty="0">
                <a:solidFill>
                  <a:srgbClr val="58595B"/>
                </a:solidFill>
              </a:rPr>
              <a:t>If they </a:t>
            </a:r>
            <a:br>
              <a:rPr lang="en-US" sz="2400" b="1" dirty="0">
                <a:solidFill>
                  <a:srgbClr val="58595B"/>
                </a:solidFill>
              </a:rPr>
            </a:br>
            <a:r>
              <a:rPr lang="en-US" sz="2400" b="1" dirty="0">
                <a:solidFill>
                  <a:srgbClr val="58595B"/>
                </a:solidFill>
              </a:rPr>
              <a:t>need care,</a:t>
            </a:r>
          </a:p>
          <a:p>
            <a:pPr>
              <a:lnSpc>
                <a:spcPct val="100000"/>
              </a:lnSpc>
              <a:spcBef>
                <a:spcPts val="0"/>
              </a:spcBef>
            </a:pPr>
            <a:r>
              <a:rPr lang="en-US" sz="2400" dirty="0">
                <a:solidFill>
                  <a:srgbClr val="58595B"/>
                </a:solidFill>
              </a:rPr>
              <a:t>guaranteed </a:t>
            </a:r>
            <a:br>
              <a:rPr lang="en-US" sz="2400" dirty="0">
                <a:solidFill>
                  <a:srgbClr val="58595B"/>
                </a:solidFill>
              </a:rPr>
            </a:br>
            <a:r>
              <a:rPr lang="en-US" sz="2400" dirty="0">
                <a:solidFill>
                  <a:srgbClr val="58595B"/>
                </a:solidFill>
              </a:rPr>
              <a:t>cash benefit </a:t>
            </a:r>
            <a:br>
              <a:rPr lang="en-US" sz="2400" dirty="0">
                <a:solidFill>
                  <a:srgbClr val="58595B"/>
                </a:solidFill>
              </a:rPr>
            </a:br>
            <a:r>
              <a:rPr lang="en-US" sz="2400" dirty="0">
                <a:solidFill>
                  <a:srgbClr val="58595B"/>
                </a:solidFill>
              </a:rPr>
              <a:t>for LTC</a:t>
            </a:r>
            <a:r>
              <a:rPr lang="en-US" sz="2400" baseline="30000" dirty="0">
                <a:solidFill>
                  <a:srgbClr val="58595B"/>
                </a:solidFill>
              </a:rPr>
              <a:t>1</a:t>
            </a:r>
            <a:endParaRPr lang="en-US" sz="2400" dirty="0">
              <a:solidFill>
                <a:srgbClr val="58595B"/>
              </a:solidFill>
            </a:endParaRPr>
          </a:p>
        </p:txBody>
      </p:sp>
      <p:sp>
        <p:nvSpPr>
          <p:cNvPr id="15" name="Text Placeholder 7">
            <a:extLst>
              <a:ext uri="{FF2B5EF4-FFF2-40B4-BE49-F238E27FC236}">
                <a16:creationId xmlns:a16="http://schemas.microsoft.com/office/drawing/2014/main" id="{5618B624-7F8E-3B49-964C-0CCF1F492B2C}"/>
              </a:ext>
            </a:extLst>
          </p:cNvPr>
          <p:cNvSpPr txBox="1">
            <a:spLocks/>
          </p:cNvSpPr>
          <p:nvPr/>
        </p:nvSpPr>
        <p:spPr>
          <a:xfrm>
            <a:off x="3556852" y="4001042"/>
            <a:ext cx="2217415" cy="1726621"/>
          </a:xfrm>
          <a:prstGeom prst="rect">
            <a:avLst/>
          </a:prstGeom>
        </p:spPr>
        <p:txBody>
          <a:bodyPr vert="horz" lIns="0" tIns="0" rIns="0" bIns="0" numCol="1" rtlCol="0" anchor="t" anchorCtr="0">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kern="1200">
                <a:solidFill>
                  <a:schemeClr val="accent5"/>
                </a:solidFill>
                <a:latin typeface="+mn-lt"/>
                <a:ea typeface="+mn-ea"/>
                <a:cs typeface="+mn-cs"/>
              </a:defRPr>
            </a:lvl1pPr>
            <a:lvl2pPr marL="233363" indent="0" algn="l" defTabSz="914400" rtl="0" eaLnBrk="1" latinLnBrk="0" hangingPunct="1">
              <a:lnSpc>
                <a:spcPts val="2200"/>
              </a:lnSpc>
              <a:spcBef>
                <a:spcPts val="500"/>
              </a:spcBef>
              <a:buFont typeface="Courier New" panose="02070309020205020404" pitchFamily="49" charset="0"/>
              <a:buNone/>
              <a:defRPr sz="2000" kern="1200">
                <a:solidFill>
                  <a:schemeClr val="tx1"/>
                </a:solidFill>
                <a:latin typeface="+mn-lt"/>
                <a:ea typeface="+mn-ea"/>
                <a:cs typeface="+mn-cs"/>
              </a:defRPr>
            </a:lvl2pPr>
            <a:lvl3pPr marL="465138"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400" b="1" dirty="0">
                <a:solidFill>
                  <a:srgbClr val="58595B"/>
                </a:solidFill>
              </a:rPr>
              <a:t>When they die, </a:t>
            </a:r>
            <a:r>
              <a:rPr lang="en-US" sz="2400" dirty="0">
                <a:solidFill>
                  <a:srgbClr val="58595B"/>
                </a:solidFill>
              </a:rPr>
              <a:t>guaranteed </a:t>
            </a:r>
            <a:br>
              <a:rPr lang="en-US" sz="2400" dirty="0">
                <a:solidFill>
                  <a:srgbClr val="58595B"/>
                </a:solidFill>
              </a:rPr>
            </a:br>
            <a:r>
              <a:rPr lang="en-US" sz="2400" dirty="0">
                <a:solidFill>
                  <a:srgbClr val="58595B"/>
                </a:solidFill>
              </a:rPr>
              <a:t>death benefit</a:t>
            </a:r>
            <a:r>
              <a:rPr lang="en-US" sz="2400" baseline="30000" dirty="0">
                <a:solidFill>
                  <a:srgbClr val="58595B"/>
                </a:solidFill>
              </a:rPr>
              <a:t>2</a:t>
            </a:r>
          </a:p>
        </p:txBody>
      </p:sp>
      <p:sp>
        <p:nvSpPr>
          <p:cNvPr id="16" name="Text Placeholder 8">
            <a:extLst>
              <a:ext uri="{FF2B5EF4-FFF2-40B4-BE49-F238E27FC236}">
                <a16:creationId xmlns:a16="http://schemas.microsoft.com/office/drawing/2014/main" id="{28DB8BF9-E346-B74E-BE35-6E75EF86FE7E}"/>
              </a:ext>
            </a:extLst>
          </p:cNvPr>
          <p:cNvSpPr txBox="1">
            <a:spLocks/>
          </p:cNvSpPr>
          <p:nvPr/>
        </p:nvSpPr>
        <p:spPr>
          <a:xfrm>
            <a:off x="6172200" y="4010593"/>
            <a:ext cx="2728419" cy="2472273"/>
          </a:xfrm>
          <a:prstGeom prst="rect">
            <a:avLst/>
          </a:prstGeom>
        </p:spPr>
        <p:txBody>
          <a:bodyPr vert="horz" lIns="0" tIns="0" rIns="0" bIns="0" numCol="1" rtlCol="0" anchor="t" anchorCtr="0">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kern="1200">
                <a:solidFill>
                  <a:schemeClr val="accent5"/>
                </a:solidFill>
                <a:latin typeface="+mn-lt"/>
                <a:ea typeface="+mn-ea"/>
                <a:cs typeface="+mn-cs"/>
              </a:defRPr>
            </a:lvl1pPr>
            <a:lvl2pPr marL="233363" indent="0" algn="l" defTabSz="914400" rtl="0" eaLnBrk="1" latinLnBrk="0" hangingPunct="1">
              <a:lnSpc>
                <a:spcPts val="2200"/>
              </a:lnSpc>
              <a:spcBef>
                <a:spcPts val="500"/>
              </a:spcBef>
              <a:buFont typeface="Courier New" panose="02070309020205020404" pitchFamily="49" charset="0"/>
              <a:buNone/>
              <a:defRPr sz="2000" kern="1200">
                <a:solidFill>
                  <a:schemeClr val="tx1"/>
                </a:solidFill>
                <a:latin typeface="+mn-lt"/>
                <a:ea typeface="+mn-ea"/>
                <a:cs typeface="+mn-cs"/>
              </a:defRPr>
            </a:lvl2pPr>
            <a:lvl3pPr marL="465138"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800"/>
              </a:lnSpc>
              <a:spcBef>
                <a:spcPts val="0"/>
              </a:spcBef>
            </a:pPr>
            <a:r>
              <a:rPr lang="en-US" sz="2400" b="1" dirty="0">
                <a:solidFill>
                  <a:srgbClr val="58595B"/>
                </a:solidFill>
              </a:rPr>
              <a:t>If they want money back, </a:t>
            </a:r>
          </a:p>
          <a:p>
            <a:pPr>
              <a:lnSpc>
                <a:spcPts val="2400"/>
              </a:lnSpc>
              <a:spcBef>
                <a:spcPts val="0"/>
              </a:spcBef>
            </a:pPr>
            <a:r>
              <a:rPr lang="en-US" sz="2400" dirty="0">
                <a:solidFill>
                  <a:srgbClr val="58595B"/>
                </a:solidFill>
              </a:rPr>
              <a:t>return of premium </a:t>
            </a:r>
            <a:br>
              <a:rPr lang="en-US" sz="2400" dirty="0">
                <a:solidFill>
                  <a:srgbClr val="58595B"/>
                </a:solidFill>
              </a:rPr>
            </a:br>
            <a:r>
              <a:rPr lang="en-US" sz="2400" dirty="0">
                <a:solidFill>
                  <a:srgbClr val="58595B"/>
                </a:solidFill>
              </a:rPr>
              <a:t>(ROP) option(s)</a:t>
            </a:r>
            <a:r>
              <a:rPr lang="en-US" sz="2400" baseline="30000" dirty="0">
                <a:solidFill>
                  <a:srgbClr val="58595B"/>
                </a:solidFill>
              </a:rPr>
              <a:t>3</a:t>
            </a:r>
          </a:p>
        </p:txBody>
      </p:sp>
      <p:pic>
        <p:nvPicPr>
          <p:cNvPr id="23" name="Graphic 22">
            <a:extLst>
              <a:ext uri="{FF2B5EF4-FFF2-40B4-BE49-F238E27FC236}">
                <a16:creationId xmlns:a16="http://schemas.microsoft.com/office/drawing/2014/main" id="{3E36E32E-8EA8-AC4E-8E43-EF5E4DAEB8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00294" y="2535798"/>
            <a:ext cx="1211124" cy="1211124"/>
          </a:xfrm>
          <a:prstGeom prst="rect">
            <a:avLst/>
          </a:prstGeom>
        </p:spPr>
      </p:pic>
      <p:pic>
        <p:nvPicPr>
          <p:cNvPr id="19" name="Graphic 18">
            <a:extLst>
              <a:ext uri="{FF2B5EF4-FFF2-40B4-BE49-F238E27FC236}">
                <a16:creationId xmlns:a16="http://schemas.microsoft.com/office/drawing/2014/main" id="{0D257FCA-E76F-8841-B8C5-6CB0B2B700C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8702" y="2528385"/>
            <a:ext cx="1225048" cy="1225048"/>
          </a:xfrm>
          <a:prstGeom prst="rect">
            <a:avLst/>
          </a:prstGeom>
        </p:spPr>
      </p:pic>
      <p:sp>
        <p:nvSpPr>
          <p:cNvPr id="26" name="Text Placeholder 8">
            <a:extLst>
              <a:ext uri="{FF2B5EF4-FFF2-40B4-BE49-F238E27FC236}">
                <a16:creationId xmlns:a16="http://schemas.microsoft.com/office/drawing/2014/main" id="{FCD32892-6935-4A17-9C7C-7D4C0BD47039}"/>
              </a:ext>
            </a:extLst>
          </p:cNvPr>
          <p:cNvSpPr txBox="1">
            <a:spLocks/>
          </p:cNvSpPr>
          <p:nvPr/>
        </p:nvSpPr>
        <p:spPr>
          <a:xfrm>
            <a:off x="8793858" y="3987382"/>
            <a:ext cx="2630064" cy="2697594"/>
          </a:xfrm>
          <a:prstGeom prst="rect">
            <a:avLst/>
          </a:prstGeom>
        </p:spPr>
        <p:txBody>
          <a:bodyPr vert="horz" lIns="0" tIns="0" rIns="0" bIns="0" numCol="1" rtlCol="0" anchor="t" anchorCtr="0">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kern="1200">
                <a:solidFill>
                  <a:schemeClr val="accent5"/>
                </a:solidFill>
                <a:latin typeface="+mn-lt"/>
                <a:ea typeface="+mn-ea"/>
                <a:cs typeface="+mn-cs"/>
              </a:defRPr>
            </a:lvl1pPr>
            <a:lvl2pPr marL="233363" indent="0" algn="l" defTabSz="914400" rtl="0" eaLnBrk="1" latinLnBrk="0" hangingPunct="1">
              <a:lnSpc>
                <a:spcPts val="2200"/>
              </a:lnSpc>
              <a:spcBef>
                <a:spcPts val="500"/>
              </a:spcBef>
              <a:buFont typeface="Courier New" panose="02070309020205020404" pitchFamily="49" charset="0"/>
              <a:buNone/>
              <a:defRPr sz="2000" kern="1200">
                <a:solidFill>
                  <a:schemeClr val="tx1"/>
                </a:solidFill>
                <a:latin typeface="+mn-lt"/>
                <a:ea typeface="+mn-ea"/>
                <a:cs typeface="+mn-cs"/>
              </a:defRPr>
            </a:lvl2pPr>
            <a:lvl3pPr marL="465138"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400" b="1" dirty="0">
                <a:solidFill>
                  <a:srgbClr val="58595B"/>
                </a:solidFill>
              </a:rPr>
              <a:t>If they stop paying premiums,</a:t>
            </a:r>
          </a:p>
          <a:p>
            <a:pPr>
              <a:lnSpc>
                <a:spcPct val="100000"/>
              </a:lnSpc>
              <a:spcBef>
                <a:spcPts val="0"/>
              </a:spcBef>
            </a:pPr>
            <a:r>
              <a:rPr lang="en-US" sz="2400" dirty="0">
                <a:solidFill>
                  <a:srgbClr val="58595B"/>
                </a:solidFill>
              </a:rPr>
              <a:t>guaranteed reduced paid-up benefits</a:t>
            </a:r>
            <a:r>
              <a:rPr lang="en-US" sz="2400" baseline="30000" dirty="0">
                <a:solidFill>
                  <a:srgbClr val="58595B"/>
                </a:solidFill>
              </a:rPr>
              <a:t>4</a:t>
            </a:r>
          </a:p>
        </p:txBody>
      </p:sp>
      <p:pic>
        <p:nvPicPr>
          <p:cNvPr id="12" name="Graphic 11">
            <a:extLst>
              <a:ext uri="{FF2B5EF4-FFF2-40B4-BE49-F238E27FC236}">
                <a16:creationId xmlns:a16="http://schemas.microsoft.com/office/drawing/2014/main" id="{06FE9DC3-F003-4FA2-B64A-795C02189CA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5501" y="2438400"/>
            <a:ext cx="1405920" cy="1405920"/>
          </a:xfrm>
          <a:prstGeom prst="rect">
            <a:avLst/>
          </a:prstGeom>
        </p:spPr>
      </p:pic>
      <p:pic>
        <p:nvPicPr>
          <p:cNvPr id="13" name="Graphic 12">
            <a:extLst>
              <a:ext uri="{FF2B5EF4-FFF2-40B4-BE49-F238E27FC236}">
                <a16:creationId xmlns:a16="http://schemas.microsoft.com/office/drawing/2014/main" id="{26C5C0EC-9F39-46F5-A47A-49511AD7D8B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747967" y="2535798"/>
            <a:ext cx="1243034" cy="1243034"/>
          </a:xfrm>
          <a:prstGeom prst="rect">
            <a:avLst/>
          </a:prstGeom>
        </p:spPr>
      </p:pic>
      <p:sp>
        <p:nvSpPr>
          <p:cNvPr id="11" name="TextBox 10">
            <a:extLst>
              <a:ext uri="{FF2B5EF4-FFF2-40B4-BE49-F238E27FC236}">
                <a16:creationId xmlns:a16="http://schemas.microsoft.com/office/drawing/2014/main" id="{0E9A4A7F-44A7-4FAA-9A7A-99CB093DC8E0}"/>
              </a:ext>
            </a:extLst>
          </p:cNvPr>
          <p:cNvSpPr txBox="1"/>
          <p:nvPr/>
        </p:nvSpPr>
        <p:spPr>
          <a:xfrm>
            <a:off x="768078" y="6049186"/>
            <a:ext cx="11295530" cy="1015663"/>
          </a:xfrm>
          <a:prstGeom prst="rect">
            <a:avLst/>
          </a:prstGeom>
          <a:noFill/>
        </p:spPr>
        <p:txBody>
          <a:bodyPr wrap="square" rtlCol="0">
            <a:spAutoFit/>
          </a:bodyPr>
          <a:lstStyle/>
          <a:p>
            <a:pPr marL="228600" indent="-228600">
              <a:buAutoNum type="arabicPeriod"/>
            </a:pPr>
            <a:r>
              <a:rPr lang="en-US" sz="1000" dirty="0"/>
              <a:t>If owner/insured are different, benefits will be paid to the owner upon the insured being certified as a chronically ill individual. </a:t>
            </a:r>
          </a:p>
          <a:p>
            <a:pPr marL="228600" indent="-228600">
              <a:buAutoNum type="arabicPeriod"/>
            </a:pPr>
            <a:r>
              <a:rPr lang="en-US" sz="1000" dirty="0"/>
              <a:t>If owner/insured are different, the death benefit will be paid upon death of the insured.</a:t>
            </a:r>
          </a:p>
          <a:p>
            <a:pPr marL="228600" indent="-228600">
              <a:buAutoNum type="arabicPeriod"/>
            </a:pPr>
            <a:r>
              <a:rPr lang="en-US" sz="1000" dirty="0"/>
              <a:t>The death proceeds, return of premium amount and long-term care benefit amounts depend, in part, on the return of premium option selected on the policy application.</a:t>
            </a:r>
          </a:p>
          <a:p>
            <a:pPr marL="228600" indent="-228600">
              <a:buAutoNum type="arabicPeriod"/>
            </a:pPr>
            <a:r>
              <a:rPr lang="en-US" sz="1000" dirty="0"/>
              <a:t>If the policy owner stops making premium payments, they may choose to receive reduced paid-up benefits. This refers to the reduced paid-up nonforfeiture benefit that purchases paid-up insurance in the event of premium lapse.</a:t>
            </a:r>
          </a:p>
          <a:p>
            <a:pPr marL="228600" indent="-228600">
              <a:buAutoNum type="arabicPeriod"/>
            </a:pPr>
            <a:endParaRPr lang="en-US" sz="1000" dirty="0"/>
          </a:p>
        </p:txBody>
      </p:sp>
    </p:spTree>
    <p:extLst>
      <p:ext uri="{BB962C8B-B14F-4D97-AF65-F5344CB8AC3E}">
        <p14:creationId xmlns:p14="http://schemas.microsoft.com/office/powerpoint/2010/main" val="2475303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1CB5D-0081-4672-BABB-66A860F221E9}"/>
              </a:ext>
            </a:extLst>
          </p:cNvPr>
          <p:cNvSpPr>
            <a:spLocks noGrp="1"/>
          </p:cNvSpPr>
          <p:nvPr>
            <p:ph type="title"/>
          </p:nvPr>
        </p:nvSpPr>
        <p:spPr>
          <a:xfrm>
            <a:off x="914400" y="1409555"/>
            <a:ext cx="10363200" cy="960120"/>
          </a:xfrm>
        </p:spPr>
        <p:txBody>
          <a:bodyPr/>
          <a:lstStyle/>
          <a:p>
            <a:r>
              <a:rPr lang="en-US" dirty="0"/>
              <a:t>SecureCare IV approval map</a:t>
            </a:r>
          </a:p>
        </p:txBody>
      </p:sp>
      <p:sp>
        <p:nvSpPr>
          <p:cNvPr id="6" name="Freeform 351">
            <a:extLst>
              <a:ext uri="{FF2B5EF4-FFF2-40B4-BE49-F238E27FC236}">
                <a16:creationId xmlns:a16="http://schemas.microsoft.com/office/drawing/2014/main" id="{B467963A-BD1C-484A-B2F3-B48741D826C3}"/>
              </a:ext>
            </a:extLst>
          </p:cNvPr>
          <p:cNvSpPr>
            <a:spLocks/>
          </p:cNvSpPr>
          <p:nvPr/>
        </p:nvSpPr>
        <p:spPr bwMode="auto">
          <a:xfrm>
            <a:off x="4730545" y="5540149"/>
            <a:ext cx="127438" cy="171074"/>
          </a:xfrm>
          <a:custGeom>
            <a:avLst/>
            <a:gdLst>
              <a:gd name="T0" fmla="*/ 2147483647 w 122"/>
              <a:gd name="T1" fmla="*/ 2147483647 h 163"/>
              <a:gd name="T2" fmla="*/ 2147483647 w 122"/>
              <a:gd name="T3" fmla="*/ 2147483647 h 163"/>
              <a:gd name="T4" fmla="*/ 2147483647 w 122"/>
              <a:gd name="T5" fmla="*/ 2147483647 h 163"/>
              <a:gd name="T6" fmla="*/ 2147483647 w 122"/>
              <a:gd name="T7" fmla="*/ 2147483647 h 163"/>
              <a:gd name="T8" fmla="*/ 2147483647 w 122"/>
              <a:gd name="T9" fmla="*/ 2147483647 h 163"/>
              <a:gd name="T10" fmla="*/ 2147483647 w 122"/>
              <a:gd name="T11" fmla="*/ 2147483647 h 163"/>
              <a:gd name="T12" fmla="*/ 2147483647 w 122"/>
              <a:gd name="T13" fmla="*/ 2147483647 h 163"/>
              <a:gd name="T14" fmla="*/ 2147483647 w 122"/>
              <a:gd name="T15" fmla="*/ 2147483647 h 163"/>
              <a:gd name="T16" fmla="*/ 2147483647 w 122"/>
              <a:gd name="T17" fmla="*/ 2147483647 h 163"/>
              <a:gd name="T18" fmla="*/ 2147483647 w 122"/>
              <a:gd name="T19" fmla="*/ 2147483647 h 163"/>
              <a:gd name="T20" fmla="*/ 2147483647 w 122"/>
              <a:gd name="T21" fmla="*/ 2147483647 h 163"/>
              <a:gd name="T22" fmla="*/ 2147483647 w 122"/>
              <a:gd name="T23" fmla="*/ 2147483647 h 163"/>
              <a:gd name="T24" fmla="*/ 2147483647 w 122"/>
              <a:gd name="T25" fmla="*/ 2147483647 h 163"/>
              <a:gd name="T26" fmla="*/ 2147483647 w 122"/>
              <a:gd name="T27" fmla="*/ 2147483647 h 163"/>
              <a:gd name="T28" fmla="*/ 2147483647 w 122"/>
              <a:gd name="T29" fmla="*/ 2147483647 h 163"/>
              <a:gd name="T30" fmla="*/ 2147483647 w 122"/>
              <a:gd name="T31" fmla="*/ 2147483647 h 163"/>
              <a:gd name="T32" fmla="*/ 2147483647 w 122"/>
              <a:gd name="T33" fmla="*/ 2147483647 h 163"/>
              <a:gd name="T34" fmla="*/ 2147483647 w 122"/>
              <a:gd name="T35" fmla="*/ 2147483647 h 163"/>
              <a:gd name="T36" fmla="*/ 2147483647 w 122"/>
              <a:gd name="T37" fmla="*/ 2147483647 h 163"/>
              <a:gd name="T38" fmla="*/ 2147483647 w 122"/>
              <a:gd name="T39" fmla="*/ 2147483647 h 163"/>
              <a:gd name="T40" fmla="*/ 2147483647 w 122"/>
              <a:gd name="T41" fmla="*/ 2147483647 h 163"/>
              <a:gd name="T42" fmla="*/ 2147483647 w 122"/>
              <a:gd name="T43" fmla="*/ 2147483647 h 163"/>
              <a:gd name="T44" fmla="*/ 2147483647 w 122"/>
              <a:gd name="T45" fmla="*/ 2147483647 h 163"/>
              <a:gd name="T46" fmla="*/ 2147483647 w 122"/>
              <a:gd name="T47" fmla="*/ 2147483647 h 163"/>
              <a:gd name="T48" fmla="*/ 2147483647 w 122"/>
              <a:gd name="T49" fmla="*/ 2147483647 h 163"/>
              <a:gd name="T50" fmla="*/ 2147483647 w 122"/>
              <a:gd name="T51" fmla="*/ 2147483647 h 163"/>
              <a:gd name="T52" fmla="*/ 2147483647 w 122"/>
              <a:gd name="T53" fmla="*/ 2147483647 h 163"/>
              <a:gd name="T54" fmla="*/ 2147483647 w 122"/>
              <a:gd name="T55" fmla="*/ 2147483647 h 163"/>
              <a:gd name="T56" fmla="*/ 2147483647 w 122"/>
              <a:gd name="T57" fmla="*/ 2147483647 h 163"/>
              <a:gd name="T58" fmla="*/ 2147483647 w 122"/>
              <a:gd name="T59" fmla="*/ 0 h 163"/>
              <a:gd name="T60" fmla="*/ 2147483647 w 122"/>
              <a:gd name="T61" fmla="*/ 0 h 163"/>
              <a:gd name="T62" fmla="*/ 2147483647 w 122"/>
              <a:gd name="T63" fmla="*/ 2147483647 h 163"/>
              <a:gd name="T64" fmla="*/ 2147483647 w 122"/>
              <a:gd name="T65" fmla="*/ 2147483647 h 163"/>
              <a:gd name="T66" fmla="*/ 2147483647 w 122"/>
              <a:gd name="T67" fmla="*/ 2147483647 h 163"/>
              <a:gd name="T68" fmla="*/ 2147483647 w 122"/>
              <a:gd name="T69" fmla="*/ 2147483647 h 163"/>
              <a:gd name="T70" fmla="*/ 2147483647 w 122"/>
              <a:gd name="T71" fmla="*/ 2147483647 h 163"/>
              <a:gd name="T72" fmla="*/ 0 w 122"/>
              <a:gd name="T73" fmla="*/ 2147483647 h 163"/>
              <a:gd name="T74" fmla="*/ 0 w 122"/>
              <a:gd name="T75" fmla="*/ 2147483647 h 163"/>
              <a:gd name="T76" fmla="*/ 0 w 122"/>
              <a:gd name="T77" fmla="*/ 2147483647 h 163"/>
              <a:gd name="T78" fmla="*/ 2147483647 w 122"/>
              <a:gd name="T79" fmla="*/ 2147483647 h 163"/>
              <a:gd name="T80" fmla="*/ 2147483647 w 122"/>
              <a:gd name="T81" fmla="*/ 2147483647 h 163"/>
              <a:gd name="T82" fmla="*/ 0 w 122"/>
              <a:gd name="T83" fmla="*/ 2147483647 h 163"/>
              <a:gd name="T84" fmla="*/ 0 w 122"/>
              <a:gd name="T85" fmla="*/ 2147483647 h 163"/>
              <a:gd name="T86" fmla="*/ 2147483647 w 122"/>
              <a:gd name="T87" fmla="*/ 2147483647 h 163"/>
              <a:gd name="T88" fmla="*/ 2147483647 w 122"/>
              <a:gd name="T89" fmla="*/ 2147483647 h 163"/>
              <a:gd name="T90" fmla="*/ 2147483647 w 122"/>
              <a:gd name="T91" fmla="*/ 2147483647 h 163"/>
              <a:gd name="T92" fmla="*/ 2147483647 w 122"/>
              <a:gd name="T93" fmla="*/ 2147483647 h 163"/>
              <a:gd name="T94" fmla="*/ 2147483647 w 122"/>
              <a:gd name="T95" fmla="*/ 2147483647 h 163"/>
              <a:gd name="T96" fmla="*/ 2147483647 w 122"/>
              <a:gd name="T97" fmla="*/ 2147483647 h 163"/>
              <a:gd name="T98" fmla="*/ 2147483647 w 122"/>
              <a:gd name="T99" fmla="*/ 2147483647 h 163"/>
              <a:gd name="T100" fmla="*/ 2147483647 w 122"/>
              <a:gd name="T101" fmla="*/ 2147483647 h 163"/>
              <a:gd name="T102" fmla="*/ 2147483647 w 122"/>
              <a:gd name="T103" fmla="*/ 2147483647 h 163"/>
              <a:gd name="T104" fmla="*/ 2147483647 w 122"/>
              <a:gd name="T105" fmla="*/ 2147483647 h 163"/>
              <a:gd name="T106" fmla="*/ 2147483647 w 122"/>
              <a:gd name="T107" fmla="*/ 2147483647 h 163"/>
              <a:gd name="T108" fmla="*/ 2147483647 w 122"/>
              <a:gd name="T109" fmla="*/ 2147483647 h 163"/>
              <a:gd name="T110" fmla="*/ 2147483647 w 122"/>
              <a:gd name="T111" fmla="*/ 2147483647 h 163"/>
              <a:gd name="T112" fmla="*/ 2147483647 w 122"/>
              <a:gd name="T113" fmla="*/ 2147483647 h 1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2"/>
              <a:gd name="T172" fmla="*/ 0 h 163"/>
              <a:gd name="T173" fmla="*/ 122 w 122"/>
              <a:gd name="T174" fmla="*/ 163 h 1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2" h="163">
                <a:moveTo>
                  <a:pt x="36" y="161"/>
                </a:moveTo>
                <a:lnTo>
                  <a:pt x="69" y="122"/>
                </a:lnTo>
                <a:lnTo>
                  <a:pt x="84" y="118"/>
                </a:lnTo>
                <a:lnTo>
                  <a:pt x="97" y="109"/>
                </a:lnTo>
                <a:lnTo>
                  <a:pt x="109" y="101"/>
                </a:lnTo>
                <a:lnTo>
                  <a:pt x="119" y="98"/>
                </a:lnTo>
                <a:lnTo>
                  <a:pt x="122" y="96"/>
                </a:lnTo>
                <a:lnTo>
                  <a:pt x="120" y="90"/>
                </a:lnTo>
                <a:lnTo>
                  <a:pt x="113" y="82"/>
                </a:lnTo>
                <a:lnTo>
                  <a:pt x="106" y="75"/>
                </a:lnTo>
                <a:lnTo>
                  <a:pt x="102" y="69"/>
                </a:lnTo>
                <a:lnTo>
                  <a:pt x="102" y="62"/>
                </a:lnTo>
                <a:lnTo>
                  <a:pt x="100" y="58"/>
                </a:lnTo>
                <a:lnTo>
                  <a:pt x="87" y="60"/>
                </a:lnTo>
                <a:lnTo>
                  <a:pt x="86" y="51"/>
                </a:lnTo>
                <a:lnTo>
                  <a:pt x="86" y="43"/>
                </a:lnTo>
                <a:lnTo>
                  <a:pt x="80" y="37"/>
                </a:lnTo>
                <a:lnTo>
                  <a:pt x="73" y="30"/>
                </a:lnTo>
                <a:lnTo>
                  <a:pt x="62" y="22"/>
                </a:lnTo>
                <a:lnTo>
                  <a:pt x="53" y="15"/>
                </a:lnTo>
                <a:lnTo>
                  <a:pt x="43" y="7"/>
                </a:lnTo>
                <a:lnTo>
                  <a:pt x="36" y="5"/>
                </a:lnTo>
                <a:lnTo>
                  <a:pt x="29" y="4"/>
                </a:lnTo>
                <a:lnTo>
                  <a:pt x="22" y="0"/>
                </a:lnTo>
                <a:lnTo>
                  <a:pt x="16" y="0"/>
                </a:lnTo>
                <a:lnTo>
                  <a:pt x="12" y="7"/>
                </a:lnTo>
                <a:lnTo>
                  <a:pt x="11" y="26"/>
                </a:lnTo>
                <a:lnTo>
                  <a:pt x="5" y="39"/>
                </a:lnTo>
                <a:lnTo>
                  <a:pt x="1" y="51"/>
                </a:lnTo>
                <a:lnTo>
                  <a:pt x="0" y="66"/>
                </a:lnTo>
                <a:lnTo>
                  <a:pt x="0" y="82"/>
                </a:lnTo>
                <a:lnTo>
                  <a:pt x="1" y="92"/>
                </a:lnTo>
                <a:lnTo>
                  <a:pt x="1" y="99"/>
                </a:lnTo>
                <a:lnTo>
                  <a:pt x="0" y="105"/>
                </a:lnTo>
                <a:lnTo>
                  <a:pt x="3" y="113"/>
                </a:lnTo>
                <a:lnTo>
                  <a:pt x="7" y="116"/>
                </a:lnTo>
                <a:lnTo>
                  <a:pt x="7" y="118"/>
                </a:lnTo>
                <a:lnTo>
                  <a:pt x="3" y="122"/>
                </a:lnTo>
                <a:lnTo>
                  <a:pt x="1" y="128"/>
                </a:lnTo>
                <a:lnTo>
                  <a:pt x="5" y="135"/>
                </a:lnTo>
                <a:lnTo>
                  <a:pt x="11" y="141"/>
                </a:lnTo>
                <a:lnTo>
                  <a:pt x="16" y="146"/>
                </a:lnTo>
                <a:lnTo>
                  <a:pt x="23" y="156"/>
                </a:lnTo>
                <a:lnTo>
                  <a:pt x="29" y="161"/>
                </a:lnTo>
                <a:lnTo>
                  <a:pt x="34" y="163"/>
                </a:lnTo>
                <a:lnTo>
                  <a:pt x="36" y="161"/>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7" name="Freeform 353">
            <a:extLst>
              <a:ext uri="{FF2B5EF4-FFF2-40B4-BE49-F238E27FC236}">
                <a16:creationId xmlns:a16="http://schemas.microsoft.com/office/drawing/2014/main" id="{D27646CB-1778-4ED4-84D6-FCD574A43098}"/>
              </a:ext>
            </a:extLst>
          </p:cNvPr>
          <p:cNvSpPr>
            <a:spLocks/>
          </p:cNvSpPr>
          <p:nvPr/>
        </p:nvSpPr>
        <p:spPr bwMode="auto">
          <a:xfrm>
            <a:off x="4681531" y="5456357"/>
            <a:ext cx="76790" cy="52369"/>
          </a:xfrm>
          <a:custGeom>
            <a:avLst/>
            <a:gdLst>
              <a:gd name="T0" fmla="*/ 2147483647 w 72"/>
              <a:gd name="T1" fmla="*/ 2147483647 h 50"/>
              <a:gd name="T2" fmla="*/ 2147483647 w 72"/>
              <a:gd name="T3" fmla="*/ 2147483647 h 50"/>
              <a:gd name="T4" fmla="*/ 2147483647 w 72"/>
              <a:gd name="T5" fmla="*/ 2147483647 h 50"/>
              <a:gd name="T6" fmla="*/ 2147483647 w 72"/>
              <a:gd name="T7" fmla="*/ 0 h 50"/>
              <a:gd name="T8" fmla="*/ 0 w 72"/>
              <a:gd name="T9" fmla="*/ 2147483647 h 50"/>
              <a:gd name="T10" fmla="*/ 2147483647 w 72"/>
              <a:gd name="T11" fmla="*/ 2147483647 h 50"/>
              <a:gd name="T12" fmla="*/ 2147483647 w 72"/>
              <a:gd name="T13" fmla="*/ 2147483647 h 50"/>
              <a:gd name="T14" fmla="*/ 2147483647 w 72"/>
              <a:gd name="T15" fmla="*/ 2147483647 h 50"/>
              <a:gd name="T16" fmla="*/ 2147483647 w 72"/>
              <a:gd name="T17" fmla="*/ 2147483647 h 50"/>
              <a:gd name="T18" fmla="*/ 2147483647 w 72"/>
              <a:gd name="T19" fmla="*/ 2147483647 h 50"/>
              <a:gd name="T20" fmla="*/ 2147483647 w 72"/>
              <a:gd name="T21" fmla="*/ 2147483647 h 50"/>
              <a:gd name="T22" fmla="*/ 2147483647 w 72"/>
              <a:gd name="T23" fmla="*/ 2147483647 h 50"/>
              <a:gd name="T24" fmla="*/ 2147483647 w 72"/>
              <a:gd name="T25" fmla="*/ 2147483647 h 50"/>
              <a:gd name="T26" fmla="*/ 2147483647 w 72"/>
              <a:gd name="T27" fmla="*/ 2147483647 h 50"/>
              <a:gd name="T28" fmla="*/ 2147483647 w 72"/>
              <a:gd name="T29" fmla="*/ 2147483647 h 50"/>
              <a:gd name="T30" fmla="*/ 2147483647 w 72"/>
              <a:gd name="T31" fmla="*/ 2147483647 h 50"/>
              <a:gd name="T32" fmla="*/ 2147483647 w 72"/>
              <a:gd name="T33" fmla="*/ 2147483647 h 50"/>
              <a:gd name="T34" fmla="*/ 2147483647 w 72"/>
              <a:gd name="T35" fmla="*/ 2147483647 h 50"/>
              <a:gd name="T36" fmla="*/ 2147483647 w 72"/>
              <a:gd name="T37" fmla="*/ 2147483647 h 50"/>
              <a:gd name="T38" fmla="*/ 2147483647 w 72"/>
              <a:gd name="T39" fmla="*/ 2147483647 h 50"/>
              <a:gd name="T40" fmla="*/ 2147483647 w 72"/>
              <a:gd name="T41" fmla="*/ 2147483647 h 50"/>
              <a:gd name="T42" fmla="*/ 2147483647 w 72"/>
              <a:gd name="T43" fmla="*/ 2147483647 h 50"/>
              <a:gd name="T44" fmla="*/ 2147483647 w 72"/>
              <a:gd name="T45" fmla="*/ 2147483647 h 50"/>
              <a:gd name="T46" fmla="*/ 2147483647 w 72"/>
              <a:gd name="T47" fmla="*/ 2147483647 h 50"/>
              <a:gd name="T48" fmla="*/ 2147483647 w 72"/>
              <a:gd name="T49" fmla="*/ 2147483647 h 50"/>
              <a:gd name="T50" fmla="*/ 2147483647 w 72"/>
              <a:gd name="T51" fmla="*/ 2147483647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50"/>
              <a:gd name="T80" fmla="*/ 72 w 72"/>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50">
                <a:moveTo>
                  <a:pt x="26" y="15"/>
                </a:moveTo>
                <a:lnTo>
                  <a:pt x="26" y="15"/>
                </a:lnTo>
                <a:lnTo>
                  <a:pt x="17" y="3"/>
                </a:lnTo>
                <a:lnTo>
                  <a:pt x="6" y="0"/>
                </a:lnTo>
                <a:lnTo>
                  <a:pt x="0" y="5"/>
                </a:lnTo>
                <a:lnTo>
                  <a:pt x="4" y="20"/>
                </a:lnTo>
                <a:lnTo>
                  <a:pt x="15" y="28"/>
                </a:lnTo>
                <a:lnTo>
                  <a:pt x="22" y="32"/>
                </a:lnTo>
                <a:lnTo>
                  <a:pt x="22" y="35"/>
                </a:lnTo>
                <a:lnTo>
                  <a:pt x="20" y="43"/>
                </a:lnTo>
                <a:lnTo>
                  <a:pt x="26" y="48"/>
                </a:lnTo>
                <a:lnTo>
                  <a:pt x="39" y="50"/>
                </a:lnTo>
                <a:lnTo>
                  <a:pt x="57" y="45"/>
                </a:lnTo>
                <a:lnTo>
                  <a:pt x="68" y="35"/>
                </a:lnTo>
                <a:lnTo>
                  <a:pt x="72" y="28"/>
                </a:lnTo>
                <a:lnTo>
                  <a:pt x="68" y="28"/>
                </a:lnTo>
                <a:lnTo>
                  <a:pt x="63" y="26"/>
                </a:lnTo>
                <a:lnTo>
                  <a:pt x="57" y="20"/>
                </a:lnTo>
                <a:lnTo>
                  <a:pt x="52" y="15"/>
                </a:lnTo>
                <a:lnTo>
                  <a:pt x="42" y="13"/>
                </a:lnTo>
                <a:lnTo>
                  <a:pt x="35" y="13"/>
                </a:lnTo>
                <a:lnTo>
                  <a:pt x="26" y="15"/>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8" name="Freeform 355">
            <a:extLst>
              <a:ext uri="{FF2B5EF4-FFF2-40B4-BE49-F238E27FC236}">
                <a16:creationId xmlns:a16="http://schemas.microsoft.com/office/drawing/2014/main" id="{99DE3DD9-E5AB-473B-B37E-7F62C476CDE1}"/>
              </a:ext>
            </a:extLst>
          </p:cNvPr>
          <p:cNvSpPr>
            <a:spLocks/>
          </p:cNvSpPr>
          <p:nvPr/>
        </p:nvSpPr>
        <p:spPr bwMode="auto">
          <a:xfrm>
            <a:off x="4657022" y="5508726"/>
            <a:ext cx="24508" cy="13965"/>
          </a:xfrm>
          <a:custGeom>
            <a:avLst/>
            <a:gdLst>
              <a:gd name="T0" fmla="*/ 2147483647 w 24"/>
              <a:gd name="T1" fmla="*/ 2147483647 h 13"/>
              <a:gd name="T2" fmla="*/ 2147483647 w 24"/>
              <a:gd name="T3" fmla="*/ 2147483647 h 13"/>
              <a:gd name="T4" fmla="*/ 2147483647 w 24"/>
              <a:gd name="T5" fmla="*/ 0 h 13"/>
              <a:gd name="T6" fmla="*/ 2147483647 w 24"/>
              <a:gd name="T7" fmla="*/ 0 h 13"/>
              <a:gd name="T8" fmla="*/ 2147483647 w 24"/>
              <a:gd name="T9" fmla="*/ 2147483647 h 13"/>
              <a:gd name="T10" fmla="*/ 0 w 24"/>
              <a:gd name="T11" fmla="*/ 2147483647 h 13"/>
              <a:gd name="T12" fmla="*/ 0 w 24"/>
              <a:gd name="T13" fmla="*/ 2147483647 h 13"/>
              <a:gd name="T14" fmla="*/ 2147483647 w 24"/>
              <a:gd name="T15" fmla="*/ 2147483647 h 13"/>
              <a:gd name="T16" fmla="*/ 2147483647 w 24"/>
              <a:gd name="T17" fmla="*/ 2147483647 h 13"/>
              <a:gd name="T18" fmla="*/ 2147483647 w 24"/>
              <a:gd name="T19" fmla="*/ 2147483647 h 13"/>
              <a:gd name="T20" fmla="*/ 2147483647 w 24"/>
              <a:gd name="T21" fmla="*/ 214748364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3"/>
              <a:gd name="T35" fmla="*/ 24 w 24"/>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3">
                <a:moveTo>
                  <a:pt x="24" y="4"/>
                </a:moveTo>
                <a:lnTo>
                  <a:pt x="24" y="4"/>
                </a:lnTo>
                <a:lnTo>
                  <a:pt x="17" y="0"/>
                </a:lnTo>
                <a:lnTo>
                  <a:pt x="10" y="0"/>
                </a:lnTo>
                <a:lnTo>
                  <a:pt x="4" y="2"/>
                </a:lnTo>
                <a:lnTo>
                  <a:pt x="0" y="8"/>
                </a:lnTo>
                <a:lnTo>
                  <a:pt x="4" y="13"/>
                </a:lnTo>
                <a:lnTo>
                  <a:pt x="15" y="12"/>
                </a:lnTo>
                <a:lnTo>
                  <a:pt x="24" y="8"/>
                </a:lnTo>
                <a:lnTo>
                  <a:pt x="24" y="4"/>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9" name="Freeform 357">
            <a:extLst>
              <a:ext uri="{FF2B5EF4-FFF2-40B4-BE49-F238E27FC236}">
                <a16:creationId xmlns:a16="http://schemas.microsoft.com/office/drawing/2014/main" id="{2218A7F2-3E4F-4A9A-A038-500424983280}"/>
              </a:ext>
            </a:extLst>
          </p:cNvPr>
          <p:cNvSpPr>
            <a:spLocks/>
          </p:cNvSpPr>
          <p:nvPr/>
        </p:nvSpPr>
        <p:spPr bwMode="auto">
          <a:xfrm>
            <a:off x="4581868" y="5438901"/>
            <a:ext cx="75156" cy="19202"/>
          </a:xfrm>
          <a:custGeom>
            <a:avLst/>
            <a:gdLst>
              <a:gd name="T0" fmla="*/ 2147483647 w 72"/>
              <a:gd name="T1" fmla="*/ 2147483647 h 19"/>
              <a:gd name="T2" fmla="*/ 2147483647 w 72"/>
              <a:gd name="T3" fmla="*/ 2147483647 h 19"/>
              <a:gd name="T4" fmla="*/ 2147483647 w 72"/>
              <a:gd name="T5" fmla="*/ 2147483647 h 19"/>
              <a:gd name="T6" fmla="*/ 2147483647 w 72"/>
              <a:gd name="T7" fmla="*/ 2147483647 h 19"/>
              <a:gd name="T8" fmla="*/ 2147483647 w 72"/>
              <a:gd name="T9" fmla="*/ 2147483647 h 19"/>
              <a:gd name="T10" fmla="*/ 2147483647 w 72"/>
              <a:gd name="T11" fmla="*/ 2147483647 h 19"/>
              <a:gd name="T12" fmla="*/ 2147483647 w 72"/>
              <a:gd name="T13" fmla="*/ 0 h 19"/>
              <a:gd name="T14" fmla="*/ 2147483647 w 72"/>
              <a:gd name="T15" fmla="*/ 0 h 19"/>
              <a:gd name="T16" fmla="*/ 2147483647 w 72"/>
              <a:gd name="T17" fmla="*/ 2147483647 h 19"/>
              <a:gd name="T18" fmla="*/ 2147483647 w 72"/>
              <a:gd name="T19" fmla="*/ 2147483647 h 19"/>
              <a:gd name="T20" fmla="*/ 2147483647 w 72"/>
              <a:gd name="T21" fmla="*/ 2147483647 h 19"/>
              <a:gd name="T22" fmla="*/ 2147483647 w 72"/>
              <a:gd name="T23" fmla="*/ 2147483647 h 19"/>
              <a:gd name="T24" fmla="*/ 2147483647 w 72"/>
              <a:gd name="T25" fmla="*/ 2147483647 h 19"/>
              <a:gd name="T26" fmla="*/ 2147483647 w 72"/>
              <a:gd name="T27" fmla="*/ 2147483647 h 19"/>
              <a:gd name="T28" fmla="*/ 2147483647 w 72"/>
              <a:gd name="T29" fmla="*/ 2147483647 h 19"/>
              <a:gd name="T30" fmla="*/ 2147483647 w 72"/>
              <a:gd name="T31" fmla="*/ 2147483647 h 19"/>
              <a:gd name="T32" fmla="*/ 0 w 72"/>
              <a:gd name="T33" fmla="*/ 2147483647 h 19"/>
              <a:gd name="T34" fmla="*/ 2147483647 w 72"/>
              <a:gd name="T35" fmla="*/ 2147483647 h 19"/>
              <a:gd name="T36" fmla="*/ 2147483647 w 72"/>
              <a:gd name="T37" fmla="*/ 2147483647 h 19"/>
              <a:gd name="T38" fmla="*/ 2147483647 w 72"/>
              <a:gd name="T39" fmla="*/ 2147483647 h 19"/>
              <a:gd name="T40" fmla="*/ 2147483647 w 72"/>
              <a:gd name="T41" fmla="*/ 2147483647 h 19"/>
              <a:gd name="T42" fmla="*/ 2147483647 w 72"/>
              <a:gd name="T43" fmla="*/ 2147483647 h 19"/>
              <a:gd name="T44" fmla="*/ 2147483647 w 72"/>
              <a:gd name="T45" fmla="*/ 2147483647 h 19"/>
              <a:gd name="T46" fmla="*/ 2147483647 w 72"/>
              <a:gd name="T47" fmla="*/ 2147483647 h 19"/>
              <a:gd name="T48" fmla="*/ 2147483647 w 72"/>
              <a:gd name="T49" fmla="*/ 2147483647 h 19"/>
              <a:gd name="T50" fmla="*/ 2147483647 w 72"/>
              <a:gd name="T51" fmla="*/ 2147483647 h 19"/>
              <a:gd name="T52" fmla="*/ 2147483647 w 72"/>
              <a:gd name="T53" fmla="*/ 2147483647 h 19"/>
              <a:gd name="T54" fmla="*/ 2147483647 w 72"/>
              <a:gd name="T55" fmla="*/ 2147483647 h 19"/>
              <a:gd name="T56" fmla="*/ 2147483647 w 72"/>
              <a:gd name="T57" fmla="*/ 2147483647 h 19"/>
              <a:gd name="T58" fmla="*/ 2147483647 w 72"/>
              <a:gd name="T59" fmla="*/ 2147483647 h 1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19"/>
              <a:gd name="T92" fmla="*/ 72 w 72"/>
              <a:gd name="T93" fmla="*/ 19 h 1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19">
                <a:moveTo>
                  <a:pt x="72" y="8"/>
                </a:moveTo>
                <a:lnTo>
                  <a:pt x="72" y="8"/>
                </a:lnTo>
                <a:lnTo>
                  <a:pt x="70" y="6"/>
                </a:lnTo>
                <a:lnTo>
                  <a:pt x="68" y="4"/>
                </a:lnTo>
                <a:lnTo>
                  <a:pt x="64" y="2"/>
                </a:lnTo>
                <a:lnTo>
                  <a:pt x="59" y="2"/>
                </a:lnTo>
                <a:lnTo>
                  <a:pt x="51" y="0"/>
                </a:lnTo>
                <a:lnTo>
                  <a:pt x="42" y="0"/>
                </a:lnTo>
                <a:lnTo>
                  <a:pt x="31" y="2"/>
                </a:lnTo>
                <a:lnTo>
                  <a:pt x="17" y="2"/>
                </a:lnTo>
                <a:lnTo>
                  <a:pt x="13" y="4"/>
                </a:lnTo>
                <a:lnTo>
                  <a:pt x="11" y="6"/>
                </a:lnTo>
                <a:lnTo>
                  <a:pt x="9" y="9"/>
                </a:lnTo>
                <a:lnTo>
                  <a:pt x="4" y="11"/>
                </a:lnTo>
                <a:lnTo>
                  <a:pt x="0" y="13"/>
                </a:lnTo>
                <a:lnTo>
                  <a:pt x="2" y="17"/>
                </a:lnTo>
                <a:lnTo>
                  <a:pt x="7" y="19"/>
                </a:lnTo>
                <a:lnTo>
                  <a:pt x="15" y="19"/>
                </a:lnTo>
                <a:lnTo>
                  <a:pt x="29" y="17"/>
                </a:lnTo>
                <a:lnTo>
                  <a:pt x="46" y="17"/>
                </a:lnTo>
                <a:lnTo>
                  <a:pt x="61" y="19"/>
                </a:lnTo>
                <a:lnTo>
                  <a:pt x="66" y="15"/>
                </a:lnTo>
                <a:lnTo>
                  <a:pt x="70" y="11"/>
                </a:lnTo>
                <a:lnTo>
                  <a:pt x="72" y="8"/>
                </a:lnTo>
                <a:lnTo>
                  <a:pt x="70" y="4"/>
                </a:lnTo>
                <a:lnTo>
                  <a:pt x="64" y="4"/>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0" name="Freeform 361">
            <a:extLst>
              <a:ext uri="{FF2B5EF4-FFF2-40B4-BE49-F238E27FC236}">
                <a16:creationId xmlns:a16="http://schemas.microsoft.com/office/drawing/2014/main" id="{B877B79D-5E7F-4031-81EF-CCA78ABE3ACA}"/>
              </a:ext>
            </a:extLst>
          </p:cNvPr>
          <p:cNvSpPr>
            <a:spLocks/>
          </p:cNvSpPr>
          <p:nvPr/>
        </p:nvSpPr>
        <p:spPr bwMode="auto">
          <a:xfrm>
            <a:off x="4632516" y="5486035"/>
            <a:ext cx="24506" cy="22692"/>
          </a:xfrm>
          <a:custGeom>
            <a:avLst/>
            <a:gdLst>
              <a:gd name="T0" fmla="*/ 0 w 23"/>
              <a:gd name="T1" fmla="*/ 0 h 22"/>
              <a:gd name="T2" fmla="*/ 0 w 23"/>
              <a:gd name="T3" fmla="*/ 0 h 22"/>
              <a:gd name="T4" fmla="*/ 2147483647 w 23"/>
              <a:gd name="T5" fmla="*/ 0 h 22"/>
              <a:gd name="T6" fmla="*/ 2147483647 w 23"/>
              <a:gd name="T7" fmla="*/ 0 h 22"/>
              <a:gd name="T8" fmla="*/ 2147483647 w 23"/>
              <a:gd name="T9" fmla="*/ 2147483647 h 22"/>
              <a:gd name="T10" fmla="*/ 2147483647 w 23"/>
              <a:gd name="T11" fmla="*/ 2147483647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0 w 23"/>
              <a:gd name="T29" fmla="*/ 2147483647 h 22"/>
              <a:gd name="T30" fmla="*/ 0 w 23"/>
              <a:gd name="T31" fmla="*/ 0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
              <a:gd name="T49" fmla="*/ 0 h 22"/>
              <a:gd name="T50" fmla="*/ 23 w 23"/>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 h="22">
                <a:moveTo>
                  <a:pt x="0" y="0"/>
                </a:moveTo>
                <a:lnTo>
                  <a:pt x="0" y="0"/>
                </a:lnTo>
                <a:lnTo>
                  <a:pt x="7" y="0"/>
                </a:lnTo>
                <a:lnTo>
                  <a:pt x="12" y="0"/>
                </a:lnTo>
                <a:lnTo>
                  <a:pt x="16" y="4"/>
                </a:lnTo>
                <a:lnTo>
                  <a:pt x="22" y="11"/>
                </a:lnTo>
                <a:lnTo>
                  <a:pt x="23" y="17"/>
                </a:lnTo>
                <a:lnTo>
                  <a:pt x="22" y="21"/>
                </a:lnTo>
                <a:lnTo>
                  <a:pt x="16" y="21"/>
                </a:lnTo>
                <a:lnTo>
                  <a:pt x="11" y="22"/>
                </a:lnTo>
                <a:lnTo>
                  <a:pt x="5" y="19"/>
                </a:lnTo>
                <a:lnTo>
                  <a:pt x="1" y="11"/>
                </a:lnTo>
                <a:lnTo>
                  <a:pt x="0" y="2"/>
                </a:lnTo>
                <a:lnTo>
                  <a:pt x="0" y="0"/>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1" name="Freeform 234">
            <a:extLst>
              <a:ext uri="{FF2B5EF4-FFF2-40B4-BE49-F238E27FC236}">
                <a16:creationId xmlns:a16="http://schemas.microsoft.com/office/drawing/2014/main" id="{3E42FACA-B06D-43B3-9BCC-471922630AB6}"/>
              </a:ext>
            </a:extLst>
          </p:cNvPr>
          <p:cNvSpPr>
            <a:spLocks/>
          </p:cNvSpPr>
          <p:nvPr/>
        </p:nvSpPr>
        <p:spPr bwMode="auto">
          <a:xfrm>
            <a:off x="8318411" y="2804552"/>
            <a:ext cx="619217" cy="378806"/>
          </a:xfrm>
          <a:custGeom>
            <a:avLst/>
            <a:gdLst>
              <a:gd name="T0" fmla="*/ 2147483647 w 591"/>
              <a:gd name="T1" fmla="*/ 2147483647 h 359"/>
              <a:gd name="T2" fmla="*/ 2147483647 w 591"/>
              <a:gd name="T3" fmla="*/ 2147483647 h 359"/>
              <a:gd name="T4" fmla="*/ 2147483647 w 591"/>
              <a:gd name="T5" fmla="*/ 2147483647 h 359"/>
              <a:gd name="T6" fmla="*/ 2147483647 w 591"/>
              <a:gd name="T7" fmla="*/ 0 h 359"/>
              <a:gd name="T8" fmla="*/ 2147483647 w 591"/>
              <a:gd name="T9" fmla="*/ 2147483647 h 359"/>
              <a:gd name="T10" fmla="*/ 2147483647 w 591"/>
              <a:gd name="T11" fmla="*/ 2147483647 h 359"/>
              <a:gd name="T12" fmla="*/ 2147483647 w 591"/>
              <a:gd name="T13" fmla="*/ 2147483647 h 359"/>
              <a:gd name="T14" fmla="*/ 2147483647 w 591"/>
              <a:gd name="T15" fmla="*/ 2147483647 h 359"/>
              <a:gd name="T16" fmla="*/ 2147483647 w 591"/>
              <a:gd name="T17" fmla="*/ 2147483647 h 359"/>
              <a:gd name="T18" fmla="*/ 2147483647 w 591"/>
              <a:gd name="T19" fmla="*/ 2147483647 h 359"/>
              <a:gd name="T20" fmla="*/ 2147483647 w 591"/>
              <a:gd name="T21" fmla="*/ 2147483647 h 359"/>
              <a:gd name="T22" fmla="*/ 2147483647 w 591"/>
              <a:gd name="T23" fmla="*/ 2147483647 h 359"/>
              <a:gd name="T24" fmla="*/ 2147483647 w 591"/>
              <a:gd name="T25" fmla="*/ 2147483647 h 359"/>
              <a:gd name="T26" fmla="*/ 2147483647 w 591"/>
              <a:gd name="T27" fmla="*/ 2147483647 h 359"/>
              <a:gd name="T28" fmla="*/ 2147483647 w 591"/>
              <a:gd name="T29" fmla="*/ 2147483647 h 359"/>
              <a:gd name="T30" fmla="*/ 2147483647 w 591"/>
              <a:gd name="T31" fmla="*/ 2147483647 h 359"/>
              <a:gd name="T32" fmla="*/ 2147483647 w 591"/>
              <a:gd name="T33" fmla="*/ 2147483647 h 359"/>
              <a:gd name="T34" fmla="*/ 2147483647 w 591"/>
              <a:gd name="T35" fmla="*/ 2147483647 h 359"/>
              <a:gd name="T36" fmla="*/ 2147483647 w 591"/>
              <a:gd name="T37" fmla="*/ 2147483647 h 359"/>
              <a:gd name="T38" fmla="*/ 2147483647 w 591"/>
              <a:gd name="T39" fmla="*/ 2147483647 h 359"/>
              <a:gd name="T40" fmla="*/ 2147483647 w 591"/>
              <a:gd name="T41" fmla="*/ 2147483647 h 359"/>
              <a:gd name="T42" fmla="*/ 2147483647 w 591"/>
              <a:gd name="T43" fmla="*/ 2147483647 h 359"/>
              <a:gd name="T44" fmla="*/ 2147483647 w 591"/>
              <a:gd name="T45" fmla="*/ 2147483647 h 359"/>
              <a:gd name="T46" fmla="*/ 2147483647 w 591"/>
              <a:gd name="T47" fmla="*/ 2147483647 h 359"/>
              <a:gd name="T48" fmla="*/ 2147483647 w 591"/>
              <a:gd name="T49" fmla="*/ 2147483647 h 359"/>
              <a:gd name="T50" fmla="*/ 2147483647 w 591"/>
              <a:gd name="T51" fmla="*/ 2147483647 h 359"/>
              <a:gd name="T52" fmla="*/ 2147483647 w 591"/>
              <a:gd name="T53" fmla="*/ 2147483647 h 359"/>
              <a:gd name="T54" fmla="*/ 2147483647 w 591"/>
              <a:gd name="T55" fmla="*/ 2147483647 h 359"/>
              <a:gd name="T56" fmla="*/ 2147483647 w 591"/>
              <a:gd name="T57" fmla="*/ 2147483647 h 359"/>
              <a:gd name="T58" fmla="*/ 2147483647 w 591"/>
              <a:gd name="T59" fmla="*/ 2147483647 h 359"/>
              <a:gd name="T60" fmla="*/ 2147483647 w 591"/>
              <a:gd name="T61" fmla="*/ 2147483647 h 359"/>
              <a:gd name="T62" fmla="*/ 2147483647 w 591"/>
              <a:gd name="T63" fmla="*/ 2147483647 h 359"/>
              <a:gd name="T64" fmla="*/ 2147483647 w 591"/>
              <a:gd name="T65" fmla="*/ 2147483647 h 359"/>
              <a:gd name="T66" fmla="*/ 2147483647 w 591"/>
              <a:gd name="T67" fmla="*/ 2147483647 h 359"/>
              <a:gd name="T68" fmla="*/ 2147483647 w 591"/>
              <a:gd name="T69" fmla="*/ 2147483647 h 359"/>
              <a:gd name="T70" fmla="*/ 2147483647 w 591"/>
              <a:gd name="T71" fmla="*/ 2147483647 h 359"/>
              <a:gd name="T72" fmla="*/ 2147483647 w 591"/>
              <a:gd name="T73" fmla="*/ 2147483647 h 359"/>
              <a:gd name="T74" fmla="*/ 2147483647 w 591"/>
              <a:gd name="T75" fmla="*/ 2147483647 h 359"/>
              <a:gd name="T76" fmla="*/ 2147483647 w 591"/>
              <a:gd name="T77" fmla="*/ 2147483647 h 359"/>
              <a:gd name="T78" fmla="*/ 2147483647 w 591"/>
              <a:gd name="T79" fmla="*/ 2147483647 h 359"/>
              <a:gd name="T80" fmla="*/ 2147483647 w 591"/>
              <a:gd name="T81" fmla="*/ 2147483647 h 359"/>
              <a:gd name="T82" fmla="*/ 2147483647 w 591"/>
              <a:gd name="T83" fmla="*/ 2147483647 h 359"/>
              <a:gd name="T84" fmla="*/ 2147483647 w 591"/>
              <a:gd name="T85" fmla="*/ 2147483647 h 359"/>
              <a:gd name="T86" fmla="*/ 2147483647 w 591"/>
              <a:gd name="T87" fmla="*/ 2147483647 h 359"/>
              <a:gd name="T88" fmla="*/ 2147483647 w 591"/>
              <a:gd name="T89" fmla="*/ 2147483647 h 359"/>
              <a:gd name="T90" fmla="*/ 2147483647 w 591"/>
              <a:gd name="T91" fmla="*/ 2147483647 h 359"/>
              <a:gd name="T92" fmla="*/ 2147483647 w 591"/>
              <a:gd name="T93" fmla="*/ 2147483647 h 359"/>
              <a:gd name="T94" fmla="*/ 2147483647 w 591"/>
              <a:gd name="T95" fmla="*/ 2147483647 h 359"/>
              <a:gd name="T96" fmla="*/ 2147483647 w 591"/>
              <a:gd name="T97" fmla="*/ 2147483647 h 359"/>
              <a:gd name="T98" fmla="*/ 2147483647 w 591"/>
              <a:gd name="T99" fmla="*/ 2147483647 h 359"/>
              <a:gd name="T100" fmla="*/ 2147483647 w 591"/>
              <a:gd name="T101" fmla="*/ 2147483647 h 359"/>
              <a:gd name="T102" fmla="*/ 2147483647 w 591"/>
              <a:gd name="T103" fmla="*/ 2147483647 h 359"/>
              <a:gd name="T104" fmla="*/ 2147483647 w 591"/>
              <a:gd name="T105" fmla="*/ 2147483647 h 359"/>
              <a:gd name="T106" fmla="*/ 2147483647 w 591"/>
              <a:gd name="T107" fmla="*/ 2147483647 h 359"/>
              <a:gd name="T108" fmla="*/ 2147483647 w 591"/>
              <a:gd name="T109" fmla="*/ 2147483647 h 359"/>
              <a:gd name="T110" fmla="*/ 2147483647 w 591"/>
              <a:gd name="T111" fmla="*/ 2147483647 h 359"/>
              <a:gd name="T112" fmla="*/ 2147483647 w 591"/>
              <a:gd name="T113" fmla="*/ 2147483647 h 359"/>
              <a:gd name="T114" fmla="*/ 2147483647 w 591"/>
              <a:gd name="T115" fmla="*/ 2147483647 h 359"/>
              <a:gd name="T116" fmla="*/ 2147483647 w 591"/>
              <a:gd name="T117" fmla="*/ 2147483647 h 359"/>
              <a:gd name="T118" fmla="*/ 2147483647 w 591"/>
              <a:gd name="T119" fmla="*/ 2147483647 h 359"/>
              <a:gd name="T120" fmla="*/ 2147483647 w 591"/>
              <a:gd name="T121" fmla="*/ 2147483647 h 359"/>
              <a:gd name="T122" fmla="*/ 2147483647 w 591"/>
              <a:gd name="T123" fmla="*/ 2147483647 h 3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1"/>
              <a:gd name="T187" fmla="*/ 0 h 359"/>
              <a:gd name="T188" fmla="*/ 591 w 591"/>
              <a:gd name="T189" fmla="*/ 359 h 3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1" h="359">
                <a:moveTo>
                  <a:pt x="0" y="164"/>
                </a:moveTo>
                <a:lnTo>
                  <a:pt x="2" y="158"/>
                </a:lnTo>
                <a:lnTo>
                  <a:pt x="8" y="147"/>
                </a:lnTo>
                <a:lnTo>
                  <a:pt x="20" y="134"/>
                </a:lnTo>
                <a:lnTo>
                  <a:pt x="44" y="121"/>
                </a:lnTo>
                <a:lnTo>
                  <a:pt x="51" y="119"/>
                </a:lnTo>
                <a:lnTo>
                  <a:pt x="59" y="115"/>
                </a:lnTo>
                <a:lnTo>
                  <a:pt x="64" y="113"/>
                </a:lnTo>
                <a:lnTo>
                  <a:pt x="72" y="109"/>
                </a:lnTo>
                <a:lnTo>
                  <a:pt x="77" y="104"/>
                </a:lnTo>
                <a:lnTo>
                  <a:pt x="84" y="98"/>
                </a:lnTo>
                <a:lnTo>
                  <a:pt x="92" y="91"/>
                </a:lnTo>
                <a:lnTo>
                  <a:pt x="103" y="81"/>
                </a:lnTo>
                <a:lnTo>
                  <a:pt x="108" y="72"/>
                </a:lnTo>
                <a:lnTo>
                  <a:pt x="116" y="57"/>
                </a:lnTo>
                <a:lnTo>
                  <a:pt x="125" y="42"/>
                </a:lnTo>
                <a:lnTo>
                  <a:pt x="132" y="32"/>
                </a:lnTo>
                <a:lnTo>
                  <a:pt x="136" y="30"/>
                </a:lnTo>
                <a:lnTo>
                  <a:pt x="143" y="25"/>
                </a:lnTo>
                <a:lnTo>
                  <a:pt x="154" y="17"/>
                </a:lnTo>
                <a:lnTo>
                  <a:pt x="167" y="10"/>
                </a:lnTo>
                <a:lnTo>
                  <a:pt x="178" y="4"/>
                </a:lnTo>
                <a:lnTo>
                  <a:pt x="189" y="0"/>
                </a:lnTo>
                <a:lnTo>
                  <a:pt x="196" y="0"/>
                </a:lnTo>
                <a:lnTo>
                  <a:pt x="198" y="6"/>
                </a:lnTo>
                <a:lnTo>
                  <a:pt x="200" y="6"/>
                </a:lnTo>
                <a:lnTo>
                  <a:pt x="202" y="6"/>
                </a:lnTo>
                <a:lnTo>
                  <a:pt x="203" y="6"/>
                </a:lnTo>
                <a:lnTo>
                  <a:pt x="203" y="12"/>
                </a:lnTo>
                <a:lnTo>
                  <a:pt x="203" y="15"/>
                </a:lnTo>
                <a:lnTo>
                  <a:pt x="200" y="19"/>
                </a:lnTo>
                <a:lnTo>
                  <a:pt x="196" y="21"/>
                </a:lnTo>
                <a:lnTo>
                  <a:pt x="194" y="23"/>
                </a:lnTo>
                <a:lnTo>
                  <a:pt x="192" y="23"/>
                </a:lnTo>
                <a:lnTo>
                  <a:pt x="191" y="21"/>
                </a:lnTo>
                <a:lnTo>
                  <a:pt x="189" y="19"/>
                </a:lnTo>
                <a:lnTo>
                  <a:pt x="185" y="25"/>
                </a:lnTo>
                <a:lnTo>
                  <a:pt x="183" y="30"/>
                </a:lnTo>
                <a:lnTo>
                  <a:pt x="183" y="38"/>
                </a:lnTo>
                <a:lnTo>
                  <a:pt x="183" y="44"/>
                </a:lnTo>
                <a:lnTo>
                  <a:pt x="181" y="42"/>
                </a:lnTo>
                <a:lnTo>
                  <a:pt x="180" y="42"/>
                </a:lnTo>
                <a:lnTo>
                  <a:pt x="178" y="42"/>
                </a:lnTo>
                <a:lnTo>
                  <a:pt x="176" y="44"/>
                </a:lnTo>
                <a:lnTo>
                  <a:pt x="176" y="45"/>
                </a:lnTo>
                <a:lnTo>
                  <a:pt x="174" y="47"/>
                </a:lnTo>
                <a:lnTo>
                  <a:pt x="174" y="49"/>
                </a:lnTo>
                <a:lnTo>
                  <a:pt x="172" y="53"/>
                </a:lnTo>
                <a:lnTo>
                  <a:pt x="170" y="51"/>
                </a:lnTo>
                <a:lnTo>
                  <a:pt x="169" y="49"/>
                </a:lnTo>
                <a:lnTo>
                  <a:pt x="167" y="49"/>
                </a:lnTo>
                <a:lnTo>
                  <a:pt x="163" y="53"/>
                </a:lnTo>
                <a:lnTo>
                  <a:pt x="161" y="55"/>
                </a:lnTo>
                <a:lnTo>
                  <a:pt x="161" y="59"/>
                </a:lnTo>
                <a:lnTo>
                  <a:pt x="161" y="62"/>
                </a:lnTo>
                <a:lnTo>
                  <a:pt x="159" y="62"/>
                </a:lnTo>
                <a:lnTo>
                  <a:pt x="158" y="62"/>
                </a:lnTo>
                <a:lnTo>
                  <a:pt x="154" y="70"/>
                </a:lnTo>
                <a:lnTo>
                  <a:pt x="154" y="76"/>
                </a:lnTo>
                <a:lnTo>
                  <a:pt x="152" y="83"/>
                </a:lnTo>
                <a:lnTo>
                  <a:pt x="152" y="91"/>
                </a:lnTo>
                <a:lnTo>
                  <a:pt x="152" y="92"/>
                </a:lnTo>
                <a:lnTo>
                  <a:pt x="154" y="92"/>
                </a:lnTo>
                <a:lnTo>
                  <a:pt x="158" y="92"/>
                </a:lnTo>
                <a:lnTo>
                  <a:pt x="159" y="92"/>
                </a:lnTo>
                <a:lnTo>
                  <a:pt x="161" y="91"/>
                </a:lnTo>
                <a:lnTo>
                  <a:pt x="163" y="87"/>
                </a:lnTo>
                <a:lnTo>
                  <a:pt x="163" y="85"/>
                </a:lnTo>
                <a:lnTo>
                  <a:pt x="165" y="83"/>
                </a:lnTo>
                <a:lnTo>
                  <a:pt x="170" y="85"/>
                </a:lnTo>
                <a:lnTo>
                  <a:pt x="176" y="85"/>
                </a:lnTo>
                <a:lnTo>
                  <a:pt x="181" y="85"/>
                </a:lnTo>
                <a:lnTo>
                  <a:pt x="187" y="83"/>
                </a:lnTo>
                <a:lnTo>
                  <a:pt x="194" y="81"/>
                </a:lnTo>
                <a:lnTo>
                  <a:pt x="202" y="81"/>
                </a:lnTo>
                <a:lnTo>
                  <a:pt x="209" y="81"/>
                </a:lnTo>
                <a:lnTo>
                  <a:pt x="216" y="79"/>
                </a:lnTo>
                <a:lnTo>
                  <a:pt x="220" y="79"/>
                </a:lnTo>
                <a:lnTo>
                  <a:pt x="223" y="85"/>
                </a:lnTo>
                <a:lnTo>
                  <a:pt x="227" y="91"/>
                </a:lnTo>
                <a:lnTo>
                  <a:pt x="231" y="96"/>
                </a:lnTo>
                <a:lnTo>
                  <a:pt x="229" y="96"/>
                </a:lnTo>
                <a:lnTo>
                  <a:pt x="229" y="98"/>
                </a:lnTo>
                <a:lnTo>
                  <a:pt x="229" y="100"/>
                </a:lnTo>
                <a:lnTo>
                  <a:pt x="231" y="104"/>
                </a:lnTo>
                <a:lnTo>
                  <a:pt x="234" y="106"/>
                </a:lnTo>
                <a:lnTo>
                  <a:pt x="238" y="108"/>
                </a:lnTo>
                <a:lnTo>
                  <a:pt x="240" y="111"/>
                </a:lnTo>
                <a:lnTo>
                  <a:pt x="242" y="113"/>
                </a:lnTo>
                <a:lnTo>
                  <a:pt x="244" y="115"/>
                </a:lnTo>
                <a:lnTo>
                  <a:pt x="247" y="115"/>
                </a:lnTo>
                <a:lnTo>
                  <a:pt x="251" y="117"/>
                </a:lnTo>
                <a:lnTo>
                  <a:pt x="249" y="119"/>
                </a:lnTo>
                <a:lnTo>
                  <a:pt x="249" y="121"/>
                </a:lnTo>
                <a:lnTo>
                  <a:pt x="249" y="124"/>
                </a:lnTo>
                <a:lnTo>
                  <a:pt x="251" y="126"/>
                </a:lnTo>
                <a:lnTo>
                  <a:pt x="256" y="119"/>
                </a:lnTo>
                <a:lnTo>
                  <a:pt x="264" y="117"/>
                </a:lnTo>
                <a:lnTo>
                  <a:pt x="273" y="115"/>
                </a:lnTo>
                <a:lnTo>
                  <a:pt x="280" y="113"/>
                </a:lnTo>
                <a:lnTo>
                  <a:pt x="282" y="113"/>
                </a:lnTo>
                <a:lnTo>
                  <a:pt x="284" y="115"/>
                </a:lnTo>
                <a:lnTo>
                  <a:pt x="284" y="117"/>
                </a:lnTo>
                <a:lnTo>
                  <a:pt x="282" y="119"/>
                </a:lnTo>
                <a:lnTo>
                  <a:pt x="280" y="121"/>
                </a:lnTo>
                <a:lnTo>
                  <a:pt x="280" y="123"/>
                </a:lnTo>
                <a:lnTo>
                  <a:pt x="286" y="126"/>
                </a:lnTo>
                <a:lnTo>
                  <a:pt x="291" y="124"/>
                </a:lnTo>
                <a:lnTo>
                  <a:pt x="297" y="121"/>
                </a:lnTo>
                <a:lnTo>
                  <a:pt x="302" y="117"/>
                </a:lnTo>
                <a:lnTo>
                  <a:pt x="302" y="123"/>
                </a:lnTo>
                <a:lnTo>
                  <a:pt x="306" y="124"/>
                </a:lnTo>
                <a:lnTo>
                  <a:pt x="309" y="126"/>
                </a:lnTo>
                <a:lnTo>
                  <a:pt x="311" y="128"/>
                </a:lnTo>
                <a:lnTo>
                  <a:pt x="311" y="132"/>
                </a:lnTo>
                <a:lnTo>
                  <a:pt x="313" y="136"/>
                </a:lnTo>
                <a:lnTo>
                  <a:pt x="315" y="141"/>
                </a:lnTo>
                <a:lnTo>
                  <a:pt x="315" y="145"/>
                </a:lnTo>
                <a:lnTo>
                  <a:pt x="315" y="147"/>
                </a:lnTo>
                <a:lnTo>
                  <a:pt x="317" y="145"/>
                </a:lnTo>
                <a:lnTo>
                  <a:pt x="319" y="143"/>
                </a:lnTo>
                <a:lnTo>
                  <a:pt x="320" y="141"/>
                </a:lnTo>
                <a:lnTo>
                  <a:pt x="324" y="138"/>
                </a:lnTo>
                <a:lnTo>
                  <a:pt x="328" y="132"/>
                </a:lnTo>
                <a:lnTo>
                  <a:pt x="331" y="128"/>
                </a:lnTo>
                <a:lnTo>
                  <a:pt x="333" y="123"/>
                </a:lnTo>
                <a:lnTo>
                  <a:pt x="335" y="124"/>
                </a:lnTo>
                <a:lnTo>
                  <a:pt x="337" y="124"/>
                </a:lnTo>
                <a:lnTo>
                  <a:pt x="339" y="124"/>
                </a:lnTo>
                <a:lnTo>
                  <a:pt x="339" y="123"/>
                </a:lnTo>
                <a:lnTo>
                  <a:pt x="339" y="121"/>
                </a:lnTo>
                <a:lnTo>
                  <a:pt x="337" y="119"/>
                </a:lnTo>
                <a:lnTo>
                  <a:pt x="335" y="117"/>
                </a:lnTo>
                <a:lnTo>
                  <a:pt x="333" y="117"/>
                </a:lnTo>
                <a:lnTo>
                  <a:pt x="331" y="117"/>
                </a:lnTo>
                <a:lnTo>
                  <a:pt x="337" y="117"/>
                </a:lnTo>
                <a:lnTo>
                  <a:pt x="341" y="113"/>
                </a:lnTo>
                <a:lnTo>
                  <a:pt x="342" y="108"/>
                </a:lnTo>
                <a:lnTo>
                  <a:pt x="344" y="104"/>
                </a:lnTo>
                <a:lnTo>
                  <a:pt x="348" y="106"/>
                </a:lnTo>
                <a:lnTo>
                  <a:pt x="352" y="104"/>
                </a:lnTo>
                <a:lnTo>
                  <a:pt x="353" y="100"/>
                </a:lnTo>
                <a:lnTo>
                  <a:pt x="357" y="104"/>
                </a:lnTo>
                <a:lnTo>
                  <a:pt x="361" y="102"/>
                </a:lnTo>
                <a:lnTo>
                  <a:pt x="363" y="98"/>
                </a:lnTo>
                <a:lnTo>
                  <a:pt x="364" y="96"/>
                </a:lnTo>
                <a:lnTo>
                  <a:pt x="366" y="92"/>
                </a:lnTo>
                <a:lnTo>
                  <a:pt x="370" y="96"/>
                </a:lnTo>
                <a:lnTo>
                  <a:pt x="372" y="94"/>
                </a:lnTo>
                <a:lnTo>
                  <a:pt x="375" y="92"/>
                </a:lnTo>
                <a:lnTo>
                  <a:pt x="379" y="92"/>
                </a:lnTo>
                <a:lnTo>
                  <a:pt x="381" y="91"/>
                </a:lnTo>
                <a:lnTo>
                  <a:pt x="383" y="89"/>
                </a:lnTo>
                <a:lnTo>
                  <a:pt x="385" y="87"/>
                </a:lnTo>
                <a:lnTo>
                  <a:pt x="385" y="85"/>
                </a:lnTo>
                <a:lnTo>
                  <a:pt x="394" y="85"/>
                </a:lnTo>
                <a:lnTo>
                  <a:pt x="403" y="85"/>
                </a:lnTo>
                <a:lnTo>
                  <a:pt x="412" y="83"/>
                </a:lnTo>
                <a:lnTo>
                  <a:pt x="419" y="79"/>
                </a:lnTo>
                <a:lnTo>
                  <a:pt x="427" y="77"/>
                </a:lnTo>
                <a:lnTo>
                  <a:pt x="434" y="76"/>
                </a:lnTo>
                <a:lnTo>
                  <a:pt x="439" y="72"/>
                </a:lnTo>
                <a:lnTo>
                  <a:pt x="447" y="68"/>
                </a:lnTo>
                <a:lnTo>
                  <a:pt x="447" y="66"/>
                </a:lnTo>
                <a:lnTo>
                  <a:pt x="447" y="64"/>
                </a:lnTo>
                <a:lnTo>
                  <a:pt x="447" y="62"/>
                </a:lnTo>
                <a:lnTo>
                  <a:pt x="449" y="62"/>
                </a:lnTo>
                <a:lnTo>
                  <a:pt x="452" y="62"/>
                </a:lnTo>
                <a:lnTo>
                  <a:pt x="454" y="64"/>
                </a:lnTo>
                <a:lnTo>
                  <a:pt x="456" y="66"/>
                </a:lnTo>
                <a:lnTo>
                  <a:pt x="458" y="64"/>
                </a:lnTo>
                <a:lnTo>
                  <a:pt x="458" y="62"/>
                </a:lnTo>
                <a:lnTo>
                  <a:pt x="458" y="61"/>
                </a:lnTo>
                <a:lnTo>
                  <a:pt x="461" y="61"/>
                </a:lnTo>
                <a:lnTo>
                  <a:pt x="465" y="62"/>
                </a:lnTo>
                <a:lnTo>
                  <a:pt x="467" y="62"/>
                </a:lnTo>
                <a:lnTo>
                  <a:pt x="471" y="62"/>
                </a:lnTo>
                <a:lnTo>
                  <a:pt x="471" y="64"/>
                </a:lnTo>
                <a:lnTo>
                  <a:pt x="471" y="66"/>
                </a:lnTo>
                <a:lnTo>
                  <a:pt x="472" y="68"/>
                </a:lnTo>
                <a:lnTo>
                  <a:pt x="472" y="70"/>
                </a:lnTo>
                <a:lnTo>
                  <a:pt x="474" y="70"/>
                </a:lnTo>
                <a:lnTo>
                  <a:pt x="474" y="72"/>
                </a:lnTo>
                <a:lnTo>
                  <a:pt x="476" y="72"/>
                </a:lnTo>
                <a:lnTo>
                  <a:pt x="474" y="74"/>
                </a:lnTo>
                <a:lnTo>
                  <a:pt x="472" y="76"/>
                </a:lnTo>
                <a:lnTo>
                  <a:pt x="472" y="77"/>
                </a:lnTo>
                <a:lnTo>
                  <a:pt x="471" y="83"/>
                </a:lnTo>
                <a:lnTo>
                  <a:pt x="471" y="89"/>
                </a:lnTo>
                <a:lnTo>
                  <a:pt x="472" y="94"/>
                </a:lnTo>
                <a:lnTo>
                  <a:pt x="476" y="98"/>
                </a:lnTo>
                <a:lnTo>
                  <a:pt x="478" y="98"/>
                </a:lnTo>
                <a:lnTo>
                  <a:pt x="480" y="96"/>
                </a:lnTo>
                <a:lnTo>
                  <a:pt x="482" y="96"/>
                </a:lnTo>
                <a:lnTo>
                  <a:pt x="482" y="98"/>
                </a:lnTo>
                <a:lnTo>
                  <a:pt x="483" y="100"/>
                </a:lnTo>
                <a:lnTo>
                  <a:pt x="483" y="104"/>
                </a:lnTo>
                <a:lnTo>
                  <a:pt x="485" y="104"/>
                </a:lnTo>
                <a:lnTo>
                  <a:pt x="487" y="104"/>
                </a:lnTo>
                <a:lnTo>
                  <a:pt x="489" y="102"/>
                </a:lnTo>
                <a:lnTo>
                  <a:pt x="489" y="100"/>
                </a:lnTo>
                <a:lnTo>
                  <a:pt x="491" y="98"/>
                </a:lnTo>
                <a:lnTo>
                  <a:pt x="494" y="102"/>
                </a:lnTo>
                <a:lnTo>
                  <a:pt x="500" y="106"/>
                </a:lnTo>
                <a:lnTo>
                  <a:pt x="503" y="109"/>
                </a:lnTo>
                <a:lnTo>
                  <a:pt x="505" y="115"/>
                </a:lnTo>
                <a:lnTo>
                  <a:pt x="507" y="113"/>
                </a:lnTo>
                <a:lnTo>
                  <a:pt x="509" y="111"/>
                </a:lnTo>
                <a:lnTo>
                  <a:pt x="511" y="109"/>
                </a:lnTo>
                <a:lnTo>
                  <a:pt x="513" y="108"/>
                </a:lnTo>
                <a:lnTo>
                  <a:pt x="518" y="104"/>
                </a:lnTo>
                <a:lnTo>
                  <a:pt x="524" y="102"/>
                </a:lnTo>
                <a:lnTo>
                  <a:pt x="529" y="102"/>
                </a:lnTo>
                <a:lnTo>
                  <a:pt x="535" y="104"/>
                </a:lnTo>
                <a:lnTo>
                  <a:pt x="549" y="111"/>
                </a:lnTo>
                <a:lnTo>
                  <a:pt x="562" y="123"/>
                </a:lnTo>
                <a:lnTo>
                  <a:pt x="573" y="138"/>
                </a:lnTo>
                <a:lnTo>
                  <a:pt x="586" y="151"/>
                </a:lnTo>
                <a:lnTo>
                  <a:pt x="590" y="156"/>
                </a:lnTo>
                <a:lnTo>
                  <a:pt x="591" y="164"/>
                </a:lnTo>
                <a:lnTo>
                  <a:pt x="588" y="170"/>
                </a:lnTo>
                <a:lnTo>
                  <a:pt x="584" y="171"/>
                </a:lnTo>
                <a:lnTo>
                  <a:pt x="582" y="171"/>
                </a:lnTo>
                <a:lnTo>
                  <a:pt x="577" y="173"/>
                </a:lnTo>
                <a:lnTo>
                  <a:pt x="569" y="175"/>
                </a:lnTo>
                <a:lnTo>
                  <a:pt x="560" y="175"/>
                </a:lnTo>
                <a:lnTo>
                  <a:pt x="551" y="177"/>
                </a:lnTo>
                <a:lnTo>
                  <a:pt x="542" y="177"/>
                </a:lnTo>
                <a:lnTo>
                  <a:pt x="533" y="175"/>
                </a:lnTo>
                <a:lnTo>
                  <a:pt x="527" y="173"/>
                </a:lnTo>
                <a:lnTo>
                  <a:pt x="524" y="170"/>
                </a:lnTo>
                <a:lnTo>
                  <a:pt x="522" y="164"/>
                </a:lnTo>
                <a:lnTo>
                  <a:pt x="518" y="162"/>
                </a:lnTo>
                <a:lnTo>
                  <a:pt x="514" y="162"/>
                </a:lnTo>
                <a:lnTo>
                  <a:pt x="511" y="166"/>
                </a:lnTo>
                <a:lnTo>
                  <a:pt x="509" y="170"/>
                </a:lnTo>
                <a:lnTo>
                  <a:pt x="511" y="177"/>
                </a:lnTo>
                <a:lnTo>
                  <a:pt x="511" y="183"/>
                </a:lnTo>
                <a:lnTo>
                  <a:pt x="507" y="183"/>
                </a:lnTo>
                <a:lnTo>
                  <a:pt x="503" y="185"/>
                </a:lnTo>
                <a:lnTo>
                  <a:pt x="503" y="190"/>
                </a:lnTo>
                <a:lnTo>
                  <a:pt x="503" y="194"/>
                </a:lnTo>
                <a:lnTo>
                  <a:pt x="500" y="192"/>
                </a:lnTo>
                <a:lnTo>
                  <a:pt x="498" y="190"/>
                </a:lnTo>
                <a:lnTo>
                  <a:pt x="496" y="188"/>
                </a:lnTo>
                <a:lnTo>
                  <a:pt x="494" y="186"/>
                </a:lnTo>
                <a:lnTo>
                  <a:pt x="493" y="186"/>
                </a:lnTo>
                <a:lnTo>
                  <a:pt x="493" y="188"/>
                </a:lnTo>
                <a:lnTo>
                  <a:pt x="493" y="190"/>
                </a:lnTo>
                <a:lnTo>
                  <a:pt x="489" y="185"/>
                </a:lnTo>
                <a:lnTo>
                  <a:pt x="485" y="181"/>
                </a:lnTo>
                <a:lnTo>
                  <a:pt x="480" y="177"/>
                </a:lnTo>
                <a:lnTo>
                  <a:pt x="476" y="171"/>
                </a:lnTo>
                <a:lnTo>
                  <a:pt x="474" y="171"/>
                </a:lnTo>
                <a:lnTo>
                  <a:pt x="472" y="171"/>
                </a:lnTo>
                <a:lnTo>
                  <a:pt x="471" y="171"/>
                </a:lnTo>
                <a:lnTo>
                  <a:pt x="469" y="171"/>
                </a:lnTo>
                <a:lnTo>
                  <a:pt x="467" y="170"/>
                </a:lnTo>
                <a:lnTo>
                  <a:pt x="467" y="166"/>
                </a:lnTo>
                <a:lnTo>
                  <a:pt x="465" y="164"/>
                </a:lnTo>
                <a:lnTo>
                  <a:pt x="463" y="162"/>
                </a:lnTo>
                <a:lnTo>
                  <a:pt x="461" y="162"/>
                </a:lnTo>
                <a:lnTo>
                  <a:pt x="461" y="164"/>
                </a:lnTo>
                <a:lnTo>
                  <a:pt x="461" y="166"/>
                </a:lnTo>
                <a:lnTo>
                  <a:pt x="460" y="164"/>
                </a:lnTo>
                <a:lnTo>
                  <a:pt x="458" y="162"/>
                </a:lnTo>
                <a:lnTo>
                  <a:pt x="456" y="162"/>
                </a:lnTo>
                <a:lnTo>
                  <a:pt x="454" y="162"/>
                </a:lnTo>
                <a:lnTo>
                  <a:pt x="452" y="162"/>
                </a:lnTo>
                <a:lnTo>
                  <a:pt x="450" y="162"/>
                </a:lnTo>
                <a:lnTo>
                  <a:pt x="450" y="164"/>
                </a:lnTo>
                <a:lnTo>
                  <a:pt x="450" y="168"/>
                </a:lnTo>
                <a:lnTo>
                  <a:pt x="450" y="171"/>
                </a:lnTo>
                <a:lnTo>
                  <a:pt x="449" y="173"/>
                </a:lnTo>
                <a:lnTo>
                  <a:pt x="445" y="177"/>
                </a:lnTo>
                <a:lnTo>
                  <a:pt x="447" y="179"/>
                </a:lnTo>
                <a:lnTo>
                  <a:pt x="447" y="181"/>
                </a:lnTo>
                <a:lnTo>
                  <a:pt x="447" y="183"/>
                </a:lnTo>
                <a:lnTo>
                  <a:pt x="445" y="183"/>
                </a:lnTo>
                <a:lnTo>
                  <a:pt x="443" y="183"/>
                </a:lnTo>
                <a:lnTo>
                  <a:pt x="441" y="183"/>
                </a:lnTo>
                <a:lnTo>
                  <a:pt x="439" y="185"/>
                </a:lnTo>
                <a:lnTo>
                  <a:pt x="439" y="186"/>
                </a:lnTo>
                <a:lnTo>
                  <a:pt x="439" y="188"/>
                </a:lnTo>
                <a:lnTo>
                  <a:pt x="441" y="190"/>
                </a:lnTo>
                <a:lnTo>
                  <a:pt x="441" y="192"/>
                </a:lnTo>
                <a:lnTo>
                  <a:pt x="434" y="194"/>
                </a:lnTo>
                <a:lnTo>
                  <a:pt x="425" y="194"/>
                </a:lnTo>
                <a:lnTo>
                  <a:pt x="416" y="194"/>
                </a:lnTo>
                <a:lnTo>
                  <a:pt x="408" y="202"/>
                </a:lnTo>
                <a:lnTo>
                  <a:pt x="406" y="200"/>
                </a:lnTo>
                <a:lnTo>
                  <a:pt x="405" y="198"/>
                </a:lnTo>
                <a:lnTo>
                  <a:pt x="401" y="196"/>
                </a:lnTo>
                <a:lnTo>
                  <a:pt x="399" y="194"/>
                </a:lnTo>
                <a:lnTo>
                  <a:pt x="394" y="200"/>
                </a:lnTo>
                <a:lnTo>
                  <a:pt x="386" y="205"/>
                </a:lnTo>
                <a:lnTo>
                  <a:pt x="379" y="209"/>
                </a:lnTo>
                <a:lnTo>
                  <a:pt x="374" y="218"/>
                </a:lnTo>
                <a:lnTo>
                  <a:pt x="372" y="217"/>
                </a:lnTo>
                <a:lnTo>
                  <a:pt x="370" y="217"/>
                </a:lnTo>
                <a:lnTo>
                  <a:pt x="368" y="217"/>
                </a:lnTo>
                <a:lnTo>
                  <a:pt x="366" y="220"/>
                </a:lnTo>
                <a:lnTo>
                  <a:pt x="363" y="224"/>
                </a:lnTo>
                <a:lnTo>
                  <a:pt x="361" y="226"/>
                </a:lnTo>
                <a:lnTo>
                  <a:pt x="357" y="230"/>
                </a:lnTo>
                <a:lnTo>
                  <a:pt x="353" y="237"/>
                </a:lnTo>
                <a:lnTo>
                  <a:pt x="352" y="243"/>
                </a:lnTo>
                <a:lnTo>
                  <a:pt x="348" y="250"/>
                </a:lnTo>
                <a:lnTo>
                  <a:pt x="341" y="256"/>
                </a:lnTo>
                <a:lnTo>
                  <a:pt x="341" y="254"/>
                </a:lnTo>
                <a:lnTo>
                  <a:pt x="339" y="252"/>
                </a:lnTo>
                <a:lnTo>
                  <a:pt x="339" y="250"/>
                </a:lnTo>
                <a:lnTo>
                  <a:pt x="337" y="248"/>
                </a:lnTo>
                <a:lnTo>
                  <a:pt x="335" y="248"/>
                </a:lnTo>
                <a:lnTo>
                  <a:pt x="335" y="250"/>
                </a:lnTo>
                <a:lnTo>
                  <a:pt x="333" y="252"/>
                </a:lnTo>
                <a:lnTo>
                  <a:pt x="333" y="254"/>
                </a:lnTo>
                <a:lnTo>
                  <a:pt x="331" y="247"/>
                </a:lnTo>
                <a:lnTo>
                  <a:pt x="331" y="237"/>
                </a:lnTo>
                <a:lnTo>
                  <a:pt x="333" y="232"/>
                </a:lnTo>
                <a:lnTo>
                  <a:pt x="330" y="230"/>
                </a:lnTo>
                <a:lnTo>
                  <a:pt x="324" y="232"/>
                </a:lnTo>
                <a:lnTo>
                  <a:pt x="320" y="233"/>
                </a:lnTo>
                <a:lnTo>
                  <a:pt x="317" y="235"/>
                </a:lnTo>
                <a:lnTo>
                  <a:pt x="309" y="237"/>
                </a:lnTo>
                <a:lnTo>
                  <a:pt x="311" y="235"/>
                </a:lnTo>
                <a:lnTo>
                  <a:pt x="311" y="233"/>
                </a:lnTo>
                <a:lnTo>
                  <a:pt x="313" y="233"/>
                </a:lnTo>
                <a:lnTo>
                  <a:pt x="313" y="232"/>
                </a:lnTo>
                <a:lnTo>
                  <a:pt x="311" y="230"/>
                </a:lnTo>
                <a:lnTo>
                  <a:pt x="311" y="228"/>
                </a:lnTo>
                <a:lnTo>
                  <a:pt x="309" y="228"/>
                </a:lnTo>
                <a:lnTo>
                  <a:pt x="308" y="226"/>
                </a:lnTo>
                <a:lnTo>
                  <a:pt x="306" y="228"/>
                </a:lnTo>
                <a:lnTo>
                  <a:pt x="304" y="228"/>
                </a:lnTo>
                <a:lnTo>
                  <a:pt x="302" y="230"/>
                </a:lnTo>
                <a:lnTo>
                  <a:pt x="302" y="232"/>
                </a:lnTo>
                <a:lnTo>
                  <a:pt x="304" y="241"/>
                </a:lnTo>
                <a:lnTo>
                  <a:pt x="304" y="250"/>
                </a:lnTo>
                <a:lnTo>
                  <a:pt x="302" y="260"/>
                </a:lnTo>
                <a:lnTo>
                  <a:pt x="300" y="265"/>
                </a:lnTo>
                <a:lnTo>
                  <a:pt x="291" y="277"/>
                </a:lnTo>
                <a:lnTo>
                  <a:pt x="284" y="290"/>
                </a:lnTo>
                <a:lnTo>
                  <a:pt x="278" y="303"/>
                </a:lnTo>
                <a:lnTo>
                  <a:pt x="273" y="316"/>
                </a:lnTo>
                <a:lnTo>
                  <a:pt x="269" y="327"/>
                </a:lnTo>
                <a:lnTo>
                  <a:pt x="266" y="337"/>
                </a:lnTo>
                <a:lnTo>
                  <a:pt x="260" y="348"/>
                </a:lnTo>
                <a:lnTo>
                  <a:pt x="256" y="359"/>
                </a:lnTo>
                <a:lnTo>
                  <a:pt x="0" y="164"/>
                </a:lnTo>
                <a:close/>
              </a:path>
            </a:pathLst>
          </a:custGeom>
          <a:solidFill>
            <a:schemeClr val="bg1">
              <a:lumMod val="65000"/>
            </a:schemeClr>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3" name="Freeform 239">
            <a:extLst>
              <a:ext uri="{FF2B5EF4-FFF2-40B4-BE49-F238E27FC236}">
                <a16:creationId xmlns:a16="http://schemas.microsoft.com/office/drawing/2014/main" id="{A1624363-C451-4E45-B4D4-265EE3FB5E27}"/>
              </a:ext>
            </a:extLst>
          </p:cNvPr>
          <p:cNvSpPr>
            <a:spLocks/>
          </p:cNvSpPr>
          <p:nvPr/>
        </p:nvSpPr>
        <p:spPr bwMode="auto">
          <a:xfrm>
            <a:off x="6916596" y="3043706"/>
            <a:ext cx="794036" cy="553370"/>
          </a:xfrm>
          <a:custGeom>
            <a:avLst/>
            <a:gdLst>
              <a:gd name="T0" fmla="*/ 2147483647 w 759"/>
              <a:gd name="T1" fmla="*/ 2147483647 h 526"/>
              <a:gd name="T2" fmla="*/ 2147483647 w 759"/>
              <a:gd name="T3" fmla="*/ 2147483647 h 526"/>
              <a:gd name="T4" fmla="*/ 2147483647 w 759"/>
              <a:gd name="T5" fmla="*/ 2147483647 h 526"/>
              <a:gd name="T6" fmla="*/ 2147483647 w 759"/>
              <a:gd name="T7" fmla="*/ 2147483647 h 526"/>
              <a:gd name="T8" fmla="*/ 2147483647 w 759"/>
              <a:gd name="T9" fmla="*/ 2147483647 h 526"/>
              <a:gd name="T10" fmla="*/ 2147483647 w 759"/>
              <a:gd name="T11" fmla="*/ 2147483647 h 526"/>
              <a:gd name="T12" fmla="*/ 2147483647 w 759"/>
              <a:gd name="T13" fmla="*/ 2147483647 h 526"/>
              <a:gd name="T14" fmla="*/ 2147483647 w 759"/>
              <a:gd name="T15" fmla="*/ 2147483647 h 526"/>
              <a:gd name="T16" fmla="*/ 2147483647 w 759"/>
              <a:gd name="T17" fmla="*/ 2147483647 h 526"/>
              <a:gd name="T18" fmla="*/ 2147483647 w 759"/>
              <a:gd name="T19" fmla="*/ 2147483647 h 526"/>
              <a:gd name="T20" fmla="*/ 2147483647 w 759"/>
              <a:gd name="T21" fmla="*/ 2147483647 h 526"/>
              <a:gd name="T22" fmla="*/ 2147483647 w 759"/>
              <a:gd name="T23" fmla="*/ 2147483647 h 526"/>
              <a:gd name="T24" fmla="*/ 2147483647 w 759"/>
              <a:gd name="T25" fmla="*/ 2147483647 h 526"/>
              <a:gd name="T26" fmla="*/ 2147483647 w 759"/>
              <a:gd name="T27" fmla="*/ 2147483647 h 526"/>
              <a:gd name="T28" fmla="*/ 2147483647 w 759"/>
              <a:gd name="T29" fmla="*/ 2147483647 h 526"/>
              <a:gd name="T30" fmla="*/ 2147483647 w 759"/>
              <a:gd name="T31" fmla="*/ 2147483647 h 526"/>
              <a:gd name="T32" fmla="*/ 2147483647 w 759"/>
              <a:gd name="T33" fmla="*/ 2147483647 h 526"/>
              <a:gd name="T34" fmla="*/ 2147483647 w 759"/>
              <a:gd name="T35" fmla="*/ 2147483647 h 526"/>
              <a:gd name="T36" fmla="*/ 2147483647 w 759"/>
              <a:gd name="T37" fmla="*/ 2147483647 h 526"/>
              <a:gd name="T38" fmla="*/ 2147483647 w 759"/>
              <a:gd name="T39" fmla="*/ 2147483647 h 526"/>
              <a:gd name="T40" fmla="*/ 2147483647 w 759"/>
              <a:gd name="T41" fmla="*/ 2147483647 h 526"/>
              <a:gd name="T42" fmla="*/ 2147483647 w 759"/>
              <a:gd name="T43" fmla="*/ 2147483647 h 526"/>
              <a:gd name="T44" fmla="*/ 2147483647 w 759"/>
              <a:gd name="T45" fmla="*/ 2147483647 h 526"/>
              <a:gd name="T46" fmla="*/ 2147483647 w 759"/>
              <a:gd name="T47" fmla="*/ 2147483647 h 526"/>
              <a:gd name="T48" fmla="*/ 2147483647 w 759"/>
              <a:gd name="T49" fmla="*/ 2147483647 h 526"/>
              <a:gd name="T50" fmla="*/ 0 w 759"/>
              <a:gd name="T51" fmla="*/ 2147483647 h 526"/>
              <a:gd name="T52" fmla="*/ 2147483647 w 759"/>
              <a:gd name="T53" fmla="*/ 2147483647 h 526"/>
              <a:gd name="T54" fmla="*/ 2147483647 w 759"/>
              <a:gd name="T55" fmla="*/ 2147483647 h 526"/>
              <a:gd name="T56" fmla="*/ 2147483647 w 759"/>
              <a:gd name="T57" fmla="*/ 0 h 526"/>
              <a:gd name="T58" fmla="*/ 2147483647 w 759"/>
              <a:gd name="T59" fmla="*/ 2147483647 h 526"/>
              <a:gd name="T60" fmla="*/ 2147483647 w 759"/>
              <a:gd name="T61" fmla="*/ 2147483647 h 526"/>
              <a:gd name="T62" fmla="*/ 2147483647 w 759"/>
              <a:gd name="T63" fmla="*/ 2147483647 h 526"/>
              <a:gd name="T64" fmla="*/ 2147483647 w 759"/>
              <a:gd name="T65" fmla="*/ 2147483647 h 526"/>
              <a:gd name="T66" fmla="*/ 2147483647 w 759"/>
              <a:gd name="T67" fmla="*/ 2147483647 h 526"/>
              <a:gd name="T68" fmla="*/ 2147483647 w 759"/>
              <a:gd name="T69" fmla="*/ 2147483647 h 526"/>
              <a:gd name="T70" fmla="*/ 2147483647 w 759"/>
              <a:gd name="T71" fmla="*/ 2147483647 h 526"/>
              <a:gd name="T72" fmla="*/ 2147483647 w 759"/>
              <a:gd name="T73" fmla="*/ 2147483647 h 526"/>
              <a:gd name="T74" fmla="*/ 2147483647 w 759"/>
              <a:gd name="T75" fmla="*/ 2147483647 h 526"/>
              <a:gd name="T76" fmla="*/ 2147483647 w 759"/>
              <a:gd name="T77" fmla="*/ 2147483647 h 526"/>
              <a:gd name="T78" fmla="*/ 2147483647 w 759"/>
              <a:gd name="T79" fmla="*/ 2147483647 h 526"/>
              <a:gd name="T80" fmla="*/ 2147483647 w 759"/>
              <a:gd name="T81" fmla="*/ 2147483647 h 526"/>
              <a:gd name="T82" fmla="*/ 2147483647 w 759"/>
              <a:gd name="T83" fmla="*/ 2147483647 h 5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59"/>
              <a:gd name="T127" fmla="*/ 0 h 526"/>
              <a:gd name="T128" fmla="*/ 759 w 759"/>
              <a:gd name="T129" fmla="*/ 526 h 5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59" h="526">
                <a:moveTo>
                  <a:pt x="759" y="389"/>
                </a:moveTo>
                <a:lnTo>
                  <a:pt x="750" y="391"/>
                </a:lnTo>
                <a:lnTo>
                  <a:pt x="750" y="404"/>
                </a:lnTo>
                <a:lnTo>
                  <a:pt x="745" y="413"/>
                </a:lnTo>
                <a:lnTo>
                  <a:pt x="743" y="423"/>
                </a:lnTo>
                <a:lnTo>
                  <a:pt x="752" y="432"/>
                </a:lnTo>
                <a:lnTo>
                  <a:pt x="756" y="440"/>
                </a:lnTo>
                <a:lnTo>
                  <a:pt x="750" y="457"/>
                </a:lnTo>
                <a:lnTo>
                  <a:pt x="743" y="481"/>
                </a:lnTo>
                <a:lnTo>
                  <a:pt x="745" y="511"/>
                </a:lnTo>
                <a:lnTo>
                  <a:pt x="745" y="526"/>
                </a:lnTo>
                <a:lnTo>
                  <a:pt x="735" y="521"/>
                </a:lnTo>
                <a:lnTo>
                  <a:pt x="723" y="507"/>
                </a:lnTo>
                <a:lnTo>
                  <a:pt x="708" y="500"/>
                </a:lnTo>
                <a:lnTo>
                  <a:pt x="701" y="498"/>
                </a:lnTo>
                <a:lnTo>
                  <a:pt x="695" y="494"/>
                </a:lnTo>
                <a:lnTo>
                  <a:pt x="690" y="491"/>
                </a:lnTo>
                <a:lnTo>
                  <a:pt x="684" y="485"/>
                </a:lnTo>
                <a:lnTo>
                  <a:pt x="677" y="481"/>
                </a:lnTo>
                <a:lnTo>
                  <a:pt x="670" y="479"/>
                </a:lnTo>
                <a:lnTo>
                  <a:pt x="660" y="477"/>
                </a:lnTo>
                <a:lnTo>
                  <a:pt x="649" y="481"/>
                </a:lnTo>
                <a:lnTo>
                  <a:pt x="618" y="487"/>
                </a:lnTo>
                <a:lnTo>
                  <a:pt x="596" y="487"/>
                </a:lnTo>
                <a:lnTo>
                  <a:pt x="582" y="483"/>
                </a:lnTo>
                <a:lnTo>
                  <a:pt x="573" y="477"/>
                </a:lnTo>
                <a:lnTo>
                  <a:pt x="565" y="470"/>
                </a:lnTo>
                <a:lnTo>
                  <a:pt x="558" y="462"/>
                </a:lnTo>
                <a:lnTo>
                  <a:pt x="549" y="459"/>
                </a:lnTo>
                <a:lnTo>
                  <a:pt x="534" y="457"/>
                </a:lnTo>
                <a:lnTo>
                  <a:pt x="518" y="457"/>
                </a:lnTo>
                <a:lnTo>
                  <a:pt x="496" y="455"/>
                </a:lnTo>
                <a:lnTo>
                  <a:pt x="474" y="455"/>
                </a:lnTo>
                <a:lnTo>
                  <a:pt x="448" y="453"/>
                </a:lnTo>
                <a:lnTo>
                  <a:pt x="419" y="453"/>
                </a:lnTo>
                <a:lnTo>
                  <a:pt x="388" y="451"/>
                </a:lnTo>
                <a:lnTo>
                  <a:pt x="357" y="449"/>
                </a:lnTo>
                <a:lnTo>
                  <a:pt x="322" y="447"/>
                </a:lnTo>
                <a:lnTo>
                  <a:pt x="285" y="445"/>
                </a:lnTo>
                <a:lnTo>
                  <a:pt x="247" y="444"/>
                </a:lnTo>
                <a:lnTo>
                  <a:pt x="208" y="440"/>
                </a:lnTo>
                <a:lnTo>
                  <a:pt x="168" y="438"/>
                </a:lnTo>
                <a:lnTo>
                  <a:pt x="126" y="434"/>
                </a:lnTo>
                <a:lnTo>
                  <a:pt x="86" y="432"/>
                </a:lnTo>
                <a:lnTo>
                  <a:pt x="42" y="428"/>
                </a:lnTo>
                <a:lnTo>
                  <a:pt x="0" y="425"/>
                </a:lnTo>
                <a:lnTo>
                  <a:pt x="13" y="267"/>
                </a:lnTo>
                <a:lnTo>
                  <a:pt x="24" y="150"/>
                </a:lnTo>
                <a:lnTo>
                  <a:pt x="31" y="64"/>
                </a:lnTo>
                <a:lnTo>
                  <a:pt x="36" y="0"/>
                </a:lnTo>
                <a:lnTo>
                  <a:pt x="99" y="6"/>
                </a:lnTo>
                <a:lnTo>
                  <a:pt x="159" y="9"/>
                </a:lnTo>
                <a:lnTo>
                  <a:pt x="218" y="15"/>
                </a:lnTo>
                <a:lnTo>
                  <a:pt x="274" y="19"/>
                </a:lnTo>
                <a:lnTo>
                  <a:pt x="327" y="21"/>
                </a:lnTo>
                <a:lnTo>
                  <a:pt x="379" y="24"/>
                </a:lnTo>
                <a:lnTo>
                  <a:pt x="428" y="26"/>
                </a:lnTo>
                <a:lnTo>
                  <a:pt x="474" y="28"/>
                </a:lnTo>
                <a:lnTo>
                  <a:pt x="518" y="30"/>
                </a:lnTo>
                <a:lnTo>
                  <a:pt x="558" y="32"/>
                </a:lnTo>
                <a:lnTo>
                  <a:pt x="596" y="34"/>
                </a:lnTo>
                <a:lnTo>
                  <a:pt x="633" y="34"/>
                </a:lnTo>
                <a:lnTo>
                  <a:pt x="666" y="36"/>
                </a:lnTo>
                <a:lnTo>
                  <a:pt x="695" y="36"/>
                </a:lnTo>
                <a:lnTo>
                  <a:pt x="723" y="36"/>
                </a:lnTo>
                <a:lnTo>
                  <a:pt x="746" y="36"/>
                </a:lnTo>
                <a:lnTo>
                  <a:pt x="743" y="54"/>
                </a:lnTo>
                <a:lnTo>
                  <a:pt x="735" y="66"/>
                </a:lnTo>
                <a:lnTo>
                  <a:pt x="726" y="77"/>
                </a:lnTo>
                <a:lnTo>
                  <a:pt x="724" y="92"/>
                </a:lnTo>
                <a:lnTo>
                  <a:pt x="730" y="103"/>
                </a:lnTo>
                <a:lnTo>
                  <a:pt x="741" y="107"/>
                </a:lnTo>
                <a:lnTo>
                  <a:pt x="752" y="113"/>
                </a:lnTo>
                <a:lnTo>
                  <a:pt x="757" y="130"/>
                </a:lnTo>
                <a:lnTo>
                  <a:pt x="759" y="389"/>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4" name="Freeform 241">
            <a:extLst>
              <a:ext uri="{FF2B5EF4-FFF2-40B4-BE49-F238E27FC236}">
                <a16:creationId xmlns:a16="http://schemas.microsoft.com/office/drawing/2014/main" id="{A8DF7A75-D438-4D0C-8105-34B38EBA79DB}"/>
              </a:ext>
            </a:extLst>
          </p:cNvPr>
          <p:cNvSpPr>
            <a:spLocks/>
          </p:cNvSpPr>
          <p:nvPr/>
        </p:nvSpPr>
        <p:spPr bwMode="auto">
          <a:xfrm>
            <a:off x="6158503" y="3085600"/>
            <a:ext cx="782599" cy="705238"/>
          </a:xfrm>
          <a:custGeom>
            <a:avLst/>
            <a:gdLst>
              <a:gd name="T0" fmla="*/ 2147483647 w 749"/>
              <a:gd name="T1" fmla="*/ 2147483647 h 669"/>
              <a:gd name="T2" fmla="*/ 2147483647 w 749"/>
              <a:gd name="T3" fmla="*/ 2147483647 h 669"/>
              <a:gd name="T4" fmla="*/ 2147483647 w 749"/>
              <a:gd name="T5" fmla="*/ 2147483647 h 669"/>
              <a:gd name="T6" fmla="*/ 2147483647 w 749"/>
              <a:gd name="T7" fmla="*/ 2147483647 h 669"/>
              <a:gd name="T8" fmla="*/ 2147483647 w 749"/>
              <a:gd name="T9" fmla="*/ 2147483647 h 669"/>
              <a:gd name="T10" fmla="*/ 2147483647 w 749"/>
              <a:gd name="T11" fmla="*/ 2147483647 h 669"/>
              <a:gd name="T12" fmla="*/ 2147483647 w 749"/>
              <a:gd name="T13" fmla="*/ 2147483647 h 669"/>
              <a:gd name="T14" fmla="*/ 2147483647 w 749"/>
              <a:gd name="T15" fmla="*/ 2147483647 h 669"/>
              <a:gd name="T16" fmla="*/ 2147483647 w 749"/>
              <a:gd name="T17" fmla="*/ 2147483647 h 669"/>
              <a:gd name="T18" fmla="*/ 2147483647 w 749"/>
              <a:gd name="T19" fmla="*/ 2147483647 h 669"/>
              <a:gd name="T20" fmla="*/ 2147483647 w 749"/>
              <a:gd name="T21" fmla="*/ 2147483647 h 669"/>
              <a:gd name="T22" fmla="*/ 2147483647 w 749"/>
              <a:gd name="T23" fmla="*/ 2147483647 h 669"/>
              <a:gd name="T24" fmla="*/ 2147483647 w 749"/>
              <a:gd name="T25" fmla="*/ 2147483647 h 669"/>
              <a:gd name="T26" fmla="*/ 2147483647 w 749"/>
              <a:gd name="T27" fmla="*/ 2147483647 h 669"/>
              <a:gd name="T28" fmla="*/ 2147483647 w 749"/>
              <a:gd name="T29" fmla="*/ 2147483647 h 669"/>
              <a:gd name="T30" fmla="*/ 2147483647 w 749"/>
              <a:gd name="T31" fmla="*/ 2147483647 h 669"/>
              <a:gd name="T32" fmla="*/ 2147483647 w 749"/>
              <a:gd name="T33" fmla="*/ 2147483647 h 669"/>
              <a:gd name="T34" fmla="*/ 0 w 749"/>
              <a:gd name="T35" fmla="*/ 2147483647 h 669"/>
              <a:gd name="T36" fmla="*/ 2147483647 w 749"/>
              <a:gd name="T37" fmla="*/ 0 h 669"/>
              <a:gd name="T38" fmla="*/ 2147483647 w 749"/>
              <a:gd name="T39" fmla="*/ 0 h 669"/>
              <a:gd name="T40" fmla="*/ 2147483647 w 749"/>
              <a:gd name="T41" fmla="*/ 2147483647 h 669"/>
              <a:gd name="T42" fmla="*/ 2147483647 w 749"/>
              <a:gd name="T43" fmla="*/ 2147483647 h 669"/>
              <a:gd name="T44" fmla="*/ 2147483647 w 749"/>
              <a:gd name="T45" fmla="*/ 2147483647 h 669"/>
              <a:gd name="T46" fmla="*/ 2147483647 w 749"/>
              <a:gd name="T47" fmla="*/ 2147483647 h 669"/>
              <a:gd name="T48" fmla="*/ 2147483647 w 749"/>
              <a:gd name="T49" fmla="*/ 2147483647 h 669"/>
              <a:gd name="T50" fmla="*/ 2147483647 w 749"/>
              <a:gd name="T51" fmla="*/ 2147483647 h 669"/>
              <a:gd name="T52" fmla="*/ 2147483647 w 749"/>
              <a:gd name="T53" fmla="*/ 2147483647 h 669"/>
              <a:gd name="T54" fmla="*/ 2147483647 w 749"/>
              <a:gd name="T55" fmla="*/ 2147483647 h 669"/>
              <a:gd name="T56" fmla="*/ 2147483647 w 749"/>
              <a:gd name="T57" fmla="*/ 2147483647 h 669"/>
              <a:gd name="T58" fmla="*/ 2147483647 w 749"/>
              <a:gd name="T59" fmla="*/ 2147483647 h 669"/>
              <a:gd name="T60" fmla="*/ 2147483647 w 749"/>
              <a:gd name="T61" fmla="*/ 2147483647 h 669"/>
              <a:gd name="T62" fmla="*/ 2147483647 w 749"/>
              <a:gd name="T63" fmla="*/ 2147483647 h 669"/>
              <a:gd name="T64" fmla="*/ 2147483647 w 749"/>
              <a:gd name="T65" fmla="*/ 2147483647 h 669"/>
              <a:gd name="T66" fmla="*/ 2147483647 w 749"/>
              <a:gd name="T67" fmla="*/ 2147483647 h 669"/>
              <a:gd name="T68" fmla="*/ 2147483647 w 749"/>
              <a:gd name="T69" fmla="*/ 2147483647 h 669"/>
              <a:gd name="T70" fmla="*/ 2147483647 w 749"/>
              <a:gd name="T71" fmla="*/ 2147483647 h 669"/>
              <a:gd name="T72" fmla="*/ 2147483647 w 749"/>
              <a:gd name="T73" fmla="*/ 2147483647 h 669"/>
              <a:gd name="T74" fmla="*/ 2147483647 w 749"/>
              <a:gd name="T75" fmla="*/ 2147483647 h 669"/>
              <a:gd name="T76" fmla="*/ 2147483647 w 749"/>
              <a:gd name="T77" fmla="*/ 2147483647 h 669"/>
              <a:gd name="T78" fmla="*/ 2147483647 w 749"/>
              <a:gd name="T79" fmla="*/ 2147483647 h 669"/>
              <a:gd name="T80" fmla="*/ 2147483647 w 749"/>
              <a:gd name="T81" fmla="*/ 2147483647 h 669"/>
              <a:gd name="T82" fmla="*/ 2147483647 w 749"/>
              <a:gd name="T83" fmla="*/ 2147483647 h 669"/>
              <a:gd name="T84" fmla="*/ 2147483647 w 749"/>
              <a:gd name="T85" fmla="*/ 2147483647 h 6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9"/>
              <a:gd name="T130" fmla="*/ 0 h 669"/>
              <a:gd name="T131" fmla="*/ 749 w 749"/>
              <a:gd name="T132" fmla="*/ 669 h 6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9" h="669">
                <a:moveTo>
                  <a:pt x="703" y="669"/>
                </a:moveTo>
                <a:lnTo>
                  <a:pt x="703" y="669"/>
                </a:lnTo>
                <a:lnTo>
                  <a:pt x="675" y="668"/>
                </a:lnTo>
                <a:lnTo>
                  <a:pt x="642" y="664"/>
                </a:lnTo>
                <a:lnTo>
                  <a:pt x="606" y="660"/>
                </a:lnTo>
                <a:lnTo>
                  <a:pt x="566" y="656"/>
                </a:lnTo>
                <a:lnTo>
                  <a:pt x="523" y="651"/>
                </a:lnTo>
                <a:lnTo>
                  <a:pt x="478" y="645"/>
                </a:lnTo>
                <a:lnTo>
                  <a:pt x="430" y="639"/>
                </a:lnTo>
                <a:lnTo>
                  <a:pt x="383" y="632"/>
                </a:lnTo>
                <a:lnTo>
                  <a:pt x="333" y="624"/>
                </a:lnTo>
                <a:lnTo>
                  <a:pt x="282" y="617"/>
                </a:lnTo>
                <a:lnTo>
                  <a:pt x="232" y="609"/>
                </a:lnTo>
                <a:lnTo>
                  <a:pt x="183" y="602"/>
                </a:lnTo>
                <a:lnTo>
                  <a:pt x="135" y="594"/>
                </a:lnTo>
                <a:lnTo>
                  <a:pt x="88" y="585"/>
                </a:lnTo>
                <a:lnTo>
                  <a:pt x="42" y="577"/>
                </a:lnTo>
                <a:lnTo>
                  <a:pt x="0" y="568"/>
                </a:lnTo>
                <a:lnTo>
                  <a:pt x="81" y="0"/>
                </a:lnTo>
                <a:lnTo>
                  <a:pt x="92" y="2"/>
                </a:lnTo>
                <a:lnTo>
                  <a:pt x="110" y="6"/>
                </a:lnTo>
                <a:lnTo>
                  <a:pt x="135" y="10"/>
                </a:lnTo>
                <a:lnTo>
                  <a:pt x="165" y="15"/>
                </a:lnTo>
                <a:lnTo>
                  <a:pt x="201" y="21"/>
                </a:lnTo>
                <a:lnTo>
                  <a:pt x="243" y="28"/>
                </a:lnTo>
                <a:lnTo>
                  <a:pt x="287" y="36"/>
                </a:lnTo>
                <a:lnTo>
                  <a:pt x="335" y="44"/>
                </a:lnTo>
                <a:lnTo>
                  <a:pt x="386" y="53"/>
                </a:lnTo>
                <a:lnTo>
                  <a:pt x="437" y="60"/>
                </a:lnTo>
                <a:lnTo>
                  <a:pt x="492" y="68"/>
                </a:lnTo>
                <a:lnTo>
                  <a:pt x="545" y="75"/>
                </a:lnTo>
                <a:lnTo>
                  <a:pt x="598" y="83"/>
                </a:lnTo>
                <a:lnTo>
                  <a:pt x="650" y="89"/>
                </a:lnTo>
                <a:lnTo>
                  <a:pt x="701" y="94"/>
                </a:lnTo>
                <a:lnTo>
                  <a:pt x="749" y="98"/>
                </a:lnTo>
                <a:lnTo>
                  <a:pt x="745" y="154"/>
                </a:lnTo>
                <a:lnTo>
                  <a:pt x="739" y="220"/>
                </a:lnTo>
                <a:lnTo>
                  <a:pt x="732" y="295"/>
                </a:lnTo>
                <a:lnTo>
                  <a:pt x="725" y="384"/>
                </a:lnTo>
                <a:lnTo>
                  <a:pt x="703" y="669"/>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5" name="Freeform 243">
            <a:extLst>
              <a:ext uri="{FF2B5EF4-FFF2-40B4-BE49-F238E27FC236}">
                <a16:creationId xmlns:a16="http://schemas.microsoft.com/office/drawing/2014/main" id="{2AA48E04-D3EC-4334-BB4B-9662039097A0}"/>
              </a:ext>
            </a:extLst>
          </p:cNvPr>
          <p:cNvSpPr>
            <a:spLocks/>
          </p:cNvSpPr>
          <p:nvPr/>
        </p:nvSpPr>
        <p:spPr bwMode="auto">
          <a:xfrm>
            <a:off x="5558892" y="2375124"/>
            <a:ext cx="671501" cy="1159109"/>
          </a:xfrm>
          <a:custGeom>
            <a:avLst/>
            <a:gdLst>
              <a:gd name="T0" fmla="*/ 2147483647 w 642"/>
              <a:gd name="T1" fmla="*/ 2147483647 h 1100"/>
              <a:gd name="T2" fmla="*/ 2147483647 w 642"/>
              <a:gd name="T3" fmla="*/ 2147483647 h 1100"/>
              <a:gd name="T4" fmla="*/ 2147483647 w 642"/>
              <a:gd name="T5" fmla="*/ 2147483647 h 1100"/>
              <a:gd name="T6" fmla="*/ 2147483647 w 642"/>
              <a:gd name="T7" fmla="*/ 2147483647 h 1100"/>
              <a:gd name="T8" fmla="*/ 2147483647 w 642"/>
              <a:gd name="T9" fmla="*/ 2147483647 h 1100"/>
              <a:gd name="T10" fmla="*/ 2147483647 w 642"/>
              <a:gd name="T11" fmla="*/ 2147483647 h 1100"/>
              <a:gd name="T12" fmla="*/ 2147483647 w 642"/>
              <a:gd name="T13" fmla="*/ 2147483647 h 1100"/>
              <a:gd name="T14" fmla="*/ 2147483647 w 642"/>
              <a:gd name="T15" fmla="*/ 2147483647 h 1100"/>
              <a:gd name="T16" fmla="*/ 2147483647 w 642"/>
              <a:gd name="T17" fmla="*/ 2147483647 h 1100"/>
              <a:gd name="T18" fmla="*/ 2147483647 w 642"/>
              <a:gd name="T19" fmla="*/ 2147483647 h 1100"/>
              <a:gd name="T20" fmla="*/ 2147483647 w 642"/>
              <a:gd name="T21" fmla="*/ 2147483647 h 1100"/>
              <a:gd name="T22" fmla="*/ 2147483647 w 642"/>
              <a:gd name="T23" fmla="*/ 2147483647 h 1100"/>
              <a:gd name="T24" fmla="*/ 2147483647 w 642"/>
              <a:gd name="T25" fmla="*/ 2147483647 h 1100"/>
              <a:gd name="T26" fmla="*/ 2147483647 w 642"/>
              <a:gd name="T27" fmla="*/ 2147483647 h 1100"/>
              <a:gd name="T28" fmla="*/ 2147483647 w 642"/>
              <a:gd name="T29" fmla="*/ 2147483647 h 1100"/>
              <a:gd name="T30" fmla="*/ 2147483647 w 642"/>
              <a:gd name="T31" fmla="*/ 2147483647 h 1100"/>
              <a:gd name="T32" fmla="*/ 2147483647 w 642"/>
              <a:gd name="T33" fmla="*/ 2147483647 h 1100"/>
              <a:gd name="T34" fmla="*/ 2147483647 w 642"/>
              <a:gd name="T35" fmla="*/ 2147483647 h 1100"/>
              <a:gd name="T36" fmla="*/ 2147483647 w 642"/>
              <a:gd name="T37" fmla="*/ 2147483647 h 1100"/>
              <a:gd name="T38" fmla="*/ 2147483647 w 642"/>
              <a:gd name="T39" fmla="*/ 2147483647 h 1100"/>
              <a:gd name="T40" fmla="*/ 2147483647 w 642"/>
              <a:gd name="T41" fmla="*/ 2147483647 h 1100"/>
              <a:gd name="T42" fmla="*/ 2147483647 w 642"/>
              <a:gd name="T43" fmla="*/ 2147483647 h 1100"/>
              <a:gd name="T44" fmla="*/ 2147483647 w 642"/>
              <a:gd name="T45" fmla="*/ 2147483647 h 1100"/>
              <a:gd name="T46" fmla="*/ 2147483647 w 642"/>
              <a:gd name="T47" fmla="*/ 2147483647 h 1100"/>
              <a:gd name="T48" fmla="*/ 2147483647 w 642"/>
              <a:gd name="T49" fmla="*/ 2147483647 h 1100"/>
              <a:gd name="T50" fmla="*/ 2147483647 w 642"/>
              <a:gd name="T51" fmla="*/ 2147483647 h 1100"/>
              <a:gd name="T52" fmla="*/ 2147483647 w 642"/>
              <a:gd name="T53" fmla="*/ 2147483647 h 1100"/>
              <a:gd name="T54" fmla="*/ 2147483647 w 642"/>
              <a:gd name="T55" fmla="*/ 2147483647 h 1100"/>
              <a:gd name="T56" fmla="*/ 2147483647 w 642"/>
              <a:gd name="T57" fmla="*/ 2147483647 h 1100"/>
              <a:gd name="T58" fmla="*/ 2147483647 w 642"/>
              <a:gd name="T59" fmla="*/ 2147483647 h 1100"/>
              <a:gd name="T60" fmla="*/ 2147483647 w 642"/>
              <a:gd name="T61" fmla="*/ 2147483647 h 1100"/>
              <a:gd name="T62" fmla="*/ 2147483647 w 642"/>
              <a:gd name="T63" fmla="*/ 2147483647 h 1100"/>
              <a:gd name="T64" fmla="*/ 2147483647 w 642"/>
              <a:gd name="T65" fmla="*/ 2147483647 h 1100"/>
              <a:gd name="T66" fmla="*/ 2147483647 w 642"/>
              <a:gd name="T67" fmla="*/ 2147483647 h 1100"/>
              <a:gd name="T68" fmla="*/ 2147483647 w 642"/>
              <a:gd name="T69" fmla="*/ 2147483647 h 1100"/>
              <a:gd name="T70" fmla="*/ 2147483647 w 642"/>
              <a:gd name="T71" fmla="*/ 2147483647 h 1100"/>
              <a:gd name="T72" fmla="*/ 2147483647 w 642"/>
              <a:gd name="T73" fmla="*/ 2147483647 h 1100"/>
              <a:gd name="T74" fmla="*/ 2147483647 w 642"/>
              <a:gd name="T75" fmla="*/ 2147483647 h 1100"/>
              <a:gd name="T76" fmla="*/ 2147483647 w 642"/>
              <a:gd name="T77" fmla="*/ 2147483647 h 1100"/>
              <a:gd name="T78" fmla="*/ 2147483647 w 642"/>
              <a:gd name="T79" fmla="*/ 2147483647 h 1100"/>
              <a:gd name="T80" fmla="*/ 2147483647 w 642"/>
              <a:gd name="T81" fmla="*/ 2147483647 h 1100"/>
              <a:gd name="T82" fmla="*/ 2147483647 w 642"/>
              <a:gd name="T83" fmla="*/ 2147483647 h 1100"/>
              <a:gd name="T84" fmla="*/ 2147483647 w 642"/>
              <a:gd name="T85" fmla="*/ 2147483647 h 1100"/>
              <a:gd name="T86" fmla="*/ 2147483647 w 642"/>
              <a:gd name="T87" fmla="*/ 2147483647 h 1100"/>
              <a:gd name="T88" fmla="*/ 2147483647 w 642"/>
              <a:gd name="T89" fmla="*/ 2147483647 h 1100"/>
              <a:gd name="T90" fmla="*/ 0 w 642"/>
              <a:gd name="T91" fmla="*/ 2147483647 h 11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2"/>
              <a:gd name="T139" fmla="*/ 0 h 1100"/>
              <a:gd name="T140" fmla="*/ 642 w 642"/>
              <a:gd name="T141" fmla="*/ 1100 h 11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2" h="1100">
                <a:moveTo>
                  <a:pt x="589" y="1100"/>
                </a:moveTo>
                <a:lnTo>
                  <a:pt x="642" y="720"/>
                </a:lnTo>
                <a:lnTo>
                  <a:pt x="633" y="720"/>
                </a:lnTo>
                <a:lnTo>
                  <a:pt x="628" y="713"/>
                </a:lnTo>
                <a:lnTo>
                  <a:pt x="622" y="709"/>
                </a:lnTo>
                <a:lnTo>
                  <a:pt x="613" y="711"/>
                </a:lnTo>
                <a:lnTo>
                  <a:pt x="604" y="724"/>
                </a:lnTo>
                <a:lnTo>
                  <a:pt x="600" y="731"/>
                </a:lnTo>
                <a:lnTo>
                  <a:pt x="591" y="728"/>
                </a:lnTo>
                <a:lnTo>
                  <a:pt x="584" y="720"/>
                </a:lnTo>
                <a:lnTo>
                  <a:pt x="578" y="720"/>
                </a:lnTo>
                <a:lnTo>
                  <a:pt x="569" y="720"/>
                </a:lnTo>
                <a:lnTo>
                  <a:pt x="556" y="718"/>
                </a:lnTo>
                <a:lnTo>
                  <a:pt x="542" y="718"/>
                </a:lnTo>
                <a:lnTo>
                  <a:pt x="529" y="722"/>
                </a:lnTo>
                <a:lnTo>
                  <a:pt x="516" y="722"/>
                </a:lnTo>
                <a:lnTo>
                  <a:pt x="501" y="720"/>
                </a:lnTo>
                <a:lnTo>
                  <a:pt x="487" y="720"/>
                </a:lnTo>
                <a:lnTo>
                  <a:pt x="476" y="726"/>
                </a:lnTo>
                <a:lnTo>
                  <a:pt x="474" y="728"/>
                </a:lnTo>
                <a:lnTo>
                  <a:pt x="474" y="729"/>
                </a:lnTo>
                <a:lnTo>
                  <a:pt x="472" y="731"/>
                </a:lnTo>
                <a:lnTo>
                  <a:pt x="457" y="716"/>
                </a:lnTo>
                <a:lnTo>
                  <a:pt x="454" y="694"/>
                </a:lnTo>
                <a:lnTo>
                  <a:pt x="450" y="673"/>
                </a:lnTo>
                <a:lnTo>
                  <a:pt x="439" y="660"/>
                </a:lnTo>
                <a:lnTo>
                  <a:pt x="434" y="656"/>
                </a:lnTo>
                <a:lnTo>
                  <a:pt x="428" y="654"/>
                </a:lnTo>
                <a:lnTo>
                  <a:pt x="423" y="654"/>
                </a:lnTo>
                <a:lnTo>
                  <a:pt x="417" y="658"/>
                </a:lnTo>
                <a:lnTo>
                  <a:pt x="415" y="617"/>
                </a:lnTo>
                <a:lnTo>
                  <a:pt x="408" y="590"/>
                </a:lnTo>
                <a:lnTo>
                  <a:pt x="403" y="570"/>
                </a:lnTo>
                <a:lnTo>
                  <a:pt x="401" y="551"/>
                </a:lnTo>
                <a:lnTo>
                  <a:pt x="399" y="538"/>
                </a:lnTo>
                <a:lnTo>
                  <a:pt x="393" y="526"/>
                </a:lnTo>
                <a:lnTo>
                  <a:pt x="386" y="525"/>
                </a:lnTo>
                <a:lnTo>
                  <a:pt x="373" y="532"/>
                </a:lnTo>
                <a:lnTo>
                  <a:pt x="360" y="538"/>
                </a:lnTo>
                <a:lnTo>
                  <a:pt x="344" y="534"/>
                </a:lnTo>
                <a:lnTo>
                  <a:pt x="335" y="523"/>
                </a:lnTo>
                <a:lnTo>
                  <a:pt x="338" y="508"/>
                </a:lnTo>
                <a:lnTo>
                  <a:pt x="348" y="500"/>
                </a:lnTo>
                <a:lnTo>
                  <a:pt x="357" y="494"/>
                </a:lnTo>
                <a:lnTo>
                  <a:pt x="362" y="489"/>
                </a:lnTo>
                <a:lnTo>
                  <a:pt x="357" y="485"/>
                </a:lnTo>
                <a:lnTo>
                  <a:pt x="355" y="474"/>
                </a:lnTo>
                <a:lnTo>
                  <a:pt x="355" y="457"/>
                </a:lnTo>
                <a:lnTo>
                  <a:pt x="359" y="434"/>
                </a:lnTo>
                <a:lnTo>
                  <a:pt x="366" y="414"/>
                </a:lnTo>
                <a:lnTo>
                  <a:pt x="377" y="399"/>
                </a:lnTo>
                <a:lnTo>
                  <a:pt x="386" y="385"/>
                </a:lnTo>
                <a:lnTo>
                  <a:pt x="388" y="376"/>
                </a:lnTo>
                <a:lnTo>
                  <a:pt x="377" y="374"/>
                </a:lnTo>
                <a:lnTo>
                  <a:pt x="368" y="370"/>
                </a:lnTo>
                <a:lnTo>
                  <a:pt x="360" y="363"/>
                </a:lnTo>
                <a:lnTo>
                  <a:pt x="353" y="354"/>
                </a:lnTo>
                <a:lnTo>
                  <a:pt x="344" y="348"/>
                </a:lnTo>
                <a:lnTo>
                  <a:pt x="333" y="299"/>
                </a:lnTo>
                <a:lnTo>
                  <a:pt x="315" y="271"/>
                </a:lnTo>
                <a:lnTo>
                  <a:pt x="298" y="254"/>
                </a:lnTo>
                <a:lnTo>
                  <a:pt x="291" y="233"/>
                </a:lnTo>
                <a:lnTo>
                  <a:pt x="291" y="209"/>
                </a:lnTo>
                <a:lnTo>
                  <a:pt x="285" y="194"/>
                </a:lnTo>
                <a:lnTo>
                  <a:pt x="278" y="182"/>
                </a:lnTo>
                <a:lnTo>
                  <a:pt x="274" y="167"/>
                </a:lnTo>
                <a:lnTo>
                  <a:pt x="280" y="134"/>
                </a:lnTo>
                <a:lnTo>
                  <a:pt x="291" y="85"/>
                </a:lnTo>
                <a:lnTo>
                  <a:pt x="300" y="40"/>
                </a:lnTo>
                <a:lnTo>
                  <a:pt x="304" y="19"/>
                </a:lnTo>
                <a:lnTo>
                  <a:pt x="293" y="15"/>
                </a:lnTo>
                <a:lnTo>
                  <a:pt x="280" y="13"/>
                </a:lnTo>
                <a:lnTo>
                  <a:pt x="269" y="10"/>
                </a:lnTo>
                <a:lnTo>
                  <a:pt x="258" y="8"/>
                </a:lnTo>
                <a:lnTo>
                  <a:pt x="247" y="6"/>
                </a:lnTo>
                <a:lnTo>
                  <a:pt x="236" y="4"/>
                </a:lnTo>
                <a:lnTo>
                  <a:pt x="227" y="2"/>
                </a:lnTo>
                <a:lnTo>
                  <a:pt x="219" y="0"/>
                </a:lnTo>
                <a:lnTo>
                  <a:pt x="130" y="408"/>
                </a:lnTo>
                <a:lnTo>
                  <a:pt x="133" y="417"/>
                </a:lnTo>
                <a:lnTo>
                  <a:pt x="139" y="427"/>
                </a:lnTo>
                <a:lnTo>
                  <a:pt x="141" y="434"/>
                </a:lnTo>
                <a:lnTo>
                  <a:pt x="143" y="438"/>
                </a:lnTo>
                <a:lnTo>
                  <a:pt x="146" y="442"/>
                </a:lnTo>
                <a:lnTo>
                  <a:pt x="150" y="444"/>
                </a:lnTo>
                <a:lnTo>
                  <a:pt x="152" y="447"/>
                </a:lnTo>
                <a:lnTo>
                  <a:pt x="155" y="459"/>
                </a:lnTo>
                <a:lnTo>
                  <a:pt x="154" y="483"/>
                </a:lnTo>
                <a:lnTo>
                  <a:pt x="141" y="504"/>
                </a:lnTo>
                <a:lnTo>
                  <a:pt x="126" y="526"/>
                </a:lnTo>
                <a:lnTo>
                  <a:pt x="117" y="545"/>
                </a:lnTo>
                <a:lnTo>
                  <a:pt x="101" y="562"/>
                </a:lnTo>
                <a:lnTo>
                  <a:pt x="88" y="577"/>
                </a:lnTo>
                <a:lnTo>
                  <a:pt x="79" y="590"/>
                </a:lnTo>
                <a:lnTo>
                  <a:pt x="71" y="602"/>
                </a:lnTo>
                <a:lnTo>
                  <a:pt x="66" y="611"/>
                </a:lnTo>
                <a:lnTo>
                  <a:pt x="60" y="619"/>
                </a:lnTo>
                <a:lnTo>
                  <a:pt x="57" y="624"/>
                </a:lnTo>
                <a:lnTo>
                  <a:pt x="51" y="630"/>
                </a:lnTo>
                <a:lnTo>
                  <a:pt x="51" y="645"/>
                </a:lnTo>
                <a:lnTo>
                  <a:pt x="60" y="656"/>
                </a:lnTo>
                <a:lnTo>
                  <a:pt x="71" y="666"/>
                </a:lnTo>
                <a:lnTo>
                  <a:pt x="73" y="677"/>
                </a:lnTo>
                <a:lnTo>
                  <a:pt x="69" y="690"/>
                </a:lnTo>
                <a:lnTo>
                  <a:pt x="62" y="699"/>
                </a:lnTo>
                <a:lnTo>
                  <a:pt x="55" y="709"/>
                </a:lnTo>
                <a:lnTo>
                  <a:pt x="49" y="718"/>
                </a:lnTo>
                <a:lnTo>
                  <a:pt x="40" y="763"/>
                </a:lnTo>
                <a:lnTo>
                  <a:pt x="22" y="846"/>
                </a:lnTo>
                <a:lnTo>
                  <a:pt x="7" y="929"/>
                </a:lnTo>
                <a:lnTo>
                  <a:pt x="0" y="964"/>
                </a:lnTo>
                <a:lnTo>
                  <a:pt x="589" y="1100"/>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6" name="Freeform 245">
            <a:extLst>
              <a:ext uri="{FF2B5EF4-FFF2-40B4-BE49-F238E27FC236}">
                <a16:creationId xmlns:a16="http://schemas.microsoft.com/office/drawing/2014/main" id="{8BCC4CC2-3E85-4715-AB07-16EE6BDB6BD2}"/>
              </a:ext>
            </a:extLst>
          </p:cNvPr>
          <p:cNvSpPr>
            <a:spLocks/>
          </p:cNvSpPr>
          <p:nvPr/>
        </p:nvSpPr>
        <p:spPr bwMode="auto">
          <a:xfrm>
            <a:off x="7780885" y="3872885"/>
            <a:ext cx="745022" cy="684291"/>
          </a:xfrm>
          <a:custGeom>
            <a:avLst/>
            <a:gdLst>
              <a:gd name="T0" fmla="*/ 2147483647 w 712"/>
              <a:gd name="T1" fmla="*/ 2147483647 h 649"/>
              <a:gd name="T2" fmla="*/ 2147483647 w 712"/>
              <a:gd name="T3" fmla="*/ 2147483647 h 649"/>
              <a:gd name="T4" fmla="*/ 2147483647 w 712"/>
              <a:gd name="T5" fmla="*/ 2147483647 h 649"/>
              <a:gd name="T6" fmla="*/ 0 w 712"/>
              <a:gd name="T7" fmla="*/ 2147483647 h 649"/>
              <a:gd name="T8" fmla="*/ 2147483647 w 712"/>
              <a:gd name="T9" fmla="*/ 2147483647 h 649"/>
              <a:gd name="T10" fmla="*/ 2147483647 w 712"/>
              <a:gd name="T11" fmla="*/ 2147483647 h 649"/>
              <a:gd name="T12" fmla="*/ 2147483647 w 712"/>
              <a:gd name="T13" fmla="*/ 2147483647 h 649"/>
              <a:gd name="T14" fmla="*/ 2147483647 w 712"/>
              <a:gd name="T15" fmla="*/ 2147483647 h 649"/>
              <a:gd name="T16" fmla="*/ 2147483647 w 712"/>
              <a:gd name="T17" fmla="*/ 0 h 649"/>
              <a:gd name="T18" fmla="*/ 2147483647 w 712"/>
              <a:gd name="T19" fmla="*/ 2147483647 h 649"/>
              <a:gd name="T20" fmla="*/ 2147483647 w 712"/>
              <a:gd name="T21" fmla="*/ 2147483647 h 649"/>
              <a:gd name="T22" fmla="*/ 2147483647 w 712"/>
              <a:gd name="T23" fmla="*/ 2147483647 h 649"/>
              <a:gd name="T24" fmla="*/ 2147483647 w 712"/>
              <a:gd name="T25" fmla="*/ 2147483647 h 649"/>
              <a:gd name="T26" fmla="*/ 2147483647 w 712"/>
              <a:gd name="T27" fmla="*/ 2147483647 h 649"/>
              <a:gd name="T28" fmla="*/ 2147483647 w 712"/>
              <a:gd name="T29" fmla="*/ 2147483647 h 649"/>
              <a:gd name="T30" fmla="*/ 2147483647 w 712"/>
              <a:gd name="T31" fmla="*/ 2147483647 h 649"/>
              <a:gd name="T32" fmla="*/ 2147483647 w 712"/>
              <a:gd name="T33" fmla="*/ 2147483647 h 649"/>
              <a:gd name="T34" fmla="*/ 2147483647 w 712"/>
              <a:gd name="T35" fmla="*/ 2147483647 h 649"/>
              <a:gd name="T36" fmla="*/ 2147483647 w 712"/>
              <a:gd name="T37" fmla="*/ 2147483647 h 649"/>
              <a:gd name="T38" fmla="*/ 2147483647 w 712"/>
              <a:gd name="T39" fmla="*/ 2147483647 h 649"/>
              <a:gd name="T40" fmla="*/ 2147483647 w 712"/>
              <a:gd name="T41" fmla="*/ 2147483647 h 649"/>
              <a:gd name="T42" fmla="*/ 2147483647 w 712"/>
              <a:gd name="T43" fmla="*/ 2147483647 h 649"/>
              <a:gd name="T44" fmla="*/ 2147483647 w 712"/>
              <a:gd name="T45" fmla="*/ 2147483647 h 649"/>
              <a:gd name="T46" fmla="*/ 2147483647 w 712"/>
              <a:gd name="T47" fmla="*/ 2147483647 h 649"/>
              <a:gd name="T48" fmla="*/ 2147483647 w 712"/>
              <a:gd name="T49" fmla="*/ 2147483647 h 649"/>
              <a:gd name="T50" fmla="*/ 2147483647 w 712"/>
              <a:gd name="T51" fmla="*/ 2147483647 h 649"/>
              <a:gd name="T52" fmla="*/ 2147483647 w 712"/>
              <a:gd name="T53" fmla="*/ 2147483647 h 649"/>
              <a:gd name="T54" fmla="*/ 2147483647 w 712"/>
              <a:gd name="T55" fmla="*/ 2147483647 h 649"/>
              <a:gd name="T56" fmla="*/ 2147483647 w 712"/>
              <a:gd name="T57" fmla="*/ 2147483647 h 649"/>
              <a:gd name="T58" fmla="*/ 2147483647 w 712"/>
              <a:gd name="T59" fmla="*/ 2147483647 h 649"/>
              <a:gd name="T60" fmla="*/ 2147483647 w 712"/>
              <a:gd name="T61" fmla="*/ 2147483647 h 649"/>
              <a:gd name="T62" fmla="*/ 2147483647 w 712"/>
              <a:gd name="T63" fmla="*/ 2147483647 h 649"/>
              <a:gd name="T64" fmla="*/ 2147483647 w 712"/>
              <a:gd name="T65" fmla="*/ 2147483647 h 649"/>
              <a:gd name="T66" fmla="*/ 2147483647 w 712"/>
              <a:gd name="T67" fmla="*/ 2147483647 h 649"/>
              <a:gd name="T68" fmla="*/ 2147483647 w 712"/>
              <a:gd name="T69" fmla="*/ 2147483647 h 649"/>
              <a:gd name="T70" fmla="*/ 2147483647 w 712"/>
              <a:gd name="T71" fmla="*/ 2147483647 h 649"/>
              <a:gd name="T72" fmla="*/ 2147483647 w 712"/>
              <a:gd name="T73" fmla="*/ 2147483647 h 649"/>
              <a:gd name="T74" fmla="*/ 2147483647 w 712"/>
              <a:gd name="T75" fmla="*/ 2147483647 h 649"/>
              <a:gd name="T76" fmla="*/ 2147483647 w 712"/>
              <a:gd name="T77" fmla="*/ 2147483647 h 649"/>
              <a:gd name="T78" fmla="*/ 2147483647 w 712"/>
              <a:gd name="T79" fmla="*/ 2147483647 h 649"/>
              <a:gd name="T80" fmla="*/ 2147483647 w 712"/>
              <a:gd name="T81" fmla="*/ 2147483647 h 649"/>
              <a:gd name="T82" fmla="*/ 2147483647 w 712"/>
              <a:gd name="T83" fmla="*/ 2147483647 h 649"/>
              <a:gd name="T84" fmla="*/ 2147483647 w 712"/>
              <a:gd name="T85" fmla="*/ 2147483647 h 649"/>
              <a:gd name="T86" fmla="*/ 2147483647 w 712"/>
              <a:gd name="T87" fmla="*/ 2147483647 h 649"/>
              <a:gd name="T88" fmla="*/ 2147483647 w 712"/>
              <a:gd name="T89" fmla="*/ 2147483647 h 649"/>
              <a:gd name="T90" fmla="*/ 2147483647 w 712"/>
              <a:gd name="T91" fmla="*/ 2147483647 h 6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2"/>
              <a:gd name="T139" fmla="*/ 0 h 649"/>
              <a:gd name="T140" fmla="*/ 712 w 712"/>
              <a:gd name="T141" fmla="*/ 649 h 6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2" h="649">
                <a:moveTo>
                  <a:pt x="26" y="72"/>
                </a:moveTo>
                <a:lnTo>
                  <a:pt x="26" y="72"/>
                </a:lnTo>
                <a:lnTo>
                  <a:pt x="22" y="64"/>
                </a:lnTo>
                <a:lnTo>
                  <a:pt x="15" y="59"/>
                </a:lnTo>
                <a:lnTo>
                  <a:pt x="9" y="49"/>
                </a:lnTo>
                <a:lnTo>
                  <a:pt x="7" y="38"/>
                </a:lnTo>
                <a:lnTo>
                  <a:pt x="7" y="30"/>
                </a:lnTo>
                <a:lnTo>
                  <a:pt x="7" y="23"/>
                </a:lnTo>
                <a:lnTo>
                  <a:pt x="4" y="19"/>
                </a:lnTo>
                <a:lnTo>
                  <a:pt x="0" y="15"/>
                </a:lnTo>
                <a:lnTo>
                  <a:pt x="37" y="15"/>
                </a:lnTo>
                <a:lnTo>
                  <a:pt x="75" y="15"/>
                </a:lnTo>
                <a:lnTo>
                  <a:pt x="110" y="15"/>
                </a:lnTo>
                <a:lnTo>
                  <a:pt x="146" y="15"/>
                </a:lnTo>
                <a:lnTo>
                  <a:pt x="179" y="14"/>
                </a:lnTo>
                <a:lnTo>
                  <a:pt x="212" y="12"/>
                </a:lnTo>
                <a:lnTo>
                  <a:pt x="243" y="12"/>
                </a:lnTo>
                <a:lnTo>
                  <a:pt x="274" y="10"/>
                </a:lnTo>
                <a:lnTo>
                  <a:pt x="302" y="8"/>
                </a:lnTo>
                <a:lnTo>
                  <a:pt x="326" y="6"/>
                </a:lnTo>
                <a:lnTo>
                  <a:pt x="350" y="4"/>
                </a:lnTo>
                <a:lnTo>
                  <a:pt x="370" y="4"/>
                </a:lnTo>
                <a:lnTo>
                  <a:pt x="386" y="2"/>
                </a:lnTo>
                <a:lnTo>
                  <a:pt x="401" y="0"/>
                </a:lnTo>
                <a:lnTo>
                  <a:pt x="410" y="0"/>
                </a:lnTo>
                <a:lnTo>
                  <a:pt x="417" y="0"/>
                </a:lnTo>
                <a:lnTo>
                  <a:pt x="423" y="10"/>
                </a:lnTo>
                <a:lnTo>
                  <a:pt x="430" y="17"/>
                </a:lnTo>
                <a:lnTo>
                  <a:pt x="436" y="27"/>
                </a:lnTo>
                <a:lnTo>
                  <a:pt x="441" y="34"/>
                </a:lnTo>
                <a:lnTo>
                  <a:pt x="441" y="74"/>
                </a:lnTo>
                <a:lnTo>
                  <a:pt x="450" y="106"/>
                </a:lnTo>
                <a:lnTo>
                  <a:pt x="463" y="130"/>
                </a:lnTo>
                <a:lnTo>
                  <a:pt x="479" y="149"/>
                </a:lnTo>
                <a:lnTo>
                  <a:pt x="498" y="166"/>
                </a:lnTo>
                <a:lnTo>
                  <a:pt x="512" y="179"/>
                </a:lnTo>
                <a:lnTo>
                  <a:pt x="523" y="194"/>
                </a:lnTo>
                <a:lnTo>
                  <a:pt x="529" y="209"/>
                </a:lnTo>
                <a:lnTo>
                  <a:pt x="527" y="226"/>
                </a:lnTo>
                <a:lnTo>
                  <a:pt x="531" y="237"/>
                </a:lnTo>
                <a:lnTo>
                  <a:pt x="536" y="241"/>
                </a:lnTo>
                <a:lnTo>
                  <a:pt x="547" y="237"/>
                </a:lnTo>
                <a:lnTo>
                  <a:pt x="562" y="232"/>
                </a:lnTo>
                <a:lnTo>
                  <a:pt x="573" y="230"/>
                </a:lnTo>
                <a:lnTo>
                  <a:pt x="582" y="237"/>
                </a:lnTo>
                <a:lnTo>
                  <a:pt x="589" y="252"/>
                </a:lnTo>
                <a:lnTo>
                  <a:pt x="591" y="279"/>
                </a:lnTo>
                <a:lnTo>
                  <a:pt x="584" y="294"/>
                </a:lnTo>
                <a:lnTo>
                  <a:pt x="575" y="307"/>
                </a:lnTo>
                <a:lnTo>
                  <a:pt x="571" y="324"/>
                </a:lnTo>
                <a:lnTo>
                  <a:pt x="576" y="339"/>
                </a:lnTo>
                <a:lnTo>
                  <a:pt x="586" y="350"/>
                </a:lnTo>
                <a:lnTo>
                  <a:pt x="597" y="358"/>
                </a:lnTo>
                <a:lnTo>
                  <a:pt x="608" y="365"/>
                </a:lnTo>
                <a:lnTo>
                  <a:pt x="620" y="369"/>
                </a:lnTo>
                <a:lnTo>
                  <a:pt x="630" y="374"/>
                </a:lnTo>
                <a:lnTo>
                  <a:pt x="639" y="378"/>
                </a:lnTo>
                <a:lnTo>
                  <a:pt x="642" y="384"/>
                </a:lnTo>
                <a:lnTo>
                  <a:pt x="651" y="397"/>
                </a:lnTo>
                <a:lnTo>
                  <a:pt x="662" y="406"/>
                </a:lnTo>
                <a:lnTo>
                  <a:pt x="670" y="418"/>
                </a:lnTo>
                <a:lnTo>
                  <a:pt x="670" y="435"/>
                </a:lnTo>
                <a:lnTo>
                  <a:pt x="672" y="453"/>
                </a:lnTo>
                <a:lnTo>
                  <a:pt x="668" y="457"/>
                </a:lnTo>
                <a:lnTo>
                  <a:pt x="664" y="459"/>
                </a:lnTo>
                <a:lnTo>
                  <a:pt x="664" y="465"/>
                </a:lnTo>
                <a:lnTo>
                  <a:pt x="672" y="478"/>
                </a:lnTo>
                <a:lnTo>
                  <a:pt x="683" y="493"/>
                </a:lnTo>
                <a:lnTo>
                  <a:pt x="694" y="502"/>
                </a:lnTo>
                <a:lnTo>
                  <a:pt x="701" y="495"/>
                </a:lnTo>
                <a:lnTo>
                  <a:pt x="701" y="491"/>
                </a:lnTo>
                <a:lnTo>
                  <a:pt x="701" y="489"/>
                </a:lnTo>
                <a:lnTo>
                  <a:pt x="703" y="495"/>
                </a:lnTo>
                <a:lnTo>
                  <a:pt x="708" y="506"/>
                </a:lnTo>
                <a:lnTo>
                  <a:pt x="708" y="521"/>
                </a:lnTo>
                <a:lnTo>
                  <a:pt x="712" y="538"/>
                </a:lnTo>
                <a:lnTo>
                  <a:pt x="708" y="553"/>
                </a:lnTo>
                <a:lnTo>
                  <a:pt x="686" y="555"/>
                </a:lnTo>
                <a:lnTo>
                  <a:pt x="686" y="561"/>
                </a:lnTo>
                <a:lnTo>
                  <a:pt x="683" y="562"/>
                </a:lnTo>
                <a:lnTo>
                  <a:pt x="677" y="562"/>
                </a:lnTo>
                <a:lnTo>
                  <a:pt x="668" y="562"/>
                </a:lnTo>
                <a:lnTo>
                  <a:pt x="662" y="562"/>
                </a:lnTo>
                <a:lnTo>
                  <a:pt x="668" y="570"/>
                </a:lnTo>
                <a:lnTo>
                  <a:pt x="673" y="579"/>
                </a:lnTo>
                <a:lnTo>
                  <a:pt x="670" y="589"/>
                </a:lnTo>
                <a:lnTo>
                  <a:pt x="664" y="606"/>
                </a:lnTo>
                <a:lnTo>
                  <a:pt x="666" y="623"/>
                </a:lnTo>
                <a:lnTo>
                  <a:pt x="668" y="638"/>
                </a:lnTo>
                <a:lnTo>
                  <a:pt x="661" y="649"/>
                </a:lnTo>
                <a:lnTo>
                  <a:pt x="584" y="649"/>
                </a:lnTo>
                <a:lnTo>
                  <a:pt x="604" y="626"/>
                </a:lnTo>
                <a:lnTo>
                  <a:pt x="615" y="613"/>
                </a:lnTo>
                <a:lnTo>
                  <a:pt x="619" y="606"/>
                </a:lnTo>
                <a:lnTo>
                  <a:pt x="617" y="602"/>
                </a:lnTo>
                <a:lnTo>
                  <a:pt x="613" y="600"/>
                </a:lnTo>
                <a:lnTo>
                  <a:pt x="609" y="598"/>
                </a:lnTo>
                <a:lnTo>
                  <a:pt x="608" y="591"/>
                </a:lnTo>
                <a:lnTo>
                  <a:pt x="611" y="579"/>
                </a:lnTo>
                <a:lnTo>
                  <a:pt x="123" y="585"/>
                </a:lnTo>
                <a:lnTo>
                  <a:pt x="119" y="239"/>
                </a:lnTo>
                <a:lnTo>
                  <a:pt x="117" y="222"/>
                </a:lnTo>
                <a:lnTo>
                  <a:pt x="106" y="211"/>
                </a:lnTo>
                <a:lnTo>
                  <a:pt x="97" y="202"/>
                </a:lnTo>
                <a:lnTo>
                  <a:pt x="91" y="192"/>
                </a:lnTo>
                <a:lnTo>
                  <a:pt x="86" y="179"/>
                </a:lnTo>
                <a:lnTo>
                  <a:pt x="79" y="170"/>
                </a:lnTo>
                <a:lnTo>
                  <a:pt x="71" y="162"/>
                </a:lnTo>
                <a:lnTo>
                  <a:pt x="73" y="155"/>
                </a:lnTo>
                <a:lnTo>
                  <a:pt x="80" y="139"/>
                </a:lnTo>
                <a:lnTo>
                  <a:pt x="82" y="126"/>
                </a:lnTo>
                <a:lnTo>
                  <a:pt x="77" y="119"/>
                </a:lnTo>
                <a:lnTo>
                  <a:pt x="62" y="117"/>
                </a:lnTo>
                <a:lnTo>
                  <a:pt x="51" y="113"/>
                </a:lnTo>
                <a:lnTo>
                  <a:pt x="46" y="104"/>
                </a:lnTo>
                <a:lnTo>
                  <a:pt x="40" y="92"/>
                </a:lnTo>
                <a:lnTo>
                  <a:pt x="31" y="89"/>
                </a:lnTo>
                <a:lnTo>
                  <a:pt x="26" y="72"/>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7" name="Freeform 247">
            <a:extLst>
              <a:ext uri="{FF2B5EF4-FFF2-40B4-BE49-F238E27FC236}">
                <a16:creationId xmlns:a16="http://schemas.microsoft.com/office/drawing/2014/main" id="{1DA9CF07-76E2-42AE-A392-C1D5CABC200E}"/>
              </a:ext>
            </a:extLst>
          </p:cNvPr>
          <p:cNvSpPr>
            <a:spLocks/>
          </p:cNvSpPr>
          <p:nvPr/>
        </p:nvSpPr>
        <p:spPr bwMode="auto">
          <a:xfrm>
            <a:off x="7691025" y="3441712"/>
            <a:ext cx="682937" cy="474816"/>
          </a:xfrm>
          <a:custGeom>
            <a:avLst/>
            <a:gdLst>
              <a:gd name="T0" fmla="*/ 2147483647 w 653"/>
              <a:gd name="T1" fmla="*/ 2147483647 h 451"/>
              <a:gd name="T2" fmla="*/ 2147483647 w 653"/>
              <a:gd name="T3" fmla="*/ 2147483647 h 451"/>
              <a:gd name="T4" fmla="*/ 2147483647 w 653"/>
              <a:gd name="T5" fmla="*/ 2147483647 h 451"/>
              <a:gd name="T6" fmla="*/ 2147483647 w 653"/>
              <a:gd name="T7" fmla="*/ 2147483647 h 451"/>
              <a:gd name="T8" fmla="*/ 2147483647 w 653"/>
              <a:gd name="T9" fmla="*/ 2147483647 h 451"/>
              <a:gd name="T10" fmla="*/ 2147483647 w 653"/>
              <a:gd name="T11" fmla="*/ 2147483647 h 451"/>
              <a:gd name="T12" fmla="*/ 2147483647 w 653"/>
              <a:gd name="T13" fmla="*/ 2147483647 h 451"/>
              <a:gd name="T14" fmla="*/ 2147483647 w 653"/>
              <a:gd name="T15" fmla="*/ 2147483647 h 451"/>
              <a:gd name="T16" fmla="*/ 2147483647 w 653"/>
              <a:gd name="T17" fmla="*/ 2147483647 h 451"/>
              <a:gd name="T18" fmla="*/ 2147483647 w 653"/>
              <a:gd name="T19" fmla="*/ 2147483647 h 451"/>
              <a:gd name="T20" fmla="*/ 2147483647 w 653"/>
              <a:gd name="T21" fmla="*/ 2147483647 h 451"/>
              <a:gd name="T22" fmla="*/ 2147483647 w 653"/>
              <a:gd name="T23" fmla="*/ 2147483647 h 451"/>
              <a:gd name="T24" fmla="*/ 2147483647 w 653"/>
              <a:gd name="T25" fmla="*/ 2147483647 h 451"/>
              <a:gd name="T26" fmla="*/ 2147483647 w 653"/>
              <a:gd name="T27" fmla="*/ 2147483647 h 451"/>
              <a:gd name="T28" fmla="*/ 2147483647 w 653"/>
              <a:gd name="T29" fmla="*/ 2147483647 h 451"/>
              <a:gd name="T30" fmla="*/ 2147483647 w 653"/>
              <a:gd name="T31" fmla="*/ 2147483647 h 451"/>
              <a:gd name="T32" fmla="*/ 0 w 653"/>
              <a:gd name="T33" fmla="*/ 2147483647 h 451"/>
              <a:gd name="T34" fmla="*/ 2147483647 w 653"/>
              <a:gd name="T35" fmla="*/ 2147483647 h 451"/>
              <a:gd name="T36" fmla="*/ 2147483647 w 653"/>
              <a:gd name="T37" fmla="*/ 2147483647 h 451"/>
              <a:gd name="T38" fmla="*/ 2147483647 w 653"/>
              <a:gd name="T39" fmla="*/ 2147483647 h 451"/>
              <a:gd name="T40" fmla="*/ 2147483647 w 653"/>
              <a:gd name="T41" fmla="*/ 2147483647 h 451"/>
              <a:gd name="T42" fmla="*/ 2147483647 w 653"/>
              <a:gd name="T43" fmla="*/ 2147483647 h 451"/>
              <a:gd name="T44" fmla="*/ 2147483647 w 653"/>
              <a:gd name="T45" fmla="*/ 2147483647 h 451"/>
              <a:gd name="T46" fmla="*/ 2147483647 w 653"/>
              <a:gd name="T47" fmla="*/ 2147483647 h 451"/>
              <a:gd name="T48" fmla="*/ 2147483647 w 653"/>
              <a:gd name="T49" fmla="*/ 2147483647 h 451"/>
              <a:gd name="T50" fmla="*/ 2147483647 w 653"/>
              <a:gd name="T51" fmla="*/ 2147483647 h 451"/>
              <a:gd name="T52" fmla="*/ 2147483647 w 653"/>
              <a:gd name="T53" fmla="*/ 2147483647 h 451"/>
              <a:gd name="T54" fmla="*/ 2147483647 w 653"/>
              <a:gd name="T55" fmla="*/ 0 h 451"/>
              <a:gd name="T56" fmla="*/ 2147483647 w 653"/>
              <a:gd name="T57" fmla="*/ 2147483647 h 451"/>
              <a:gd name="T58" fmla="*/ 2147483647 w 653"/>
              <a:gd name="T59" fmla="*/ 2147483647 h 451"/>
              <a:gd name="T60" fmla="*/ 2147483647 w 653"/>
              <a:gd name="T61" fmla="*/ 2147483647 h 451"/>
              <a:gd name="T62" fmla="*/ 2147483647 w 653"/>
              <a:gd name="T63" fmla="*/ 2147483647 h 451"/>
              <a:gd name="T64" fmla="*/ 2147483647 w 653"/>
              <a:gd name="T65" fmla="*/ 2147483647 h 451"/>
              <a:gd name="T66" fmla="*/ 2147483647 w 653"/>
              <a:gd name="T67" fmla="*/ 2147483647 h 451"/>
              <a:gd name="T68" fmla="*/ 2147483647 w 653"/>
              <a:gd name="T69" fmla="*/ 2147483647 h 451"/>
              <a:gd name="T70" fmla="*/ 2147483647 w 653"/>
              <a:gd name="T71" fmla="*/ 2147483647 h 451"/>
              <a:gd name="T72" fmla="*/ 2147483647 w 653"/>
              <a:gd name="T73" fmla="*/ 2147483647 h 451"/>
              <a:gd name="T74" fmla="*/ 2147483647 w 653"/>
              <a:gd name="T75" fmla="*/ 2147483647 h 451"/>
              <a:gd name="T76" fmla="*/ 2147483647 w 653"/>
              <a:gd name="T77" fmla="*/ 2147483647 h 451"/>
              <a:gd name="T78" fmla="*/ 2147483647 w 653"/>
              <a:gd name="T79" fmla="*/ 2147483647 h 451"/>
              <a:gd name="T80" fmla="*/ 2147483647 w 653"/>
              <a:gd name="T81" fmla="*/ 2147483647 h 451"/>
              <a:gd name="T82" fmla="*/ 2147483647 w 653"/>
              <a:gd name="T83" fmla="*/ 2147483647 h 451"/>
              <a:gd name="T84" fmla="*/ 2147483647 w 653"/>
              <a:gd name="T85" fmla="*/ 2147483647 h 451"/>
              <a:gd name="T86" fmla="*/ 2147483647 w 653"/>
              <a:gd name="T87" fmla="*/ 2147483647 h 451"/>
              <a:gd name="T88" fmla="*/ 2147483647 w 653"/>
              <a:gd name="T89" fmla="*/ 2147483647 h 4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53"/>
              <a:gd name="T136" fmla="*/ 0 h 451"/>
              <a:gd name="T137" fmla="*/ 653 w 653"/>
              <a:gd name="T138" fmla="*/ 451 h 45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53" h="451">
                <a:moveTo>
                  <a:pt x="527" y="445"/>
                </a:moveTo>
                <a:lnTo>
                  <a:pt x="527" y="445"/>
                </a:lnTo>
                <a:lnTo>
                  <a:pt x="522" y="438"/>
                </a:lnTo>
                <a:lnTo>
                  <a:pt x="516" y="428"/>
                </a:lnTo>
                <a:lnTo>
                  <a:pt x="509" y="421"/>
                </a:lnTo>
                <a:lnTo>
                  <a:pt x="503" y="411"/>
                </a:lnTo>
                <a:lnTo>
                  <a:pt x="496" y="411"/>
                </a:lnTo>
                <a:lnTo>
                  <a:pt x="487" y="411"/>
                </a:lnTo>
                <a:lnTo>
                  <a:pt x="472" y="413"/>
                </a:lnTo>
                <a:lnTo>
                  <a:pt x="456" y="415"/>
                </a:lnTo>
                <a:lnTo>
                  <a:pt x="436" y="415"/>
                </a:lnTo>
                <a:lnTo>
                  <a:pt x="412" y="417"/>
                </a:lnTo>
                <a:lnTo>
                  <a:pt x="388" y="419"/>
                </a:lnTo>
                <a:lnTo>
                  <a:pt x="360" y="421"/>
                </a:lnTo>
                <a:lnTo>
                  <a:pt x="329" y="423"/>
                </a:lnTo>
                <a:lnTo>
                  <a:pt x="298" y="423"/>
                </a:lnTo>
                <a:lnTo>
                  <a:pt x="265" y="425"/>
                </a:lnTo>
                <a:lnTo>
                  <a:pt x="232" y="426"/>
                </a:lnTo>
                <a:lnTo>
                  <a:pt x="196" y="426"/>
                </a:lnTo>
                <a:lnTo>
                  <a:pt x="161" y="426"/>
                </a:lnTo>
                <a:lnTo>
                  <a:pt x="123" y="426"/>
                </a:lnTo>
                <a:lnTo>
                  <a:pt x="86" y="426"/>
                </a:lnTo>
                <a:lnTo>
                  <a:pt x="80" y="421"/>
                </a:lnTo>
                <a:lnTo>
                  <a:pt x="77" y="417"/>
                </a:lnTo>
                <a:lnTo>
                  <a:pt x="75" y="410"/>
                </a:lnTo>
                <a:lnTo>
                  <a:pt x="75" y="402"/>
                </a:lnTo>
                <a:lnTo>
                  <a:pt x="75" y="378"/>
                </a:lnTo>
                <a:lnTo>
                  <a:pt x="71" y="366"/>
                </a:lnTo>
                <a:lnTo>
                  <a:pt x="68" y="359"/>
                </a:lnTo>
                <a:lnTo>
                  <a:pt x="71" y="344"/>
                </a:lnTo>
                <a:lnTo>
                  <a:pt x="66" y="336"/>
                </a:lnTo>
                <a:lnTo>
                  <a:pt x="64" y="323"/>
                </a:lnTo>
                <a:lnTo>
                  <a:pt x="62" y="312"/>
                </a:lnTo>
                <a:lnTo>
                  <a:pt x="55" y="299"/>
                </a:lnTo>
                <a:lnTo>
                  <a:pt x="48" y="284"/>
                </a:lnTo>
                <a:lnTo>
                  <a:pt x="48" y="263"/>
                </a:lnTo>
                <a:lnTo>
                  <a:pt x="44" y="240"/>
                </a:lnTo>
                <a:lnTo>
                  <a:pt x="29" y="214"/>
                </a:lnTo>
                <a:lnTo>
                  <a:pt x="24" y="203"/>
                </a:lnTo>
                <a:lnTo>
                  <a:pt x="20" y="191"/>
                </a:lnTo>
                <a:lnTo>
                  <a:pt x="15" y="175"/>
                </a:lnTo>
                <a:lnTo>
                  <a:pt x="0" y="148"/>
                </a:lnTo>
                <a:lnTo>
                  <a:pt x="2" y="148"/>
                </a:lnTo>
                <a:lnTo>
                  <a:pt x="4" y="146"/>
                </a:lnTo>
                <a:lnTo>
                  <a:pt x="4" y="141"/>
                </a:lnTo>
                <a:lnTo>
                  <a:pt x="4" y="133"/>
                </a:lnTo>
                <a:lnTo>
                  <a:pt x="2" y="103"/>
                </a:lnTo>
                <a:lnTo>
                  <a:pt x="9" y="79"/>
                </a:lnTo>
                <a:lnTo>
                  <a:pt x="15" y="62"/>
                </a:lnTo>
                <a:lnTo>
                  <a:pt x="11" y="54"/>
                </a:lnTo>
                <a:lnTo>
                  <a:pt x="2" y="45"/>
                </a:lnTo>
                <a:lnTo>
                  <a:pt x="4" y="35"/>
                </a:lnTo>
                <a:lnTo>
                  <a:pt x="9" y="26"/>
                </a:lnTo>
                <a:lnTo>
                  <a:pt x="9" y="13"/>
                </a:lnTo>
                <a:lnTo>
                  <a:pt x="18" y="11"/>
                </a:lnTo>
                <a:lnTo>
                  <a:pt x="57" y="11"/>
                </a:lnTo>
                <a:lnTo>
                  <a:pt x="99" y="11"/>
                </a:lnTo>
                <a:lnTo>
                  <a:pt x="139" y="11"/>
                </a:lnTo>
                <a:lnTo>
                  <a:pt x="181" y="9"/>
                </a:lnTo>
                <a:lnTo>
                  <a:pt x="221" y="9"/>
                </a:lnTo>
                <a:lnTo>
                  <a:pt x="263" y="7"/>
                </a:lnTo>
                <a:lnTo>
                  <a:pt x="302" y="7"/>
                </a:lnTo>
                <a:lnTo>
                  <a:pt x="340" y="5"/>
                </a:lnTo>
                <a:lnTo>
                  <a:pt x="375" y="5"/>
                </a:lnTo>
                <a:lnTo>
                  <a:pt x="410" y="4"/>
                </a:lnTo>
                <a:lnTo>
                  <a:pt x="439" y="4"/>
                </a:lnTo>
                <a:lnTo>
                  <a:pt x="467" y="2"/>
                </a:lnTo>
                <a:lnTo>
                  <a:pt x="489" y="2"/>
                </a:lnTo>
                <a:lnTo>
                  <a:pt x="507" y="2"/>
                </a:lnTo>
                <a:lnTo>
                  <a:pt x="522" y="0"/>
                </a:lnTo>
                <a:lnTo>
                  <a:pt x="529" y="0"/>
                </a:lnTo>
                <a:lnTo>
                  <a:pt x="532" y="2"/>
                </a:lnTo>
                <a:lnTo>
                  <a:pt x="534" y="5"/>
                </a:lnTo>
                <a:lnTo>
                  <a:pt x="534" y="11"/>
                </a:lnTo>
                <a:lnTo>
                  <a:pt x="540" y="17"/>
                </a:lnTo>
                <a:lnTo>
                  <a:pt x="549" y="26"/>
                </a:lnTo>
                <a:lnTo>
                  <a:pt x="547" y="35"/>
                </a:lnTo>
                <a:lnTo>
                  <a:pt x="542" y="52"/>
                </a:lnTo>
                <a:lnTo>
                  <a:pt x="543" y="81"/>
                </a:lnTo>
                <a:lnTo>
                  <a:pt x="556" y="105"/>
                </a:lnTo>
                <a:lnTo>
                  <a:pt x="575" y="118"/>
                </a:lnTo>
                <a:lnTo>
                  <a:pt x="589" y="126"/>
                </a:lnTo>
                <a:lnTo>
                  <a:pt x="597" y="133"/>
                </a:lnTo>
                <a:lnTo>
                  <a:pt x="600" y="144"/>
                </a:lnTo>
                <a:lnTo>
                  <a:pt x="608" y="152"/>
                </a:lnTo>
                <a:lnTo>
                  <a:pt x="613" y="158"/>
                </a:lnTo>
                <a:lnTo>
                  <a:pt x="617" y="161"/>
                </a:lnTo>
                <a:lnTo>
                  <a:pt x="628" y="175"/>
                </a:lnTo>
                <a:lnTo>
                  <a:pt x="644" y="184"/>
                </a:lnTo>
                <a:lnTo>
                  <a:pt x="653" y="199"/>
                </a:lnTo>
                <a:lnTo>
                  <a:pt x="650" y="225"/>
                </a:lnTo>
                <a:lnTo>
                  <a:pt x="639" y="248"/>
                </a:lnTo>
                <a:lnTo>
                  <a:pt x="635" y="263"/>
                </a:lnTo>
                <a:lnTo>
                  <a:pt x="628" y="274"/>
                </a:lnTo>
                <a:lnTo>
                  <a:pt x="613" y="278"/>
                </a:lnTo>
                <a:lnTo>
                  <a:pt x="584" y="289"/>
                </a:lnTo>
                <a:lnTo>
                  <a:pt x="567" y="300"/>
                </a:lnTo>
                <a:lnTo>
                  <a:pt x="562" y="314"/>
                </a:lnTo>
                <a:lnTo>
                  <a:pt x="565" y="327"/>
                </a:lnTo>
                <a:lnTo>
                  <a:pt x="569" y="340"/>
                </a:lnTo>
                <a:lnTo>
                  <a:pt x="575" y="351"/>
                </a:lnTo>
                <a:lnTo>
                  <a:pt x="575" y="363"/>
                </a:lnTo>
                <a:lnTo>
                  <a:pt x="567" y="370"/>
                </a:lnTo>
                <a:lnTo>
                  <a:pt x="564" y="376"/>
                </a:lnTo>
                <a:lnTo>
                  <a:pt x="565" y="383"/>
                </a:lnTo>
                <a:lnTo>
                  <a:pt x="564" y="393"/>
                </a:lnTo>
                <a:lnTo>
                  <a:pt x="554" y="406"/>
                </a:lnTo>
                <a:lnTo>
                  <a:pt x="536" y="413"/>
                </a:lnTo>
                <a:lnTo>
                  <a:pt x="532" y="423"/>
                </a:lnTo>
                <a:lnTo>
                  <a:pt x="536" y="434"/>
                </a:lnTo>
                <a:lnTo>
                  <a:pt x="536" y="441"/>
                </a:lnTo>
                <a:lnTo>
                  <a:pt x="534" y="449"/>
                </a:lnTo>
                <a:lnTo>
                  <a:pt x="532" y="451"/>
                </a:lnTo>
                <a:lnTo>
                  <a:pt x="529" y="449"/>
                </a:lnTo>
                <a:lnTo>
                  <a:pt x="527" y="445"/>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8" name="Freeform 249">
            <a:extLst>
              <a:ext uri="{FF2B5EF4-FFF2-40B4-BE49-F238E27FC236}">
                <a16:creationId xmlns:a16="http://schemas.microsoft.com/office/drawing/2014/main" id="{D9266CFF-11AC-42F2-B345-AE45EA5CD259}"/>
              </a:ext>
            </a:extLst>
          </p:cNvPr>
          <p:cNvSpPr>
            <a:spLocks/>
          </p:cNvSpPr>
          <p:nvPr/>
        </p:nvSpPr>
        <p:spPr bwMode="auto">
          <a:xfrm>
            <a:off x="7633840" y="2588092"/>
            <a:ext cx="725416" cy="864093"/>
          </a:xfrm>
          <a:custGeom>
            <a:avLst/>
            <a:gdLst>
              <a:gd name="T0" fmla="*/ 2147483647 w 694"/>
              <a:gd name="T1" fmla="*/ 2147483647 h 821"/>
              <a:gd name="T2" fmla="*/ 2147483647 w 694"/>
              <a:gd name="T3" fmla="*/ 2147483647 h 821"/>
              <a:gd name="T4" fmla="*/ 2147483647 w 694"/>
              <a:gd name="T5" fmla="*/ 2147483647 h 821"/>
              <a:gd name="T6" fmla="*/ 2147483647 w 694"/>
              <a:gd name="T7" fmla="*/ 2147483647 h 821"/>
              <a:gd name="T8" fmla="*/ 2147483647 w 694"/>
              <a:gd name="T9" fmla="*/ 2147483647 h 821"/>
              <a:gd name="T10" fmla="*/ 2147483647 w 694"/>
              <a:gd name="T11" fmla="*/ 2147483647 h 821"/>
              <a:gd name="T12" fmla="*/ 2147483647 w 694"/>
              <a:gd name="T13" fmla="*/ 2147483647 h 821"/>
              <a:gd name="T14" fmla="*/ 2147483647 w 694"/>
              <a:gd name="T15" fmla="*/ 2147483647 h 821"/>
              <a:gd name="T16" fmla="*/ 2147483647 w 694"/>
              <a:gd name="T17" fmla="*/ 2147483647 h 821"/>
              <a:gd name="T18" fmla="*/ 2147483647 w 694"/>
              <a:gd name="T19" fmla="*/ 2147483647 h 821"/>
              <a:gd name="T20" fmla="*/ 2147483647 w 694"/>
              <a:gd name="T21" fmla="*/ 2147483647 h 821"/>
              <a:gd name="T22" fmla="*/ 2147483647 w 694"/>
              <a:gd name="T23" fmla="*/ 2147483647 h 821"/>
              <a:gd name="T24" fmla="*/ 2147483647 w 694"/>
              <a:gd name="T25" fmla="*/ 2147483647 h 821"/>
              <a:gd name="T26" fmla="*/ 2147483647 w 694"/>
              <a:gd name="T27" fmla="*/ 2147483647 h 821"/>
              <a:gd name="T28" fmla="*/ 2147483647 w 694"/>
              <a:gd name="T29" fmla="*/ 2147483647 h 821"/>
              <a:gd name="T30" fmla="*/ 2147483647 w 694"/>
              <a:gd name="T31" fmla="*/ 2147483647 h 821"/>
              <a:gd name="T32" fmla="*/ 2147483647 w 694"/>
              <a:gd name="T33" fmla="*/ 2147483647 h 821"/>
              <a:gd name="T34" fmla="*/ 2147483647 w 694"/>
              <a:gd name="T35" fmla="*/ 2147483647 h 821"/>
              <a:gd name="T36" fmla="*/ 2147483647 w 694"/>
              <a:gd name="T37" fmla="*/ 2147483647 h 821"/>
              <a:gd name="T38" fmla="*/ 2147483647 w 694"/>
              <a:gd name="T39" fmla="*/ 2147483647 h 821"/>
              <a:gd name="T40" fmla="*/ 2147483647 w 694"/>
              <a:gd name="T41" fmla="*/ 2147483647 h 821"/>
              <a:gd name="T42" fmla="*/ 2147483647 w 694"/>
              <a:gd name="T43" fmla="*/ 2147483647 h 821"/>
              <a:gd name="T44" fmla="*/ 2147483647 w 694"/>
              <a:gd name="T45" fmla="*/ 2147483647 h 821"/>
              <a:gd name="T46" fmla="*/ 2147483647 w 694"/>
              <a:gd name="T47" fmla="*/ 2147483647 h 821"/>
              <a:gd name="T48" fmla="*/ 2147483647 w 694"/>
              <a:gd name="T49" fmla="*/ 2147483647 h 821"/>
              <a:gd name="T50" fmla="*/ 2147483647 w 694"/>
              <a:gd name="T51" fmla="*/ 2147483647 h 821"/>
              <a:gd name="T52" fmla="*/ 2147483647 w 694"/>
              <a:gd name="T53" fmla="*/ 2147483647 h 821"/>
              <a:gd name="T54" fmla="*/ 2147483647 w 694"/>
              <a:gd name="T55" fmla="*/ 2147483647 h 821"/>
              <a:gd name="T56" fmla="*/ 2147483647 w 694"/>
              <a:gd name="T57" fmla="*/ 2147483647 h 821"/>
              <a:gd name="T58" fmla="*/ 2147483647 w 694"/>
              <a:gd name="T59" fmla="*/ 2147483647 h 821"/>
              <a:gd name="T60" fmla="*/ 2147483647 w 694"/>
              <a:gd name="T61" fmla="*/ 2147483647 h 821"/>
              <a:gd name="T62" fmla="*/ 2147483647 w 694"/>
              <a:gd name="T63" fmla="*/ 2147483647 h 821"/>
              <a:gd name="T64" fmla="*/ 2147483647 w 694"/>
              <a:gd name="T65" fmla="*/ 2147483647 h 821"/>
              <a:gd name="T66" fmla="*/ 2147483647 w 694"/>
              <a:gd name="T67" fmla="*/ 2147483647 h 821"/>
              <a:gd name="T68" fmla="*/ 2147483647 w 694"/>
              <a:gd name="T69" fmla="*/ 2147483647 h 821"/>
              <a:gd name="T70" fmla="*/ 2147483647 w 694"/>
              <a:gd name="T71" fmla="*/ 2147483647 h 821"/>
              <a:gd name="T72" fmla="*/ 2147483647 w 694"/>
              <a:gd name="T73" fmla="*/ 2147483647 h 821"/>
              <a:gd name="T74" fmla="*/ 2147483647 w 694"/>
              <a:gd name="T75" fmla="*/ 0 h 821"/>
              <a:gd name="T76" fmla="*/ 2147483647 w 694"/>
              <a:gd name="T77" fmla="*/ 2147483647 h 821"/>
              <a:gd name="T78" fmla="*/ 2147483647 w 694"/>
              <a:gd name="T79" fmla="*/ 2147483647 h 821"/>
              <a:gd name="T80" fmla="*/ 0 w 694"/>
              <a:gd name="T81" fmla="*/ 2147483647 h 821"/>
              <a:gd name="T82" fmla="*/ 2147483647 w 694"/>
              <a:gd name="T83" fmla="*/ 2147483647 h 821"/>
              <a:gd name="T84" fmla="*/ 2147483647 w 694"/>
              <a:gd name="T85" fmla="*/ 2147483647 h 821"/>
              <a:gd name="T86" fmla="*/ 2147483647 w 694"/>
              <a:gd name="T87" fmla="*/ 2147483647 h 821"/>
              <a:gd name="T88" fmla="*/ 2147483647 w 694"/>
              <a:gd name="T89" fmla="*/ 2147483647 h 821"/>
              <a:gd name="T90" fmla="*/ 2147483647 w 694"/>
              <a:gd name="T91" fmla="*/ 2147483647 h 821"/>
              <a:gd name="T92" fmla="*/ 2147483647 w 694"/>
              <a:gd name="T93" fmla="*/ 2147483647 h 821"/>
              <a:gd name="T94" fmla="*/ 2147483647 w 694"/>
              <a:gd name="T95" fmla="*/ 2147483647 h 8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4"/>
              <a:gd name="T145" fmla="*/ 0 h 821"/>
              <a:gd name="T146" fmla="*/ 694 w 694"/>
              <a:gd name="T147" fmla="*/ 821 h 8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4" h="821">
                <a:moveTo>
                  <a:pt x="73" y="821"/>
                </a:moveTo>
                <a:lnTo>
                  <a:pt x="73" y="821"/>
                </a:lnTo>
                <a:lnTo>
                  <a:pt x="112" y="821"/>
                </a:lnTo>
                <a:lnTo>
                  <a:pt x="154" y="821"/>
                </a:lnTo>
                <a:lnTo>
                  <a:pt x="194" y="821"/>
                </a:lnTo>
                <a:lnTo>
                  <a:pt x="236" y="819"/>
                </a:lnTo>
                <a:lnTo>
                  <a:pt x="276" y="819"/>
                </a:lnTo>
                <a:lnTo>
                  <a:pt x="318" y="817"/>
                </a:lnTo>
                <a:lnTo>
                  <a:pt x="357" y="817"/>
                </a:lnTo>
                <a:lnTo>
                  <a:pt x="395" y="815"/>
                </a:lnTo>
                <a:lnTo>
                  <a:pt x="430" y="815"/>
                </a:lnTo>
                <a:lnTo>
                  <a:pt x="465" y="814"/>
                </a:lnTo>
                <a:lnTo>
                  <a:pt x="494" y="814"/>
                </a:lnTo>
                <a:lnTo>
                  <a:pt x="522" y="812"/>
                </a:lnTo>
                <a:lnTo>
                  <a:pt x="544" y="812"/>
                </a:lnTo>
                <a:lnTo>
                  <a:pt x="562" y="812"/>
                </a:lnTo>
                <a:lnTo>
                  <a:pt x="577" y="810"/>
                </a:lnTo>
                <a:lnTo>
                  <a:pt x="584" y="810"/>
                </a:lnTo>
                <a:lnTo>
                  <a:pt x="580" y="780"/>
                </a:lnTo>
                <a:lnTo>
                  <a:pt x="575" y="759"/>
                </a:lnTo>
                <a:lnTo>
                  <a:pt x="564" y="744"/>
                </a:lnTo>
                <a:lnTo>
                  <a:pt x="551" y="736"/>
                </a:lnTo>
                <a:lnTo>
                  <a:pt x="540" y="729"/>
                </a:lnTo>
                <a:lnTo>
                  <a:pt x="529" y="723"/>
                </a:lnTo>
                <a:lnTo>
                  <a:pt x="522" y="716"/>
                </a:lnTo>
                <a:lnTo>
                  <a:pt x="518" y="703"/>
                </a:lnTo>
                <a:lnTo>
                  <a:pt x="516" y="693"/>
                </a:lnTo>
                <a:lnTo>
                  <a:pt x="507" y="686"/>
                </a:lnTo>
                <a:lnTo>
                  <a:pt x="494" y="678"/>
                </a:lnTo>
                <a:lnTo>
                  <a:pt x="480" y="671"/>
                </a:lnTo>
                <a:lnTo>
                  <a:pt x="465" y="663"/>
                </a:lnTo>
                <a:lnTo>
                  <a:pt x="450" y="657"/>
                </a:lnTo>
                <a:lnTo>
                  <a:pt x="439" y="650"/>
                </a:lnTo>
                <a:lnTo>
                  <a:pt x="434" y="641"/>
                </a:lnTo>
                <a:lnTo>
                  <a:pt x="428" y="637"/>
                </a:lnTo>
                <a:lnTo>
                  <a:pt x="425" y="631"/>
                </a:lnTo>
                <a:lnTo>
                  <a:pt x="423" y="627"/>
                </a:lnTo>
                <a:lnTo>
                  <a:pt x="426" y="622"/>
                </a:lnTo>
                <a:lnTo>
                  <a:pt x="425" y="594"/>
                </a:lnTo>
                <a:lnTo>
                  <a:pt x="425" y="567"/>
                </a:lnTo>
                <a:lnTo>
                  <a:pt x="428" y="548"/>
                </a:lnTo>
                <a:lnTo>
                  <a:pt x="434" y="539"/>
                </a:lnTo>
                <a:lnTo>
                  <a:pt x="437" y="535"/>
                </a:lnTo>
                <a:lnTo>
                  <a:pt x="436" y="532"/>
                </a:lnTo>
                <a:lnTo>
                  <a:pt x="430" y="528"/>
                </a:lnTo>
                <a:lnTo>
                  <a:pt x="423" y="522"/>
                </a:lnTo>
                <a:lnTo>
                  <a:pt x="415" y="517"/>
                </a:lnTo>
                <a:lnTo>
                  <a:pt x="410" y="511"/>
                </a:lnTo>
                <a:lnTo>
                  <a:pt x="408" y="505"/>
                </a:lnTo>
                <a:lnTo>
                  <a:pt x="412" y="498"/>
                </a:lnTo>
                <a:lnTo>
                  <a:pt x="421" y="485"/>
                </a:lnTo>
                <a:lnTo>
                  <a:pt x="432" y="470"/>
                </a:lnTo>
                <a:lnTo>
                  <a:pt x="445" y="456"/>
                </a:lnTo>
                <a:lnTo>
                  <a:pt x="461" y="443"/>
                </a:lnTo>
                <a:lnTo>
                  <a:pt x="459" y="364"/>
                </a:lnTo>
                <a:lnTo>
                  <a:pt x="467" y="353"/>
                </a:lnTo>
                <a:lnTo>
                  <a:pt x="478" y="342"/>
                </a:lnTo>
                <a:lnTo>
                  <a:pt x="489" y="330"/>
                </a:lnTo>
                <a:lnTo>
                  <a:pt x="496" y="325"/>
                </a:lnTo>
                <a:lnTo>
                  <a:pt x="507" y="317"/>
                </a:lnTo>
                <a:lnTo>
                  <a:pt x="512" y="310"/>
                </a:lnTo>
                <a:lnTo>
                  <a:pt x="514" y="304"/>
                </a:lnTo>
                <a:lnTo>
                  <a:pt x="518" y="302"/>
                </a:lnTo>
                <a:lnTo>
                  <a:pt x="525" y="297"/>
                </a:lnTo>
                <a:lnTo>
                  <a:pt x="534" y="287"/>
                </a:lnTo>
                <a:lnTo>
                  <a:pt x="545" y="274"/>
                </a:lnTo>
                <a:lnTo>
                  <a:pt x="556" y="261"/>
                </a:lnTo>
                <a:lnTo>
                  <a:pt x="571" y="244"/>
                </a:lnTo>
                <a:lnTo>
                  <a:pt x="587" y="227"/>
                </a:lnTo>
                <a:lnTo>
                  <a:pt x="606" y="208"/>
                </a:lnTo>
                <a:lnTo>
                  <a:pt x="630" y="189"/>
                </a:lnTo>
                <a:lnTo>
                  <a:pt x="642" y="184"/>
                </a:lnTo>
                <a:lnTo>
                  <a:pt x="655" y="176"/>
                </a:lnTo>
                <a:lnTo>
                  <a:pt x="664" y="169"/>
                </a:lnTo>
                <a:lnTo>
                  <a:pt x="674" y="163"/>
                </a:lnTo>
                <a:lnTo>
                  <a:pt x="681" y="159"/>
                </a:lnTo>
                <a:lnTo>
                  <a:pt x="686" y="154"/>
                </a:lnTo>
                <a:lnTo>
                  <a:pt x="690" y="152"/>
                </a:lnTo>
                <a:lnTo>
                  <a:pt x="694" y="152"/>
                </a:lnTo>
                <a:lnTo>
                  <a:pt x="686" y="150"/>
                </a:lnTo>
                <a:lnTo>
                  <a:pt x="679" y="148"/>
                </a:lnTo>
                <a:lnTo>
                  <a:pt x="674" y="148"/>
                </a:lnTo>
                <a:lnTo>
                  <a:pt x="670" y="150"/>
                </a:lnTo>
                <a:lnTo>
                  <a:pt x="661" y="144"/>
                </a:lnTo>
                <a:lnTo>
                  <a:pt x="650" y="141"/>
                </a:lnTo>
                <a:lnTo>
                  <a:pt x="637" y="141"/>
                </a:lnTo>
                <a:lnTo>
                  <a:pt x="624" y="141"/>
                </a:lnTo>
                <a:lnTo>
                  <a:pt x="611" y="141"/>
                </a:lnTo>
                <a:lnTo>
                  <a:pt x="600" y="141"/>
                </a:lnTo>
                <a:lnTo>
                  <a:pt x="589" y="137"/>
                </a:lnTo>
                <a:lnTo>
                  <a:pt x="580" y="129"/>
                </a:lnTo>
                <a:lnTo>
                  <a:pt x="573" y="127"/>
                </a:lnTo>
                <a:lnTo>
                  <a:pt x="567" y="129"/>
                </a:lnTo>
                <a:lnTo>
                  <a:pt x="560" y="135"/>
                </a:lnTo>
                <a:lnTo>
                  <a:pt x="553" y="142"/>
                </a:lnTo>
                <a:lnTo>
                  <a:pt x="545" y="148"/>
                </a:lnTo>
                <a:lnTo>
                  <a:pt x="534" y="152"/>
                </a:lnTo>
                <a:lnTo>
                  <a:pt x="522" y="148"/>
                </a:lnTo>
                <a:lnTo>
                  <a:pt x="507" y="139"/>
                </a:lnTo>
                <a:lnTo>
                  <a:pt x="489" y="126"/>
                </a:lnTo>
                <a:lnTo>
                  <a:pt x="472" y="116"/>
                </a:lnTo>
                <a:lnTo>
                  <a:pt x="459" y="112"/>
                </a:lnTo>
                <a:lnTo>
                  <a:pt x="454" y="118"/>
                </a:lnTo>
                <a:lnTo>
                  <a:pt x="452" y="129"/>
                </a:lnTo>
                <a:lnTo>
                  <a:pt x="439" y="127"/>
                </a:lnTo>
                <a:lnTo>
                  <a:pt x="432" y="118"/>
                </a:lnTo>
                <a:lnTo>
                  <a:pt x="425" y="111"/>
                </a:lnTo>
                <a:lnTo>
                  <a:pt x="412" y="109"/>
                </a:lnTo>
                <a:lnTo>
                  <a:pt x="397" y="107"/>
                </a:lnTo>
                <a:lnTo>
                  <a:pt x="388" y="105"/>
                </a:lnTo>
                <a:lnTo>
                  <a:pt x="384" y="101"/>
                </a:lnTo>
                <a:lnTo>
                  <a:pt x="381" y="94"/>
                </a:lnTo>
                <a:lnTo>
                  <a:pt x="377" y="88"/>
                </a:lnTo>
                <a:lnTo>
                  <a:pt x="372" y="84"/>
                </a:lnTo>
                <a:lnTo>
                  <a:pt x="362" y="86"/>
                </a:lnTo>
                <a:lnTo>
                  <a:pt x="351" y="88"/>
                </a:lnTo>
                <a:lnTo>
                  <a:pt x="340" y="90"/>
                </a:lnTo>
                <a:lnTo>
                  <a:pt x="329" y="94"/>
                </a:lnTo>
                <a:lnTo>
                  <a:pt x="320" y="95"/>
                </a:lnTo>
                <a:lnTo>
                  <a:pt x="313" y="95"/>
                </a:lnTo>
                <a:lnTo>
                  <a:pt x="307" y="94"/>
                </a:lnTo>
                <a:lnTo>
                  <a:pt x="300" y="84"/>
                </a:lnTo>
                <a:lnTo>
                  <a:pt x="293" y="75"/>
                </a:lnTo>
                <a:lnTo>
                  <a:pt x="280" y="79"/>
                </a:lnTo>
                <a:lnTo>
                  <a:pt x="275" y="79"/>
                </a:lnTo>
                <a:lnTo>
                  <a:pt x="267" y="73"/>
                </a:lnTo>
                <a:lnTo>
                  <a:pt x="256" y="69"/>
                </a:lnTo>
                <a:lnTo>
                  <a:pt x="236" y="69"/>
                </a:lnTo>
                <a:lnTo>
                  <a:pt x="227" y="58"/>
                </a:lnTo>
                <a:lnTo>
                  <a:pt x="225" y="33"/>
                </a:lnTo>
                <a:lnTo>
                  <a:pt x="218" y="9"/>
                </a:lnTo>
                <a:lnTo>
                  <a:pt x="201" y="0"/>
                </a:lnTo>
                <a:lnTo>
                  <a:pt x="201" y="30"/>
                </a:lnTo>
                <a:lnTo>
                  <a:pt x="178" y="30"/>
                </a:lnTo>
                <a:lnTo>
                  <a:pt x="150" y="30"/>
                </a:lnTo>
                <a:lnTo>
                  <a:pt x="121" y="30"/>
                </a:lnTo>
                <a:lnTo>
                  <a:pt x="92" y="28"/>
                </a:lnTo>
                <a:lnTo>
                  <a:pt x="64" y="28"/>
                </a:lnTo>
                <a:lnTo>
                  <a:pt x="38" y="28"/>
                </a:lnTo>
                <a:lnTo>
                  <a:pt x="17" y="28"/>
                </a:lnTo>
                <a:lnTo>
                  <a:pt x="2" y="28"/>
                </a:lnTo>
                <a:lnTo>
                  <a:pt x="0" y="39"/>
                </a:lnTo>
                <a:lnTo>
                  <a:pt x="6" y="54"/>
                </a:lnTo>
                <a:lnTo>
                  <a:pt x="9" y="77"/>
                </a:lnTo>
                <a:lnTo>
                  <a:pt x="6" y="105"/>
                </a:lnTo>
                <a:lnTo>
                  <a:pt x="9" y="144"/>
                </a:lnTo>
                <a:lnTo>
                  <a:pt x="13" y="161"/>
                </a:lnTo>
                <a:lnTo>
                  <a:pt x="17" y="169"/>
                </a:lnTo>
                <a:lnTo>
                  <a:pt x="15" y="184"/>
                </a:lnTo>
                <a:lnTo>
                  <a:pt x="27" y="214"/>
                </a:lnTo>
                <a:lnTo>
                  <a:pt x="33" y="248"/>
                </a:lnTo>
                <a:lnTo>
                  <a:pt x="33" y="289"/>
                </a:lnTo>
                <a:lnTo>
                  <a:pt x="35" y="345"/>
                </a:lnTo>
                <a:lnTo>
                  <a:pt x="38" y="377"/>
                </a:lnTo>
                <a:lnTo>
                  <a:pt x="48" y="391"/>
                </a:lnTo>
                <a:lnTo>
                  <a:pt x="57" y="413"/>
                </a:lnTo>
                <a:lnTo>
                  <a:pt x="60" y="468"/>
                </a:lnTo>
                <a:lnTo>
                  <a:pt x="57" y="486"/>
                </a:lnTo>
                <a:lnTo>
                  <a:pt x="49" y="498"/>
                </a:lnTo>
                <a:lnTo>
                  <a:pt x="40" y="509"/>
                </a:lnTo>
                <a:lnTo>
                  <a:pt x="38" y="524"/>
                </a:lnTo>
                <a:lnTo>
                  <a:pt x="44" y="535"/>
                </a:lnTo>
                <a:lnTo>
                  <a:pt x="55" y="539"/>
                </a:lnTo>
                <a:lnTo>
                  <a:pt x="66" y="545"/>
                </a:lnTo>
                <a:lnTo>
                  <a:pt x="71" y="562"/>
                </a:lnTo>
                <a:lnTo>
                  <a:pt x="73" y="821"/>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9" name="Freeform 251">
            <a:extLst>
              <a:ext uri="{FF2B5EF4-FFF2-40B4-BE49-F238E27FC236}">
                <a16:creationId xmlns:a16="http://schemas.microsoft.com/office/drawing/2014/main" id="{8B13899F-424A-4BF1-80C5-3E8B36B7113F}"/>
              </a:ext>
            </a:extLst>
          </p:cNvPr>
          <p:cNvSpPr>
            <a:spLocks/>
          </p:cNvSpPr>
          <p:nvPr/>
        </p:nvSpPr>
        <p:spPr bwMode="auto">
          <a:xfrm>
            <a:off x="8060269" y="2907546"/>
            <a:ext cx="560399" cy="673817"/>
          </a:xfrm>
          <a:custGeom>
            <a:avLst/>
            <a:gdLst>
              <a:gd name="T0" fmla="*/ 2147483647 w 535"/>
              <a:gd name="T1" fmla="*/ 2147483647 h 639"/>
              <a:gd name="T2" fmla="*/ 2147483647 w 535"/>
              <a:gd name="T3" fmla="*/ 2147483647 h 639"/>
              <a:gd name="T4" fmla="*/ 2147483647 w 535"/>
              <a:gd name="T5" fmla="*/ 2147483647 h 639"/>
              <a:gd name="T6" fmla="*/ 2147483647 w 535"/>
              <a:gd name="T7" fmla="*/ 2147483647 h 639"/>
              <a:gd name="T8" fmla="*/ 2147483647 w 535"/>
              <a:gd name="T9" fmla="*/ 2147483647 h 639"/>
              <a:gd name="T10" fmla="*/ 2147483647 w 535"/>
              <a:gd name="T11" fmla="*/ 2147483647 h 639"/>
              <a:gd name="T12" fmla="*/ 2147483647 w 535"/>
              <a:gd name="T13" fmla="*/ 2147483647 h 639"/>
              <a:gd name="T14" fmla="*/ 2147483647 w 535"/>
              <a:gd name="T15" fmla="*/ 2147483647 h 639"/>
              <a:gd name="T16" fmla="*/ 2147483647 w 535"/>
              <a:gd name="T17" fmla="*/ 2147483647 h 639"/>
              <a:gd name="T18" fmla="*/ 2147483647 w 535"/>
              <a:gd name="T19" fmla="*/ 2147483647 h 639"/>
              <a:gd name="T20" fmla="*/ 2147483647 w 535"/>
              <a:gd name="T21" fmla="*/ 2147483647 h 639"/>
              <a:gd name="T22" fmla="*/ 2147483647 w 535"/>
              <a:gd name="T23" fmla="*/ 2147483647 h 639"/>
              <a:gd name="T24" fmla="*/ 2147483647 w 535"/>
              <a:gd name="T25" fmla="*/ 2147483647 h 639"/>
              <a:gd name="T26" fmla="*/ 2147483647 w 535"/>
              <a:gd name="T27" fmla="*/ 2147483647 h 639"/>
              <a:gd name="T28" fmla="*/ 2147483647 w 535"/>
              <a:gd name="T29" fmla="*/ 2147483647 h 639"/>
              <a:gd name="T30" fmla="*/ 2147483647 w 535"/>
              <a:gd name="T31" fmla="*/ 2147483647 h 639"/>
              <a:gd name="T32" fmla="*/ 2147483647 w 535"/>
              <a:gd name="T33" fmla="*/ 2147483647 h 639"/>
              <a:gd name="T34" fmla="*/ 2147483647 w 535"/>
              <a:gd name="T35" fmla="*/ 2147483647 h 639"/>
              <a:gd name="T36" fmla="*/ 2147483647 w 535"/>
              <a:gd name="T37" fmla="*/ 2147483647 h 639"/>
              <a:gd name="T38" fmla="*/ 2147483647 w 535"/>
              <a:gd name="T39" fmla="*/ 2147483647 h 639"/>
              <a:gd name="T40" fmla="*/ 2147483647 w 535"/>
              <a:gd name="T41" fmla="*/ 2147483647 h 639"/>
              <a:gd name="T42" fmla="*/ 2147483647 w 535"/>
              <a:gd name="T43" fmla="*/ 2147483647 h 639"/>
              <a:gd name="T44" fmla="*/ 2147483647 w 535"/>
              <a:gd name="T45" fmla="*/ 2147483647 h 639"/>
              <a:gd name="T46" fmla="*/ 2147483647 w 535"/>
              <a:gd name="T47" fmla="*/ 2147483647 h 639"/>
              <a:gd name="T48" fmla="*/ 2147483647 w 535"/>
              <a:gd name="T49" fmla="*/ 2147483647 h 639"/>
              <a:gd name="T50" fmla="*/ 2147483647 w 535"/>
              <a:gd name="T51" fmla="*/ 2147483647 h 639"/>
              <a:gd name="T52" fmla="*/ 2147483647 w 535"/>
              <a:gd name="T53" fmla="*/ 2147483647 h 639"/>
              <a:gd name="T54" fmla="*/ 2147483647 w 535"/>
              <a:gd name="T55" fmla="*/ 2147483647 h 639"/>
              <a:gd name="T56" fmla="*/ 2147483647 w 535"/>
              <a:gd name="T57" fmla="*/ 2147483647 h 639"/>
              <a:gd name="T58" fmla="*/ 2147483647 w 535"/>
              <a:gd name="T59" fmla="*/ 2147483647 h 639"/>
              <a:gd name="T60" fmla="*/ 2147483647 w 535"/>
              <a:gd name="T61" fmla="*/ 2147483647 h 639"/>
              <a:gd name="T62" fmla="*/ 2147483647 w 535"/>
              <a:gd name="T63" fmla="*/ 2147483647 h 639"/>
              <a:gd name="T64" fmla="*/ 2147483647 w 535"/>
              <a:gd name="T65" fmla="*/ 2147483647 h 639"/>
              <a:gd name="T66" fmla="*/ 2147483647 w 535"/>
              <a:gd name="T67" fmla="*/ 2147483647 h 639"/>
              <a:gd name="T68" fmla="*/ 2147483647 w 535"/>
              <a:gd name="T69" fmla="*/ 2147483647 h 639"/>
              <a:gd name="T70" fmla="*/ 2147483647 w 535"/>
              <a:gd name="T71" fmla="*/ 2147483647 h 639"/>
              <a:gd name="T72" fmla="*/ 2147483647 w 535"/>
              <a:gd name="T73" fmla="*/ 2147483647 h 639"/>
              <a:gd name="T74" fmla="*/ 2147483647 w 535"/>
              <a:gd name="T75" fmla="*/ 2147483647 h 639"/>
              <a:gd name="T76" fmla="*/ 2147483647 w 535"/>
              <a:gd name="T77" fmla="*/ 2147483647 h 639"/>
              <a:gd name="T78" fmla="*/ 2147483647 w 535"/>
              <a:gd name="T79" fmla="*/ 2147483647 h 639"/>
              <a:gd name="T80" fmla="*/ 2147483647 w 535"/>
              <a:gd name="T81" fmla="*/ 2147483647 h 639"/>
              <a:gd name="T82" fmla="*/ 2147483647 w 535"/>
              <a:gd name="T83" fmla="*/ 2147483647 h 639"/>
              <a:gd name="T84" fmla="*/ 2147483647 w 535"/>
              <a:gd name="T85" fmla="*/ 2147483647 h 639"/>
              <a:gd name="T86" fmla="*/ 2147483647 w 535"/>
              <a:gd name="T87" fmla="*/ 2147483647 h 639"/>
              <a:gd name="T88" fmla="*/ 2147483647 w 535"/>
              <a:gd name="T89" fmla="*/ 2147483647 h 639"/>
              <a:gd name="T90" fmla="*/ 2147483647 w 535"/>
              <a:gd name="T91" fmla="*/ 2147483647 h 639"/>
              <a:gd name="T92" fmla="*/ 2147483647 w 535"/>
              <a:gd name="T93" fmla="*/ 2147483647 h 639"/>
              <a:gd name="T94" fmla="*/ 2147483647 w 535"/>
              <a:gd name="T95" fmla="*/ 2147483647 h 639"/>
              <a:gd name="T96" fmla="*/ 2147483647 w 535"/>
              <a:gd name="T97" fmla="*/ 2147483647 h 639"/>
              <a:gd name="T98" fmla="*/ 2147483647 w 535"/>
              <a:gd name="T99" fmla="*/ 2147483647 h 639"/>
              <a:gd name="T100" fmla="*/ 2147483647 w 535"/>
              <a:gd name="T101" fmla="*/ 2147483647 h 639"/>
              <a:gd name="T102" fmla="*/ 2147483647 w 535"/>
              <a:gd name="T103" fmla="*/ 2147483647 h 639"/>
              <a:gd name="T104" fmla="*/ 2147483647 w 535"/>
              <a:gd name="T105" fmla="*/ 2147483647 h 639"/>
              <a:gd name="T106" fmla="*/ 2147483647 w 535"/>
              <a:gd name="T107" fmla="*/ 2147483647 h 639"/>
              <a:gd name="T108" fmla="*/ 2147483647 w 535"/>
              <a:gd name="T109" fmla="*/ 2147483647 h 639"/>
              <a:gd name="T110" fmla="*/ 2147483647 w 535"/>
              <a:gd name="T111" fmla="*/ 2147483647 h 639"/>
              <a:gd name="T112" fmla="*/ 2147483647 w 535"/>
              <a:gd name="T113" fmla="*/ 2147483647 h 639"/>
              <a:gd name="T114" fmla="*/ 2147483647 w 535"/>
              <a:gd name="T115" fmla="*/ 2147483647 h 639"/>
              <a:gd name="T116" fmla="*/ 2147483647 w 535"/>
              <a:gd name="T117" fmla="*/ 2147483647 h 6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5"/>
              <a:gd name="T178" fmla="*/ 0 h 639"/>
              <a:gd name="T179" fmla="*/ 535 w 535"/>
              <a:gd name="T180" fmla="*/ 639 h 6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5" h="639">
                <a:moveTo>
                  <a:pt x="244" y="639"/>
                </a:moveTo>
                <a:lnTo>
                  <a:pt x="244" y="639"/>
                </a:lnTo>
                <a:lnTo>
                  <a:pt x="236" y="632"/>
                </a:lnTo>
                <a:lnTo>
                  <a:pt x="222" y="624"/>
                </a:lnTo>
                <a:lnTo>
                  <a:pt x="203" y="611"/>
                </a:lnTo>
                <a:lnTo>
                  <a:pt x="190" y="587"/>
                </a:lnTo>
                <a:lnTo>
                  <a:pt x="189" y="558"/>
                </a:lnTo>
                <a:lnTo>
                  <a:pt x="194" y="541"/>
                </a:lnTo>
                <a:lnTo>
                  <a:pt x="196" y="532"/>
                </a:lnTo>
                <a:lnTo>
                  <a:pt x="187" y="523"/>
                </a:lnTo>
                <a:lnTo>
                  <a:pt x="181" y="517"/>
                </a:lnTo>
                <a:lnTo>
                  <a:pt x="181" y="511"/>
                </a:lnTo>
                <a:lnTo>
                  <a:pt x="179" y="508"/>
                </a:lnTo>
                <a:lnTo>
                  <a:pt x="176" y="506"/>
                </a:lnTo>
                <a:lnTo>
                  <a:pt x="172" y="476"/>
                </a:lnTo>
                <a:lnTo>
                  <a:pt x="167" y="455"/>
                </a:lnTo>
                <a:lnTo>
                  <a:pt x="156" y="440"/>
                </a:lnTo>
                <a:lnTo>
                  <a:pt x="143" y="432"/>
                </a:lnTo>
                <a:lnTo>
                  <a:pt x="132" y="425"/>
                </a:lnTo>
                <a:lnTo>
                  <a:pt x="121" y="419"/>
                </a:lnTo>
                <a:lnTo>
                  <a:pt x="114" y="412"/>
                </a:lnTo>
                <a:lnTo>
                  <a:pt x="110" y="399"/>
                </a:lnTo>
                <a:lnTo>
                  <a:pt x="108" y="389"/>
                </a:lnTo>
                <a:lnTo>
                  <a:pt x="99" y="382"/>
                </a:lnTo>
                <a:lnTo>
                  <a:pt x="86" y="374"/>
                </a:lnTo>
                <a:lnTo>
                  <a:pt x="72" y="367"/>
                </a:lnTo>
                <a:lnTo>
                  <a:pt x="57" y="359"/>
                </a:lnTo>
                <a:lnTo>
                  <a:pt x="42" y="353"/>
                </a:lnTo>
                <a:lnTo>
                  <a:pt x="31" y="346"/>
                </a:lnTo>
                <a:lnTo>
                  <a:pt x="26" y="337"/>
                </a:lnTo>
                <a:lnTo>
                  <a:pt x="20" y="333"/>
                </a:lnTo>
                <a:lnTo>
                  <a:pt x="17" y="327"/>
                </a:lnTo>
                <a:lnTo>
                  <a:pt x="15" y="323"/>
                </a:lnTo>
                <a:lnTo>
                  <a:pt x="18" y="318"/>
                </a:lnTo>
                <a:lnTo>
                  <a:pt x="17" y="290"/>
                </a:lnTo>
                <a:lnTo>
                  <a:pt x="17" y="263"/>
                </a:lnTo>
                <a:lnTo>
                  <a:pt x="20" y="244"/>
                </a:lnTo>
                <a:lnTo>
                  <a:pt x="26" y="235"/>
                </a:lnTo>
                <a:lnTo>
                  <a:pt x="29" y="231"/>
                </a:lnTo>
                <a:lnTo>
                  <a:pt x="28" y="228"/>
                </a:lnTo>
                <a:lnTo>
                  <a:pt x="22" y="224"/>
                </a:lnTo>
                <a:lnTo>
                  <a:pt x="15" y="218"/>
                </a:lnTo>
                <a:lnTo>
                  <a:pt x="7" y="213"/>
                </a:lnTo>
                <a:lnTo>
                  <a:pt x="2" y="207"/>
                </a:lnTo>
                <a:lnTo>
                  <a:pt x="0" y="201"/>
                </a:lnTo>
                <a:lnTo>
                  <a:pt x="4" y="194"/>
                </a:lnTo>
                <a:lnTo>
                  <a:pt x="13" y="181"/>
                </a:lnTo>
                <a:lnTo>
                  <a:pt x="24" y="166"/>
                </a:lnTo>
                <a:lnTo>
                  <a:pt x="37" y="152"/>
                </a:lnTo>
                <a:lnTo>
                  <a:pt x="53" y="139"/>
                </a:lnTo>
                <a:lnTo>
                  <a:pt x="51" y="60"/>
                </a:lnTo>
                <a:lnTo>
                  <a:pt x="53" y="58"/>
                </a:lnTo>
                <a:lnTo>
                  <a:pt x="55" y="60"/>
                </a:lnTo>
                <a:lnTo>
                  <a:pt x="57" y="58"/>
                </a:lnTo>
                <a:lnTo>
                  <a:pt x="61" y="55"/>
                </a:lnTo>
                <a:lnTo>
                  <a:pt x="62" y="53"/>
                </a:lnTo>
                <a:lnTo>
                  <a:pt x="64" y="51"/>
                </a:lnTo>
                <a:lnTo>
                  <a:pt x="66" y="51"/>
                </a:lnTo>
                <a:lnTo>
                  <a:pt x="70" y="51"/>
                </a:lnTo>
                <a:lnTo>
                  <a:pt x="83" y="51"/>
                </a:lnTo>
                <a:lnTo>
                  <a:pt x="95" y="47"/>
                </a:lnTo>
                <a:lnTo>
                  <a:pt x="108" y="43"/>
                </a:lnTo>
                <a:lnTo>
                  <a:pt x="121" y="38"/>
                </a:lnTo>
                <a:lnTo>
                  <a:pt x="132" y="32"/>
                </a:lnTo>
                <a:lnTo>
                  <a:pt x="145" y="26"/>
                </a:lnTo>
                <a:lnTo>
                  <a:pt x="156" y="21"/>
                </a:lnTo>
                <a:lnTo>
                  <a:pt x="165" y="19"/>
                </a:lnTo>
                <a:lnTo>
                  <a:pt x="178" y="13"/>
                </a:lnTo>
                <a:lnTo>
                  <a:pt x="189" y="6"/>
                </a:lnTo>
                <a:lnTo>
                  <a:pt x="194" y="0"/>
                </a:lnTo>
                <a:lnTo>
                  <a:pt x="200" y="2"/>
                </a:lnTo>
                <a:lnTo>
                  <a:pt x="201" y="8"/>
                </a:lnTo>
                <a:lnTo>
                  <a:pt x="198" y="15"/>
                </a:lnTo>
                <a:lnTo>
                  <a:pt x="192" y="26"/>
                </a:lnTo>
                <a:lnTo>
                  <a:pt x="185" y="36"/>
                </a:lnTo>
                <a:lnTo>
                  <a:pt x="185" y="38"/>
                </a:lnTo>
                <a:lnTo>
                  <a:pt x="189" y="40"/>
                </a:lnTo>
                <a:lnTo>
                  <a:pt x="189" y="45"/>
                </a:lnTo>
                <a:lnTo>
                  <a:pt x="185" y="58"/>
                </a:lnTo>
                <a:lnTo>
                  <a:pt x="189" y="66"/>
                </a:lnTo>
                <a:lnTo>
                  <a:pt x="194" y="58"/>
                </a:lnTo>
                <a:lnTo>
                  <a:pt x="200" y="51"/>
                </a:lnTo>
                <a:lnTo>
                  <a:pt x="209" y="51"/>
                </a:lnTo>
                <a:lnTo>
                  <a:pt x="218" y="60"/>
                </a:lnTo>
                <a:lnTo>
                  <a:pt x="225" y="60"/>
                </a:lnTo>
                <a:lnTo>
                  <a:pt x="231" y="57"/>
                </a:lnTo>
                <a:lnTo>
                  <a:pt x="236" y="55"/>
                </a:lnTo>
                <a:lnTo>
                  <a:pt x="244" y="60"/>
                </a:lnTo>
                <a:lnTo>
                  <a:pt x="249" y="66"/>
                </a:lnTo>
                <a:lnTo>
                  <a:pt x="255" y="73"/>
                </a:lnTo>
                <a:lnTo>
                  <a:pt x="256" y="81"/>
                </a:lnTo>
                <a:lnTo>
                  <a:pt x="255" y="88"/>
                </a:lnTo>
                <a:lnTo>
                  <a:pt x="256" y="94"/>
                </a:lnTo>
                <a:lnTo>
                  <a:pt x="264" y="96"/>
                </a:lnTo>
                <a:lnTo>
                  <a:pt x="278" y="96"/>
                </a:lnTo>
                <a:lnTo>
                  <a:pt x="293" y="98"/>
                </a:lnTo>
                <a:lnTo>
                  <a:pt x="311" y="102"/>
                </a:lnTo>
                <a:lnTo>
                  <a:pt x="330" y="107"/>
                </a:lnTo>
                <a:lnTo>
                  <a:pt x="350" y="115"/>
                </a:lnTo>
                <a:lnTo>
                  <a:pt x="370" y="122"/>
                </a:lnTo>
                <a:lnTo>
                  <a:pt x="390" y="128"/>
                </a:lnTo>
                <a:lnTo>
                  <a:pt x="408" y="132"/>
                </a:lnTo>
                <a:lnTo>
                  <a:pt x="423" y="132"/>
                </a:lnTo>
                <a:lnTo>
                  <a:pt x="441" y="128"/>
                </a:lnTo>
                <a:lnTo>
                  <a:pt x="450" y="128"/>
                </a:lnTo>
                <a:lnTo>
                  <a:pt x="456" y="132"/>
                </a:lnTo>
                <a:lnTo>
                  <a:pt x="456" y="135"/>
                </a:lnTo>
                <a:lnTo>
                  <a:pt x="456" y="141"/>
                </a:lnTo>
                <a:lnTo>
                  <a:pt x="454" y="149"/>
                </a:lnTo>
                <a:lnTo>
                  <a:pt x="454" y="152"/>
                </a:lnTo>
                <a:lnTo>
                  <a:pt x="456" y="156"/>
                </a:lnTo>
                <a:lnTo>
                  <a:pt x="467" y="156"/>
                </a:lnTo>
                <a:lnTo>
                  <a:pt x="474" y="158"/>
                </a:lnTo>
                <a:lnTo>
                  <a:pt x="480" y="169"/>
                </a:lnTo>
                <a:lnTo>
                  <a:pt x="481" y="192"/>
                </a:lnTo>
                <a:lnTo>
                  <a:pt x="480" y="199"/>
                </a:lnTo>
                <a:lnTo>
                  <a:pt x="476" y="203"/>
                </a:lnTo>
                <a:lnTo>
                  <a:pt x="472" y="209"/>
                </a:lnTo>
                <a:lnTo>
                  <a:pt x="472" y="216"/>
                </a:lnTo>
                <a:lnTo>
                  <a:pt x="481" y="214"/>
                </a:lnTo>
                <a:lnTo>
                  <a:pt x="487" y="214"/>
                </a:lnTo>
                <a:lnTo>
                  <a:pt x="491" y="220"/>
                </a:lnTo>
                <a:lnTo>
                  <a:pt x="492" y="235"/>
                </a:lnTo>
                <a:lnTo>
                  <a:pt x="496" y="248"/>
                </a:lnTo>
                <a:lnTo>
                  <a:pt x="502" y="248"/>
                </a:lnTo>
                <a:lnTo>
                  <a:pt x="505" y="248"/>
                </a:lnTo>
                <a:lnTo>
                  <a:pt x="503" y="261"/>
                </a:lnTo>
                <a:lnTo>
                  <a:pt x="492" y="275"/>
                </a:lnTo>
                <a:lnTo>
                  <a:pt x="481" y="290"/>
                </a:lnTo>
                <a:lnTo>
                  <a:pt x="474" y="308"/>
                </a:lnTo>
                <a:lnTo>
                  <a:pt x="470" y="325"/>
                </a:lnTo>
                <a:lnTo>
                  <a:pt x="472" y="337"/>
                </a:lnTo>
                <a:lnTo>
                  <a:pt x="478" y="340"/>
                </a:lnTo>
                <a:lnTo>
                  <a:pt x="483" y="338"/>
                </a:lnTo>
                <a:lnTo>
                  <a:pt x="489" y="329"/>
                </a:lnTo>
                <a:lnTo>
                  <a:pt x="498" y="312"/>
                </a:lnTo>
                <a:lnTo>
                  <a:pt x="514" y="291"/>
                </a:lnTo>
                <a:lnTo>
                  <a:pt x="529" y="282"/>
                </a:lnTo>
                <a:lnTo>
                  <a:pt x="535" y="299"/>
                </a:lnTo>
                <a:lnTo>
                  <a:pt x="525" y="342"/>
                </a:lnTo>
                <a:lnTo>
                  <a:pt x="511" y="402"/>
                </a:lnTo>
                <a:lnTo>
                  <a:pt x="503" y="481"/>
                </a:lnTo>
                <a:lnTo>
                  <a:pt x="514" y="585"/>
                </a:lnTo>
                <a:lnTo>
                  <a:pt x="518" y="596"/>
                </a:lnTo>
                <a:lnTo>
                  <a:pt x="520" y="603"/>
                </a:lnTo>
                <a:lnTo>
                  <a:pt x="520" y="613"/>
                </a:lnTo>
                <a:lnTo>
                  <a:pt x="520" y="624"/>
                </a:lnTo>
                <a:lnTo>
                  <a:pt x="244" y="639"/>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0" name="Freeform 253">
            <a:extLst>
              <a:ext uri="{FF2B5EF4-FFF2-40B4-BE49-F238E27FC236}">
                <a16:creationId xmlns:a16="http://schemas.microsoft.com/office/drawing/2014/main" id="{222253F7-ABD0-4CEF-89BC-D681CCE92847}"/>
              </a:ext>
            </a:extLst>
          </p:cNvPr>
          <p:cNvSpPr>
            <a:spLocks/>
          </p:cNvSpPr>
          <p:nvPr/>
        </p:nvSpPr>
        <p:spPr bwMode="auto">
          <a:xfrm>
            <a:off x="8243255" y="3565653"/>
            <a:ext cx="439497" cy="841400"/>
          </a:xfrm>
          <a:custGeom>
            <a:avLst/>
            <a:gdLst>
              <a:gd name="T0" fmla="*/ 2147483647 w 421"/>
              <a:gd name="T1" fmla="*/ 2147483647 h 799"/>
              <a:gd name="T2" fmla="*/ 2147483647 w 421"/>
              <a:gd name="T3" fmla="*/ 2147483647 h 799"/>
              <a:gd name="T4" fmla="*/ 2147483647 w 421"/>
              <a:gd name="T5" fmla="*/ 2147483647 h 799"/>
              <a:gd name="T6" fmla="*/ 2147483647 w 421"/>
              <a:gd name="T7" fmla="*/ 2147483647 h 799"/>
              <a:gd name="T8" fmla="*/ 2147483647 w 421"/>
              <a:gd name="T9" fmla="*/ 2147483647 h 799"/>
              <a:gd name="T10" fmla="*/ 2147483647 w 421"/>
              <a:gd name="T11" fmla="*/ 2147483647 h 799"/>
              <a:gd name="T12" fmla="*/ 2147483647 w 421"/>
              <a:gd name="T13" fmla="*/ 2147483647 h 799"/>
              <a:gd name="T14" fmla="*/ 2147483647 w 421"/>
              <a:gd name="T15" fmla="*/ 2147483647 h 799"/>
              <a:gd name="T16" fmla="*/ 2147483647 w 421"/>
              <a:gd name="T17" fmla="*/ 2147483647 h 799"/>
              <a:gd name="T18" fmla="*/ 2147483647 w 421"/>
              <a:gd name="T19" fmla="*/ 2147483647 h 799"/>
              <a:gd name="T20" fmla="*/ 2147483647 w 421"/>
              <a:gd name="T21" fmla="*/ 2147483647 h 799"/>
              <a:gd name="T22" fmla="*/ 2147483647 w 421"/>
              <a:gd name="T23" fmla="*/ 2147483647 h 799"/>
              <a:gd name="T24" fmla="*/ 2147483647 w 421"/>
              <a:gd name="T25" fmla="*/ 2147483647 h 799"/>
              <a:gd name="T26" fmla="*/ 2147483647 w 421"/>
              <a:gd name="T27" fmla="*/ 2147483647 h 799"/>
              <a:gd name="T28" fmla="*/ 2147483647 w 421"/>
              <a:gd name="T29" fmla="*/ 2147483647 h 799"/>
              <a:gd name="T30" fmla="*/ 2147483647 w 421"/>
              <a:gd name="T31" fmla="*/ 2147483647 h 799"/>
              <a:gd name="T32" fmla="*/ 2147483647 w 421"/>
              <a:gd name="T33" fmla="*/ 2147483647 h 799"/>
              <a:gd name="T34" fmla="*/ 0 w 421"/>
              <a:gd name="T35" fmla="*/ 2147483647 h 799"/>
              <a:gd name="T36" fmla="*/ 2147483647 w 421"/>
              <a:gd name="T37" fmla="*/ 2147483647 h 799"/>
              <a:gd name="T38" fmla="*/ 2147483647 w 421"/>
              <a:gd name="T39" fmla="*/ 2147483647 h 799"/>
              <a:gd name="T40" fmla="*/ 2147483647 w 421"/>
              <a:gd name="T41" fmla="*/ 2147483647 h 799"/>
              <a:gd name="T42" fmla="*/ 2147483647 w 421"/>
              <a:gd name="T43" fmla="*/ 2147483647 h 799"/>
              <a:gd name="T44" fmla="*/ 2147483647 w 421"/>
              <a:gd name="T45" fmla="*/ 2147483647 h 799"/>
              <a:gd name="T46" fmla="*/ 2147483647 w 421"/>
              <a:gd name="T47" fmla="*/ 2147483647 h 799"/>
              <a:gd name="T48" fmla="*/ 2147483647 w 421"/>
              <a:gd name="T49" fmla="*/ 2147483647 h 799"/>
              <a:gd name="T50" fmla="*/ 2147483647 w 421"/>
              <a:gd name="T51" fmla="*/ 2147483647 h 799"/>
              <a:gd name="T52" fmla="*/ 2147483647 w 421"/>
              <a:gd name="T53" fmla="*/ 2147483647 h 799"/>
              <a:gd name="T54" fmla="*/ 2147483647 w 421"/>
              <a:gd name="T55" fmla="*/ 2147483647 h 799"/>
              <a:gd name="T56" fmla="*/ 2147483647 w 421"/>
              <a:gd name="T57" fmla="*/ 2147483647 h 799"/>
              <a:gd name="T58" fmla="*/ 2147483647 w 421"/>
              <a:gd name="T59" fmla="*/ 2147483647 h 799"/>
              <a:gd name="T60" fmla="*/ 2147483647 w 421"/>
              <a:gd name="T61" fmla="*/ 2147483647 h 799"/>
              <a:gd name="T62" fmla="*/ 2147483647 w 421"/>
              <a:gd name="T63" fmla="*/ 2147483647 h 799"/>
              <a:gd name="T64" fmla="*/ 2147483647 w 421"/>
              <a:gd name="T65" fmla="*/ 2147483647 h 799"/>
              <a:gd name="T66" fmla="*/ 2147483647 w 421"/>
              <a:gd name="T67" fmla="*/ 2147483647 h 799"/>
              <a:gd name="T68" fmla="*/ 2147483647 w 421"/>
              <a:gd name="T69" fmla="*/ 2147483647 h 799"/>
              <a:gd name="T70" fmla="*/ 2147483647 w 421"/>
              <a:gd name="T71" fmla="*/ 2147483647 h 799"/>
              <a:gd name="T72" fmla="*/ 2147483647 w 421"/>
              <a:gd name="T73" fmla="*/ 2147483647 h 799"/>
              <a:gd name="T74" fmla="*/ 2147483647 w 421"/>
              <a:gd name="T75" fmla="*/ 2147483647 h 799"/>
              <a:gd name="T76" fmla="*/ 2147483647 w 421"/>
              <a:gd name="T77" fmla="*/ 2147483647 h 799"/>
              <a:gd name="T78" fmla="*/ 2147483647 w 421"/>
              <a:gd name="T79" fmla="*/ 2147483647 h 799"/>
              <a:gd name="T80" fmla="*/ 2147483647 w 421"/>
              <a:gd name="T81" fmla="*/ 2147483647 h 799"/>
              <a:gd name="T82" fmla="*/ 2147483647 w 421"/>
              <a:gd name="T83" fmla="*/ 2147483647 h 799"/>
              <a:gd name="T84" fmla="*/ 2147483647 w 421"/>
              <a:gd name="T85" fmla="*/ 2147483647 h 799"/>
              <a:gd name="T86" fmla="*/ 2147483647 w 421"/>
              <a:gd name="T87" fmla="*/ 2147483647 h 799"/>
              <a:gd name="T88" fmla="*/ 2147483647 w 421"/>
              <a:gd name="T89" fmla="*/ 2147483647 h 799"/>
              <a:gd name="T90" fmla="*/ 2147483647 w 421"/>
              <a:gd name="T91" fmla="*/ 2147483647 h 799"/>
              <a:gd name="T92" fmla="*/ 2147483647 w 421"/>
              <a:gd name="T93" fmla="*/ 2147483647 h 799"/>
              <a:gd name="T94" fmla="*/ 2147483647 w 421"/>
              <a:gd name="T95" fmla="*/ 2147483647 h 799"/>
              <a:gd name="T96" fmla="*/ 2147483647 w 421"/>
              <a:gd name="T97" fmla="*/ 2147483647 h 799"/>
              <a:gd name="T98" fmla="*/ 2147483647 w 421"/>
              <a:gd name="T99" fmla="*/ 2147483647 h 799"/>
              <a:gd name="T100" fmla="*/ 2147483647 w 421"/>
              <a:gd name="T101" fmla="*/ 2147483647 h 799"/>
              <a:gd name="T102" fmla="*/ 2147483647 w 421"/>
              <a:gd name="T103" fmla="*/ 2147483647 h 799"/>
              <a:gd name="T104" fmla="*/ 2147483647 w 421"/>
              <a:gd name="T105" fmla="*/ 2147483647 h 799"/>
              <a:gd name="T106" fmla="*/ 2147483647 w 421"/>
              <a:gd name="T107" fmla="*/ 2147483647 h 799"/>
              <a:gd name="T108" fmla="*/ 2147483647 w 421"/>
              <a:gd name="T109" fmla="*/ 2147483647 h 799"/>
              <a:gd name="T110" fmla="*/ 2147483647 w 421"/>
              <a:gd name="T111" fmla="*/ 2147483647 h 7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1"/>
              <a:gd name="T169" fmla="*/ 0 h 799"/>
              <a:gd name="T170" fmla="*/ 421 w 421"/>
              <a:gd name="T171" fmla="*/ 799 h 7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1" h="799">
                <a:moveTo>
                  <a:pt x="267" y="799"/>
                </a:moveTo>
                <a:lnTo>
                  <a:pt x="267" y="799"/>
                </a:lnTo>
                <a:lnTo>
                  <a:pt x="262" y="788"/>
                </a:lnTo>
                <a:lnTo>
                  <a:pt x="260" y="782"/>
                </a:lnTo>
                <a:lnTo>
                  <a:pt x="260" y="784"/>
                </a:lnTo>
                <a:lnTo>
                  <a:pt x="260" y="788"/>
                </a:lnTo>
                <a:lnTo>
                  <a:pt x="253" y="795"/>
                </a:lnTo>
                <a:lnTo>
                  <a:pt x="242" y="786"/>
                </a:lnTo>
                <a:lnTo>
                  <a:pt x="231" y="771"/>
                </a:lnTo>
                <a:lnTo>
                  <a:pt x="223" y="758"/>
                </a:lnTo>
                <a:lnTo>
                  <a:pt x="223" y="752"/>
                </a:lnTo>
                <a:lnTo>
                  <a:pt x="227" y="750"/>
                </a:lnTo>
                <a:lnTo>
                  <a:pt x="231" y="746"/>
                </a:lnTo>
                <a:lnTo>
                  <a:pt x="229" y="728"/>
                </a:lnTo>
                <a:lnTo>
                  <a:pt x="229" y="711"/>
                </a:lnTo>
                <a:lnTo>
                  <a:pt x="221" y="699"/>
                </a:lnTo>
                <a:lnTo>
                  <a:pt x="210" y="690"/>
                </a:lnTo>
                <a:lnTo>
                  <a:pt x="201" y="677"/>
                </a:lnTo>
                <a:lnTo>
                  <a:pt x="198" y="671"/>
                </a:lnTo>
                <a:lnTo>
                  <a:pt x="189" y="667"/>
                </a:lnTo>
                <a:lnTo>
                  <a:pt x="179" y="662"/>
                </a:lnTo>
                <a:lnTo>
                  <a:pt x="167" y="658"/>
                </a:lnTo>
                <a:lnTo>
                  <a:pt x="156" y="651"/>
                </a:lnTo>
                <a:lnTo>
                  <a:pt x="145" y="643"/>
                </a:lnTo>
                <a:lnTo>
                  <a:pt x="135" y="632"/>
                </a:lnTo>
                <a:lnTo>
                  <a:pt x="130" y="617"/>
                </a:lnTo>
                <a:lnTo>
                  <a:pt x="134" y="600"/>
                </a:lnTo>
                <a:lnTo>
                  <a:pt x="143" y="587"/>
                </a:lnTo>
                <a:lnTo>
                  <a:pt x="150" y="572"/>
                </a:lnTo>
                <a:lnTo>
                  <a:pt x="148" y="545"/>
                </a:lnTo>
                <a:lnTo>
                  <a:pt x="141" y="530"/>
                </a:lnTo>
                <a:lnTo>
                  <a:pt x="132" y="523"/>
                </a:lnTo>
                <a:lnTo>
                  <a:pt x="121" y="525"/>
                </a:lnTo>
                <a:lnTo>
                  <a:pt x="106" y="530"/>
                </a:lnTo>
                <a:lnTo>
                  <a:pt x="95" y="534"/>
                </a:lnTo>
                <a:lnTo>
                  <a:pt x="90" y="530"/>
                </a:lnTo>
                <a:lnTo>
                  <a:pt x="86" y="519"/>
                </a:lnTo>
                <a:lnTo>
                  <a:pt x="88" y="502"/>
                </a:lnTo>
                <a:lnTo>
                  <a:pt x="82" y="487"/>
                </a:lnTo>
                <a:lnTo>
                  <a:pt x="71" y="472"/>
                </a:lnTo>
                <a:lnTo>
                  <a:pt x="57" y="459"/>
                </a:lnTo>
                <a:lnTo>
                  <a:pt x="38" y="442"/>
                </a:lnTo>
                <a:lnTo>
                  <a:pt x="22" y="423"/>
                </a:lnTo>
                <a:lnTo>
                  <a:pt x="9" y="399"/>
                </a:lnTo>
                <a:lnTo>
                  <a:pt x="0" y="367"/>
                </a:lnTo>
                <a:lnTo>
                  <a:pt x="0" y="327"/>
                </a:lnTo>
                <a:lnTo>
                  <a:pt x="2" y="331"/>
                </a:lnTo>
                <a:lnTo>
                  <a:pt x="5" y="333"/>
                </a:lnTo>
                <a:lnTo>
                  <a:pt x="7" y="331"/>
                </a:lnTo>
                <a:lnTo>
                  <a:pt x="9" y="323"/>
                </a:lnTo>
                <a:lnTo>
                  <a:pt x="9" y="316"/>
                </a:lnTo>
                <a:lnTo>
                  <a:pt x="5" y="305"/>
                </a:lnTo>
                <a:lnTo>
                  <a:pt x="9" y="295"/>
                </a:lnTo>
                <a:lnTo>
                  <a:pt x="27" y="288"/>
                </a:lnTo>
                <a:lnTo>
                  <a:pt x="37" y="275"/>
                </a:lnTo>
                <a:lnTo>
                  <a:pt x="38" y="265"/>
                </a:lnTo>
                <a:lnTo>
                  <a:pt x="37" y="258"/>
                </a:lnTo>
                <a:lnTo>
                  <a:pt x="40" y="252"/>
                </a:lnTo>
                <a:lnTo>
                  <a:pt x="48" y="245"/>
                </a:lnTo>
                <a:lnTo>
                  <a:pt x="48" y="233"/>
                </a:lnTo>
                <a:lnTo>
                  <a:pt x="42" y="222"/>
                </a:lnTo>
                <a:lnTo>
                  <a:pt x="38" y="209"/>
                </a:lnTo>
                <a:lnTo>
                  <a:pt x="35" y="196"/>
                </a:lnTo>
                <a:lnTo>
                  <a:pt x="40" y="182"/>
                </a:lnTo>
                <a:lnTo>
                  <a:pt x="57" y="171"/>
                </a:lnTo>
                <a:lnTo>
                  <a:pt x="86" y="160"/>
                </a:lnTo>
                <a:lnTo>
                  <a:pt x="101" y="156"/>
                </a:lnTo>
                <a:lnTo>
                  <a:pt x="108" y="145"/>
                </a:lnTo>
                <a:lnTo>
                  <a:pt x="112" y="130"/>
                </a:lnTo>
                <a:lnTo>
                  <a:pt x="123" y="107"/>
                </a:lnTo>
                <a:lnTo>
                  <a:pt x="126" y="81"/>
                </a:lnTo>
                <a:lnTo>
                  <a:pt x="117" y="66"/>
                </a:lnTo>
                <a:lnTo>
                  <a:pt x="101" y="57"/>
                </a:lnTo>
                <a:lnTo>
                  <a:pt x="90" y="43"/>
                </a:lnTo>
                <a:lnTo>
                  <a:pt x="86" y="40"/>
                </a:lnTo>
                <a:lnTo>
                  <a:pt x="81" y="34"/>
                </a:lnTo>
                <a:lnTo>
                  <a:pt x="73" y="26"/>
                </a:lnTo>
                <a:lnTo>
                  <a:pt x="70" y="15"/>
                </a:lnTo>
                <a:lnTo>
                  <a:pt x="346" y="0"/>
                </a:lnTo>
                <a:lnTo>
                  <a:pt x="348" y="32"/>
                </a:lnTo>
                <a:lnTo>
                  <a:pt x="355" y="49"/>
                </a:lnTo>
                <a:lnTo>
                  <a:pt x="364" y="64"/>
                </a:lnTo>
                <a:lnTo>
                  <a:pt x="370" y="83"/>
                </a:lnTo>
                <a:lnTo>
                  <a:pt x="372" y="90"/>
                </a:lnTo>
                <a:lnTo>
                  <a:pt x="373" y="98"/>
                </a:lnTo>
                <a:lnTo>
                  <a:pt x="377" y="105"/>
                </a:lnTo>
                <a:lnTo>
                  <a:pt x="381" y="109"/>
                </a:lnTo>
                <a:lnTo>
                  <a:pt x="406" y="421"/>
                </a:lnTo>
                <a:lnTo>
                  <a:pt x="408" y="434"/>
                </a:lnTo>
                <a:lnTo>
                  <a:pt x="410" y="446"/>
                </a:lnTo>
                <a:lnTo>
                  <a:pt x="406" y="455"/>
                </a:lnTo>
                <a:lnTo>
                  <a:pt x="401" y="464"/>
                </a:lnTo>
                <a:lnTo>
                  <a:pt x="399" y="474"/>
                </a:lnTo>
                <a:lnTo>
                  <a:pt x="406" y="485"/>
                </a:lnTo>
                <a:lnTo>
                  <a:pt x="415" y="496"/>
                </a:lnTo>
                <a:lnTo>
                  <a:pt x="421" y="511"/>
                </a:lnTo>
                <a:lnTo>
                  <a:pt x="419" y="532"/>
                </a:lnTo>
                <a:lnTo>
                  <a:pt x="412" y="547"/>
                </a:lnTo>
                <a:lnTo>
                  <a:pt x="406" y="558"/>
                </a:lnTo>
                <a:lnTo>
                  <a:pt x="403" y="566"/>
                </a:lnTo>
                <a:lnTo>
                  <a:pt x="399" y="577"/>
                </a:lnTo>
                <a:lnTo>
                  <a:pt x="390" y="587"/>
                </a:lnTo>
                <a:lnTo>
                  <a:pt x="382" y="594"/>
                </a:lnTo>
                <a:lnTo>
                  <a:pt x="379" y="605"/>
                </a:lnTo>
                <a:lnTo>
                  <a:pt x="382" y="611"/>
                </a:lnTo>
                <a:lnTo>
                  <a:pt x="382" y="619"/>
                </a:lnTo>
                <a:lnTo>
                  <a:pt x="379" y="624"/>
                </a:lnTo>
                <a:lnTo>
                  <a:pt x="370" y="628"/>
                </a:lnTo>
                <a:lnTo>
                  <a:pt x="368" y="639"/>
                </a:lnTo>
                <a:lnTo>
                  <a:pt x="368" y="651"/>
                </a:lnTo>
                <a:lnTo>
                  <a:pt x="370" y="660"/>
                </a:lnTo>
                <a:lnTo>
                  <a:pt x="370" y="667"/>
                </a:lnTo>
                <a:lnTo>
                  <a:pt x="368" y="673"/>
                </a:lnTo>
                <a:lnTo>
                  <a:pt x="362" y="681"/>
                </a:lnTo>
                <a:lnTo>
                  <a:pt x="361" y="688"/>
                </a:lnTo>
                <a:lnTo>
                  <a:pt x="361" y="694"/>
                </a:lnTo>
                <a:lnTo>
                  <a:pt x="366" y="698"/>
                </a:lnTo>
                <a:lnTo>
                  <a:pt x="370" y="701"/>
                </a:lnTo>
                <a:lnTo>
                  <a:pt x="370" y="707"/>
                </a:lnTo>
                <a:lnTo>
                  <a:pt x="362" y="713"/>
                </a:lnTo>
                <a:lnTo>
                  <a:pt x="348" y="718"/>
                </a:lnTo>
                <a:lnTo>
                  <a:pt x="337" y="726"/>
                </a:lnTo>
                <a:lnTo>
                  <a:pt x="329" y="733"/>
                </a:lnTo>
                <a:lnTo>
                  <a:pt x="331" y="739"/>
                </a:lnTo>
                <a:lnTo>
                  <a:pt x="337" y="746"/>
                </a:lnTo>
                <a:lnTo>
                  <a:pt x="340" y="752"/>
                </a:lnTo>
                <a:lnTo>
                  <a:pt x="340" y="761"/>
                </a:lnTo>
                <a:lnTo>
                  <a:pt x="337" y="775"/>
                </a:lnTo>
                <a:lnTo>
                  <a:pt x="333" y="778"/>
                </a:lnTo>
                <a:lnTo>
                  <a:pt x="328" y="776"/>
                </a:lnTo>
                <a:lnTo>
                  <a:pt x="320" y="773"/>
                </a:lnTo>
                <a:lnTo>
                  <a:pt x="313" y="767"/>
                </a:lnTo>
                <a:lnTo>
                  <a:pt x="304" y="761"/>
                </a:lnTo>
                <a:lnTo>
                  <a:pt x="295" y="760"/>
                </a:lnTo>
                <a:lnTo>
                  <a:pt x="284" y="761"/>
                </a:lnTo>
                <a:lnTo>
                  <a:pt x="273" y="771"/>
                </a:lnTo>
                <a:lnTo>
                  <a:pt x="271" y="782"/>
                </a:lnTo>
                <a:lnTo>
                  <a:pt x="273" y="790"/>
                </a:lnTo>
                <a:lnTo>
                  <a:pt x="275" y="795"/>
                </a:lnTo>
                <a:lnTo>
                  <a:pt x="267" y="799"/>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1" name="Freeform 255">
            <a:extLst>
              <a:ext uri="{FF2B5EF4-FFF2-40B4-BE49-F238E27FC236}">
                <a16:creationId xmlns:a16="http://schemas.microsoft.com/office/drawing/2014/main" id="{553FD4FC-DA16-4847-A63E-A4152A4D33D7}"/>
              </a:ext>
            </a:extLst>
          </p:cNvPr>
          <p:cNvSpPr>
            <a:spLocks/>
          </p:cNvSpPr>
          <p:nvPr/>
        </p:nvSpPr>
        <p:spPr bwMode="auto">
          <a:xfrm>
            <a:off x="8627204" y="3640716"/>
            <a:ext cx="348004" cy="626685"/>
          </a:xfrm>
          <a:custGeom>
            <a:avLst/>
            <a:gdLst>
              <a:gd name="T0" fmla="*/ 2147483647 w 333"/>
              <a:gd name="T1" fmla="*/ 2147483647 h 595"/>
              <a:gd name="T2" fmla="*/ 0 w 333"/>
              <a:gd name="T3" fmla="*/ 2147483647 h 595"/>
              <a:gd name="T4" fmla="*/ 2147483647 w 333"/>
              <a:gd name="T5" fmla="*/ 2147483647 h 595"/>
              <a:gd name="T6" fmla="*/ 2147483647 w 333"/>
              <a:gd name="T7" fmla="*/ 2147483647 h 595"/>
              <a:gd name="T8" fmla="*/ 2147483647 w 333"/>
              <a:gd name="T9" fmla="*/ 2147483647 h 595"/>
              <a:gd name="T10" fmla="*/ 2147483647 w 333"/>
              <a:gd name="T11" fmla="*/ 2147483647 h 595"/>
              <a:gd name="T12" fmla="*/ 2147483647 w 333"/>
              <a:gd name="T13" fmla="*/ 2147483647 h 595"/>
              <a:gd name="T14" fmla="*/ 2147483647 w 333"/>
              <a:gd name="T15" fmla="*/ 2147483647 h 595"/>
              <a:gd name="T16" fmla="*/ 2147483647 w 333"/>
              <a:gd name="T17" fmla="*/ 2147483647 h 595"/>
              <a:gd name="T18" fmla="*/ 2147483647 w 333"/>
              <a:gd name="T19" fmla="*/ 2147483647 h 595"/>
              <a:gd name="T20" fmla="*/ 2147483647 w 333"/>
              <a:gd name="T21" fmla="*/ 2147483647 h 595"/>
              <a:gd name="T22" fmla="*/ 2147483647 w 333"/>
              <a:gd name="T23" fmla="*/ 2147483647 h 595"/>
              <a:gd name="T24" fmla="*/ 2147483647 w 333"/>
              <a:gd name="T25" fmla="*/ 2147483647 h 595"/>
              <a:gd name="T26" fmla="*/ 2147483647 w 333"/>
              <a:gd name="T27" fmla="*/ 2147483647 h 595"/>
              <a:gd name="T28" fmla="*/ 2147483647 w 333"/>
              <a:gd name="T29" fmla="*/ 2147483647 h 595"/>
              <a:gd name="T30" fmla="*/ 2147483647 w 333"/>
              <a:gd name="T31" fmla="*/ 2147483647 h 595"/>
              <a:gd name="T32" fmla="*/ 2147483647 w 333"/>
              <a:gd name="T33" fmla="*/ 2147483647 h 595"/>
              <a:gd name="T34" fmla="*/ 2147483647 w 333"/>
              <a:gd name="T35" fmla="*/ 2147483647 h 595"/>
              <a:gd name="T36" fmla="*/ 2147483647 w 333"/>
              <a:gd name="T37" fmla="*/ 2147483647 h 595"/>
              <a:gd name="T38" fmla="*/ 2147483647 w 333"/>
              <a:gd name="T39" fmla="*/ 2147483647 h 595"/>
              <a:gd name="T40" fmla="*/ 2147483647 w 333"/>
              <a:gd name="T41" fmla="*/ 0 h 595"/>
              <a:gd name="T42" fmla="*/ 2147483647 w 333"/>
              <a:gd name="T43" fmla="*/ 2147483647 h 595"/>
              <a:gd name="T44" fmla="*/ 2147483647 w 333"/>
              <a:gd name="T45" fmla="*/ 2147483647 h 595"/>
              <a:gd name="T46" fmla="*/ 2147483647 w 333"/>
              <a:gd name="T47" fmla="*/ 2147483647 h 595"/>
              <a:gd name="T48" fmla="*/ 2147483647 w 333"/>
              <a:gd name="T49" fmla="*/ 2147483647 h 595"/>
              <a:gd name="T50" fmla="*/ 2147483647 w 333"/>
              <a:gd name="T51" fmla="*/ 2147483647 h 595"/>
              <a:gd name="T52" fmla="*/ 2147483647 w 333"/>
              <a:gd name="T53" fmla="*/ 2147483647 h 595"/>
              <a:gd name="T54" fmla="*/ 2147483647 w 333"/>
              <a:gd name="T55" fmla="*/ 2147483647 h 595"/>
              <a:gd name="T56" fmla="*/ 2147483647 w 333"/>
              <a:gd name="T57" fmla="*/ 2147483647 h 595"/>
              <a:gd name="T58" fmla="*/ 2147483647 w 333"/>
              <a:gd name="T59" fmla="*/ 2147483647 h 595"/>
              <a:gd name="T60" fmla="*/ 2147483647 w 333"/>
              <a:gd name="T61" fmla="*/ 2147483647 h 595"/>
              <a:gd name="T62" fmla="*/ 2147483647 w 333"/>
              <a:gd name="T63" fmla="*/ 2147483647 h 595"/>
              <a:gd name="T64" fmla="*/ 2147483647 w 333"/>
              <a:gd name="T65" fmla="*/ 2147483647 h 595"/>
              <a:gd name="T66" fmla="*/ 2147483647 w 333"/>
              <a:gd name="T67" fmla="*/ 2147483647 h 595"/>
              <a:gd name="T68" fmla="*/ 2147483647 w 333"/>
              <a:gd name="T69" fmla="*/ 2147483647 h 595"/>
              <a:gd name="T70" fmla="*/ 2147483647 w 333"/>
              <a:gd name="T71" fmla="*/ 2147483647 h 595"/>
              <a:gd name="T72" fmla="*/ 2147483647 w 333"/>
              <a:gd name="T73" fmla="*/ 2147483647 h 595"/>
              <a:gd name="T74" fmla="*/ 2147483647 w 333"/>
              <a:gd name="T75" fmla="*/ 2147483647 h 595"/>
              <a:gd name="T76" fmla="*/ 2147483647 w 333"/>
              <a:gd name="T77" fmla="*/ 2147483647 h 595"/>
              <a:gd name="T78" fmla="*/ 2147483647 w 333"/>
              <a:gd name="T79" fmla="*/ 2147483647 h 595"/>
              <a:gd name="T80" fmla="*/ 2147483647 w 333"/>
              <a:gd name="T81" fmla="*/ 2147483647 h 595"/>
              <a:gd name="T82" fmla="*/ 2147483647 w 333"/>
              <a:gd name="T83" fmla="*/ 2147483647 h 595"/>
              <a:gd name="T84" fmla="*/ 2147483647 w 333"/>
              <a:gd name="T85" fmla="*/ 2147483647 h 595"/>
              <a:gd name="T86" fmla="*/ 2147483647 w 333"/>
              <a:gd name="T87" fmla="*/ 2147483647 h 595"/>
              <a:gd name="T88" fmla="*/ 2147483647 w 333"/>
              <a:gd name="T89" fmla="*/ 2147483647 h 595"/>
              <a:gd name="T90" fmla="*/ 2147483647 w 333"/>
              <a:gd name="T91" fmla="*/ 2147483647 h 595"/>
              <a:gd name="T92" fmla="*/ 2147483647 w 333"/>
              <a:gd name="T93" fmla="*/ 2147483647 h 595"/>
              <a:gd name="T94" fmla="*/ 2147483647 w 333"/>
              <a:gd name="T95" fmla="*/ 2147483647 h 595"/>
              <a:gd name="T96" fmla="*/ 2147483647 w 333"/>
              <a:gd name="T97" fmla="*/ 2147483647 h 595"/>
              <a:gd name="T98" fmla="*/ 2147483647 w 333"/>
              <a:gd name="T99" fmla="*/ 2147483647 h 595"/>
              <a:gd name="T100" fmla="*/ 2147483647 w 333"/>
              <a:gd name="T101" fmla="*/ 2147483647 h 595"/>
              <a:gd name="T102" fmla="*/ 2147483647 w 333"/>
              <a:gd name="T103" fmla="*/ 2147483647 h 595"/>
              <a:gd name="T104" fmla="*/ 2147483647 w 333"/>
              <a:gd name="T105" fmla="*/ 2147483647 h 595"/>
              <a:gd name="T106" fmla="*/ 2147483647 w 333"/>
              <a:gd name="T107" fmla="*/ 2147483647 h 595"/>
              <a:gd name="T108" fmla="*/ 2147483647 w 333"/>
              <a:gd name="T109" fmla="*/ 2147483647 h 595"/>
              <a:gd name="T110" fmla="*/ 2147483647 w 333"/>
              <a:gd name="T111" fmla="*/ 2147483647 h 595"/>
              <a:gd name="T112" fmla="*/ 2147483647 w 333"/>
              <a:gd name="T113" fmla="*/ 2147483647 h 5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33"/>
              <a:gd name="T172" fmla="*/ 0 h 595"/>
              <a:gd name="T173" fmla="*/ 333 w 333"/>
              <a:gd name="T174" fmla="*/ 595 h 5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33" h="595">
                <a:moveTo>
                  <a:pt x="2" y="595"/>
                </a:moveTo>
                <a:lnTo>
                  <a:pt x="2" y="595"/>
                </a:lnTo>
                <a:lnTo>
                  <a:pt x="2" y="588"/>
                </a:lnTo>
                <a:lnTo>
                  <a:pt x="0" y="579"/>
                </a:lnTo>
                <a:lnTo>
                  <a:pt x="0" y="567"/>
                </a:lnTo>
                <a:lnTo>
                  <a:pt x="2" y="556"/>
                </a:lnTo>
                <a:lnTo>
                  <a:pt x="11" y="552"/>
                </a:lnTo>
                <a:lnTo>
                  <a:pt x="14" y="547"/>
                </a:lnTo>
                <a:lnTo>
                  <a:pt x="14" y="539"/>
                </a:lnTo>
                <a:lnTo>
                  <a:pt x="11" y="533"/>
                </a:lnTo>
                <a:lnTo>
                  <a:pt x="14" y="522"/>
                </a:lnTo>
                <a:lnTo>
                  <a:pt x="22" y="515"/>
                </a:lnTo>
                <a:lnTo>
                  <a:pt x="31" y="505"/>
                </a:lnTo>
                <a:lnTo>
                  <a:pt x="35" y="494"/>
                </a:lnTo>
                <a:lnTo>
                  <a:pt x="38" y="486"/>
                </a:lnTo>
                <a:lnTo>
                  <a:pt x="44" y="475"/>
                </a:lnTo>
                <a:lnTo>
                  <a:pt x="51" y="460"/>
                </a:lnTo>
                <a:lnTo>
                  <a:pt x="53" y="439"/>
                </a:lnTo>
                <a:lnTo>
                  <a:pt x="47" y="424"/>
                </a:lnTo>
                <a:lnTo>
                  <a:pt x="38" y="413"/>
                </a:lnTo>
                <a:lnTo>
                  <a:pt x="31" y="402"/>
                </a:lnTo>
                <a:lnTo>
                  <a:pt x="33" y="392"/>
                </a:lnTo>
                <a:lnTo>
                  <a:pt x="38" y="383"/>
                </a:lnTo>
                <a:lnTo>
                  <a:pt x="42" y="374"/>
                </a:lnTo>
                <a:lnTo>
                  <a:pt x="40" y="362"/>
                </a:lnTo>
                <a:lnTo>
                  <a:pt x="38" y="349"/>
                </a:lnTo>
                <a:lnTo>
                  <a:pt x="13" y="37"/>
                </a:lnTo>
                <a:lnTo>
                  <a:pt x="18" y="43"/>
                </a:lnTo>
                <a:lnTo>
                  <a:pt x="25" y="47"/>
                </a:lnTo>
                <a:lnTo>
                  <a:pt x="35" y="47"/>
                </a:lnTo>
                <a:lnTo>
                  <a:pt x="42" y="45"/>
                </a:lnTo>
                <a:lnTo>
                  <a:pt x="51" y="41"/>
                </a:lnTo>
                <a:lnTo>
                  <a:pt x="60" y="35"/>
                </a:lnTo>
                <a:lnTo>
                  <a:pt x="69" y="30"/>
                </a:lnTo>
                <a:lnTo>
                  <a:pt x="77" y="22"/>
                </a:lnTo>
                <a:lnTo>
                  <a:pt x="284" y="0"/>
                </a:lnTo>
                <a:lnTo>
                  <a:pt x="324" y="370"/>
                </a:lnTo>
                <a:lnTo>
                  <a:pt x="320" y="383"/>
                </a:lnTo>
                <a:lnTo>
                  <a:pt x="324" y="387"/>
                </a:lnTo>
                <a:lnTo>
                  <a:pt x="331" y="391"/>
                </a:lnTo>
                <a:lnTo>
                  <a:pt x="333" y="409"/>
                </a:lnTo>
                <a:lnTo>
                  <a:pt x="327" y="417"/>
                </a:lnTo>
                <a:lnTo>
                  <a:pt x="316" y="419"/>
                </a:lnTo>
                <a:lnTo>
                  <a:pt x="305" y="421"/>
                </a:lnTo>
                <a:lnTo>
                  <a:pt x="298" y="428"/>
                </a:lnTo>
                <a:lnTo>
                  <a:pt x="291" y="436"/>
                </a:lnTo>
                <a:lnTo>
                  <a:pt x="280" y="438"/>
                </a:lnTo>
                <a:lnTo>
                  <a:pt x="269" y="439"/>
                </a:lnTo>
                <a:lnTo>
                  <a:pt x="263" y="451"/>
                </a:lnTo>
                <a:lnTo>
                  <a:pt x="260" y="470"/>
                </a:lnTo>
                <a:lnTo>
                  <a:pt x="252" y="477"/>
                </a:lnTo>
                <a:lnTo>
                  <a:pt x="245" y="485"/>
                </a:lnTo>
                <a:lnTo>
                  <a:pt x="245" y="500"/>
                </a:lnTo>
                <a:lnTo>
                  <a:pt x="227" y="501"/>
                </a:lnTo>
                <a:lnTo>
                  <a:pt x="225" y="516"/>
                </a:lnTo>
                <a:lnTo>
                  <a:pt x="221" y="530"/>
                </a:lnTo>
                <a:lnTo>
                  <a:pt x="216" y="541"/>
                </a:lnTo>
                <a:lnTo>
                  <a:pt x="210" y="547"/>
                </a:lnTo>
                <a:lnTo>
                  <a:pt x="199" y="547"/>
                </a:lnTo>
                <a:lnTo>
                  <a:pt x="194" y="543"/>
                </a:lnTo>
                <a:lnTo>
                  <a:pt x="190" y="537"/>
                </a:lnTo>
                <a:lnTo>
                  <a:pt x="181" y="535"/>
                </a:lnTo>
                <a:lnTo>
                  <a:pt x="166" y="537"/>
                </a:lnTo>
                <a:lnTo>
                  <a:pt x="163" y="545"/>
                </a:lnTo>
                <a:lnTo>
                  <a:pt x="161" y="554"/>
                </a:lnTo>
                <a:lnTo>
                  <a:pt x="159" y="560"/>
                </a:lnTo>
                <a:lnTo>
                  <a:pt x="155" y="567"/>
                </a:lnTo>
                <a:lnTo>
                  <a:pt x="157" y="573"/>
                </a:lnTo>
                <a:lnTo>
                  <a:pt x="155" y="573"/>
                </a:lnTo>
                <a:lnTo>
                  <a:pt x="146" y="563"/>
                </a:lnTo>
                <a:lnTo>
                  <a:pt x="137" y="560"/>
                </a:lnTo>
                <a:lnTo>
                  <a:pt x="130" y="556"/>
                </a:lnTo>
                <a:lnTo>
                  <a:pt x="122" y="554"/>
                </a:lnTo>
                <a:lnTo>
                  <a:pt x="119" y="560"/>
                </a:lnTo>
                <a:lnTo>
                  <a:pt x="115" y="569"/>
                </a:lnTo>
                <a:lnTo>
                  <a:pt x="111" y="579"/>
                </a:lnTo>
                <a:lnTo>
                  <a:pt x="106" y="586"/>
                </a:lnTo>
                <a:lnTo>
                  <a:pt x="104" y="588"/>
                </a:lnTo>
                <a:lnTo>
                  <a:pt x="99" y="582"/>
                </a:lnTo>
                <a:lnTo>
                  <a:pt x="90" y="575"/>
                </a:lnTo>
                <a:lnTo>
                  <a:pt x="77" y="571"/>
                </a:lnTo>
                <a:lnTo>
                  <a:pt x="66" y="575"/>
                </a:lnTo>
                <a:lnTo>
                  <a:pt x="62" y="579"/>
                </a:lnTo>
                <a:lnTo>
                  <a:pt x="60" y="582"/>
                </a:lnTo>
                <a:lnTo>
                  <a:pt x="58" y="586"/>
                </a:lnTo>
                <a:lnTo>
                  <a:pt x="49" y="586"/>
                </a:lnTo>
                <a:lnTo>
                  <a:pt x="42" y="582"/>
                </a:lnTo>
                <a:lnTo>
                  <a:pt x="31" y="577"/>
                </a:lnTo>
                <a:lnTo>
                  <a:pt x="22" y="579"/>
                </a:lnTo>
                <a:lnTo>
                  <a:pt x="22" y="592"/>
                </a:lnTo>
                <a:lnTo>
                  <a:pt x="25" y="595"/>
                </a:lnTo>
                <a:lnTo>
                  <a:pt x="24" y="595"/>
                </a:lnTo>
                <a:lnTo>
                  <a:pt x="14" y="595"/>
                </a:lnTo>
                <a:lnTo>
                  <a:pt x="2" y="595"/>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2" name="Freeform 257">
            <a:extLst>
              <a:ext uri="{FF2B5EF4-FFF2-40B4-BE49-F238E27FC236}">
                <a16:creationId xmlns:a16="http://schemas.microsoft.com/office/drawing/2014/main" id="{C87DCC30-5A6F-42ED-9484-5E8211A4C087}"/>
              </a:ext>
            </a:extLst>
          </p:cNvPr>
          <p:cNvSpPr>
            <a:spLocks/>
          </p:cNvSpPr>
          <p:nvPr/>
        </p:nvSpPr>
        <p:spPr bwMode="auto">
          <a:xfrm>
            <a:off x="8708894" y="3038467"/>
            <a:ext cx="431329" cy="624940"/>
          </a:xfrm>
          <a:custGeom>
            <a:avLst/>
            <a:gdLst>
              <a:gd name="T0" fmla="*/ 0 w 413"/>
              <a:gd name="T1" fmla="*/ 2147483647 h 594"/>
              <a:gd name="T2" fmla="*/ 2147483647 w 413"/>
              <a:gd name="T3" fmla="*/ 2147483647 h 594"/>
              <a:gd name="T4" fmla="*/ 2147483647 w 413"/>
              <a:gd name="T5" fmla="*/ 2147483647 h 594"/>
              <a:gd name="T6" fmla="*/ 2147483647 w 413"/>
              <a:gd name="T7" fmla="*/ 2147483647 h 594"/>
              <a:gd name="T8" fmla="*/ 2147483647 w 413"/>
              <a:gd name="T9" fmla="*/ 2147483647 h 594"/>
              <a:gd name="T10" fmla="*/ 2147483647 w 413"/>
              <a:gd name="T11" fmla="*/ 2147483647 h 594"/>
              <a:gd name="T12" fmla="*/ 2147483647 w 413"/>
              <a:gd name="T13" fmla="*/ 2147483647 h 594"/>
              <a:gd name="T14" fmla="*/ 2147483647 w 413"/>
              <a:gd name="T15" fmla="*/ 2147483647 h 594"/>
              <a:gd name="T16" fmla="*/ 2147483647 w 413"/>
              <a:gd name="T17" fmla="*/ 2147483647 h 594"/>
              <a:gd name="T18" fmla="*/ 2147483647 w 413"/>
              <a:gd name="T19" fmla="*/ 2147483647 h 594"/>
              <a:gd name="T20" fmla="*/ 2147483647 w 413"/>
              <a:gd name="T21" fmla="*/ 2147483647 h 594"/>
              <a:gd name="T22" fmla="*/ 2147483647 w 413"/>
              <a:gd name="T23" fmla="*/ 2147483647 h 594"/>
              <a:gd name="T24" fmla="*/ 2147483647 w 413"/>
              <a:gd name="T25" fmla="*/ 2147483647 h 594"/>
              <a:gd name="T26" fmla="*/ 2147483647 w 413"/>
              <a:gd name="T27" fmla="*/ 2147483647 h 594"/>
              <a:gd name="T28" fmla="*/ 2147483647 w 413"/>
              <a:gd name="T29" fmla="*/ 2147483647 h 594"/>
              <a:gd name="T30" fmla="*/ 2147483647 w 413"/>
              <a:gd name="T31" fmla="*/ 2147483647 h 594"/>
              <a:gd name="T32" fmla="*/ 2147483647 w 413"/>
              <a:gd name="T33" fmla="*/ 2147483647 h 594"/>
              <a:gd name="T34" fmla="*/ 2147483647 w 413"/>
              <a:gd name="T35" fmla="*/ 2147483647 h 594"/>
              <a:gd name="T36" fmla="*/ 2147483647 w 413"/>
              <a:gd name="T37" fmla="*/ 2147483647 h 594"/>
              <a:gd name="T38" fmla="*/ 2147483647 w 413"/>
              <a:gd name="T39" fmla="*/ 2147483647 h 594"/>
              <a:gd name="T40" fmla="*/ 2147483647 w 413"/>
              <a:gd name="T41" fmla="*/ 2147483647 h 594"/>
              <a:gd name="T42" fmla="*/ 2147483647 w 413"/>
              <a:gd name="T43" fmla="*/ 2147483647 h 594"/>
              <a:gd name="T44" fmla="*/ 2147483647 w 413"/>
              <a:gd name="T45" fmla="*/ 2147483647 h 594"/>
              <a:gd name="T46" fmla="*/ 2147483647 w 413"/>
              <a:gd name="T47" fmla="*/ 2147483647 h 594"/>
              <a:gd name="T48" fmla="*/ 2147483647 w 413"/>
              <a:gd name="T49" fmla="*/ 2147483647 h 594"/>
              <a:gd name="T50" fmla="*/ 2147483647 w 413"/>
              <a:gd name="T51" fmla="*/ 2147483647 h 594"/>
              <a:gd name="T52" fmla="*/ 2147483647 w 413"/>
              <a:gd name="T53" fmla="*/ 2147483647 h 594"/>
              <a:gd name="T54" fmla="*/ 2147483647 w 413"/>
              <a:gd name="T55" fmla="*/ 2147483647 h 594"/>
              <a:gd name="T56" fmla="*/ 2147483647 w 413"/>
              <a:gd name="T57" fmla="*/ 2147483647 h 594"/>
              <a:gd name="T58" fmla="*/ 2147483647 w 413"/>
              <a:gd name="T59" fmla="*/ 2147483647 h 594"/>
              <a:gd name="T60" fmla="*/ 2147483647 w 413"/>
              <a:gd name="T61" fmla="*/ 2147483647 h 594"/>
              <a:gd name="T62" fmla="*/ 2147483647 w 413"/>
              <a:gd name="T63" fmla="*/ 2147483647 h 594"/>
              <a:gd name="T64" fmla="*/ 2147483647 w 413"/>
              <a:gd name="T65" fmla="*/ 2147483647 h 594"/>
              <a:gd name="T66" fmla="*/ 2147483647 w 413"/>
              <a:gd name="T67" fmla="*/ 2147483647 h 594"/>
              <a:gd name="T68" fmla="*/ 2147483647 w 413"/>
              <a:gd name="T69" fmla="*/ 2147483647 h 594"/>
              <a:gd name="T70" fmla="*/ 2147483647 w 413"/>
              <a:gd name="T71" fmla="*/ 2147483647 h 594"/>
              <a:gd name="T72" fmla="*/ 2147483647 w 413"/>
              <a:gd name="T73" fmla="*/ 2147483647 h 594"/>
              <a:gd name="T74" fmla="*/ 2147483647 w 413"/>
              <a:gd name="T75" fmla="*/ 2147483647 h 594"/>
              <a:gd name="T76" fmla="*/ 2147483647 w 413"/>
              <a:gd name="T77" fmla="*/ 2147483647 h 594"/>
              <a:gd name="T78" fmla="*/ 2147483647 w 413"/>
              <a:gd name="T79" fmla="*/ 2147483647 h 594"/>
              <a:gd name="T80" fmla="*/ 2147483647 w 413"/>
              <a:gd name="T81" fmla="*/ 2147483647 h 594"/>
              <a:gd name="T82" fmla="*/ 2147483647 w 413"/>
              <a:gd name="T83" fmla="*/ 2147483647 h 594"/>
              <a:gd name="T84" fmla="*/ 2147483647 w 413"/>
              <a:gd name="T85" fmla="*/ 2147483647 h 594"/>
              <a:gd name="T86" fmla="*/ 2147483647 w 413"/>
              <a:gd name="T87" fmla="*/ 2147483647 h 594"/>
              <a:gd name="T88" fmla="*/ 2147483647 w 413"/>
              <a:gd name="T89" fmla="*/ 2147483647 h 5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3"/>
              <a:gd name="T136" fmla="*/ 0 h 594"/>
              <a:gd name="T137" fmla="*/ 413 w 413"/>
              <a:gd name="T138" fmla="*/ 594 h 5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3" h="594">
                <a:moveTo>
                  <a:pt x="342" y="560"/>
                </a:moveTo>
                <a:lnTo>
                  <a:pt x="207" y="572"/>
                </a:lnTo>
                <a:lnTo>
                  <a:pt x="0" y="594"/>
                </a:lnTo>
                <a:lnTo>
                  <a:pt x="14" y="575"/>
                </a:lnTo>
                <a:lnTo>
                  <a:pt x="29" y="551"/>
                </a:lnTo>
                <a:lnTo>
                  <a:pt x="38" y="525"/>
                </a:lnTo>
                <a:lnTo>
                  <a:pt x="45" y="495"/>
                </a:lnTo>
                <a:lnTo>
                  <a:pt x="49" y="464"/>
                </a:lnTo>
                <a:lnTo>
                  <a:pt x="47" y="434"/>
                </a:lnTo>
                <a:lnTo>
                  <a:pt x="40" y="404"/>
                </a:lnTo>
                <a:lnTo>
                  <a:pt x="27" y="374"/>
                </a:lnTo>
                <a:lnTo>
                  <a:pt x="11" y="339"/>
                </a:lnTo>
                <a:lnTo>
                  <a:pt x="11" y="312"/>
                </a:lnTo>
                <a:lnTo>
                  <a:pt x="13" y="293"/>
                </a:lnTo>
                <a:lnTo>
                  <a:pt x="7" y="278"/>
                </a:lnTo>
                <a:lnTo>
                  <a:pt x="5" y="261"/>
                </a:lnTo>
                <a:lnTo>
                  <a:pt x="14" y="241"/>
                </a:lnTo>
                <a:lnTo>
                  <a:pt x="22" y="213"/>
                </a:lnTo>
                <a:lnTo>
                  <a:pt x="20" y="173"/>
                </a:lnTo>
                <a:lnTo>
                  <a:pt x="22" y="162"/>
                </a:lnTo>
                <a:lnTo>
                  <a:pt x="27" y="162"/>
                </a:lnTo>
                <a:lnTo>
                  <a:pt x="33" y="158"/>
                </a:lnTo>
                <a:lnTo>
                  <a:pt x="33" y="141"/>
                </a:lnTo>
                <a:lnTo>
                  <a:pt x="53" y="122"/>
                </a:lnTo>
                <a:lnTo>
                  <a:pt x="67" y="105"/>
                </a:lnTo>
                <a:lnTo>
                  <a:pt x="75" y="94"/>
                </a:lnTo>
                <a:lnTo>
                  <a:pt x="77" y="98"/>
                </a:lnTo>
                <a:lnTo>
                  <a:pt x="77" y="143"/>
                </a:lnTo>
                <a:lnTo>
                  <a:pt x="89" y="137"/>
                </a:lnTo>
                <a:lnTo>
                  <a:pt x="93" y="107"/>
                </a:lnTo>
                <a:lnTo>
                  <a:pt x="95" y="75"/>
                </a:lnTo>
                <a:lnTo>
                  <a:pt x="106" y="64"/>
                </a:lnTo>
                <a:lnTo>
                  <a:pt x="113" y="66"/>
                </a:lnTo>
                <a:lnTo>
                  <a:pt x="122" y="64"/>
                </a:lnTo>
                <a:lnTo>
                  <a:pt x="128" y="58"/>
                </a:lnTo>
                <a:lnTo>
                  <a:pt x="128" y="49"/>
                </a:lnTo>
                <a:lnTo>
                  <a:pt x="119" y="47"/>
                </a:lnTo>
                <a:lnTo>
                  <a:pt x="111" y="40"/>
                </a:lnTo>
                <a:lnTo>
                  <a:pt x="110" y="30"/>
                </a:lnTo>
                <a:lnTo>
                  <a:pt x="115" y="21"/>
                </a:lnTo>
                <a:lnTo>
                  <a:pt x="119" y="15"/>
                </a:lnTo>
                <a:lnTo>
                  <a:pt x="119" y="8"/>
                </a:lnTo>
                <a:lnTo>
                  <a:pt x="122" y="4"/>
                </a:lnTo>
                <a:lnTo>
                  <a:pt x="133" y="6"/>
                </a:lnTo>
                <a:lnTo>
                  <a:pt x="141" y="2"/>
                </a:lnTo>
                <a:lnTo>
                  <a:pt x="146" y="0"/>
                </a:lnTo>
                <a:lnTo>
                  <a:pt x="155" y="4"/>
                </a:lnTo>
                <a:lnTo>
                  <a:pt x="166" y="10"/>
                </a:lnTo>
                <a:lnTo>
                  <a:pt x="177" y="13"/>
                </a:lnTo>
                <a:lnTo>
                  <a:pt x="186" y="15"/>
                </a:lnTo>
                <a:lnTo>
                  <a:pt x="192" y="17"/>
                </a:lnTo>
                <a:lnTo>
                  <a:pt x="201" y="25"/>
                </a:lnTo>
                <a:lnTo>
                  <a:pt x="208" y="28"/>
                </a:lnTo>
                <a:lnTo>
                  <a:pt x="218" y="32"/>
                </a:lnTo>
                <a:lnTo>
                  <a:pt x="227" y="34"/>
                </a:lnTo>
                <a:lnTo>
                  <a:pt x="238" y="34"/>
                </a:lnTo>
                <a:lnTo>
                  <a:pt x="247" y="36"/>
                </a:lnTo>
                <a:lnTo>
                  <a:pt x="256" y="36"/>
                </a:lnTo>
                <a:lnTo>
                  <a:pt x="265" y="38"/>
                </a:lnTo>
                <a:lnTo>
                  <a:pt x="272" y="40"/>
                </a:lnTo>
                <a:lnTo>
                  <a:pt x="282" y="47"/>
                </a:lnTo>
                <a:lnTo>
                  <a:pt x="287" y="57"/>
                </a:lnTo>
                <a:lnTo>
                  <a:pt x="291" y="66"/>
                </a:lnTo>
                <a:lnTo>
                  <a:pt x="291" y="70"/>
                </a:lnTo>
                <a:lnTo>
                  <a:pt x="287" y="72"/>
                </a:lnTo>
                <a:lnTo>
                  <a:pt x="282" y="77"/>
                </a:lnTo>
                <a:lnTo>
                  <a:pt x="280" y="87"/>
                </a:lnTo>
                <a:lnTo>
                  <a:pt x="287" y="100"/>
                </a:lnTo>
                <a:lnTo>
                  <a:pt x="300" y="119"/>
                </a:lnTo>
                <a:lnTo>
                  <a:pt x="307" y="147"/>
                </a:lnTo>
                <a:lnTo>
                  <a:pt x="305" y="173"/>
                </a:lnTo>
                <a:lnTo>
                  <a:pt x="293" y="194"/>
                </a:lnTo>
                <a:lnTo>
                  <a:pt x="289" y="209"/>
                </a:lnTo>
                <a:lnTo>
                  <a:pt x="287" y="220"/>
                </a:lnTo>
                <a:lnTo>
                  <a:pt x="280" y="231"/>
                </a:lnTo>
                <a:lnTo>
                  <a:pt x="260" y="237"/>
                </a:lnTo>
                <a:lnTo>
                  <a:pt x="258" y="254"/>
                </a:lnTo>
                <a:lnTo>
                  <a:pt x="258" y="271"/>
                </a:lnTo>
                <a:lnTo>
                  <a:pt x="263" y="284"/>
                </a:lnTo>
                <a:lnTo>
                  <a:pt x="276" y="288"/>
                </a:lnTo>
                <a:lnTo>
                  <a:pt x="285" y="288"/>
                </a:lnTo>
                <a:lnTo>
                  <a:pt x="294" y="286"/>
                </a:lnTo>
                <a:lnTo>
                  <a:pt x="300" y="278"/>
                </a:lnTo>
                <a:lnTo>
                  <a:pt x="304" y="267"/>
                </a:lnTo>
                <a:lnTo>
                  <a:pt x="307" y="254"/>
                </a:lnTo>
                <a:lnTo>
                  <a:pt x="314" y="243"/>
                </a:lnTo>
                <a:lnTo>
                  <a:pt x="324" y="235"/>
                </a:lnTo>
                <a:lnTo>
                  <a:pt x="331" y="231"/>
                </a:lnTo>
                <a:lnTo>
                  <a:pt x="336" y="226"/>
                </a:lnTo>
                <a:lnTo>
                  <a:pt x="344" y="218"/>
                </a:lnTo>
                <a:lnTo>
                  <a:pt x="353" y="216"/>
                </a:lnTo>
                <a:lnTo>
                  <a:pt x="366" y="229"/>
                </a:lnTo>
                <a:lnTo>
                  <a:pt x="377" y="248"/>
                </a:lnTo>
                <a:lnTo>
                  <a:pt x="384" y="261"/>
                </a:lnTo>
                <a:lnTo>
                  <a:pt x="390" y="273"/>
                </a:lnTo>
                <a:lnTo>
                  <a:pt x="390" y="290"/>
                </a:lnTo>
                <a:lnTo>
                  <a:pt x="393" y="308"/>
                </a:lnTo>
                <a:lnTo>
                  <a:pt x="404" y="327"/>
                </a:lnTo>
                <a:lnTo>
                  <a:pt x="413" y="354"/>
                </a:lnTo>
                <a:lnTo>
                  <a:pt x="413" y="387"/>
                </a:lnTo>
                <a:lnTo>
                  <a:pt x="406" y="406"/>
                </a:lnTo>
                <a:lnTo>
                  <a:pt x="397" y="412"/>
                </a:lnTo>
                <a:lnTo>
                  <a:pt x="390" y="416"/>
                </a:lnTo>
                <a:lnTo>
                  <a:pt x="386" y="432"/>
                </a:lnTo>
                <a:lnTo>
                  <a:pt x="380" y="448"/>
                </a:lnTo>
                <a:lnTo>
                  <a:pt x="373" y="455"/>
                </a:lnTo>
                <a:lnTo>
                  <a:pt x="364" y="468"/>
                </a:lnTo>
                <a:lnTo>
                  <a:pt x="362" y="498"/>
                </a:lnTo>
                <a:lnTo>
                  <a:pt x="360" y="517"/>
                </a:lnTo>
                <a:lnTo>
                  <a:pt x="353" y="523"/>
                </a:lnTo>
                <a:lnTo>
                  <a:pt x="346" y="532"/>
                </a:lnTo>
                <a:lnTo>
                  <a:pt x="342" y="560"/>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3" name="Freeform 259">
            <a:extLst>
              <a:ext uri="{FF2B5EF4-FFF2-40B4-BE49-F238E27FC236}">
                <a16:creationId xmlns:a16="http://schemas.microsoft.com/office/drawing/2014/main" id="{D646E1F9-2857-40A6-9533-074E91F5FB1D}"/>
              </a:ext>
            </a:extLst>
          </p:cNvPr>
          <p:cNvSpPr>
            <a:spLocks/>
          </p:cNvSpPr>
          <p:nvPr/>
        </p:nvSpPr>
        <p:spPr bwMode="auto">
          <a:xfrm>
            <a:off x="6893722" y="3490590"/>
            <a:ext cx="934544" cy="492271"/>
          </a:xfrm>
          <a:custGeom>
            <a:avLst/>
            <a:gdLst>
              <a:gd name="T0" fmla="*/ 2147483647 w 893"/>
              <a:gd name="T1" fmla="*/ 2147483647 h 468"/>
              <a:gd name="T2" fmla="*/ 2147483647 w 893"/>
              <a:gd name="T3" fmla="*/ 2147483647 h 468"/>
              <a:gd name="T4" fmla="*/ 2147483647 w 893"/>
              <a:gd name="T5" fmla="*/ 2147483647 h 468"/>
              <a:gd name="T6" fmla="*/ 2147483647 w 893"/>
              <a:gd name="T7" fmla="*/ 2147483647 h 468"/>
              <a:gd name="T8" fmla="*/ 2147483647 w 893"/>
              <a:gd name="T9" fmla="*/ 2147483647 h 468"/>
              <a:gd name="T10" fmla="*/ 0 w 893"/>
              <a:gd name="T11" fmla="*/ 2147483647 h 468"/>
              <a:gd name="T12" fmla="*/ 2147483647 w 893"/>
              <a:gd name="T13" fmla="*/ 0 h 468"/>
              <a:gd name="T14" fmla="*/ 2147483647 w 893"/>
              <a:gd name="T15" fmla="*/ 2147483647 h 468"/>
              <a:gd name="T16" fmla="*/ 2147483647 w 893"/>
              <a:gd name="T17" fmla="*/ 2147483647 h 468"/>
              <a:gd name="T18" fmla="*/ 2147483647 w 893"/>
              <a:gd name="T19" fmla="*/ 2147483647 h 468"/>
              <a:gd name="T20" fmla="*/ 2147483647 w 893"/>
              <a:gd name="T21" fmla="*/ 2147483647 h 468"/>
              <a:gd name="T22" fmla="*/ 2147483647 w 893"/>
              <a:gd name="T23" fmla="*/ 2147483647 h 468"/>
              <a:gd name="T24" fmla="*/ 2147483647 w 893"/>
              <a:gd name="T25" fmla="*/ 2147483647 h 468"/>
              <a:gd name="T26" fmla="*/ 2147483647 w 893"/>
              <a:gd name="T27" fmla="*/ 2147483647 h 468"/>
              <a:gd name="T28" fmla="*/ 2147483647 w 893"/>
              <a:gd name="T29" fmla="*/ 2147483647 h 468"/>
              <a:gd name="T30" fmla="*/ 2147483647 w 893"/>
              <a:gd name="T31" fmla="*/ 2147483647 h 468"/>
              <a:gd name="T32" fmla="*/ 2147483647 w 893"/>
              <a:gd name="T33" fmla="*/ 2147483647 h 468"/>
              <a:gd name="T34" fmla="*/ 2147483647 w 893"/>
              <a:gd name="T35" fmla="*/ 2147483647 h 468"/>
              <a:gd name="T36" fmla="*/ 2147483647 w 893"/>
              <a:gd name="T37" fmla="*/ 2147483647 h 468"/>
              <a:gd name="T38" fmla="*/ 2147483647 w 893"/>
              <a:gd name="T39" fmla="*/ 2147483647 h 468"/>
              <a:gd name="T40" fmla="*/ 2147483647 w 893"/>
              <a:gd name="T41" fmla="*/ 2147483647 h 468"/>
              <a:gd name="T42" fmla="*/ 2147483647 w 893"/>
              <a:gd name="T43" fmla="*/ 2147483647 h 468"/>
              <a:gd name="T44" fmla="*/ 2147483647 w 893"/>
              <a:gd name="T45" fmla="*/ 2147483647 h 468"/>
              <a:gd name="T46" fmla="*/ 2147483647 w 893"/>
              <a:gd name="T47" fmla="*/ 2147483647 h 468"/>
              <a:gd name="T48" fmla="*/ 2147483647 w 893"/>
              <a:gd name="T49" fmla="*/ 2147483647 h 468"/>
              <a:gd name="T50" fmla="*/ 2147483647 w 893"/>
              <a:gd name="T51" fmla="*/ 2147483647 h 468"/>
              <a:gd name="T52" fmla="*/ 2147483647 w 893"/>
              <a:gd name="T53" fmla="*/ 2147483647 h 468"/>
              <a:gd name="T54" fmla="*/ 2147483647 w 893"/>
              <a:gd name="T55" fmla="*/ 2147483647 h 468"/>
              <a:gd name="T56" fmla="*/ 2147483647 w 893"/>
              <a:gd name="T57" fmla="*/ 2147483647 h 468"/>
              <a:gd name="T58" fmla="*/ 2147483647 w 893"/>
              <a:gd name="T59" fmla="*/ 2147483647 h 468"/>
              <a:gd name="T60" fmla="*/ 2147483647 w 893"/>
              <a:gd name="T61" fmla="*/ 2147483647 h 468"/>
              <a:gd name="T62" fmla="*/ 2147483647 w 893"/>
              <a:gd name="T63" fmla="*/ 2147483647 h 468"/>
              <a:gd name="T64" fmla="*/ 2147483647 w 893"/>
              <a:gd name="T65" fmla="*/ 2147483647 h 468"/>
              <a:gd name="T66" fmla="*/ 2147483647 w 893"/>
              <a:gd name="T67" fmla="*/ 2147483647 h 468"/>
              <a:gd name="T68" fmla="*/ 2147483647 w 893"/>
              <a:gd name="T69" fmla="*/ 2147483647 h 468"/>
              <a:gd name="T70" fmla="*/ 2147483647 w 893"/>
              <a:gd name="T71" fmla="*/ 2147483647 h 468"/>
              <a:gd name="T72" fmla="*/ 2147483647 w 893"/>
              <a:gd name="T73" fmla="*/ 2147483647 h 468"/>
              <a:gd name="T74" fmla="*/ 2147483647 w 893"/>
              <a:gd name="T75" fmla="*/ 2147483647 h 468"/>
              <a:gd name="T76" fmla="*/ 2147483647 w 893"/>
              <a:gd name="T77" fmla="*/ 2147483647 h 468"/>
              <a:gd name="T78" fmla="*/ 2147483647 w 893"/>
              <a:gd name="T79" fmla="*/ 2147483647 h 468"/>
              <a:gd name="T80" fmla="*/ 2147483647 w 893"/>
              <a:gd name="T81" fmla="*/ 2147483647 h 468"/>
              <a:gd name="T82" fmla="*/ 2147483647 w 893"/>
              <a:gd name="T83" fmla="*/ 2147483647 h 468"/>
              <a:gd name="T84" fmla="*/ 2147483647 w 893"/>
              <a:gd name="T85" fmla="*/ 2147483647 h 468"/>
              <a:gd name="T86" fmla="*/ 2147483647 w 893"/>
              <a:gd name="T87" fmla="*/ 2147483647 h 468"/>
              <a:gd name="T88" fmla="*/ 2147483647 w 893"/>
              <a:gd name="T89" fmla="*/ 2147483647 h 468"/>
              <a:gd name="T90" fmla="*/ 2147483647 w 893"/>
              <a:gd name="T91" fmla="*/ 2147483647 h 468"/>
              <a:gd name="T92" fmla="*/ 2147483647 w 893"/>
              <a:gd name="T93" fmla="*/ 2147483647 h 468"/>
              <a:gd name="T94" fmla="*/ 2147483647 w 893"/>
              <a:gd name="T95" fmla="*/ 2147483647 h 468"/>
              <a:gd name="T96" fmla="*/ 2147483647 w 893"/>
              <a:gd name="T97" fmla="*/ 2147483647 h 468"/>
              <a:gd name="T98" fmla="*/ 2147483647 w 893"/>
              <a:gd name="T99" fmla="*/ 2147483647 h 468"/>
              <a:gd name="T100" fmla="*/ 2147483647 w 893"/>
              <a:gd name="T101" fmla="*/ 2147483647 h 468"/>
              <a:gd name="T102" fmla="*/ 2147483647 w 893"/>
              <a:gd name="T103" fmla="*/ 2147483647 h 468"/>
              <a:gd name="T104" fmla="*/ 2147483647 w 893"/>
              <a:gd name="T105" fmla="*/ 2147483647 h 4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3"/>
              <a:gd name="T160" fmla="*/ 0 h 468"/>
              <a:gd name="T161" fmla="*/ 893 w 893"/>
              <a:gd name="T162" fmla="*/ 468 h 46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3" h="468">
                <a:moveTo>
                  <a:pt x="192" y="436"/>
                </a:moveTo>
                <a:lnTo>
                  <a:pt x="192" y="436"/>
                </a:lnTo>
                <a:lnTo>
                  <a:pt x="199" y="300"/>
                </a:lnTo>
                <a:lnTo>
                  <a:pt x="185" y="299"/>
                </a:lnTo>
                <a:lnTo>
                  <a:pt x="165" y="299"/>
                </a:lnTo>
                <a:lnTo>
                  <a:pt x="139" y="297"/>
                </a:lnTo>
                <a:lnTo>
                  <a:pt x="110" y="295"/>
                </a:lnTo>
                <a:lnTo>
                  <a:pt x="78" y="293"/>
                </a:lnTo>
                <a:lnTo>
                  <a:pt x="49" y="289"/>
                </a:lnTo>
                <a:lnTo>
                  <a:pt x="22" y="287"/>
                </a:lnTo>
                <a:lnTo>
                  <a:pt x="0" y="285"/>
                </a:lnTo>
                <a:lnTo>
                  <a:pt x="22" y="0"/>
                </a:lnTo>
                <a:lnTo>
                  <a:pt x="64" y="3"/>
                </a:lnTo>
                <a:lnTo>
                  <a:pt x="108" y="7"/>
                </a:lnTo>
                <a:lnTo>
                  <a:pt x="148" y="9"/>
                </a:lnTo>
                <a:lnTo>
                  <a:pt x="190" y="13"/>
                </a:lnTo>
                <a:lnTo>
                  <a:pt x="230" y="15"/>
                </a:lnTo>
                <a:lnTo>
                  <a:pt x="269" y="19"/>
                </a:lnTo>
                <a:lnTo>
                  <a:pt x="307" y="20"/>
                </a:lnTo>
                <a:lnTo>
                  <a:pt x="344" y="22"/>
                </a:lnTo>
                <a:lnTo>
                  <a:pt x="379" y="24"/>
                </a:lnTo>
                <a:lnTo>
                  <a:pt x="410" y="26"/>
                </a:lnTo>
                <a:lnTo>
                  <a:pt x="441" y="28"/>
                </a:lnTo>
                <a:lnTo>
                  <a:pt x="470" y="28"/>
                </a:lnTo>
                <a:lnTo>
                  <a:pt x="496" y="30"/>
                </a:lnTo>
                <a:lnTo>
                  <a:pt x="518" y="30"/>
                </a:lnTo>
                <a:lnTo>
                  <a:pt x="540" y="32"/>
                </a:lnTo>
                <a:lnTo>
                  <a:pt x="556" y="32"/>
                </a:lnTo>
                <a:lnTo>
                  <a:pt x="571" y="34"/>
                </a:lnTo>
                <a:lnTo>
                  <a:pt x="580" y="37"/>
                </a:lnTo>
                <a:lnTo>
                  <a:pt x="587" y="45"/>
                </a:lnTo>
                <a:lnTo>
                  <a:pt x="595" y="52"/>
                </a:lnTo>
                <a:lnTo>
                  <a:pt x="604" y="58"/>
                </a:lnTo>
                <a:lnTo>
                  <a:pt x="618" y="62"/>
                </a:lnTo>
                <a:lnTo>
                  <a:pt x="640" y="62"/>
                </a:lnTo>
                <a:lnTo>
                  <a:pt x="671" y="56"/>
                </a:lnTo>
                <a:lnTo>
                  <a:pt x="682" y="52"/>
                </a:lnTo>
                <a:lnTo>
                  <a:pt x="692" y="54"/>
                </a:lnTo>
                <a:lnTo>
                  <a:pt x="699" y="56"/>
                </a:lnTo>
                <a:lnTo>
                  <a:pt x="706" y="60"/>
                </a:lnTo>
                <a:lnTo>
                  <a:pt x="712" y="66"/>
                </a:lnTo>
                <a:lnTo>
                  <a:pt x="717" y="69"/>
                </a:lnTo>
                <a:lnTo>
                  <a:pt x="723" y="73"/>
                </a:lnTo>
                <a:lnTo>
                  <a:pt x="730" y="75"/>
                </a:lnTo>
                <a:lnTo>
                  <a:pt x="739" y="79"/>
                </a:lnTo>
                <a:lnTo>
                  <a:pt x="750" y="86"/>
                </a:lnTo>
                <a:lnTo>
                  <a:pt x="757" y="96"/>
                </a:lnTo>
                <a:lnTo>
                  <a:pt x="763" y="101"/>
                </a:lnTo>
                <a:lnTo>
                  <a:pt x="778" y="128"/>
                </a:lnTo>
                <a:lnTo>
                  <a:pt x="783" y="144"/>
                </a:lnTo>
                <a:lnTo>
                  <a:pt x="787" y="156"/>
                </a:lnTo>
                <a:lnTo>
                  <a:pt x="792" y="167"/>
                </a:lnTo>
                <a:lnTo>
                  <a:pt x="807" y="193"/>
                </a:lnTo>
                <a:lnTo>
                  <a:pt x="811" y="216"/>
                </a:lnTo>
                <a:lnTo>
                  <a:pt x="811" y="237"/>
                </a:lnTo>
                <a:lnTo>
                  <a:pt x="818" y="252"/>
                </a:lnTo>
                <a:lnTo>
                  <a:pt x="825" y="265"/>
                </a:lnTo>
                <a:lnTo>
                  <a:pt x="827" y="276"/>
                </a:lnTo>
                <a:lnTo>
                  <a:pt x="829" y="289"/>
                </a:lnTo>
                <a:lnTo>
                  <a:pt x="834" y="297"/>
                </a:lnTo>
                <a:lnTo>
                  <a:pt x="831" y="312"/>
                </a:lnTo>
                <a:lnTo>
                  <a:pt x="834" y="319"/>
                </a:lnTo>
                <a:lnTo>
                  <a:pt x="838" y="331"/>
                </a:lnTo>
                <a:lnTo>
                  <a:pt x="838" y="355"/>
                </a:lnTo>
                <a:lnTo>
                  <a:pt x="838" y="368"/>
                </a:lnTo>
                <a:lnTo>
                  <a:pt x="847" y="378"/>
                </a:lnTo>
                <a:lnTo>
                  <a:pt x="854" y="387"/>
                </a:lnTo>
                <a:lnTo>
                  <a:pt x="856" y="402"/>
                </a:lnTo>
                <a:lnTo>
                  <a:pt x="858" y="413"/>
                </a:lnTo>
                <a:lnTo>
                  <a:pt x="864" y="423"/>
                </a:lnTo>
                <a:lnTo>
                  <a:pt x="871" y="428"/>
                </a:lnTo>
                <a:lnTo>
                  <a:pt x="875" y="436"/>
                </a:lnTo>
                <a:lnTo>
                  <a:pt x="880" y="453"/>
                </a:lnTo>
                <a:lnTo>
                  <a:pt x="886" y="455"/>
                </a:lnTo>
                <a:lnTo>
                  <a:pt x="887" y="456"/>
                </a:lnTo>
                <a:lnTo>
                  <a:pt x="891" y="460"/>
                </a:lnTo>
                <a:lnTo>
                  <a:pt x="893" y="466"/>
                </a:lnTo>
                <a:lnTo>
                  <a:pt x="840" y="466"/>
                </a:lnTo>
                <a:lnTo>
                  <a:pt x="789" y="468"/>
                </a:lnTo>
                <a:lnTo>
                  <a:pt x="739" y="468"/>
                </a:lnTo>
                <a:lnTo>
                  <a:pt x="692" y="466"/>
                </a:lnTo>
                <a:lnTo>
                  <a:pt x="644" y="466"/>
                </a:lnTo>
                <a:lnTo>
                  <a:pt x="600" y="464"/>
                </a:lnTo>
                <a:lnTo>
                  <a:pt x="556" y="464"/>
                </a:lnTo>
                <a:lnTo>
                  <a:pt x="514" y="462"/>
                </a:lnTo>
                <a:lnTo>
                  <a:pt x="472" y="458"/>
                </a:lnTo>
                <a:lnTo>
                  <a:pt x="432" y="456"/>
                </a:lnTo>
                <a:lnTo>
                  <a:pt x="391" y="455"/>
                </a:lnTo>
                <a:lnTo>
                  <a:pt x="351" y="451"/>
                </a:lnTo>
                <a:lnTo>
                  <a:pt x="313" y="447"/>
                </a:lnTo>
                <a:lnTo>
                  <a:pt x="272" y="443"/>
                </a:lnTo>
                <a:lnTo>
                  <a:pt x="232" y="440"/>
                </a:lnTo>
                <a:lnTo>
                  <a:pt x="192" y="436"/>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4" name="Freeform 261">
            <a:extLst>
              <a:ext uri="{FF2B5EF4-FFF2-40B4-BE49-F238E27FC236}">
                <a16:creationId xmlns:a16="http://schemas.microsoft.com/office/drawing/2014/main" id="{13F41CB0-387C-435F-83A5-9FFD364C29FF}"/>
              </a:ext>
            </a:extLst>
          </p:cNvPr>
          <p:cNvSpPr>
            <a:spLocks/>
          </p:cNvSpPr>
          <p:nvPr/>
        </p:nvSpPr>
        <p:spPr bwMode="auto">
          <a:xfrm>
            <a:off x="7066907" y="3949695"/>
            <a:ext cx="841416" cy="481797"/>
          </a:xfrm>
          <a:custGeom>
            <a:avLst/>
            <a:gdLst>
              <a:gd name="T0" fmla="*/ 2147483647 w 804"/>
              <a:gd name="T1" fmla="*/ 0 h 457"/>
              <a:gd name="T2" fmla="*/ 2147483647 w 804"/>
              <a:gd name="T3" fmla="*/ 0 h 457"/>
              <a:gd name="T4" fmla="*/ 2147483647 w 804"/>
              <a:gd name="T5" fmla="*/ 2147483647 h 457"/>
              <a:gd name="T6" fmla="*/ 2147483647 w 804"/>
              <a:gd name="T7" fmla="*/ 2147483647 h 457"/>
              <a:gd name="T8" fmla="*/ 2147483647 w 804"/>
              <a:gd name="T9" fmla="*/ 2147483647 h 457"/>
              <a:gd name="T10" fmla="*/ 2147483647 w 804"/>
              <a:gd name="T11" fmla="*/ 2147483647 h 457"/>
              <a:gd name="T12" fmla="*/ 2147483647 w 804"/>
              <a:gd name="T13" fmla="*/ 2147483647 h 457"/>
              <a:gd name="T14" fmla="*/ 2147483647 w 804"/>
              <a:gd name="T15" fmla="*/ 2147483647 h 457"/>
              <a:gd name="T16" fmla="*/ 2147483647 w 804"/>
              <a:gd name="T17" fmla="*/ 2147483647 h 457"/>
              <a:gd name="T18" fmla="*/ 2147483647 w 804"/>
              <a:gd name="T19" fmla="*/ 2147483647 h 457"/>
              <a:gd name="T20" fmla="*/ 2147483647 w 804"/>
              <a:gd name="T21" fmla="*/ 2147483647 h 457"/>
              <a:gd name="T22" fmla="*/ 2147483647 w 804"/>
              <a:gd name="T23" fmla="*/ 2147483647 h 457"/>
              <a:gd name="T24" fmla="*/ 2147483647 w 804"/>
              <a:gd name="T25" fmla="*/ 2147483647 h 457"/>
              <a:gd name="T26" fmla="*/ 2147483647 w 804"/>
              <a:gd name="T27" fmla="*/ 2147483647 h 457"/>
              <a:gd name="T28" fmla="*/ 2147483647 w 804"/>
              <a:gd name="T29" fmla="*/ 2147483647 h 457"/>
              <a:gd name="T30" fmla="*/ 2147483647 w 804"/>
              <a:gd name="T31" fmla="*/ 2147483647 h 457"/>
              <a:gd name="T32" fmla="*/ 2147483647 w 804"/>
              <a:gd name="T33" fmla="*/ 2147483647 h 457"/>
              <a:gd name="T34" fmla="*/ 2147483647 w 804"/>
              <a:gd name="T35" fmla="*/ 2147483647 h 457"/>
              <a:gd name="T36" fmla="*/ 2147483647 w 804"/>
              <a:gd name="T37" fmla="*/ 2147483647 h 457"/>
              <a:gd name="T38" fmla="*/ 2147483647 w 804"/>
              <a:gd name="T39" fmla="*/ 2147483647 h 457"/>
              <a:gd name="T40" fmla="*/ 2147483647 w 804"/>
              <a:gd name="T41" fmla="*/ 2147483647 h 457"/>
              <a:gd name="T42" fmla="*/ 2147483647 w 804"/>
              <a:gd name="T43" fmla="*/ 2147483647 h 457"/>
              <a:gd name="T44" fmla="*/ 2147483647 w 804"/>
              <a:gd name="T45" fmla="*/ 2147483647 h 457"/>
              <a:gd name="T46" fmla="*/ 2147483647 w 804"/>
              <a:gd name="T47" fmla="*/ 2147483647 h 457"/>
              <a:gd name="T48" fmla="*/ 2147483647 w 804"/>
              <a:gd name="T49" fmla="*/ 2147483647 h 457"/>
              <a:gd name="T50" fmla="*/ 2147483647 w 804"/>
              <a:gd name="T51" fmla="*/ 2147483647 h 457"/>
              <a:gd name="T52" fmla="*/ 2147483647 w 804"/>
              <a:gd name="T53" fmla="*/ 2147483647 h 457"/>
              <a:gd name="T54" fmla="*/ 2147483647 w 804"/>
              <a:gd name="T55" fmla="*/ 2147483647 h 457"/>
              <a:gd name="T56" fmla="*/ 2147483647 w 804"/>
              <a:gd name="T57" fmla="*/ 2147483647 h 457"/>
              <a:gd name="T58" fmla="*/ 2147483647 w 804"/>
              <a:gd name="T59" fmla="*/ 2147483647 h 457"/>
              <a:gd name="T60" fmla="*/ 2147483647 w 804"/>
              <a:gd name="T61" fmla="*/ 2147483647 h 457"/>
              <a:gd name="T62" fmla="*/ 2147483647 w 804"/>
              <a:gd name="T63" fmla="*/ 2147483647 h 457"/>
              <a:gd name="T64" fmla="*/ 2147483647 w 804"/>
              <a:gd name="T65" fmla="*/ 2147483647 h 457"/>
              <a:gd name="T66" fmla="*/ 2147483647 w 804"/>
              <a:gd name="T67" fmla="*/ 2147483647 h 457"/>
              <a:gd name="T68" fmla="*/ 2147483647 w 804"/>
              <a:gd name="T69" fmla="*/ 2147483647 h 457"/>
              <a:gd name="T70" fmla="*/ 2147483647 w 804"/>
              <a:gd name="T71" fmla="*/ 2147483647 h 457"/>
              <a:gd name="T72" fmla="*/ 2147483647 w 804"/>
              <a:gd name="T73" fmla="*/ 2147483647 h 457"/>
              <a:gd name="T74" fmla="*/ 2147483647 w 804"/>
              <a:gd name="T75" fmla="*/ 2147483647 h 457"/>
              <a:gd name="T76" fmla="*/ 2147483647 w 804"/>
              <a:gd name="T77" fmla="*/ 2147483647 h 457"/>
              <a:gd name="T78" fmla="*/ 2147483647 w 804"/>
              <a:gd name="T79" fmla="*/ 2147483647 h 457"/>
              <a:gd name="T80" fmla="*/ 2147483647 w 804"/>
              <a:gd name="T81" fmla="*/ 2147483647 h 457"/>
              <a:gd name="T82" fmla="*/ 2147483647 w 804"/>
              <a:gd name="T83" fmla="*/ 2147483647 h 457"/>
              <a:gd name="T84" fmla="*/ 2147483647 w 804"/>
              <a:gd name="T85" fmla="*/ 2147483647 h 457"/>
              <a:gd name="T86" fmla="*/ 2147483647 w 804"/>
              <a:gd name="T87" fmla="*/ 2147483647 h 457"/>
              <a:gd name="T88" fmla="*/ 2147483647 w 804"/>
              <a:gd name="T89" fmla="*/ 2147483647 h 457"/>
              <a:gd name="T90" fmla="*/ 2147483647 w 804"/>
              <a:gd name="T91" fmla="*/ 2147483647 h 457"/>
              <a:gd name="T92" fmla="*/ 2147483647 w 804"/>
              <a:gd name="T93" fmla="*/ 2147483647 h 457"/>
              <a:gd name="T94" fmla="*/ 2147483647 w 804"/>
              <a:gd name="T95" fmla="*/ 2147483647 h 457"/>
              <a:gd name="T96" fmla="*/ 2147483647 w 804"/>
              <a:gd name="T97" fmla="*/ 2147483647 h 457"/>
              <a:gd name="T98" fmla="*/ 2147483647 w 804"/>
              <a:gd name="T99" fmla="*/ 2147483647 h 457"/>
              <a:gd name="T100" fmla="*/ 2147483647 w 804"/>
              <a:gd name="T101" fmla="*/ 2147483647 h 457"/>
              <a:gd name="T102" fmla="*/ 2147483647 w 804"/>
              <a:gd name="T103" fmla="*/ 2147483647 h 457"/>
              <a:gd name="T104" fmla="*/ 2147483647 w 804"/>
              <a:gd name="T105" fmla="*/ 2147483647 h 457"/>
              <a:gd name="T106" fmla="*/ 2147483647 w 804"/>
              <a:gd name="T107" fmla="*/ 2147483647 h 457"/>
              <a:gd name="T108" fmla="*/ 2147483647 w 804"/>
              <a:gd name="T109" fmla="*/ 2147483647 h 457"/>
              <a:gd name="T110" fmla="*/ 2147483647 w 804"/>
              <a:gd name="T111" fmla="*/ 2147483647 h 457"/>
              <a:gd name="T112" fmla="*/ 0 w 804"/>
              <a:gd name="T113" fmla="*/ 2147483647 h 457"/>
              <a:gd name="T114" fmla="*/ 2147483647 w 804"/>
              <a:gd name="T115" fmla="*/ 0 h 45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04"/>
              <a:gd name="T175" fmla="*/ 0 h 457"/>
              <a:gd name="T176" fmla="*/ 804 w 804"/>
              <a:gd name="T177" fmla="*/ 457 h 45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04" h="457">
                <a:moveTo>
                  <a:pt x="26" y="0"/>
                </a:moveTo>
                <a:lnTo>
                  <a:pt x="26" y="0"/>
                </a:lnTo>
                <a:lnTo>
                  <a:pt x="66" y="4"/>
                </a:lnTo>
                <a:lnTo>
                  <a:pt x="106" y="7"/>
                </a:lnTo>
                <a:lnTo>
                  <a:pt x="147" y="11"/>
                </a:lnTo>
                <a:lnTo>
                  <a:pt x="185" y="15"/>
                </a:lnTo>
                <a:lnTo>
                  <a:pt x="225" y="17"/>
                </a:lnTo>
                <a:lnTo>
                  <a:pt x="266" y="20"/>
                </a:lnTo>
                <a:lnTo>
                  <a:pt x="306" y="22"/>
                </a:lnTo>
                <a:lnTo>
                  <a:pt x="348" y="24"/>
                </a:lnTo>
                <a:lnTo>
                  <a:pt x="390" y="26"/>
                </a:lnTo>
                <a:lnTo>
                  <a:pt x="434" y="28"/>
                </a:lnTo>
                <a:lnTo>
                  <a:pt x="478" y="30"/>
                </a:lnTo>
                <a:lnTo>
                  <a:pt x="526" y="30"/>
                </a:lnTo>
                <a:lnTo>
                  <a:pt x="573" y="30"/>
                </a:lnTo>
                <a:lnTo>
                  <a:pt x="623" y="30"/>
                </a:lnTo>
                <a:lnTo>
                  <a:pt x="674" y="30"/>
                </a:lnTo>
                <a:lnTo>
                  <a:pt x="727" y="30"/>
                </a:lnTo>
                <a:lnTo>
                  <a:pt x="731" y="36"/>
                </a:lnTo>
                <a:lnTo>
                  <a:pt x="734" y="41"/>
                </a:lnTo>
                <a:lnTo>
                  <a:pt x="738" y="45"/>
                </a:lnTo>
                <a:lnTo>
                  <a:pt x="745" y="45"/>
                </a:lnTo>
                <a:lnTo>
                  <a:pt x="760" y="47"/>
                </a:lnTo>
                <a:lnTo>
                  <a:pt x="765" y="54"/>
                </a:lnTo>
                <a:lnTo>
                  <a:pt x="763" y="67"/>
                </a:lnTo>
                <a:lnTo>
                  <a:pt x="756" y="83"/>
                </a:lnTo>
                <a:lnTo>
                  <a:pt x="754" y="90"/>
                </a:lnTo>
                <a:lnTo>
                  <a:pt x="762" y="98"/>
                </a:lnTo>
                <a:lnTo>
                  <a:pt x="769" y="107"/>
                </a:lnTo>
                <a:lnTo>
                  <a:pt x="774" y="120"/>
                </a:lnTo>
                <a:lnTo>
                  <a:pt x="780" y="130"/>
                </a:lnTo>
                <a:lnTo>
                  <a:pt x="789" y="139"/>
                </a:lnTo>
                <a:lnTo>
                  <a:pt x="800" y="150"/>
                </a:lnTo>
                <a:lnTo>
                  <a:pt x="802" y="167"/>
                </a:lnTo>
                <a:lnTo>
                  <a:pt x="804" y="457"/>
                </a:lnTo>
                <a:lnTo>
                  <a:pt x="743" y="457"/>
                </a:lnTo>
                <a:lnTo>
                  <a:pt x="681" y="457"/>
                </a:lnTo>
                <a:lnTo>
                  <a:pt x="617" y="457"/>
                </a:lnTo>
                <a:lnTo>
                  <a:pt x="553" y="457"/>
                </a:lnTo>
                <a:lnTo>
                  <a:pt x="489" y="455"/>
                </a:lnTo>
                <a:lnTo>
                  <a:pt x="427" y="453"/>
                </a:lnTo>
                <a:lnTo>
                  <a:pt x="366" y="451"/>
                </a:lnTo>
                <a:lnTo>
                  <a:pt x="308" y="449"/>
                </a:lnTo>
                <a:lnTo>
                  <a:pt x="251" y="447"/>
                </a:lnTo>
                <a:lnTo>
                  <a:pt x="200" y="445"/>
                </a:lnTo>
                <a:lnTo>
                  <a:pt x="152" y="443"/>
                </a:lnTo>
                <a:lnTo>
                  <a:pt x="108" y="442"/>
                </a:lnTo>
                <a:lnTo>
                  <a:pt x="72" y="440"/>
                </a:lnTo>
                <a:lnTo>
                  <a:pt x="41" y="438"/>
                </a:lnTo>
                <a:lnTo>
                  <a:pt x="17" y="436"/>
                </a:lnTo>
                <a:lnTo>
                  <a:pt x="0" y="436"/>
                </a:lnTo>
                <a:lnTo>
                  <a:pt x="26" y="0"/>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5" name="Freeform 263">
            <a:extLst>
              <a:ext uri="{FF2B5EF4-FFF2-40B4-BE49-F238E27FC236}">
                <a16:creationId xmlns:a16="http://schemas.microsoft.com/office/drawing/2014/main" id="{DF2FD686-69C5-468C-A4CF-F484954B40F9}"/>
              </a:ext>
            </a:extLst>
          </p:cNvPr>
          <p:cNvSpPr>
            <a:spLocks/>
          </p:cNvSpPr>
          <p:nvPr/>
        </p:nvSpPr>
        <p:spPr bwMode="auto">
          <a:xfrm>
            <a:off x="6287575" y="3722761"/>
            <a:ext cx="813642" cy="686039"/>
          </a:xfrm>
          <a:custGeom>
            <a:avLst/>
            <a:gdLst>
              <a:gd name="T0" fmla="*/ 0 w 779"/>
              <a:gd name="T1" fmla="*/ 2147483647 h 652"/>
              <a:gd name="T2" fmla="*/ 2147483647 w 779"/>
              <a:gd name="T3" fmla="*/ 0 h 652"/>
              <a:gd name="T4" fmla="*/ 2147483647 w 779"/>
              <a:gd name="T5" fmla="*/ 0 h 652"/>
              <a:gd name="T6" fmla="*/ 2147483647 w 779"/>
              <a:gd name="T7" fmla="*/ 2147483647 h 652"/>
              <a:gd name="T8" fmla="*/ 2147483647 w 779"/>
              <a:gd name="T9" fmla="*/ 2147483647 h 652"/>
              <a:gd name="T10" fmla="*/ 2147483647 w 779"/>
              <a:gd name="T11" fmla="*/ 2147483647 h 652"/>
              <a:gd name="T12" fmla="*/ 2147483647 w 779"/>
              <a:gd name="T13" fmla="*/ 2147483647 h 652"/>
              <a:gd name="T14" fmla="*/ 2147483647 w 779"/>
              <a:gd name="T15" fmla="*/ 2147483647 h 652"/>
              <a:gd name="T16" fmla="*/ 2147483647 w 779"/>
              <a:gd name="T17" fmla="*/ 2147483647 h 652"/>
              <a:gd name="T18" fmla="*/ 2147483647 w 779"/>
              <a:gd name="T19" fmla="*/ 2147483647 h 652"/>
              <a:gd name="T20" fmla="*/ 2147483647 w 779"/>
              <a:gd name="T21" fmla="*/ 2147483647 h 652"/>
              <a:gd name="T22" fmla="*/ 2147483647 w 779"/>
              <a:gd name="T23" fmla="*/ 2147483647 h 652"/>
              <a:gd name="T24" fmla="*/ 2147483647 w 779"/>
              <a:gd name="T25" fmla="*/ 2147483647 h 652"/>
              <a:gd name="T26" fmla="*/ 2147483647 w 779"/>
              <a:gd name="T27" fmla="*/ 2147483647 h 652"/>
              <a:gd name="T28" fmla="*/ 2147483647 w 779"/>
              <a:gd name="T29" fmla="*/ 2147483647 h 652"/>
              <a:gd name="T30" fmla="*/ 2147483647 w 779"/>
              <a:gd name="T31" fmla="*/ 2147483647 h 652"/>
              <a:gd name="T32" fmla="*/ 2147483647 w 779"/>
              <a:gd name="T33" fmla="*/ 2147483647 h 652"/>
              <a:gd name="T34" fmla="*/ 2147483647 w 779"/>
              <a:gd name="T35" fmla="*/ 2147483647 h 652"/>
              <a:gd name="T36" fmla="*/ 2147483647 w 779"/>
              <a:gd name="T37" fmla="*/ 2147483647 h 652"/>
              <a:gd name="T38" fmla="*/ 2147483647 w 779"/>
              <a:gd name="T39" fmla="*/ 2147483647 h 652"/>
              <a:gd name="T40" fmla="*/ 2147483647 w 779"/>
              <a:gd name="T41" fmla="*/ 2147483647 h 652"/>
              <a:gd name="T42" fmla="*/ 2147483647 w 779"/>
              <a:gd name="T43" fmla="*/ 2147483647 h 652"/>
              <a:gd name="T44" fmla="*/ 2147483647 w 779"/>
              <a:gd name="T45" fmla="*/ 2147483647 h 652"/>
              <a:gd name="T46" fmla="*/ 2147483647 w 779"/>
              <a:gd name="T47" fmla="*/ 2147483647 h 652"/>
              <a:gd name="T48" fmla="*/ 2147483647 w 779"/>
              <a:gd name="T49" fmla="*/ 2147483647 h 652"/>
              <a:gd name="T50" fmla="*/ 2147483647 w 779"/>
              <a:gd name="T51" fmla="*/ 2147483647 h 652"/>
              <a:gd name="T52" fmla="*/ 2147483647 w 779"/>
              <a:gd name="T53" fmla="*/ 2147483647 h 652"/>
              <a:gd name="T54" fmla="*/ 2147483647 w 779"/>
              <a:gd name="T55" fmla="*/ 2147483647 h 652"/>
              <a:gd name="T56" fmla="*/ 2147483647 w 779"/>
              <a:gd name="T57" fmla="*/ 2147483647 h 652"/>
              <a:gd name="T58" fmla="*/ 2147483647 w 779"/>
              <a:gd name="T59" fmla="*/ 2147483647 h 652"/>
              <a:gd name="T60" fmla="*/ 2147483647 w 779"/>
              <a:gd name="T61" fmla="*/ 2147483647 h 652"/>
              <a:gd name="T62" fmla="*/ 2147483647 w 779"/>
              <a:gd name="T63" fmla="*/ 2147483647 h 652"/>
              <a:gd name="T64" fmla="*/ 2147483647 w 779"/>
              <a:gd name="T65" fmla="*/ 2147483647 h 652"/>
              <a:gd name="T66" fmla="*/ 2147483647 w 779"/>
              <a:gd name="T67" fmla="*/ 2147483647 h 652"/>
              <a:gd name="T68" fmla="*/ 2147483647 w 779"/>
              <a:gd name="T69" fmla="*/ 2147483647 h 652"/>
              <a:gd name="T70" fmla="*/ 2147483647 w 779"/>
              <a:gd name="T71" fmla="*/ 2147483647 h 652"/>
              <a:gd name="T72" fmla="*/ 2147483647 w 779"/>
              <a:gd name="T73" fmla="*/ 2147483647 h 652"/>
              <a:gd name="T74" fmla="*/ 2147483647 w 779"/>
              <a:gd name="T75" fmla="*/ 2147483647 h 652"/>
              <a:gd name="T76" fmla="*/ 2147483647 w 779"/>
              <a:gd name="T77" fmla="*/ 2147483647 h 652"/>
              <a:gd name="T78" fmla="*/ 2147483647 w 779"/>
              <a:gd name="T79" fmla="*/ 2147483647 h 652"/>
              <a:gd name="T80" fmla="*/ 2147483647 w 779"/>
              <a:gd name="T81" fmla="*/ 2147483647 h 652"/>
              <a:gd name="T82" fmla="*/ 2147483647 w 779"/>
              <a:gd name="T83" fmla="*/ 2147483647 h 652"/>
              <a:gd name="T84" fmla="*/ 2147483647 w 779"/>
              <a:gd name="T85" fmla="*/ 2147483647 h 652"/>
              <a:gd name="T86" fmla="*/ 2147483647 w 779"/>
              <a:gd name="T87" fmla="*/ 2147483647 h 652"/>
              <a:gd name="T88" fmla="*/ 2147483647 w 779"/>
              <a:gd name="T89" fmla="*/ 2147483647 h 652"/>
              <a:gd name="T90" fmla="*/ 2147483647 w 779"/>
              <a:gd name="T91" fmla="*/ 2147483647 h 652"/>
              <a:gd name="T92" fmla="*/ 2147483647 w 779"/>
              <a:gd name="T93" fmla="*/ 2147483647 h 652"/>
              <a:gd name="T94" fmla="*/ 0 w 779"/>
              <a:gd name="T95" fmla="*/ 2147483647 h 6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79"/>
              <a:gd name="T145" fmla="*/ 0 h 652"/>
              <a:gd name="T146" fmla="*/ 779 w 779"/>
              <a:gd name="T147" fmla="*/ 652 h 65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79" h="652">
                <a:moveTo>
                  <a:pt x="0" y="567"/>
                </a:moveTo>
                <a:lnTo>
                  <a:pt x="77" y="0"/>
                </a:lnTo>
                <a:lnTo>
                  <a:pt x="113" y="5"/>
                </a:lnTo>
                <a:lnTo>
                  <a:pt x="150" y="11"/>
                </a:lnTo>
                <a:lnTo>
                  <a:pt x="186" y="17"/>
                </a:lnTo>
                <a:lnTo>
                  <a:pt x="223" y="22"/>
                </a:lnTo>
                <a:lnTo>
                  <a:pt x="261" y="28"/>
                </a:lnTo>
                <a:lnTo>
                  <a:pt x="298" y="32"/>
                </a:lnTo>
                <a:lnTo>
                  <a:pt x="333" y="37"/>
                </a:lnTo>
                <a:lnTo>
                  <a:pt x="368" y="41"/>
                </a:lnTo>
                <a:lnTo>
                  <a:pt x="402" y="47"/>
                </a:lnTo>
                <a:lnTo>
                  <a:pt x="435" y="50"/>
                </a:lnTo>
                <a:lnTo>
                  <a:pt x="466" y="54"/>
                </a:lnTo>
                <a:lnTo>
                  <a:pt x="496" y="56"/>
                </a:lnTo>
                <a:lnTo>
                  <a:pt x="523" y="60"/>
                </a:lnTo>
                <a:lnTo>
                  <a:pt x="547" y="62"/>
                </a:lnTo>
                <a:lnTo>
                  <a:pt x="571" y="64"/>
                </a:lnTo>
                <a:lnTo>
                  <a:pt x="591" y="65"/>
                </a:lnTo>
                <a:lnTo>
                  <a:pt x="613" y="67"/>
                </a:lnTo>
                <a:lnTo>
                  <a:pt x="638" y="69"/>
                </a:lnTo>
                <a:lnTo>
                  <a:pt x="666" y="73"/>
                </a:lnTo>
                <a:lnTo>
                  <a:pt x="695" y="75"/>
                </a:lnTo>
                <a:lnTo>
                  <a:pt x="723" y="77"/>
                </a:lnTo>
                <a:lnTo>
                  <a:pt x="746" y="79"/>
                </a:lnTo>
                <a:lnTo>
                  <a:pt x="766" y="79"/>
                </a:lnTo>
                <a:lnTo>
                  <a:pt x="779" y="80"/>
                </a:lnTo>
                <a:lnTo>
                  <a:pt x="770" y="227"/>
                </a:lnTo>
                <a:lnTo>
                  <a:pt x="772" y="216"/>
                </a:lnTo>
                <a:lnTo>
                  <a:pt x="746" y="652"/>
                </a:lnTo>
                <a:lnTo>
                  <a:pt x="686" y="648"/>
                </a:lnTo>
                <a:lnTo>
                  <a:pt x="627" y="644"/>
                </a:lnTo>
                <a:lnTo>
                  <a:pt x="569" y="639"/>
                </a:lnTo>
                <a:lnTo>
                  <a:pt x="514" y="633"/>
                </a:lnTo>
                <a:lnTo>
                  <a:pt x="459" y="629"/>
                </a:lnTo>
                <a:lnTo>
                  <a:pt x="406" y="624"/>
                </a:lnTo>
                <a:lnTo>
                  <a:pt x="355" y="616"/>
                </a:lnTo>
                <a:lnTo>
                  <a:pt x="307" y="611"/>
                </a:lnTo>
                <a:lnTo>
                  <a:pt x="260" y="605"/>
                </a:lnTo>
                <a:lnTo>
                  <a:pt x="216" y="599"/>
                </a:lnTo>
                <a:lnTo>
                  <a:pt x="172" y="594"/>
                </a:lnTo>
                <a:lnTo>
                  <a:pt x="133" y="588"/>
                </a:lnTo>
                <a:lnTo>
                  <a:pt x="95" y="582"/>
                </a:lnTo>
                <a:lnTo>
                  <a:pt x="60" y="577"/>
                </a:lnTo>
                <a:lnTo>
                  <a:pt x="29" y="571"/>
                </a:lnTo>
                <a:lnTo>
                  <a:pt x="0" y="567"/>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6" name="Freeform 264">
            <a:extLst>
              <a:ext uri="{FF2B5EF4-FFF2-40B4-BE49-F238E27FC236}">
                <a16:creationId xmlns:a16="http://schemas.microsoft.com/office/drawing/2014/main" id="{F461214A-F458-4970-85BC-E12A1BFABB26}"/>
              </a:ext>
            </a:extLst>
          </p:cNvPr>
          <p:cNvSpPr>
            <a:spLocks/>
          </p:cNvSpPr>
          <p:nvPr/>
        </p:nvSpPr>
        <p:spPr bwMode="auto">
          <a:xfrm>
            <a:off x="6947637" y="4400070"/>
            <a:ext cx="988461" cy="542895"/>
          </a:xfrm>
          <a:custGeom>
            <a:avLst/>
            <a:gdLst>
              <a:gd name="T0" fmla="*/ 2147483647 w 940"/>
              <a:gd name="T1" fmla="*/ 2147483647 h 515"/>
              <a:gd name="T2" fmla="*/ 2147483647 w 940"/>
              <a:gd name="T3" fmla="*/ 2147483647 h 515"/>
              <a:gd name="T4" fmla="*/ 2147483647 w 940"/>
              <a:gd name="T5" fmla="*/ 2147483647 h 515"/>
              <a:gd name="T6" fmla="*/ 2147483647 w 940"/>
              <a:gd name="T7" fmla="*/ 2147483647 h 515"/>
              <a:gd name="T8" fmla="*/ 2147483647 w 940"/>
              <a:gd name="T9" fmla="*/ 2147483647 h 515"/>
              <a:gd name="T10" fmla="*/ 2147483647 w 940"/>
              <a:gd name="T11" fmla="*/ 2147483647 h 515"/>
              <a:gd name="T12" fmla="*/ 2147483647 w 940"/>
              <a:gd name="T13" fmla="*/ 2147483647 h 515"/>
              <a:gd name="T14" fmla="*/ 2147483647 w 940"/>
              <a:gd name="T15" fmla="*/ 2147483647 h 515"/>
              <a:gd name="T16" fmla="*/ 2147483647 w 940"/>
              <a:gd name="T17" fmla="*/ 2147483647 h 515"/>
              <a:gd name="T18" fmla="*/ 2147483647 w 940"/>
              <a:gd name="T19" fmla="*/ 2147483647 h 515"/>
              <a:gd name="T20" fmla="*/ 2147483647 w 940"/>
              <a:gd name="T21" fmla="*/ 2147483647 h 515"/>
              <a:gd name="T22" fmla="*/ 2147483647 w 940"/>
              <a:gd name="T23" fmla="*/ 2147483647 h 515"/>
              <a:gd name="T24" fmla="*/ 2147483647 w 940"/>
              <a:gd name="T25" fmla="*/ 2147483647 h 515"/>
              <a:gd name="T26" fmla="*/ 2147483647 w 940"/>
              <a:gd name="T27" fmla="*/ 2147483647 h 515"/>
              <a:gd name="T28" fmla="*/ 2147483647 w 940"/>
              <a:gd name="T29" fmla="*/ 2147483647 h 515"/>
              <a:gd name="T30" fmla="*/ 2147483647 w 940"/>
              <a:gd name="T31" fmla="*/ 2147483647 h 515"/>
              <a:gd name="T32" fmla="*/ 2147483647 w 940"/>
              <a:gd name="T33" fmla="*/ 2147483647 h 515"/>
              <a:gd name="T34" fmla="*/ 2147483647 w 940"/>
              <a:gd name="T35" fmla="*/ 2147483647 h 515"/>
              <a:gd name="T36" fmla="*/ 2147483647 w 940"/>
              <a:gd name="T37" fmla="*/ 2147483647 h 515"/>
              <a:gd name="T38" fmla="*/ 2147483647 w 940"/>
              <a:gd name="T39" fmla="*/ 2147483647 h 515"/>
              <a:gd name="T40" fmla="*/ 2147483647 w 940"/>
              <a:gd name="T41" fmla="*/ 2147483647 h 515"/>
              <a:gd name="T42" fmla="*/ 2147483647 w 940"/>
              <a:gd name="T43" fmla="*/ 2147483647 h 515"/>
              <a:gd name="T44" fmla="*/ 2147483647 w 940"/>
              <a:gd name="T45" fmla="*/ 2147483647 h 515"/>
              <a:gd name="T46" fmla="*/ 2147483647 w 940"/>
              <a:gd name="T47" fmla="*/ 2147483647 h 515"/>
              <a:gd name="T48" fmla="*/ 2147483647 w 940"/>
              <a:gd name="T49" fmla="*/ 2147483647 h 515"/>
              <a:gd name="T50" fmla="*/ 2147483647 w 940"/>
              <a:gd name="T51" fmla="*/ 2147483647 h 515"/>
              <a:gd name="T52" fmla="*/ 2147483647 w 940"/>
              <a:gd name="T53" fmla="*/ 2147483647 h 515"/>
              <a:gd name="T54" fmla="*/ 2147483647 w 940"/>
              <a:gd name="T55" fmla="*/ 2147483647 h 515"/>
              <a:gd name="T56" fmla="*/ 2147483647 w 940"/>
              <a:gd name="T57" fmla="*/ 2147483647 h 515"/>
              <a:gd name="T58" fmla="*/ 2147483647 w 940"/>
              <a:gd name="T59" fmla="*/ 2147483647 h 515"/>
              <a:gd name="T60" fmla="*/ 2147483647 w 940"/>
              <a:gd name="T61" fmla="*/ 2147483647 h 515"/>
              <a:gd name="T62" fmla="*/ 2147483647 w 940"/>
              <a:gd name="T63" fmla="*/ 2147483647 h 515"/>
              <a:gd name="T64" fmla="*/ 2147483647 w 940"/>
              <a:gd name="T65" fmla="*/ 2147483647 h 515"/>
              <a:gd name="T66" fmla="*/ 2147483647 w 940"/>
              <a:gd name="T67" fmla="*/ 2147483647 h 515"/>
              <a:gd name="T68" fmla="*/ 2147483647 w 940"/>
              <a:gd name="T69" fmla="*/ 2147483647 h 515"/>
              <a:gd name="T70" fmla="*/ 2147483647 w 940"/>
              <a:gd name="T71" fmla="*/ 2147483647 h 515"/>
              <a:gd name="T72" fmla="*/ 2147483647 w 940"/>
              <a:gd name="T73" fmla="*/ 2147483647 h 515"/>
              <a:gd name="T74" fmla="*/ 2147483647 w 940"/>
              <a:gd name="T75" fmla="*/ 2147483647 h 515"/>
              <a:gd name="T76" fmla="*/ 2147483647 w 940"/>
              <a:gd name="T77" fmla="*/ 2147483647 h 515"/>
              <a:gd name="T78" fmla="*/ 2147483647 w 940"/>
              <a:gd name="T79" fmla="*/ 2147483647 h 515"/>
              <a:gd name="T80" fmla="*/ 2147483647 w 940"/>
              <a:gd name="T81" fmla="*/ 2147483647 h 515"/>
              <a:gd name="T82" fmla="*/ 2147483647 w 940"/>
              <a:gd name="T83" fmla="*/ 2147483647 h 515"/>
              <a:gd name="T84" fmla="*/ 2147483647 w 940"/>
              <a:gd name="T85" fmla="*/ 2147483647 h 515"/>
              <a:gd name="T86" fmla="*/ 2147483647 w 940"/>
              <a:gd name="T87" fmla="*/ 2147483647 h 515"/>
              <a:gd name="T88" fmla="*/ 2147483647 w 940"/>
              <a:gd name="T89" fmla="*/ 2147483647 h 515"/>
              <a:gd name="T90" fmla="*/ 2147483647 w 940"/>
              <a:gd name="T91" fmla="*/ 2147483647 h 515"/>
              <a:gd name="T92" fmla="*/ 2147483647 w 940"/>
              <a:gd name="T93" fmla="*/ 2147483647 h 515"/>
              <a:gd name="T94" fmla="*/ 2147483647 w 940"/>
              <a:gd name="T95" fmla="*/ 2147483647 h 515"/>
              <a:gd name="T96" fmla="*/ 2147483647 w 940"/>
              <a:gd name="T97" fmla="*/ 2147483647 h 515"/>
              <a:gd name="T98" fmla="*/ 2147483647 w 940"/>
              <a:gd name="T99" fmla="*/ 2147483647 h 515"/>
              <a:gd name="T100" fmla="*/ 2147483647 w 940"/>
              <a:gd name="T101" fmla="*/ 2147483647 h 515"/>
              <a:gd name="T102" fmla="*/ 2147483647 w 940"/>
              <a:gd name="T103" fmla="*/ 2147483647 h 515"/>
              <a:gd name="T104" fmla="*/ 2147483647 w 940"/>
              <a:gd name="T105" fmla="*/ 2147483647 h 515"/>
              <a:gd name="T106" fmla="*/ 0 w 940"/>
              <a:gd name="T107" fmla="*/ 0 h 5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40"/>
              <a:gd name="T163" fmla="*/ 0 h 515"/>
              <a:gd name="T164" fmla="*/ 940 w 940"/>
              <a:gd name="T165" fmla="*/ 515 h 5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40" h="515">
                <a:moveTo>
                  <a:pt x="0" y="0"/>
                </a:moveTo>
                <a:lnTo>
                  <a:pt x="12" y="2"/>
                </a:lnTo>
                <a:lnTo>
                  <a:pt x="25" y="2"/>
                </a:lnTo>
                <a:lnTo>
                  <a:pt x="40" y="4"/>
                </a:lnTo>
                <a:lnTo>
                  <a:pt x="53" y="4"/>
                </a:lnTo>
                <a:lnTo>
                  <a:pt x="67" y="6"/>
                </a:lnTo>
                <a:lnTo>
                  <a:pt x="80" y="6"/>
                </a:lnTo>
                <a:lnTo>
                  <a:pt x="95" y="8"/>
                </a:lnTo>
                <a:lnTo>
                  <a:pt x="109" y="8"/>
                </a:lnTo>
                <a:lnTo>
                  <a:pt x="126" y="8"/>
                </a:lnTo>
                <a:lnTo>
                  <a:pt x="150" y="10"/>
                </a:lnTo>
                <a:lnTo>
                  <a:pt x="181" y="12"/>
                </a:lnTo>
                <a:lnTo>
                  <a:pt x="217" y="14"/>
                </a:lnTo>
                <a:lnTo>
                  <a:pt x="259" y="15"/>
                </a:lnTo>
                <a:lnTo>
                  <a:pt x="307" y="17"/>
                </a:lnTo>
                <a:lnTo>
                  <a:pt x="360" y="19"/>
                </a:lnTo>
                <a:lnTo>
                  <a:pt x="415" y="21"/>
                </a:lnTo>
                <a:lnTo>
                  <a:pt x="474" y="23"/>
                </a:lnTo>
                <a:lnTo>
                  <a:pt x="534" y="25"/>
                </a:lnTo>
                <a:lnTo>
                  <a:pt x="598" y="27"/>
                </a:lnTo>
                <a:lnTo>
                  <a:pt x="662" y="29"/>
                </a:lnTo>
                <a:lnTo>
                  <a:pt x="726" y="29"/>
                </a:lnTo>
                <a:lnTo>
                  <a:pt x="788" y="29"/>
                </a:lnTo>
                <a:lnTo>
                  <a:pt x="852" y="29"/>
                </a:lnTo>
                <a:lnTo>
                  <a:pt x="913" y="29"/>
                </a:lnTo>
                <a:lnTo>
                  <a:pt x="913" y="30"/>
                </a:lnTo>
                <a:lnTo>
                  <a:pt x="915" y="85"/>
                </a:lnTo>
                <a:lnTo>
                  <a:pt x="938" y="254"/>
                </a:lnTo>
                <a:lnTo>
                  <a:pt x="940" y="515"/>
                </a:lnTo>
                <a:lnTo>
                  <a:pt x="918" y="506"/>
                </a:lnTo>
                <a:lnTo>
                  <a:pt x="900" y="495"/>
                </a:lnTo>
                <a:lnTo>
                  <a:pt x="885" y="485"/>
                </a:lnTo>
                <a:lnTo>
                  <a:pt x="874" y="478"/>
                </a:lnTo>
                <a:lnTo>
                  <a:pt x="865" y="472"/>
                </a:lnTo>
                <a:lnTo>
                  <a:pt x="858" y="468"/>
                </a:lnTo>
                <a:lnTo>
                  <a:pt x="851" y="470"/>
                </a:lnTo>
                <a:lnTo>
                  <a:pt x="841" y="476"/>
                </a:lnTo>
                <a:lnTo>
                  <a:pt x="830" y="480"/>
                </a:lnTo>
                <a:lnTo>
                  <a:pt x="818" y="474"/>
                </a:lnTo>
                <a:lnTo>
                  <a:pt x="803" y="470"/>
                </a:lnTo>
                <a:lnTo>
                  <a:pt x="790" y="472"/>
                </a:lnTo>
                <a:lnTo>
                  <a:pt x="785" y="480"/>
                </a:lnTo>
                <a:lnTo>
                  <a:pt x="779" y="482"/>
                </a:lnTo>
                <a:lnTo>
                  <a:pt x="770" y="482"/>
                </a:lnTo>
                <a:lnTo>
                  <a:pt x="763" y="480"/>
                </a:lnTo>
                <a:lnTo>
                  <a:pt x="754" y="480"/>
                </a:lnTo>
                <a:lnTo>
                  <a:pt x="744" y="480"/>
                </a:lnTo>
                <a:lnTo>
                  <a:pt x="737" y="485"/>
                </a:lnTo>
                <a:lnTo>
                  <a:pt x="730" y="495"/>
                </a:lnTo>
                <a:lnTo>
                  <a:pt x="724" y="500"/>
                </a:lnTo>
                <a:lnTo>
                  <a:pt x="717" y="502"/>
                </a:lnTo>
                <a:lnTo>
                  <a:pt x="711" y="498"/>
                </a:lnTo>
                <a:lnTo>
                  <a:pt x="710" y="491"/>
                </a:lnTo>
                <a:lnTo>
                  <a:pt x="699" y="483"/>
                </a:lnTo>
                <a:lnTo>
                  <a:pt x="689" y="478"/>
                </a:lnTo>
                <a:lnTo>
                  <a:pt x="682" y="474"/>
                </a:lnTo>
                <a:lnTo>
                  <a:pt x="673" y="474"/>
                </a:lnTo>
                <a:lnTo>
                  <a:pt x="668" y="478"/>
                </a:lnTo>
                <a:lnTo>
                  <a:pt x="660" y="470"/>
                </a:lnTo>
                <a:lnTo>
                  <a:pt x="653" y="467"/>
                </a:lnTo>
                <a:lnTo>
                  <a:pt x="642" y="478"/>
                </a:lnTo>
                <a:lnTo>
                  <a:pt x="638" y="491"/>
                </a:lnTo>
                <a:lnTo>
                  <a:pt x="635" y="493"/>
                </a:lnTo>
                <a:lnTo>
                  <a:pt x="629" y="489"/>
                </a:lnTo>
                <a:lnTo>
                  <a:pt x="625" y="482"/>
                </a:lnTo>
                <a:lnTo>
                  <a:pt x="625" y="472"/>
                </a:lnTo>
                <a:lnTo>
                  <a:pt x="624" y="468"/>
                </a:lnTo>
                <a:lnTo>
                  <a:pt x="618" y="467"/>
                </a:lnTo>
                <a:lnTo>
                  <a:pt x="605" y="467"/>
                </a:lnTo>
                <a:lnTo>
                  <a:pt x="603" y="474"/>
                </a:lnTo>
                <a:lnTo>
                  <a:pt x="600" y="476"/>
                </a:lnTo>
                <a:lnTo>
                  <a:pt x="596" y="476"/>
                </a:lnTo>
                <a:lnTo>
                  <a:pt x="591" y="476"/>
                </a:lnTo>
                <a:lnTo>
                  <a:pt x="585" y="472"/>
                </a:lnTo>
                <a:lnTo>
                  <a:pt x="580" y="463"/>
                </a:lnTo>
                <a:lnTo>
                  <a:pt x="572" y="459"/>
                </a:lnTo>
                <a:lnTo>
                  <a:pt x="565" y="468"/>
                </a:lnTo>
                <a:lnTo>
                  <a:pt x="554" y="476"/>
                </a:lnTo>
                <a:lnTo>
                  <a:pt x="541" y="478"/>
                </a:lnTo>
                <a:lnTo>
                  <a:pt x="536" y="472"/>
                </a:lnTo>
                <a:lnTo>
                  <a:pt x="539" y="459"/>
                </a:lnTo>
                <a:lnTo>
                  <a:pt x="532" y="450"/>
                </a:lnTo>
                <a:lnTo>
                  <a:pt x="528" y="442"/>
                </a:lnTo>
                <a:lnTo>
                  <a:pt x="521" y="438"/>
                </a:lnTo>
                <a:lnTo>
                  <a:pt x="505" y="436"/>
                </a:lnTo>
                <a:lnTo>
                  <a:pt x="488" y="440"/>
                </a:lnTo>
                <a:lnTo>
                  <a:pt x="475" y="438"/>
                </a:lnTo>
                <a:lnTo>
                  <a:pt x="466" y="436"/>
                </a:lnTo>
                <a:lnTo>
                  <a:pt x="459" y="438"/>
                </a:lnTo>
                <a:lnTo>
                  <a:pt x="446" y="440"/>
                </a:lnTo>
                <a:lnTo>
                  <a:pt x="437" y="435"/>
                </a:lnTo>
                <a:lnTo>
                  <a:pt x="430" y="427"/>
                </a:lnTo>
                <a:lnTo>
                  <a:pt x="420" y="423"/>
                </a:lnTo>
                <a:lnTo>
                  <a:pt x="404" y="423"/>
                </a:lnTo>
                <a:lnTo>
                  <a:pt x="402" y="418"/>
                </a:lnTo>
                <a:lnTo>
                  <a:pt x="404" y="406"/>
                </a:lnTo>
                <a:lnTo>
                  <a:pt x="395" y="397"/>
                </a:lnTo>
                <a:lnTo>
                  <a:pt x="384" y="391"/>
                </a:lnTo>
                <a:lnTo>
                  <a:pt x="380" y="395"/>
                </a:lnTo>
                <a:lnTo>
                  <a:pt x="377" y="399"/>
                </a:lnTo>
                <a:lnTo>
                  <a:pt x="366" y="395"/>
                </a:lnTo>
                <a:lnTo>
                  <a:pt x="342" y="391"/>
                </a:lnTo>
                <a:lnTo>
                  <a:pt x="334" y="384"/>
                </a:lnTo>
                <a:lnTo>
                  <a:pt x="331" y="374"/>
                </a:lnTo>
                <a:lnTo>
                  <a:pt x="314" y="369"/>
                </a:lnTo>
                <a:lnTo>
                  <a:pt x="312" y="100"/>
                </a:lnTo>
                <a:lnTo>
                  <a:pt x="0" y="77"/>
                </a:lnTo>
                <a:lnTo>
                  <a:pt x="0" y="0"/>
                </a:lnTo>
                <a:close/>
              </a:path>
            </a:pathLst>
          </a:custGeom>
          <a:solidFill>
            <a:srgbClr val="7030A0"/>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7" name="Freeform 267">
            <a:extLst>
              <a:ext uri="{FF2B5EF4-FFF2-40B4-BE49-F238E27FC236}">
                <a16:creationId xmlns:a16="http://schemas.microsoft.com/office/drawing/2014/main" id="{8DEE4F6C-7F91-4977-8E81-5C61F2C0E0DE}"/>
              </a:ext>
            </a:extLst>
          </p:cNvPr>
          <p:cNvSpPr>
            <a:spLocks/>
          </p:cNvSpPr>
          <p:nvPr/>
        </p:nvSpPr>
        <p:spPr bwMode="auto">
          <a:xfrm>
            <a:off x="7909956" y="4483862"/>
            <a:ext cx="565301" cy="535914"/>
          </a:xfrm>
          <a:custGeom>
            <a:avLst/>
            <a:gdLst>
              <a:gd name="T0" fmla="*/ 2147483647 w 541"/>
              <a:gd name="T1" fmla="*/ 2147483647 h 510"/>
              <a:gd name="T2" fmla="*/ 2147483647 w 541"/>
              <a:gd name="T3" fmla="*/ 0 h 510"/>
              <a:gd name="T4" fmla="*/ 2147483647 w 541"/>
              <a:gd name="T5" fmla="*/ 2147483647 h 510"/>
              <a:gd name="T6" fmla="*/ 2147483647 w 541"/>
              <a:gd name="T7" fmla="*/ 2147483647 h 510"/>
              <a:gd name="T8" fmla="*/ 2147483647 w 541"/>
              <a:gd name="T9" fmla="*/ 2147483647 h 510"/>
              <a:gd name="T10" fmla="*/ 2147483647 w 541"/>
              <a:gd name="T11" fmla="*/ 2147483647 h 510"/>
              <a:gd name="T12" fmla="*/ 2147483647 w 541"/>
              <a:gd name="T13" fmla="*/ 2147483647 h 510"/>
              <a:gd name="T14" fmla="*/ 2147483647 w 541"/>
              <a:gd name="T15" fmla="*/ 2147483647 h 510"/>
              <a:gd name="T16" fmla="*/ 2147483647 w 541"/>
              <a:gd name="T17" fmla="*/ 2147483647 h 510"/>
              <a:gd name="T18" fmla="*/ 2147483647 w 541"/>
              <a:gd name="T19" fmla="*/ 2147483647 h 510"/>
              <a:gd name="T20" fmla="*/ 2147483647 w 541"/>
              <a:gd name="T21" fmla="*/ 2147483647 h 510"/>
              <a:gd name="T22" fmla="*/ 2147483647 w 541"/>
              <a:gd name="T23" fmla="*/ 2147483647 h 510"/>
              <a:gd name="T24" fmla="*/ 2147483647 w 541"/>
              <a:gd name="T25" fmla="*/ 2147483647 h 510"/>
              <a:gd name="T26" fmla="*/ 2147483647 w 541"/>
              <a:gd name="T27" fmla="*/ 2147483647 h 510"/>
              <a:gd name="T28" fmla="*/ 2147483647 w 541"/>
              <a:gd name="T29" fmla="*/ 2147483647 h 510"/>
              <a:gd name="T30" fmla="*/ 2147483647 w 541"/>
              <a:gd name="T31" fmla="*/ 2147483647 h 510"/>
              <a:gd name="T32" fmla="*/ 2147483647 w 541"/>
              <a:gd name="T33" fmla="*/ 2147483647 h 510"/>
              <a:gd name="T34" fmla="*/ 2147483647 w 541"/>
              <a:gd name="T35" fmla="*/ 2147483647 h 510"/>
              <a:gd name="T36" fmla="*/ 2147483647 w 541"/>
              <a:gd name="T37" fmla="*/ 2147483647 h 510"/>
              <a:gd name="T38" fmla="*/ 2147483647 w 541"/>
              <a:gd name="T39" fmla="*/ 2147483647 h 510"/>
              <a:gd name="T40" fmla="*/ 2147483647 w 541"/>
              <a:gd name="T41" fmla="*/ 2147483647 h 510"/>
              <a:gd name="T42" fmla="*/ 2147483647 w 541"/>
              <a:gd name="T43" fmla="*/ 2147483647 h 510"/>
              <a:gd name="T44" fmla="*/ 2147483647 w 541"/>
              <a:gd name="T45" fmla="*/ 2147483647 h 510"/>
              <a:gd name="T46" fmla="*/ 2147483647 w 541"/>
              <a:gd name="T47" fmla="*/ 2147483647 h 510"/>
              <a:gd name="T48" fmla="*/ 2147483647 w 541"/>
              <a:gd name="T49" fmla="*/ 2147483647 h 510"/>
              <a:gd name="T50" fmla="*/ 2147483647 w 541"/>
              <a:gd name="T51" fmla="*/ 2147483647 h 510"/>
              <a:gd name="T52" fmla="*/ 2147483647 w 541"/>
              <a:gd name="T53" fmla="*/ 2147483647 h 510"/>
              <a:gd name="T54" fmla="*/ 2147483647 w 541"/>
              <a:gd name="T55" fmla="*/ 2147483647 h 510"/>
              <a:gd name="T56" fmla="*/ 2147483647 w 541"/>
              <a:gd name="T57" fmla="*/ 2147483647 h 510"/>
              <a:gd name="T58" fmla="*/ 2147483647 w 541"/>
              <a:gd name="T59" fmla="*/ 2147483647 h 510"/>
              <a:gd name="T60" fmla="*/ 2147483647 w 541"/>
              <a:gd name="T61" fmla="*/ 2147483647 h 510"/>
              <a:gd name="T62" fmla="*/ 2147483647 w 541"/>
              <a:gd name="T63" fmla="*/ 2147483647 h 510"/>
              <a:gd name="T64" fmla="*/ 2147483647 w 541"/>
              <a:gd name="T65" fmla="*/ 2147483647 h 510"/>
              <a:gd name="T66" fmla="*/ 2147483647 w 541"/>
              <a:gd name="T67" fmla="*/ 2147483647 h 5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1"/>
              <a:gd name="T103" fmla="*/ 0 h 510"/>
              <a:gd name="T104" fmla="*/ 541 w 541"/>
              <a:gd name="T105" fmla="*/ 510 h 5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1" h="510">
                <a:moveTo>
                  <a:pt x="25" y="436"/>
                </a:moveTo>
                <a:lnTo>
                  <a:pt x="23" y="175"/>
                </a:lnTo>
                <a:lnTo>
                  <a:pt x="0" y="6"/>
                </a:lnTo>
                <a:lnTo>
                  <a:pt x="488" y="0"/>
                </a:lnTo>
                <a:lnTo>
                  <a:pt x="485" y="12"/>
                </a:lnTo>
                <a:lnTo>
                  <a:pt x="486" y="19"/>
                </a:lnTo>
                <a:lnTo>
                  <a:pt x="490" y="21"/>
                </a:lnTo>
                <a:lnTo>
                  <a:pt x="494" y="23"/>
                </a:lnTo>
                <a:lnTo>
                  <a:pt x="496" y="27"/>
                </a:lnTo>
                <a:lnTo>
                  <a:pt x="492" y="34"/>
                </a:lnTo>
                <a:lnTo>
                  <a:pt x="481" y="47"/>
                </a:lnTo>
                <a:lnTo>
                  <a:pt x="461" y="70"/>
                </a:lnTo>
                <a:lnTo>
                  <a:pt x="538" y="70"/>
                </a:lnTo>
                <a:lnTo>
                  <a:pt x="541" y="85"/>
                </a:lnTo>
                <a:lnTo>
                  <a:pt x="530" y="91"/>
                </a:lnTo>
                <a:lnTo>
                  <a:pt x="528" y="98"/>
                </a:lnTo>
                <a:lnTo>
                  <a:pt x="527" y="106"/>
                </a:lnTo>
                <a:lnTo>
                  <a:pt x="516" y="111"/>
                </a:lnTo>
                <a:lnTo>
                  <a:pt x="521" y="126"/>
                </a:lnTo>
                <a:lnTo>
                  <a:pt x="510" y="139"/>
                </a:lnTo>
                <a:lnTo>
                  <a:pt x="497" y="154"/>
                </a:lnTo>
                <a:lnTo>
                  <a:pt x="494" y="179"/>
                </a:lnTo>
                <a:lnTo>
                  <a:pt x="503" y="194"/>
                </a:lnTo>
                <a:lnTo>
                  <a:pt x="496" y="203"/>
                </a:lnTo>
                <a:lnTo>
                  <a:pt x="486" y="211"/>
                </a:lnTo>
                <a:lnTo>
                  <a:pt x="481" y="220"/>
                </a:lnTo>
                <a:lnTo>
                  <a:pt x="483" y="232"/>
                </a:lnTo>
                <a:lnTo>
                  <a:pt x="475" y="233"/>
                </a:lnTo>
                <a:lnTo>
                  <a:pt x="472" y="235"/>
                </a:lnTo>
                <a:lnTo>
                  <a:pt x="470" y="239"/>
                </a:lnTo>
                <a:lnTo>
                  <a:pt x="470" y="245"/>
                </a:lnTo>
                <a:lnTo>
                  <a:pt x="459" y="258"/>
                </a:lnTo>
                <a:lnTo>
                  <a:pt x="455" y="271"/>
                </a:lnTo>
                <a:lnTo>
                  <a:pt x="453" y="286"/>
                </a:lnTo>
                <a:lnTo>
                  <a:pt x="446" y="299"/>
                </a:lnTo>
                <a:lnTo>
                  <a:pt x="439" y="316"/>
                </a:lnTo>
                <a:lnTo>
                  <a:pt x="431" y="326"/>
                </a:lnTo>
                <a:lnTo>
                  <a:pt x="424" y="335"/>
                </a:lnTo>
                <a:lnTo>
                  <a:pt x="420" y="348"/>
                </a:lnTo>
                <a:lnTo>
                  <a:pt x="417" y="359"/>
                </a:lnTo>
                <a:lnTo>
                  <a:pt x="413" y="369"/>
                </a:lnTo>
                <a:lnTo>
                  <a:pt x="410" y="380"/>
                </a:lnTo>
                <a:lnTo>
                  <a:pt x="408" y="395"/>
                </a:lnTo>
                <a:lnTo>
                  <a:pt x="404" y="408"/>
                </a:lnTo>
                <a:lnTo>
                  <a:pt x="397" y="416"/>
                </a:lnTo>
                <a:lnTo>
                  <a:pt x="389" y="421"/>
                </a:lnTo>
                <a:lnTo>
                  <a:pt x="388" y="431"/>
                </a:lnTo>
                <a:lnTo>
                  <a:pt x="395" y="446"/>
                </a:lnTo>
                <a:lnTo>
                  <a:pt x="402" y="461"/>
                </a:lnTo>
                <a:lnTo>
                  <a:pt x="406" y="480"/>
                </a:lnTo>
                <a:lnTo>
                  <a:pt x="402" y="508"/>
                </a:lnTo>
                <a:lnTo>
                  <a:pt x="78" y="510"/>
                </a:lnTo>
                <a:lnTo>
                  <a:pt x="76" y="442"/>
                </a:lnTo>
                <a:lnTo>
                  <a:pt x="64" y="438"/>
                </a:lnTo>
                <a:lnTo>
                  <a:pt x="51" y="438"/>
                </a:lnTo>
                <a:lnTo>
                  <a:pt x="38" y="438"/>
                </a:lnTo>
                <a:lnTo>
                  <a:pt x="25" y="436"/>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8" name="Freeform 269">
            <a:extLst>
              <a:ext uri="{FF2B5EF4-FFF2-40B4-BE49-F238E27FC236}">
                <a16:creationId xmlns:a16="http://schemas.microsoft.com/office/drawing/2014/main" id="{5022C793-98E1-4F6B-A875-7EE6247EB44C}"/>
              </a:ext>
            </a:extLst>
          </p:cNvPr>
          <p:cNvSpPr>
            <a:spLocks/>
          </p:cNvSpPr>
          <p:nvPr/>
        </p:nvSpPr>
        <p:spPr bwMode="auto">
          <a:xfrm>
            <a:off x="8292270" y="4688103"/>
            <a:ext cx="400285" cy="740153"/>
          </a:xfrm>
          <a:custGeom>
            <a:avLst/>
            <a:gdLst>
              <a:gd name="T0" fmla="*/ 2147483647 w 382"/>
              <a:gd name="T1" fmla="*/ 2147483647 h 703"/>
              <a:gd name="T2" fmla="*/ 2147483647 w 382"/>
              <a:gd name="T3" fmla="*/ 2147483647 h 703"/>
              <a:gd name="T4" fmla="*/ 2147483647 w 382"/>
              <a:gd name="T5" fmla="*/ 2147483647 h 703"/>
              <a:gd name="T6" fmla="*/ 2147483647 w 382"/>
              <a:gd name="T7" fmla="*/ 2147483647 h 703"/>
              <a:gd name="T8" fmla="*/ 2147483647 w 382"/>
              <a:gd name="T9" fmla="*/ 2147483647 h 703"/>
              <a:gd name="T10" fmla="*/ 2147483647 w 382"/>
              <a:gd name="T11" fmla="*/ 2147483647 h 703"/>
              <a:gd name="T12" fmla="*/ 2147483647 w 382"/>
              <a:gd name="T13" fmla="*/ 2147483647 h 703"/>
              <a:gd name="T14" fmla="*/ 2147483647 w 382"/>
              <a:gd name="T15" fmla="*/ 2147483647 h 703"/>
              <a:gd name="T16" fmla="*/ 2147483647 w 382"/>
              <a:gd name="T17" fmla="*/ 2147483647 h 703"/>
              <a:gd name="T18" fmla="*/ 2147483647 w 382"/>
              <a:gd name="T19" fmla="*/ 2147483647 h 703"/>
              <a:gd name="T20" fmla="*/ 2147483647 w 382"/>
              <a:gd name="T21" fmla="*/ 2147483647 h 703"/>
              <a:gd name="T22" fmla="*/ 2147483647 w 382"/>
              <a:gd name="T23" fmla="*/ 2147483647 h 703"/>
              <a:gd name="T24" fmla="*/ 2147483647 w 382"/>
              <a:gd name="T25" fmla="*/ 2147483647 h 703"/>
              <a:gd name="T26" fmla="*/ 2147483647 w 382"/>
              <a:gd name="T27" fmla="*/ 2147483647 h 703"/>
              <a:gd name="T28" fmla="*/ 2147483647 w 382"/>
              <a:gd name="T29" fmla="*/ 2147483647 h 703"/>
              <a:gd name="T30" fmla="*/ 2147483647 w 382"/>
              <a:gd name="T31" fmla="*/ 2147483647 h 703"/>
              <a:gd name="T32" fmla="*/ 2147483647 w 382"/>
              <a:gd name="T33" fmla="*/ 2147483647 h 703"/>
              <a:gd name="T34" fmla="*/ 2147483647 w 382"/>
              <a:gd name="T35" fmla="*/ 2147483647 h 703"/>
              <a:gd name="T36" fmla="*/ 2147483647 w 382"/>
              <a:gd name="T37" fmla="*/ 0 h 703"/>
              <a:gd name="T38" fmla="*/ 2147483647 w 382"/>
              <a:gd name="T39" fmla="*/ 2147483647 h 703"/>
              <a:gd name="T40" fmla="*/ 2147483647 w 382"/>
              <a:gd name="T41" fmla="*/ 2147483647 h 703"/>
              <a:gd name="T42" fmla="*/ 2147483647 w 382"/>
              <a:gd name="T43" fmla="*/ 2147483647 h 703"/>
              <a:gd name="T44" fmla="*/ 2147483647 w 382"/>
              <a:gd name="T45" fmla="*/ 2147483647 h 703"/>
              <a:gd name="T46" fmla="*/ 2147483647 w 382"/>
              <a:gd name="T47" fmla="*/ 2147483647 h 703"/>
              <a:gd name="T48" fmla="*/ 2147483647 w 382"/>
              <a:gd name="T49" fmla="*/ 2147483647 h 703"/>
              <a:gd name="T50" fmla="*/ 2147483647 w 382"/>
              <a:gd name="T51" fmla="*/ 2147483647 h 703"/>
              <a:gd name="T52" fmla="*/ 2147483647 w 382"/>
              <a:gd name="T53" fmla="*/ 2147483647 h 703"/>
              <a:gd name="T54" fmla="*/ 2147483647 w 382"/>
              <a:gd name="T55" fmla="*/ 2147483647 h 703"/>
              <a:gd name="T56" fmla="*/ 2147483647 w 382"/>
              <a:gd name="T57" fmla="*/ 2147483647 h 703"/>
              <a:gd name="T58" fmla="*/ 2147483647 w 382"/>
              <a:gd name="T59" fmla="*/ 2147483647 h 703"/>
              <a:gd name="T60" fmla="*/ 2147483647 w 382"/>
              <a:gd name="T61" fmla="*/ 2147483647 h 703"/>
              <a:gd name="T62" fmla="*/ 2147483647 w 382"/>
              <a:gd name="T63" fmla="*/ 2147483647 h 703"/>
              <a:gd name="T64" fmla="*/ 2147483647 w 382"/>
              <a:gd name="T65" fmla="*/ 2147483647 h 703"/>
              <a:gd name="T66" fmla="*/ 2147483647 w 382"/>
              <a:gd name="T67" fmla="*/ 2147483647 h 703"/>
              <a:gd name="T68" fmla="*/ 2147483647 w 382"/>
              <a:gd name="T69" fmla="*/ 2147483647 h 703"/>
              <a:gd name="T70" fmla="*/ 2147483647 w 382"/>
              <a:gd name="T71" fmla="*/ 2147483647 h 703"/>
              <a:gd name="T72" fmla="*/ 2147483647 w 382"/>
              <a:gd name="T73" fmla="*/ 2147483647 h 703"/>
              <a:gd name="T74" fmla="*/ 2147483647 w 382"/>
              <a:gd name="T75" fmla="*/ 2147483647 h 703"/>
              <a:gd name="T76" fmla="*/ 2147483647 w 382"/>
              <a:gd name="T77" fmla="*/ 2147483647 h 703"/>
              <a:gd name="T78" fmla="*/ 2147483647 w 382"/>
              <a:gd name="T79" fmla="*/ 2147483647 h 703"/>
              <a:gd name="T80" fmla="*/ 2147483647 w 382"/>
              <a:gd name="T81" fmla="*/ 2147483647 h 703"/>
              <a:gd name="T82" fmla="*/ 2147483647 w 382"/>
              <a:gd name="T83" fmla="*/ 2147483647 h 703"/>
              <a:gd name="T84" fmla="*/ 2147483647 w 382"/>
              <a:gd name="T85" fmla="*/ 2147483647 h 703"/>
              <a:gd name="T86" fmla="*/ 0 w 382"/>
              <a:gd name="T87" fmla="*/ 2147483647 h 703"/>
              <a:gd name="T88" fmla="*/ 2147483647 w 382"/>
              <a:gd name="T89" fmla="*/ 2147483647 h 703"/>
              <a:gd name="T90" fmla="*/ 2147483647 w 382"/>
              <a:gd name="T91" fmla="*/ 2147483647 h 703"/>
              <a:gd name="T92" fmla="*/ 2147483647 w 382"/>
              <a:gd name="T93" fmla="*/ 2147483647 h 703"/>
              <a:gd name="T94" fmla="*/ 2147483647 w 382"/>
              <a:gd name="T95" fmla="*/ 2147483647 h 703"/>
              <a:gd name="T96" fmla="*/ 2147483647 w 382"/>
              <a:gd name="T97" fmla="*/ 2147483647 h 703"/>
              <a:gd name="T98" fmla="*/ 2147483647 w 382"/>
              <a:gd name="T99" fmla="*/ 2147483647 h 703"/>
              <a:gd name="T100" fmla="*/ 2147483647 w 382"/>
              <a:gd name="T101" fmla="*/ 2147483647 h 703"/>
              <a:gd name="T102" fmla="*/ 2147483647 w 382"/>
              <a:gd name="T103" fmla="*/ 2147483647 h 703"/>
              <a:gd name="T104" fmla="*/ 2147483647 w 382"/>
              <a:gd name="T105" fmla="*/ 2147483647 h 703"/>
              <a:gd name="T106" fmla="*/ 2147483647 w 382"/>
              <a:gd name="T107" fmla="*/ 2147483647 h 703"/>
              <a:gd name="T108" fmla="*/ 2147483647 w 382"/>
              <a:gd name="T109" fmla="*/ 2147483647 h 703"/>
              <a:gd name="T110" fmla="*/ 2147483647 w 382"/>
              <a:gd name="T111" fmla="*/ 2147483647 h 703"/>
              <a:gd name="T112" fmla="*/ 2147483647 w 382"/>
              <a:gd name="T113" fmla="*/ 2147483647 h 703"/>
              <a:gd name="T114" fmla="*/ 2147483647 w 382"/>
              <a:gd name="T115" fmla="*/ 2147483647 h 703"/>
              <a:gd name="T116" fmla="*/ 2147483647 w 382"/>
              <a:gd name="T117" fmla="*/ 2147483647 h 703"/>
              <a:gd name="T118" fmla="*/ 2147483647 w 382"/>
              <a:gd name="T119" fmla="*/ 2147483647 h 703"/>
              <a:gd name="T120" fmla="*/ 2147483647 w 382"/>
              <a:gd name="T121" fmla="*/ 2147483647 h 703"/>
              <a:gd name="T122" fmla="*/ 2147483647 w 382"/>
              <a:gd name="T123" fmla="*/ 2147483647 h 703"/>
              <a:gd name="T124" fmla="*/ 2147483647 w 382"/>
              <a:gd name="T125" fmla="*/ 2147483647 h 70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2"/>
              <a:gd name="T190" fmla="*/ 0 h 703"/>
              <a:gd name="T191" fmla="*/ 382 w 382"/>
              <a:gd name="T192" fmla="*/ 703 h 70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2" h="703">
                <a:moveTo>
                  <a:pt x="36" y="314"/>
                </a:moveTo>
                <a:lnTo>
                  <a:pt x="36" y="314"/>
                </a:lnTo>
                <a:lnTo>
                  <a:pt x="40" y="286"/>
                </a:lnTo>
                <a:lnTo>
                  <a:pt x="36" y="267"/>
                </a:lnTo>
                <a:lnTo>
                  <a:pt x="29" y="252"/>
                </a:lnTo>
                <a:lnTo>
                  <a:pt x="22" y="237"/>
                </a:lnTo>
                <a:lnTo>
                  <a:pt x="23" y="227"/>
                </a:lnTo>
                <a:lnTo>
                  <a:pt x="31" y="222"/>
                </a:lnTo>
                <a:lnTo>
                  <a:pt x="38" y="214"/>
                </a:lnTo>
                <a:lnTo>
                  <a:pt x="42" y="201"/>
                </a:lnTo>
                <a:lnTo>
                  <a:pt x="44" y="186"/>
                </a:lnTo>
                <a:lnTo>
                  <a:pt x="47" y="175"/>
                </a:lnTo>
                <a:lnTo>
                  <a:pt x="51" y="165"/>
                </a:lnTo>
                <a:lnTo>
                  <a:pt x="54" y="154"/>
                </a:lnTo>
                <a:lnTo>
                  <a:pt x="58" y="141"/>
                </a:lnTo>
                <a:lnTo>
                  <a:pt x="65" y="132"/>
                </a:lnTo>
                <a:lnTo>
                  <a:pt x="73" y="122"/>
                </a:lnTo>
                <a:lnTo>
                  <a:pt x="80" y="105"/>
                </a:lnTo>
                <a:lnTo>
                  <a:pt x="87" y="92"/>
                </a:lnTo>
                <a:lnTo>
                  <a:pt x="89" y="77"/>
                </a:lnTo>
                <a:lnTo>
                  <a:pt x="93" y="64"/>
                </a:lnTo>
                <a:lnTo>
                  <a:pt x="104" y="51"/>
                </a:lnTo>
                <a:lnTo>
                  <a:pt x="104" y="45"/>
                </a:lnTo>
                <a:lnTo>
                  <a:pt x="106" y="41"/>
                </a:lnTo>
                <a:lnTo>
                  <a:pt x="109" y="39"/>
                </a:lnTo>
                <a:lnTo>
                  <a:pt x="117" y="38"/>
                </a:lnTo>
                <a:lnTo>
                  <a:pt x="115" y="26"/>
                </a:lnTo>
                <a:lnTo>
                  <a:pt x="115" y="24"/>
                </a:lnTo>
                <a:lnTo>
                  <a:pt x="117" y="21"/>
                </a:lnTo>
                <a:lnTo>
                  <a:pt x="119" y="19"/>
                </a:lnTo>
                <a:lnTo>
                  <a:pt x="120" y="17"/>
                </a:lnTo>
                <a:lnTo>
                  <a:pt x="353" y="0"/>
                </a:lnTo>
                <a:lnTo>
                  <a:pt x="347" y="445"/>
                </a:lnTo>
                <a:lnTo>
                  <a:pt x="382" y="667"/>
                </a:lnTo>
                <a:lnTo>
                  <a:pt x="371" y="667"/>
                </a:lnTo>
                <a:lnTo>
                  <a:pt x="367" y="669"/>
                </a:lnTo>
                <a:lnTo>
                  <a:pt x="364" y="673"/>
                </a:lnTo>
                <a:lnTo>
                  <a:pt x="353" y="675"/>
                </a:lnTo>
                <a:lnTo>
                  <a:pt x="353" y="662"/>
                </a:lnTo>
                <a:lnTo>
                  <a:pt x="353" y="652"/>
                </a:lnTo>
                <a:lnTo>
                  <a:pt x="349" y="650"/>
                </a:lnTo>
                <a:lnTo>
                  <a:pt x="342" y="663"/>
                </a:lnTo>
                <a:lnTo>
                  <a:pt x="338" y="667"/>
                </a:lnTo>
                <a:lnTo>
                  <a:pt x="333" y="669"/>
                </a:lnTo>
                <a:lnTo>
                  <a:pt x="322" y="669"/>
                </a:lnTo>
                <a:lnTo>
                  <a:pt x="303" y="671"/>
                </a:lnTo>
                <a:lnTo>
                  <a:pt x="296" y="675"/>
                </a:lnTo>
                <a:lnTo>
                  <a:pt x="289" y="678"/>
                </a:lnTo>
                <a:lnTo>
                  <a:pt x="281" y="680"/>
                </a:lnTo>
                <a:lnTo>
                  <a:pt x="278" y="680"/>
                </a:lnTo>
                <a:lnTo>
                  <a:pt x="274" y="678"/>
                </a:lnTo>
                <a:lnTo>
                  <a:pt x="269" y="677"/>
                </a:lnTo>
                <a:lnTo>
                  <a:pt x="265" y="675"/>
                </a:lnTo>
                <a:lnTo>
                  <a:pt x="263" y="677"/>
                </a:lnTo>
                <a:lnTo>
                  <a:pt x="261" y="684"/>
                </a:lnTo>
                <a:lnTo>
                  <a:pt x="256" y="695"/>
                </a:lnTo>
                <a:lnTo>
                  <a:pt x="247" y="703"/>
                </a:lnTo>
                <a:lnTo>
                  <a:pt x="236" y="699"/>
                </a:lnTo>
                <a:lnTo>
                  <a:pt x="227" y="675"/>
                </a:lnTo>
                <a:lnTo>
                  <a:pt x="217" y="662"/>
                </a:lnTo>
                <a:lnTo>
                  <a:pt x="208" y="652"/>
                </a:lnTo>
                <a:lnTo>
                  <a:pt x="203" y="635"/>
                </a:lnTo>
                <a:lnTo>
                  <a:pt x="205" y="626"/>
                </a:lnTo>
                <a:lnTo>
                  <a:pt x="208" y="616"/>
                </a:lnTo>
                <a:lnTo>
                  <a:pt x="210" y="607"/>
                </a:lnTo>
                <a:lnTo>
                  <a:pt x="212" y="594"/>
                </a:lnTo>
                <a:lnTo>
                  <a:pt x="7" y="603"/>
                </a:lnTo>
                <a:lnTo>
                  <a:pt x="7" y="598"/>
                </a:lnTo>
                <a:lnTo>
                  <a:pt x="7" y="594"/>
                </a:lnTo>
                <a:lnTo>
                  <a:pt x="5" y="590"/>
                </a:lnTo>
                <a:lnTo>
                  <a:pt x="1" y="588"/>
                </a:lnTo>
                <a:lnTo>
                  <a:pt x="0" y="584"/>
                </a:lnTo>
                <a:lnTo>
                  <a:pt x="0" y="579"/>
                </a:lnTo>
                <a:lnTo>
                  <a:pt x="1" y="571"/>
                </a:lnTo>
                <a:lnTo>
                  <a:pt x="5" y="568"/>
                </a:lnTo>
                <a:lnTo>
                  <a:pt x="7" y="562"/>
                </a:lnTo>
                <a:lnTo>
                  <a:pt x="7" y="553"/>
                </a:lnTo>
                <a:lnTo>
                  <a:pt x="5" y="543"/>
                </a:lnTo>
                <a:lnTo>
                  <a:pt x="9" y="543"/>
                </a:lnTo>
                <a:lnTo>
                  <a:pt x="9" y="517"/>
                </a:lnTo>
                <a:lnTo>
                  <a:pt x="16" y="517"/>
                </a:lnTo>
                <a:lnTo>
                  <a:pt x="27" y="489"/>
                </a:lnTo>
                <a:lnTo>
                  <a:pt x="36" y="475"/>
                </a:lnTo>
                <a:lnTo>
                  <a:pt x="44" y="466"/>
                </a:lnTo>
                <a:lnTo>
                  <a:pt x="45" y="457"/>
                </a:lnTo>
                <a:lnTo>
                  <a:pt x="53" y="442"/>
                </a:lnTo>
                <a:lnTo>
                  <a:pt x="54" y="428"/>
                </a:lnTo>
                <a:lnTo>
                  <a:pt x="60" y="421"/>
                </a:lnTo>
                <a:lnTo>
                  <a:pt x="69" y="417"/>
                </a:lnTo>
                <a:lnTo>
                  <a:pt x="69" y="410"/>
                </a:lnTo>
                <a:lnTo>
                  <a:pt x="64" y="406"/>
                </a:lnTo>
                <a:lnTo>
                  <a:pt x="62" y="400"/>
                </a:lnTo>
                <a:lnTo>
                  <a:pt x="58" y="395"/>
                </a:lnTo>
                <a:lnTo>
                  <a:pt x="51" y="391"/>
                </a:lnTo>
                <a:lnTo>
                  <a:pt x="47" y="372"/>
                </a:lnTo>
                <a:lnTo>
                  <a:pt x="45" y="361"/>
                </a:lnTo>
                <a:lnTo>
                  <a:pt x="45" y="355"/>
                </a:lnTo>
                <a:lnTo>
                  <a:pt x="38" y="353"/>
                </a:lnTo>
                <a:lnTo>
                  <a:pt x="42" y="344"/>
                </a:lnTo>
                <a:lnTo>
                  <a:pt x="45" y="338"/>
                </a:lnTo>
                <a:lnTo>
                  <a:pt x="49" y="333"/>
                </a:lnTo>
                <a:lnTo>
                  <a:pt x="51" y="329"/>
                </a:lnTo>
                <a:lnTo>
                  <a:pt x="36" y="329"/>
                </a:lnTo>
                <a:lnTo>
                  <a:pt x="36" y="314"/>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9" name="Freeform 270">
            <a:extLst>
              <a:ext uri="{FF2B5EF4-FFF2-40B4-BE49-F238E27FC236}">
                <a16:creationId xmlns:a16="http://schemas.microsoft.com/office/drawing/2014/main" id="{CB3B619C-4FFB-4F76-BD01-6929713B5499}"/>
              </a:ext>
            </a:extLst>
          </p:cNvPr>
          <p:cNvSpPr>
            <a:spLocks/>
          </p:cNvSpPr>
          <p:nvPr/>
        </p:nvSpPr>
        <p:spPr bwMode="auto">
          <a:xfrm>
            <a:off x="8650075" y="4654933"/>
            <a:ext cx="447665" cy="752372"/>
          </a:xfrm>
          <a:custGeom>
            <a:avLst/>
            <a:gdLst>
              <a:gd name="T0" fmla="*/ 0 w 414"/>
              <a:gd name="T1" fmla="*/ 2147483647 h 712"/>
              <a:gd name="T2" fmla="*/ 2147483647 w 414"/>
              <a:gd name="T3" fmla="*/ 0 h 712"/>
              <a:gd name="T4" fmla="*/ 2147483647 w 414"/>
              <a:gd name="T5" fmla="*/ 2147483647 h 712"/>
              <a:gd name="T6" fmla="*/ 2147483647 w 414"/>
              <a:gd name="T7" fmla="*/ 2147483647 h 712"/>
              <a:gd name="T8" fmla="*/ 2147483647 w 414"/>
              <a:gd name="T9" fmla="*/ 2147483647 h 712"/>
              <a:gd name="T10" fmla="*/ 2147483647 w 414"/>
              <a:gd name="T11" fmla="*/ 2147483647 h 712"/>
              <a:gd name="T12" fmla="*/ 2147483647 w 414"/>
              <a:gd name="T13" fmla="*/ 2147483647 h 712"/>
              <a:gd name="T14" fmla="*/ 2147483647 w 414"/>
              <a:gd name="T15" fmla="*/ 2147483647 h 712"/>
              <a:gd name="T16" fmla="*/ 2147483647 w 414"/>
              <a:gd name="T17" fmla="*/ 2147483647 h 712"/>
              <a:gd name="T18" fmla="*/ 2147483647 w 414"/>
              <a:gd name="T19" fmla="*/ 2147483647 h 712"/>
              <a:gd name="T20" fmla="*/ 2147483647 w 414"/>
              <a:gd name="T21" fmla="*/ 2147483647 h 712"/>
              <a:gd name="T22" fmla="*/ 2147483647 w 414"/>
              <a:gd name="T23" fmla="*/ 2147483647 h 712"/>
              <a:gd name="T24" fmla="*/ 2147483647 w 414"/>
              <a:gd name="T25" fmla="*/ 2147483647 h 712"/>
              <a:gd name="T26" fmla="*/ 2147483647 w 414"/>
              <a:gd name="T27" fmla="*/ 2147483647 h 712"/>
              <a:gd name="T28" fmla="*/ 2147483647 w 414"/>
              <a:gd name="T29" fmla="*/ 2147483647 h 712"/>
              <a:gd name="T30" fmla="*/ 2147483647 w 414"/>
              <a:gd name="T31" fmla="*/ 2147483647 h 712"/>
              <a:gd name="T32" fmla="*/ 2147483647 w 414"/>
              <a:gd name="T33" fmla="*/ 2147483647 h 712"/>
              <a:gd name="T34" fmla="*/ 2147483647 w 414"/>
              <a:gd name="T35" fmla="*/ 2147483647 h 712"/>
              <a:gd name="T36" fmla="*/ 2147483647 w 414"/>
              <a:gd name="T37" fmla="*/ 2147483647 h 712"/>
              <a:gd name="T38" fmla="*/ 2147483647 w 414"/>
              <a:gd name="T39" fmla="*/ 2147483647 h 712"/>
              <a:gd name="T40" fmla="*/ 2147483647 w 414"/>
              <a:gd name="T41" fmla="*/ 2147483647 h 712"/>
              <a:gd name="T42" fmla="*/ 2147483647 w 414"/>
              <a:gd name="T43" fmla="*/ 2147483647 h 712"/>
              <a:gd name="T44" fmla="*/ 2147483647 w 414"/>
              <a:gd name="T45" fmla="*/ 2147483647 h 712"/>
              <a:gd name="T46" fmla="*/ 2147483647 w 414"/>
              <a:gd name="T47" fmla="*/ 2147483647 h 712"/>
              <a:gd name="T48" fmla="*/ 2147483647 w 414"/>
              <a:gd name="T49" fmla="*/ 2147483647 h 712"/>
              <a:gd name="T50" fmla="*/ 2147483647 w 414"/>
              <a:gd name="T51" fmla="*/ 2147483647 h 712"/>
              <a:gd name="T52" fmla="*/ 2147483647 w 414"/>
              <a:gd name="T53" fmla="*/ 2147483647 h 712"/>
              <a:gd name="T54" fmla="*/ 2147483647 w 414"/>
              <a:gd name="T55" fmla="*/ 2147483647 h 712"/>
              <a:gd name="T56" fmla="*/ 2147483647 w 414"/>
              <a:gd name="T57" fmla="*/ 2147483647 h 712"/>
              <a:gd name="T58" fmla="*/ 2147483647 w 414"/>
              <a:gd name="T59" fmla="*/ 2147483647 h 712"/>
              <a:gd name="T60" fmla="*/ 2147483647 w 414"/>
              <a:gd name="T61" fmla="*/ 2147483647 h 712"/>
              <a:gd name="T62" fmla="*/ 2147483647 w 414"/>
              <a:gd name="T63" fmla="*/ 2147483647 h 712"/>
              <a:gd name="T64" fmla="*/ 2147483647 w 414"/>
              <a:gd name="T65" fmla="*/ 2147483647 h 7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4"/>
              <a:gd name="T100" fmla="*/ 0 h 712"/>
              <a:gd name="T101" fmla="*/ 414 w 414"/>
              <a:gd name="T102" fmla="*/ 712 h 7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4" h="712">
                <a:moveTo>
                  <a:pt x="35" y="695"/>
                </a:moveTo>
                <a:lnTo>
                  <a:pt x="0" y="473"/>
                </a:lnTo>
                <a:lnTo>
                  <a:pt x="6" y="28"/>
                </a:lnTo>
                <a:lnTo>
                  <a:pt x="277" y="0"/>
                </a:lnTo>
                <a:lnTo>
                  <a:pt x="363" y="300"/>
                </a:lnTo>
                <a:lnTo>
                  <a:pt x="370" y="304"/>
                </a:lnTo>
                <a:lnTo>
                  <a:pt x="372" y="316"/>
                </a:lnTo>
                <a:lnTo>
                  <a:pt x="374" y="331"/>
                </a:lnTo>
                <a:lnTo>
                  <a:pt x="383" y="344"/>
                </a:lnTo>
                <a:lnTo>
                  <a:pt x="386" y="349"/>
                </a:lnTo>
                <a:lnTo>
                  <a:pt x="388" y="357"/>
                </a:lnTo>
                <a:lnTo>
                  <a:pt x="390" y="364"/>
                </a:lnTo>
                <a:lnTo>
                  <a:pt x="396" y="370"/>
                </a:lnTo>
                <a:lnTo>
                  <a:pt x="401" y="374"/>
                </a:lnTo>
                <a:lnTo>
                  <a:pt x="401" y="378"/>
                </a:lnTo>
                <a:lnTo>
                  <a:pt x="397" y="385"/>
                </a:lnTo>
                <a:lnTo>
                  <a:pt x="388" y="393"/>
                </a:lnTo>
                <a:lnTo>
                  <a:pt x="386" y="400"/>
                </a:lnTo>
                <a:lnTo>
                  <a:pt x="390" y="409"/>
                </a:lnTo>
                <a:lnTo>
                  <a:pt x="392" y="421"/>
                </a:lnTo>
                <a:lnTo>
                  <a:pt x="383" y="436"/>
                </a:lnTo>
                <a:lnTo>
                  <a:pt x="388" y="473"/>
                </a:lnTo>
                <a:lnTo>
                  <a:pt x="388" y="488"/>
                </a:lnTo>
                <a:lnTo>
                  <a:pt x="388" y="498"/>
                </a:lnTo>
                <a:lnTo>
                  <a:pt x="397" y="524"/>
                </a:lnTo>
                <a:lnTo>
                  <a:pt x="399" y="537"/>
                </a:lnTo>
                <a:lnTo>
                  <a:pt x="407" y="549"/>
                </a:lnTo>
                <a:lnTo>
                  <a:pt x="412" y="558"/>
                </a:lnTo>
                <a:lnTo>
                  <a:pt x="414" y="567"/>
                </a:lnTo>
                <a:lnTo>
                  <a:pt x="117" y="592"/>
                </a:lnTo>
                <a:lnTo>
                  <a:pt x="116" y="611"/>
                </a:lnTo>
                <a:lnTo>
                  <a:pt x="117" y="624"/>
                </a:lnTo>
                <a:lnTo>
                  <a:pt x="125" y="633"/>
                </a:lnTo>
                <a:lnTo>
                  <a:pt x="132" y="641"/>
                </a:lnTo>
                <a:lnTo>
                  <a:pt x="138" y="646"/>
                </a:lnTo>
                <a:lnTo>
                  <a:pt x="143" y="652"/>
                </a:lnTo>
                <a:lnTo>
                  <a:pt x="145" y="661"/>
                </a:lnTo>
                <a:lnTo>
                  <a:pt x="141" y="671"/>
                </a:lnTo>
                <a:lnTo>
                  <a:pt x="134" y="682"/>
                </a:lnTo>
                <a:lnTo>
                  <a:pt x="127" y="693"/>
                </a:lnTo>
                <a:lnTo>
                  <a:pt x="119" y="703"/>
                </a:lnTo>
                <a:lnTo>
                  <a:pt x="112" y="708"/>
                </a:lnTo>
                <a:lnTo>
                  <a:pt x="105" y="712"/>
                </a:lnTo>
                <a:lnTo>
                  <a:pt x="95" y="712"/>
                </a:lnTo>
                <a:lnTo>
                  <a:pt x="86" y="710"/>
                </a:lnTo>
                <a:lnTo>
                  <a:pt x="75" y="703"/>
                </a:lnTo>
                <a:lnTo>
                  <a:pt x="86" y="705"/>
                </a:lnTo>
                <a:lnTo>
                  <a:pt x="94" y="703"/>
                </a:lnTo>
                <a:lnTo>
                  <a:pt x="97" y="699"/>
                </a:lnTo>
                <a:lnTo>
                  <a:pt x="95" y="686"/>
                </a:lnTo>
                <a:lnTo>
                  <a:pt x="86" y="684"/>
                </a:lnTo>
                <a:lnTo>
                  <a:pt x="81" y="680"/>
                </a:lnTo>
                <a:lnTo>
                  <a:pt x="79" y="675"/>
                </a:lnTo>
                <a:lnTo>
                  <a:pt x="83" y="667"/>
                </a:lnTo>
                <a:lnTo>
                  <a:pt x="84" y="656"/>
                </a:lnTo>
                <a:lnTo>
                  <a:pt x="81" y="641"/>
                </a:lnTo>
                <a:lnTo>
                  <a:pt x="75" y="633"/>
                </a:lnTo>
                <a:lnTo>
                  <a:pt x="70" y="639"/>
                </a:lnTo>
                <a:lnTo>
                  <a:pt x="64" y="646"/>
                </a:lnTo>
                <a:lnTo>
                  <a:pt x="59" y="650"/>
                </a:lnTo>
                <a:lnTo>
                  <a:pt x="57" y="659"/>
                </a:lnTo>
                <a:lnTo>
                  <a:pt x="57" y="682"/>
                </a:lnTo>
                <a:lnTo>
                  <a:pt x="55" y="691"/>
                </a:lnTo>
                <a:lnTo>
                  <a:pt x="50" y="693"/>
                </a:lnTo>
                <a:lnTo>
                  <a:pt x="42" y="691"/>
                </a:lnTo>
                <a:lnTo>
                  <a:pt x="35" y="695"/>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30" name="Freeform 271">
            <a:extLst>
              <a:ext uri="{FF2B5EF4-FFF2-40B4-BE49-F238E27FC236}">
                <a16:creationId xmlns:a16="http://schemas.microsoft.com/office/drawing/2014/main" id="{708863D4-53B5-4266-94EA-6BCF4030C58F}"/>
              </a:ext>
            </a:extLst>
          </p:cNvPr>
          <p:cNvSpPr>
            <a:spLocks/>
          </p:cNvSpPr>
          <p:nvPr/>
        </p:nvSpPr>
        <p:spPr bwMode="auto">
          <a:xfrm>
            <a:off x="8656611" y="4658426"/>
            <a:ext cx="432962" cy="748882"/>
          </a:xfrm>
          <a:custGeom>
            <a:avLst/>
            <a:gdLst>
              <a:gd name="T0" fmla="*/ 0 w 414"/>
              <a:gd name="T1" fmla="*/ 2147483647 h 712"/>
              <a:gd name="T2" fmla="*/ 2147483647 w 414"/>
              <a:gd name="T3" fmla="*/ 0 h 712"/>
              <a:gd name="T4" fmla="*/ 2147483647 w 414"/>
              <a:gd name="T5" fmla="*/ 2147483647 h 712"/>
              <a:gd name="T6" fmla="*/ 2147483647 w 414"/>
              <a:gd name="T7" fmla="*/ 2147483647 h 712"/>
              <a:gd name="T8" fmla="*/ 2147483647 w 414"/>
              <a:gd name="T9" fmla="*/ 2147483647 h 712"/>
              <a:gd name="T10" fmla="*/ 2147483647 w 414"/>
              <a:gd name="T11" fmla="*/ 2147483647 h 712"/>
              <a:gd name="T12" fmla="*/ 2147483647 w 414"/>
              <a:gd name="T13" fmla="*/ 2147483647 h 712"/>
              <a:gd name="T14" fmla="*/ 2147483647 w 414"/>
              <a:gd name="T15" fmla="*/ 2147483647 h 712"/>
              <a:gd name="T16" fmla="*/ 2147483647 w 414"/>
              <a:gd name="T17" fmla="*/ 2147483647 h 712"/>
              <a:gd name="T18" fmla="*/ 2147483647 w 414"/>
              <a:gd name="T19" fmla="*/ 2147483647 h 712"/>
              <a:gd name="T20" fmla="*/ 2147483647 w 414"/>
              <a:gd name="T21" fmla="*/ 2147483647 h 712"/>
              <a:gd name="T22" fmla="*/ 2147483647 w 414"/>
              <a:gd name="T23" fmla="*/ 2147483647 h 712"/>
              <a:gd name="T24" fmla="*/ 2147483647 w 414"/>
              <a:gd name="T25" fmla="*/ 2147483647 h 712"/>
              <a:gd name="T26" fmla="*/ 2147483647 w 414"/>
              <a:gd name="T27" fmla="*/ 2147483647 h 712"/>
              <a:gd name="T28" fmla="*/ 2147483647 w 414"/>
              <a:gd name="T29" fmla="*/ 2147483647 h 712"/>
              <a:gd name="T30" fmla="*/ 2147483647 w 414"/>
              <a:gd name="T31" fmla="*/ 2147483647 h 712"/>
              <a:gd name="T32" fmla="*/ 2147483647 w 414"/>
              <a:gd name="T33" fmla="*/ 2147483647 h 712"/>
              <a:gd name="T34" fmla="*/ 2147483647 w 414"/>
              <a:gd name="T35" fmla="*/ 2147483647 h 712"/>
              <a:gd name="T36" fmla="*/ 2147483647 w 414"/>
              <a:gd name="T37" fmla="*/ 2147483647 h 712"/>
              <a:gd name="T38" fmla="*/ 2147483647 w 414"/>
              <a:gd name="T39" fmla="*/ 2147483647 h 712"/>
              <a:gd name="T40" fmla="*/ 2147483647 w 414"/>
              <a:gd name="T41" fmla="*/ 2147483647 h 712"/>
              <a:gd name="T42" fmla="*/ 2147483647 w 414"/>
              <a:gd name="T43" fmla="*/ 2147483647 h 712"/>
              <a:gd name="T44" fmla="*/ 2147483647 w 414"/>
              <a:gd name="T45" fmla="*/ 2147483647 h 712"/>
              <a:gd name="T46" fmla="*/ 2147483647 w 414"/>
              <a:gd name="T47" fmla="*/ 2147483647 h 712"/>
              <a:gd name="T48" fmla="*/ 2147483647 w 414"/>
              <a:gd name="T49" fmla="*/ 2147483647 h 712"/>
              <a:gd name="T50" fmla="*/ 2147483647 w 414"/>
              <a:gd name="T51" fmla="*/ 2147483647 h 712"/>
              <a:gd name="T52" fmla="*/ 2147483647 w 414"/>
              <a:gd name="T53" fmla="*/ 2147483647 h 712"/>
              <a:gd name="T54" fmla="*/ 2147483647 w 414"/>
              <a:gd name="T55" fmla="*/ 2147483647 h 712"/>
              <a:gd name="T56" fmla="*/ 2147483647 w 414"/>
              <a:gd name="T57" fmla="*/ 2147483647 h 712"/>
              <a:gd name="T58" fmla="*/ 2147483647 w 414"/>
              <a:gd name="T59" fmla="*/ 2147483647 h 712"/>
              <a:gd name="T60" fmla="*/ 2147483647 w 414"/>
              <a:gd name="T61" fmla="*/ 2147483647 h 712"/>
              <a:gd name="T62" fmla="*/ 2147483647 w 414"/>
              <a:gd name="T63" fmla="*/ 2147483647 h 712"/>
              <a:gd name="T64" fmla="*/ 2147483647 w 414"/>
              <a:gd name="T65" fmla="*/ 2147483647 h 712"/>
              <a:gd name="T66" fmla="*/ 2147483647 w 414"/>
              <a:gd name="T67" fmla="*/ 2147483647 h 712"/>
              <a:gd name="T68" fmla="*/ 2147483647 w 414"/>
              <a:gd name="T69" fmla="*/ 2147483647 h 712"/>
              <a:gd name="T70" fmla="*/ 2147483647 w 414"/>
              <a:gd name="T71" fmla="*/ 2147483647 h 712"/>
              <a:gd name="T72" fmla="*/ 2147483647 w 414"/>
              <a:gd name="T73" fmla="*/ 2147483647 h 712"/>
              <a:gd name="T74" fmla="*/ 2147483647 w 414"/>
              <a:gd name="T75" fmla="*/ 2147483647 h 712"/>
              <a:gd name="T76" fmla="*/ 2147483647 w 414"/>
              <a:gd name="T77" fmla="*/ 2147483647 h 7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4"/>
              <a:gd name="T118" fmla="*/ 0 h 712"/>
              <a:gd name="T119" fmla="*/ 414 w 414"/>
              <a:gd name="T120" fmla="*/ 712 h 7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4" h="712">
                <a:moveTo>
                  <a:pt x="35" y="695"/>
                </a:moveTo>
                <a:lnTo>
                  <a:pt x="0" y="473"/>
                </a:lnTo>
                <a:lnTo>
                  <a:pt x="6" y="28"/>
                </a:lnTo>
                <a:lnTo>
                  <a:pt x="277" y="0"/>
                </a:lnTo>
                <a:lnTo>
                  <a:pt x="363" y="300"/>
                </a:lnTo>
                <a:lnTo>
                  <a:pt x="370" y="304"/>
                </a:lnTo>
                <a:lnTo>
                  <a:pt x="372" y="316"/>
                </a:lnTo>
                <a:lnTo>
                  <a:pt x="374" y="331"/>
                </a:lnTo>
                <a:lnTo>
                  <a:pt x="383" y="344"/>
                </a:lnTo>
                <a:lnTo>
                  <a:pt x="386" y="349"/>
                </a:lnTo>
                <a:lnTo>
                  <a:pt x="388" y="357"/>
                </a:lnTo>
                <a:lnTo>
                  <a:pt x="390" y="364"/>
                </a:lnTo>
                <a:lnTo>
                  <a:pt x="396" y="370"/>
                </a:lnTo>
                <a:lnTo>
                  <a:pt x="401" y="374"/>
                </a:lnTo>
                <a:lnTo>
                  <a:pt x="401" y="378"/>
                </a:lnTo>
                <a:lnTo>
                  <a:pt x="397" y="385"/>
                </a:lnTo>
                <a:lnTo>
                  <a:pt x="388" y="393"/>
                </a:lnTo>
                <a:lnTo>
                  <a:pt x="386" y="400"/>
                </a:lnTo>
                <a:lnTo>
                  <a:pt x="390" y="409"/>
                </a:lnTo>
                <a:lnTo>
                  <a:pt x="392" y="421"/>
                </a:lnTo>
                <a:lnTo>
                  <a:pt x="383" y="436"/>
                </a:lnTo>
                <a:lnTo>
                  <a:pt x="388" y="473"/>
                </a:lnTo>
                <a:lnTo>
                  <a:pt x="388" y="488"/>
                </a:lnTo>
                <a:lnTo>
                  <a:pt x="388" y="498"/>
                </a:lnTo>
                <a:lnTo>
                  <a:pt x="397" y="524"/>
                </a:lnTo>
                <a:lnTo>
                  <a:pt x="399" y="537"/>
                </a:lnTo>
                <a:lnTo>
                  <a:pt x="407" y="549"/>
                </a:lnTo>
                <a:lnTo>
                  <a:pt x="412" y="558"/>
                </a:lnTo>
                <a:lnTo>
                  <a:pt x="414" y="567"/>
                </a:lnTo>
                <a:lnTo>
                  <a:pt x="117" y="592"/>
                </a:lnTo>
                <a:lnTo>
                  <a:pt x="116" y="611"/>
                </a:lnTo>
                <a:lnTo>
                  <a:pt x="117" y="624"/>
                </a:lnTo>
                <a:lnTo>
                  <a:pt x="125" y="633"/>
                </a:lnTo>
                <a:lnTo>
                  <a:pt x="132" y="641"/>
                </a:lnTo>
                <a:lnTo>
                  <a:pt x="138" y="646"/>
                </a:lnTo>
                <a:lnTo>
                  <a:pt x="143" y="652"/>
                </a:lnTo>
                <a:lnTo>
                  <a:pt x="145" y="661"/>
                </a:lnTo>
                <a:lnTo>
                  <a:pt x="141" y="671"/>
                </a:lnTo>
                <a:lnTo>
                  <a:pt x="134" y="682"/>
                </a:lnTo>
                <a:lnTo>
                  <a:pt x="127" y="693"/>
                </a:lnTo>
                <a:lnTo>
                  <a:pt x="119" y="703"/>
                </a:lnTo>
                <a:lnTo>
                  <a:pt x="112" y="708"/>
                </a:lnTo>
                <a:lnTo>
                  <a:pt x="105" y="712"/>
                </a:lnTo>
                <a:lnTo>
                  <a:pt x="95" y="712"/>
                </a:lnTo>
                <a:lnTo>
                  <a:pt x="86" y="710"/>
                </a:lnTo>
                <a:lnTo>
                  <a:pt x="75" y="703"/>
                </a:lnTo>
                <a:lnTo>
                  <a:pt x="86" y="705"/>
                </a:lnTo>
                <a:lnTo>
                  <a:pt x="94" y="703"/>
                </a:lnTo>
                <a:lnTo>
                  <a:pt x="97" y="699"/>
                </a:lnTo>
                <a:lnTo>
                  <a:pt x="95" y="686"/>
                </a:lnTo>
                <a:lnTo>
                  <a:pt x="86" y="684"/>
                </a:lnTo>
                <a:lnTo>
                  <a:pt x="81" y="680"/>
                </a:lnTo>
                <a:lnTo>
                  <a:pt x="79" y="675"/>
                </a:lnTo>
                <a:lnTo>
                  <a:pt x="83" y="667"/>
                </a:lnTo>
                <a:lnTo>
                  <a:pt x="84" y="656"/>
                </a:lnTo>
                <a:lnTo>
                  <a:pt x="81" y="641"/>
                </a:lnTo>
                <a:lnTo>
                  <a:pt x="75" y="633"/>
                </a:lnTo>
                <a:lnTo>
                  <a:pt x="70" y="639"/>
                </a:lnTo>
                <a:lnTo>
                  <a:pt x="64" y="646"/>
                </a:lnTo>
                <a:lnTo>
                  <a:pt x="59" y="650"/>
                </a:lnTo>
                <a:lnTo>
                  <a:pt x="57" y="659"/>
                </a:lnTo>
                <a:lnTo>
                  <a:pt x="57" y="682"/>
                </a:lnTo>
                <a:lnTo>
                  <a:pt x="55" y="691"/>
                </a:lnTo>
                <a:lnTo>
                  <a:pt x="50" y="693"/>
                </a:lnTo>
                <a:lnTo>
                  <a:pt x="42" y="691"/>
                </a:lnTo>
                <a:lnTo>
                  <a:pt x="35" y="695"/>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31" name="Freeform 273">
            <a:extLst>
              <a:ext uri="{FF2B5EF4-FFF2-40B4-BE49-F238E27FC236}">
                <a16:creationId xmlns:a16="http://schemas.microsoft.com/office/drawing/2014/main" id="{8D29369D-91C0-4A37-B864-E985467B0DCD}"/>
              </a:ext>
            </a:extLst>
          </p:cNvPr>
          <p:cNvSpPr>
            <a:spLocks/>
          </p:cNvSpPr>
          <p:nvPr/>
        </p:nvSpPr>
        <p:spPr bwMode="auto">
          <a:xfrm>
            <a:off x="8944164" y="4620023"/>
            <a:ext cx="597978" cy="666836"/>
          </a:xfrm>
          <a:custGeom>
            <a:avLst/>
            <a:gdLst>
              <a:gd name="T0" fmla="*/ 2147483647 w 565"/>
              <a:gd name="T1" fmla="*/ 2147483647 h 633"/>
              <a:gd name="T2" fmla="*/ 2147483647 w 565"/>
              <a:gd name="T3" fmla="*/ 2147483647 h 633"/>
              <a:gd name="T4" fmla="*/ 2147483647 w 565"/>
              <a:gd name="T5" fmla="*/ 2147483647 h 633"/>
              <a:gd name="T6" fmla="*/ 2147483647 w 565"/>
              <a:gd name="T7" fmla="*/ 2147483647 h 633"/>
              <a:gd name="T8" fmla="*/ 2147483647 w 565"/>
              <a:gd name="T9" fmla="*/ 2147483647 h 633"/>
              <a:gd name="T10" fmla="*/ 2147483647 w 565"/>
              <a:gd name="T11" fmla="*/ 2147483647 h 633"/>
              <a:gd name="T12" fmla="*/ 2147483647 w 565"/>
              <a:gd name="T13" fmla="*/ 2147483647 h 633"/>
              <a:gd name="T14" fmla="*/ 2147483647 w 565"/>
              <a:gd name="T15" fmla="*/ 2147483647 h 633"/>
              <a:gd name="T16" fmla="*/ 2147483647 w 565"/>
              <a:gd name="T17" fmla="*/ 2147483647 h 633"/>
              <a:gd name="T18" fmla="*/ 2147483647 w 565"/>
              <a:gd name="T19" fmla="*/ 2147483647 h 633"/>
              <a:gd name="T20" fmla="*/ 2147483647 w 565"/>
              <a:gd name="T21" fmla="*/ 0 h 633"/>
              <a:gd name="T22" fmla="*/ 2147483647 w 565"/>
              <a:gd name="T23" fmla="*/ 2147483647 h 633"/>
              <a:gd name="T24" fmla="*/ 2147483647 w 565"/>
              <a:gd name="T25" fmla="*/ 2147483647 h 633"/>
              <a:gd name="T26" fmla="*/ 2147483647 w 565"/>
              <a:gd name="T27" fmla="*/ 2147483647 h 633"/>
              <a:gd name="T28" fmla="*/ 2147483647 w 565"/>
              <a:gd name="T29" fmla="*/ 2147483647 h 633"/>
              <a:gd name="T30" fmla="*/ 2147483647 w 565"/>
              <a:gd name="T31" fmla="*/ 2147483647 h 633"/>
              <a:gd name="T32" fmla="*/ 2147483647 w 565"/>
              <a:gd name="T33" fmla="*/ 2147483647 h 633"/>
              <a:gd name="T34" fmla="*/ 2147483647 w 565"/>
              <a:gd name="T35" fmla="*/ 2147483647 h 633"/>
              <a:gd name="T36" fmla="*/ 2147483647 w 565"/>
              <a:gd name="T37" fmla="*/ 2147483647 h 633"/>
              <a:gd name="T38" fmla="*/ 2147483647 w 565"/>
              <a:gd name="T39" fmla="*/ 2147483647 h 633"/>
              <a:gd name="T40" fmla="*/ 2147483647 w 565"/>
              <a:gd name="T41" fmla="*/ 2147483647 h 633"/>
              <a:gd name="T42" fmla="*/ 2147483647 w 565"/>
              <a:gd name="T43" fmla="*/ 2147483647 h 633"/>
              <a:gd name="T44" fmla="*/ 2147483647 w 565"/>
              <a:gd name="T45" fmla="*/ 2147483647 h 633"/>
              <a:gd name="T46" fmla="*/ 2147483647 w 565"/>
              <a:gd name="T47" fmla="*/ 2147483647 h 633"/>
              <a:gd name="T48" fmla="*/ 2147483647 w 565"/>
              <a:gd name="T49" fmla="*/ 2147483647 h 633"/>
              <a:gd name="T50" fmla="*/ 2147483647 w 565"/>
              <a:gd name="T51" fmla="*/ 2147483647 h 633"/>
              <a:gd name="T52" fmla="*/ 2147483647 w 565"/>
              <a:gd name="T53" fmla="*/ 2147483647 h 633"/>
              <a:gd name="T54" fmla="*/ 2147483647 w 565"/>
              <a:gd name="T55" fmla="*/ 2147483647 h 633"/>
              <a:gd name="T56" fmla="*/ 2147483647 w 565"/>
              <a:gd name="T57" fmla="*/ 2147483647 h 633"/>
              <a:gd name="T58" fmla="*/ 2147483647 w 565"/>
              <a:gd name="T59" fmla="*/ 2147483647 h 633"/>
              <a:gd name="T60" fmla="*/ 2147483647 w 565"/>
              <a:gd name="T61" fmla="*/ 2147483647 h 633"/>
              <a:gd name="T62" fmla="*/ 2147483647 w 565"/>
              <a:gd name="T63" fmla="*/ 2147483647 h 633"/>
              <a:gd name="T64" fmla="*/ 2147483647 w 565"/>
              <a:gd name="T65" fmla="*/ 2147483647 h 633"/>
              <a:gd name="T66" fmla="*/ 2147483647 w 565"/>
              <a:gd name="T67" fmla="*/ 2147483647 h 633"/>
              <a:gd name="T68" fmla="*/ 2147483647 w 565"/>
              <a:gd name="T69" fmla="*/ 2147483647 h 633"/>
              <a:gd name="T70" fmla="*/ 2147483647 w 565"/>
              <a:gd name="T71" fmla="*/ 2147483647 h 633"/>
              <a:gd name="T72" fmla="*/ 2147483647 w 565"/>
              <a:gd name="T73" fmla="*/ 2147483647 h 633"/>
              <a:gd name="T74" fmla="*/ 2147483647 w 565"/>
              <a:gd name="T75" fmla="*/ 2147483647 h 633"/>
              <a:gd name="T76" fmla="*/ 2147483647 w 565"/>
              <a:gd name="T77" fmla="*/ 2147483647 h 633"/>
              <a:gd name="T78" fmla="*/ 2147483647 w 565"/>
              <a:gd name="T79" fmla="*/ 2147483647 h 633"/>
              <a:gd name="T80" fmla="*/ 2147483647 w 565"/>
              <a:gd name="T81" fmla="*/ 2147483647 h 633"/>
              <a:gd name="T82" fmla="*/ 2147483647 w 565"/>
              <a:gd name="T83" fmla="*/ 2147483647 h 633"/>
              <a:gd name="T84" fmla="*/ 2147483647 w 565"/>
              <a:gd name="T85" fmla="*/ 2147483647 h 633"/>
              <a:gd name="T86" fmla="*/ 2147483647 w 565"/>
              <a:gd name="T87" fmla="*/ 2147483647 h 6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65"/>
              <a:gd name="T133" fmla="*/ 0 h 633"/>
              <a:gd name="T134" fmla="*/ 565 w 565"/>
              <a:gd name="T135" fmla="*/ 633 h 6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65" h="633">
                <a:moveTo>
                  <a:pt x="137" y="601"/>
                </a:moveTo>
                <a:lnTo>
                  <a:pt x="137" y="601"/>
                </a:lnTo>
                <a:lnTo>
                  <a:pt x="135" y="592"/>
                </a:lnTo>
                <a:lnTo>
                  <a:pt x="130" y="583"/>
                </a:lnTo>
                <a:lnTo>
                  <a:pt x="122" y="571"/>
                </a:lnTo>
                <a:lnTo>
                  <a:pt x="120" y="558"/>
                </a:lnTo>
                <a:lnTo>
                  <a:pt x="111" y="532"/>
                </a:lnTo>
                <a:lnTo>
                  <a:pt x="111" y="522"/>
                </a:lnTo>
                <a:lnTo>
                  <a:pt x="111" y="507"/>
                </a:lnTo>
                <a:lnTo>
                  <a:pt x="106" y="470"/>
                </a:lnTo>
                <a:lnTo>
                  <a:pt x="115" y="455"/>
                </a:lnTo>
                <a:lnTo>
                  <a:pt x="113" y="443"/>
                </a:lnTo>
                <a:lnTo>
                  <a:pt x="109" y="434"/>
                </a:lnTo>
                <a:lnTo>
                  <a:pt x="111" y="427"/>
                </a:lnTo>
                <a:lnTo>
                  <a:pt x="120" y="419"/>
                </a:lnTo>
                <a:lnTo>
                  <a:pt x="124" y="412"/>
                </a:lnTo>
                <a:lnTo>
                  <a:pt x="124" y="408"/>
                </a:lnTo>
                <a:lnTo>
                  <a:pt x="119" y="404"/>
                </a:lnTo>
                <a:lnTo>
                  <a:pt x="113" y="398"/>
                </a:lnTo>
                <a:lnTo>
                  <a:pt x="111" y="391"/>
                </a:lnTo>
                <a:lnTo>
                  <a:pt x="109" y="383"/>
                </a:lnTo>
                <a:lnTo>
                  <a:pt x="106" y="378"/>
                </a:lnTo>
                <a:lnTo>
                  <a:pt x="97" y="365"/>
                </a:lnTo>
                <a:lnTo>
                  <a:pt x="95" y="350"/>
                </a:lnTo>
                <a:lnTo>
                  <a:pt x="93" y="338"/>
                </a:lnTo>
                <a:lnTo>
                  <a:pt x="86" y="334"/>
                </a:lnTo>
                <a:lnTo>
                  <a:pt x="0" y="34"/>
                </a:lnTo>
                <a:lnTo>
                  <a:pt x="272" y="0"/>
                </a:lnTo>
                <a:lnTo>
                  <a:pt x="260" y="17"/>
                </a:lnTo>
                <a:lnTo>
                  <a:pt x="256" y="36"/>
                </a:lnTo>
                <a:lnTo>
                  <a:pt x="260" y="53"/>
                </a:lnTo>
                <a:lnTo>
                  <a:pt x="278" y="66"/>
                </a:lnTo>
                <a:lnTo>
                  <a:pt x="296" y="71"/>
                </a:lnTo>
                <a:lnTo>
                  <a:pt x="307" y="71"/>
                </a:lnTo>
                <a:lnTo>
                  <a:pt x="313" y="79"/>
                </a:lnTo>
                <a:lnTo>
                  <a:pt x="324" y="100"/>
                </a:lnTo>
                <a:lnTo>
                  <a:pt x="340" y="118"/>
                </a:lnTo>
                <a:lnTo>
                  <a:pt x="355" y="130"/>
                </a:lnTo>
                <a:lnTo>
                  <a:pt x="366" y="139"/>
                </a:lnTo>
                <a:lnTo>
                  <a:pt x="375" y="143"/>
                </a:lnTo>
                <a:lnTo>
                  <a:pt x="382" y="148"/>
                </a:lnTo>
                <a:lnTo>
                  <a:pt x="388" y="152"/>
                </a:lnTo>
                <a:lnTo>
                  <a:pt x="393" y="156"/>
                </a:lnTo>
                <a:lnTo>
                  <a:pt x="400" y="165"/>
                </a:lnTo>
                <a:lnTo>
                  <a:pt x="411" y="184"/>
                </a:lnTo>
                <a:lnTo>
                  <a:pt x="426" y="201"/>
                </a:lnTo>
                <a:lnTo>
                  <a:pt x="441" y="212"/>
                </a:lnTo>
                <a:lnTo>
                  <a:pt x="455" y="222"/>
                </a:lnTo>
                <a:lnTo>
                  <a:pt x="468" y="231"/>
                </a:lnTo>
                <a:lnTo>
                  <a:pt x="477" y="239"/>
                </a:lnTo>
                <a:lnTo>
                  <a:pt x="485" y="246"/>
                </a:lnTo>
                <a:lnTo>
                  <a:pt x="486" y="254"/>
                </a:lnTo>
                <a:lnTo>
                  <a:pt x="494" y="274"/>
                </a:lnTo>
                <a:lnTo>
                  <a:pt x="503" y="291"/>
                </a:lnTo>
                <a:lnTo>
                  <a:pt x="512" y="304"/>
                </a:lnTo>
                <a:lnTo>
                  <a:pt x="521" y="312"/>
                </a:lnTo>
                <a:lnTo>
                  <a:pt x="530" y="319"/>
                </a:lnTo>
                <a:lnTo>
                  <a:pt x="538" y="327"/>
                </a:lnTo>
                <a:lnTo>
                  <a:pt x="541" y="334"/>
                </a:lnTo>
                <a:lnTo>
                  <a:pt x="543" y="344"/>
                </a:lnTo>
                <a:lnTo>
                  <a:pt x="547" y="368"/>
                </a:lnTo>
                <a:lnTo>
                  <a:pt x="551" y="381"/>
                </a:lnTo>
                <a:lnTo>
                  <a:pt x="554" y="389"/>
                </a:lnTo>
                <a:lnTo>
                  <a:pt x="561" y="393"/>
                </a:lnTo>
                <a:lnTo>
                  <a:pt x="565" y="397"/>
                </a:lnTo>
                <a:lnTo>
                  <a:pt x="563" y="400"/>
                </a:lnTo>
                <a:lnTo>
                  <a:pt x="558" y="404"/>
                </a:lnTo>
                <a:lnTo>
                  <a:pt x="556" y="406"/>
                </a:lnTo>
                <a:lnTo>
                  <a:pt x="556" y="410"/>
                </a:lnTo>
                <a:lnTo>
                  <a:pt x="554" y="413"/>
                </a:lnTo>
                <a:lnTo>
                  <a:pt x="552" y="417"/>
                </a:lnTo>
                <a:lnTo>
                  <a:pt x="547" y="421"/>
                </a:lnTo>
                <a:lnTo>
                  <a:pt x="543" y="423"/>
                </a:lnTo>
                <a:lnTo>
                  <a:pt x="547" y="427"/>
                </a:lnTo>
                <a:lnTo>
                  <a:pt x="552" y="432"/>
                </a:lnTo>
                <a:lnTo>
                  <a:pt x="556" y="440"/>
                </a:lnTo>
                <a:lnTo>
                  <a:pt x="552" y="447"/>
                </a:lnTo>
                <a:lnTo>
                  <a:pt x="547" y="451"/>
                </a:lnTo>
                <a:lnTo>
                  <a:pt x="541" y="453"/>
                </a:lnTo>
                <a:lnTo>
                  <a:pt x="538" y="457"/>
                </a:lnTo>
                <a:lnTo>
                  <a:pt x="541" y="466"/>
                </a:lnTo>
                <a:lnTo>
                  <a:pt x="543" y="481"/>
                </a:lnTo>
                <a:lnTo>
                  <a:pt x="545" y="498"/>
                </a:lnTo>
                <a:lnTo>
                  <a:pt x="538" y="509"/>
                </a:lnTo>
                <a:lnTo>
                  <a:pt x="538" y="536"/>
                </a:lnTo>
                <a:lnTo>
                  <a:pt x="534" y="553"/>
                </a:lnTo>
                <a:lnTo>
                  <a:pt x="530" y="564"/>
                </a:lnTo>
                <a:lnTo>
                  <a:pt x="530" y="571"/>
                </a:lnTo>
                <a:lnTo>
                  <a:pt x="510" y="575"/>
                </a:lnTo>
                <a:lnTo>
                  <a:pt x="497" y="569"/>
                </a:lnTo>
                <a:lnTo>
                  <a:pt x="486" y="566"/>
                </a:lnTo>
                <a:lnTo>
                  <a:pt x="479" y="575"/>
                </a:lnTo>
                <a:lnTo>
                  <a:pt x="477" y="596"/>
                </a:lnTo>
                <a:lnTo>
                  <a:pt x="483" y="620"/>
                </a:lnTo>
                <a:lnTo>
                  <a:pt x="483" y="633"/>
                </a:lnTo>
                <a:lnTo>
                  <a:pt x="464" y="628"/>
                </a:lnTo>
                <a:lnTo>
                  <a:pt x="459" y="618"/>
                </a:lnTo>
                <a:lnTo>
                  <a:pt x="454" y="613"/>
                </a:lnTo>
                <a:lnTo>
                  <a:pt x="444" y="611"/>
                </a:lnTo>
                <a:lnTo>
                  <a:pt x="428" y="611"/>
                </a:lnTo>
                <a:lnTo>
                  <a:pt x="408" y="613"/>
                </a:lnTo>
                <a:lnTo>
                  <a:pt x="373" y="615"/>
                </a:lnTo>
                <a:lnTo>
                  <a:pt x="327" y="618"/>
                </a:lnTo>
                <a:lnTo>
                  <a:pt x="278" y="620"/>
                </a:lnTo>
                <a:lnTo>
                  <a:pt x="230" y="624"/>
                </a:lnTo>
                <a:lnTo>
                  <a:pt x="190" y="628"/>
                </a:lnTo>
                <a:lnTo>
                  <a:pt x="161" y="630"/>
                </a:lnTo>
                <a:lnTo>
                  <a:pt x="150" y="630"/>
                </a:lnTo>
                <a:lnTo>
                  <a:pt x="144" y="628"/>
                </a:lnTo>
                <a:lnTo>
                  <a:pt x="141" y="624"/>
                </a:lnTo>
                <a:lnTo>
                  <a:pt x="139" y="615"/>
                </a:lnTo>
                <a:lnTo>
                  <a:pt x="137" y="601"/>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32" name="Freeform 274">
            <a:extLst>
              <a:ext uri="{FF2B5EF4-FFF2-40B4-BE49-F238E27FC236}">
                <a16:creationId xmlns:a16="http://schemas.microsoft.com/office/drawing/2014/main" id="{CA635A48-CF8D-4B1F-97A1-4F63177FFBB8}"/>
              </a:ext>
            </a:extLst>
          </p:cNvPr>
          <p:cNvSpPr>
            <a:spLocks/>
          </p:cNvSpPr>
          <p:nvPr/>
        </p:nvSpPr>
        <p:spPr bwMode="auto">
          <a:xfrm>
            <a:off x="9213742" y="4548450"/>
            <a:ext cx="558766" cy="460851"/>
          </a:xfrm>
          <a:custGeom>
            <a:avLst/>
            <a:gdLst>
              <a:gd name="T0" fmla="*/ 2147483647 w 534"/>
              <a:gd name="T1" fmla="*/ 2147483647 h 438"/>
              <a:gd name="T2" fmla="*/ 2147483647 w 534"/>
              <a:gd name="T3" fmla="*/ 2147483647 h 438"/>
              <a:gd name="T4" fmla="*/ 2147483647 w 534"/>
              <a:gd name="T5" fmla="*/ 2147483647 h 438"/>
              <a:gd name="T6" fmla="*/ 2147483647 w 534"/>
              <a:gd name="T7" fmla="*/ 2147483647 h 438"/>
              <a:gd name="T8" fmla="*/ 2147483647 w 534"/>
              <a:gd name="T9" fmla="*/ 2147483647 h 438"/>
              <a:gd name="T10" fmla="*/ 2147483647 w 534"/>
              <a:gd name="T11" fmla="*/ 2147483647 h 438"/>
              <a:gd name="T12" fmla="*/ 2147483647 w 534"/>
              <a:gd name="T13" fmla="*/ 2147483647 h 438"/>
              <a:gd name="T14" fmla="*/ 2147483647 w 534"/>
              <a:gd name="T15" fmla="*/ 2147483647 h 438"/>
              <a:gd name="T16" fmla="*/ 2147483647 w 534"/>
              <a:gd name="T17" fmla="*/ 2147483647 h 438"/>
              <a:gd name="T18" fmla="*/ 2147483647 w 534"/>
              <a:gd name="T19" fmla="*/ 2147483647 h 438"/>
              <a:gd name="T20" fmla="*/ 2147483647 w 534"/>
              <a:gd name="T21" fmla="*/ 2147483647 h 438"/>
              <a:gd name="T22" fmla="*/ 2147483647 w 534"/>
              <a:gd name="T23" fmla="*/ 2147483647 h 438"/>
              <a:gd name="T24" fmla="*/ 2147483647 w 534"/>
              <a:gd name="T25" fmla="*/ 2147483647 h 438"/>
              <a:gd name="T26" fmla="*/ 2147483647 w 534"/>
              <a:gd name="T27" fmla="*/ 2147483647 h 438"/>
              <a:gd name="T28" fmla="*/ 2147483647 w 534"/>
              <a:gd name="T29" fmla="*/ 2147483647 h 438"/>
              <a:gd name="T30" fmla="*/ 2147483647 w 534"/>
              <a:gd name="T31" fmla="*/ 2147483647 h 438"/>
              <a:gd name="T32" fmla="*/ 2147483647 w 534"/>
              <a:gd name="T33" fmla="*/ 2147483647 h 438"/>
              <a:gd name="T34" fmla="*/ 2147483647 w 534"/>
              <a:gd name="T35" fmla="*/ 2147483647 h 438"/>
              <a:gd name="T36" fmla="*/ 2147483647 w 534"/>
              <a:gd name="T37" fmla="*/ 2147483647 h 438"/>
              <a:gd name="T38" fmla="*/ 2147483647 w 534"/>
              <a:gd name="T39" fmla="*/ 2147483647 h 438"/>
              <a:gd name="T40" fmla="*/ 2147483647 w 534"/>
              <a:gd name="T41" fmla="*/ 2147483647 h 438"/>
              <a:gd name="T42" fmla="*/ 2147483647 w 534"/>
              <a:gd name="T43" fmla="*/ 2147483647 h 438"/>
              <a:gd name="T44" fmla="*/ 2147483647 w 534"/>
              <a:gd name="T45" fmla="*/ 2147483647 h 438"/>
              <a:gd name="T46" fmla="*/ 2147483647 w 534"/>
              <a:gd name="T47" fmla="*/ 2147483647 h 438"/>
              <a:gd name="T48" fmla="*/ 2147483647 w 534"/>
              <a:gd name="T49" fmla="*/ 2147483647 h 438"/>
              <a:gd name="T50" fmla="*/ 2147483647 w 534"/>
              <a:gd name="T51" fmla="*/ 2147483647 h 438"/>
              <a:gd name="T52" fmla="*/ 2147483647 w 534"/>
              <a:gd name="T53" fmla="*/ 2147483647 h 438"/>
              <a:gd name="T54" fmla="*/ 2147483647 w 534"/>
              <a:gd name="T55" fmla="*/ 2147483647 h 438"/>
              <a:gd name="T56" fmla="*/ 2147483647 w 534"/>
              <a:gd name="T57" fmla="*/ 2147483647 h 438"/>
              <a:gd name="T58" fmla="*/ 2147483647 w 534"/>
              <a:gd name="T59" fmla="*/ 2147483647 h 438"/>
              <a:gd name="T60" fmla="*/ 2147483647 w 534"/>
              <a:gd name="T61" fmla="*/ 2147483647 h 438"/>
              <a:gd name="T62" fmla="*/ 2147483647 w 534"/>
              <a:gd name="T63" fmla="*/ 2147483647 h 438"/>
              <a:gd name="T64" fmla="*/ 2147483647 w 534"/>
              <a:gd name="T65" fmla="*/ 2147483647 h 438"/>
              <a:gd name="T66" fmla="*/ 2147483647 w 534"/>
              <a:gd name="T67" fmla="*/ 2147483647 h 438"/>
              <a:gd name="T68" fmla="*/ 2147483647 w 534"/>
              <a:gd name="T69" fmla="*/ 2147483647 h 438"/>
              <a:gd name="T70" fmla="*/ 2147483647 w 534"/>
              <a:gd name="T71" fmla="*/ 2147483647 h 438"/>
              <a:gd name="T72" fmla="*/ 2147483647 w 534"/>
              <a:gd name="T73" fmla="*/ 2147483647 h 438"/>
              <a:gd name="T74" fmla="*/ 2147483647 w 534"/>
              <a:gd name="T75" fmla="*/ 2147483647 h 438"/>
              <a:gd name="T76" fmla="*/ 2147483647 w 534"/>
              <a:gd name="T77" fmla="*/ 2147483647 h 438"/>
              <a:gd name="T78" fmla="*/ 2147483647 w 534"/>
              <a:gd name="T79" fmla="*/ 2147483647 h 438"/>
              <a:gd name="T80" fmla="*/ 2147483647 w 534"/>
              <a:gd name="T81" fmla="*/ 0 h 438"/>
              <a:gd name="T82" fmla="*/ 2147483647 w 534"/>
              <a:gd name="T83" fmla="*/ 2147483647 h 438"/>
              <a:gd name="T84" fmla="*/ 2147483647 w 534"/>
              <a:gd name="T85" fmla="*/ 2147483647 h 438"/>
              <a:gd name="T86" fmla="*/ 2147483647 w 534"/>
              <a:gd name="T87" fmla="*/ 2147483647 h 438"/>
              <a:gd name="T88" fmla="*/ 2147483647 w 534"/>
              <a:gd name="T89" fmla="*/ 2147483647 h 438"/>
              <a:gd name="T90" fmla="*/ 2147483647 w 534"/>
              <a:gd name="T91" fmla="*/ 2147483647 h 438"/>
              <a:gd name="T92" fmla="*/ 2147483647 w 534"/>
              <a:gd name="T93" fmla="*/ 2147483647 h 438"/>
              <a:gd name="T94" fmla="*/ 2147483647 w 534"/>
              <a:gd name="T95" fmla="*/ 2147483647 h 438"/>
              <a:gd name="T96" fmla="*/ 2147483647 w 534"/>
              <a:gd name="T97" fmla="*/ 2147483647 h 4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4"/>
              <a:gd name="T148" fmla="*/ 0 h 438"/>
              <a:gd name="T149" fmla="*/ 534 w 534"/>
              <a:gd name="T150" fmla="*/ 438 h 4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4" h="438">
                <a:moveTo>
                  <a:pt x="16" y="70"/>
                </a:moveTo>
                <a:lnTo>
                  <a:pt x="4" y="87"/>
                </a:lnTo>
                <a:lnTo>
                  <a:pt x="0" y="106"/>
                </a:lnTo>
                <a:lnTo>
                  <a:pt x="4" y="123"/>
                </a:lnTo>
                <a:lnTo>
                  <a:pt x="22" y="136"/>
                </a:lnTo>
                <a:lnTo>
                  <a:pt x="40" y="141"/>
                </a:lnTo>
                <a:lnTo>
                  <a:pt x="51" y="141"/>
                </a:lnTo>
                <a:lnTo>
                  <a:pt x="57" y="149"/>
                </a:lnTo>
                <a:lnTo>
                  <a:pt x="68" y="170"/>
                </a:lnTo>
                <a:lnTo>
                  <a:pt x="84" y="188"/>
                </a:lnTo>
                <a:lnTo>
                  <a:pt x="99" y="200"/>
                </a:lnTo>
                <a:lnTo>
                  <a:pt x="110" y="209"/>
                </a:lnTo>
                <a:lnTo>
                  <a:pt x="119" y="213"/>
                </a:lnTo>
                <a:lnTo>
                  <a:pt x="126" y="218"/>
                </a:lnTo>
                <a:lnTo>
                  <a:pt x="132" y="222"/>
                </a:lnTo>
                <a:lnTo>
                  <a:pt x="137" y="226"/>
                </a:lnTo>
                <a:lnTo>
                  <a:pt x="144" y="235"/>
                </a:lnTo>
                <a:lnTo>
                  <a:pt x="155" y="254"/>
                </a:lnTo>
                <a:lnTo>
                  <a:pt x="170" y="271"/>
                </a:lnTo>
                <a:lnTo>
                  <a:pt x="185" y="282"/>
                </a:lnTo>
                <a:lnTo>
                  <a:pt x="199" y="292"/>
                </a:lnTo>
                <a:lnTo>
                  <a:pt x="212" y="301"/>
                </a:lnTo>
                <a:lnTo>
                  <a:pt x="221" y="309"/>
                </a:lnTo>
                <a:lnTo>
                  <a:pt x="229" y="316"/>
                </a:lnTo>
                <a:lnTo>
                  <a:pt x="230" y="324"/>
                </a:lnTo>
                <a:lnTo>
                  <a:pt x="238" y="344"/>
                </a:lnTo>
                <a:lnTo>
                  <a:pt x="247" y="361"/>
                </a:lnTo>
                <a:lnTo>
                  <a:pt x="256" y="374"/>
                </a:lnTo>
                <a:lnTo>
                  <a:pt x="265" y="382"/>
                </a:lnTo>
                <a:lnTo>
                  <a:pt x="274" y="389"/>
                </a:lnTo>
                <a:lnTo>
                  <a:pt x="282" y="397"/>
                </a:lnTo>
                <a:lnTo>
                  <a:pt x="285" y="404"/>
                </a:lnTo>
                <a:lnTo>
                  <a:pt x="287" y="414"/>
                </a:lnTo>
                <a:lnTo>
                  <a:pt x="287" y="421"/>
                </a:lnTo>
                <a:lnTo>
                  <a:pt x="289" y="427"/>
                </a:lnTo>
                <a:lnTo>
                  <a:pt x="289" y="433"/>
                </a:lnTo>
                <a:lnTo>
                  <a:pt x="291" y="438"/>
                </a:lnTo>
                <a:lnTo>
                  <a:pt x="307" y="438"/>
                </a:lnTo>
                <a:lnTo>
                  <a:pt x="318" y="436"/>
                </a:lnTo>
                <a:lnTo>
                  <a:pt x="324" y="433"/>
                </a:lnTo>
                <a:lnTo>
                  <a:pt x="324" y="425"/>
                </a:lnTo>
                <a:lnTo>
                  <a:pt x="324" y="414"/>
                </a:lnTo>
                <a:lnTo>
                  <a:pt x="326" y="403"/>
                </a:lnTo>
                <a:lnTo>
                  <a:pt x="326" y="393"/>
                </a:lnTo>
                <a:lnTo>
                  <a:pt x="320" y="388"/>
                </a:lnTo>
                <a:lnTo>
                  <a:pt x="316" y="382"/>
                </a:lnTo>
                <a:lnTo>
                  <a:pt x="316" y="376"/>
                </a:lnTo>
                <a:lnTo>
                  <a:pt x="322" y="371"/>
                </a:lnTo>
                <a:lnTo>
                  <a:pt x="337" y="369"/>
                </a:lnTo>
                <a:lnTo>
                  <a:pt x="357" y="369"/>
                </a:lnTo>
                <a:lnTo>
                  <a:pt x="371" y="365"/>
                </a:lnTo>
                <a:lnTo>
                  <a:pt x="381" y="361"/>
                </a:lnTo>
                <a:lnTo>
                  <a:pt x="382" y="352"/>
                </a:lnTo>
                <a:lnTo>
                  <a:pt x="386" y="346"/>
                </a:lnTo>
                <a:lnTo>
                  <a:pt x="395" y="346"/>
                </a:lnTo>
                <a:lnTo>
                  <a:pt x="406" y="339"/>
                </a:lnTo>
                <a:lnTo>
                  <a:pt x="412" y="314"/>
                </a:lnTo>
                <a:lnTo>
                  <a:pt x="413" y="310"/>
                </a:lnTo>
                <a:lnTo>
                  <a:pt x="415" y="309"/>
                </a:lnTo>
                <a:lnTo>
                  <a:pt x="419" y="310"/>
                </a:lnTo>
                <a:lnTo>
                  <a:pt x="423" y="314"/>
                </a:lnTo>
                <a:lnTo>
                  <a:pt x="430" y="318"/>
                </a:lnTo>
                <a:lnTo>
                  <a:pt x="434" y="310"/>
                </a:lnTo>
                <a:lnTo>
                  <a:pt x="435" y="301"/>
                </a:lnTo>
                <a:lnTo>
                  <a:pt x="439" y="297"/>
                </a:lnTo>
                <a:lnTo>
                  <a:pt x="446" y="292"/>
                </a:lnTo>
                <a:lnTo>
                  <a:pt x="450" y="280"/>
                </a:lnTo>
                <a:lnTo>
                  <a:pt x="454" y="271"/>
                </a:lnTo>
                <a:lnTo>
                  <a:pt x="463" y="267"/>
                </a:lnTo>
                <a:lnTo>
                  <a:pt x="479" y="250"/>
                </a:lnTo>
                <a:lnTo>
                  <a:pt x="483" y="243"/>
                </a:lnTo>
                <a:lnTo>
                  <a:pt x="479" y="235"/>
                </a:lnTo>
                <a:lnTo>
                  <a:pt x="476" y="226"/>
                </a:lnTo>
                <a:lnTo>
                  <a:pt x="481" y="228"/>
                </a:lnTo>
                <a:lnTo>
                  <a:pt x="487" y="226"/>
                </a:lnTo>
                <a:lnTo>
                  <a:pt x="488" y="218"/>
                </a:lnTo>
                <a:lnTo>
                  <a:pt x="487" y="203"/>
                </a:lnTo>
                <a:lnTo>
                  <a:pt x="498" y="188"/>
                </a:lnTo>
                <a:lnTo>
                  <a:pt x="509" y="168"/>
                </a:lnTo>
                <a:lnTo>
                  <a:pt x="520" y="149"/>
                </a:lnTo>
                <a:lnTo>
                  <a:pt x="534" y="138"/>
                </a:lnTo>
                <a:lnTo>
                  <a:pt x="359" y="0"/>
                </a:lnTo>
                <a:lnTo>
                  <a:pt x="331" y="4"/>
                </a:lnTo>
                <a:lnTo>
                  <a:pt x="293" y="8"/>
                </a:lnTo>
                <a:lnTo>
                  <a:pt x="249" y="12"/>
                </a:lnTo>
                <a:lnTo>
                  <a:pt x="203" y="17"/>
                </a:lnTo>
                <a:lnTo>
                  <a:pt x="157" y="21"/>
                </a:lnTo>
                <a:lnTo>
                  <a:pt x="121" y="25"/>
                </a:lnTo>
                <a:lnTo>
                  <a:pt x="95" y="27"/>
                </a:lnTo>
                <a:lnTo>
                  <a:pt x="86" y="29"/>
                </a:lnTo>
                <a:lnTo>
                  <a:pt x="79" y="30"/>
                </a:lnTo>
                <a:lnTo>
                  <a:pt x="71" y="36"/>
                </a:lnTo>
                <a:lnTo>
                  <a:pt x="62" y="44"/>
                </a:lnTo>
                <a:lnTo>
                  <a:pt x="53" y="49"/>
                </a:lnTo>
                <a:lnTo>
                  <a:pt x="44" y="57"/>
                </a:lnTo>
                <a:lnTo>
                  <a:pt x="35" y="62"/>
                </a:lnTo>
                <a:lnTo>
                  <a:pt x="25" y="68"/>
                </a:lnTo>
                <a:lnTo>
                  <a:pt x="16" y="70"/>
                </a:lnTo>
                <a:close/>
              </a:path>
            </a:pathLst>
          </a:custGeom>
          <a:solidFill>
            <a:srgbClr val="FF9933"/>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33" name="Freeform 275">
            <a:extLst>
              <a:ext uri="{FF2B5EF4-FFF2-40B4-BE49-F238E27FC236}">
                <a16:creationId xmlns:a16="http://schemas.microsoft.com/office/drawing/2014/main" id="{2049551A-0A0B-478D-82C8-41D56F0E3C6C}"/>
              </a:ext>
            </a:extLst>
          </p:cNvPr>
          <p:cNvSpPr>
            <a:spLocks/>
          </p:cNvSpPr>
          <p:nvPr/>
        </p:nvSpPr>
        <p:spPr bwMode="auto">
          <a:xfrm>
            <a:off x="9213742" y="4548450"/>
            <a:ext cx="558766" cy="460851"/>
          </a:xfrm>
          <a:custGeom>
            <a:avLst/>
            <a:gdLst>
              <a:gd name="T0" fmla="*/ 2147483647 w 534"/>
              <a:gd name="T1" fmla="*/ 2147483647 h 438"/>
              <a:gd name="T2" fmla="*/ 0 w 534"/>
              <a:gd name="T3" fmla="*/ 2147483647 h 438"/>
              <a:gd name="T4" fmla="*/ 2147483647 w 534"/>
              <a:gd name="T5" fmla="*/ 2147483647 h 438"/>
              <a:gd name="T6" fmla="*/ 2147483647 w 534"/>
              <a:gd name="T7" fmla="*/ 2147483647 h 438"/>
              <a:gd name="T8" fmla="*/ 2147483647 w 534"/>
              <a:gd name="T9" fmla="*/ 2147483647 h 438"/>
              <a:gd name="T10" fmla="*/ 2147483647 w 534"/>
              <a:gd name="T11" fmla="*/ 2147483647 h 438"/>
              <a:gd name="T12" fmla="*/ 2147483647 w 534"/>
              <a:gd name="T13" fmla="*/ 2147483647 h 438"/>
              <a:gd name="T14" fmla="*/ 2147483647 w 534"/>
              <a:gd name="T15" fmla="*/ 2147483647 h 438"/>
              <a:gd name="T16" fmla="*/ 2147483647 w 534"/>
              <a:gd name="T17" fmla="*/ 2147483647 h 438"/>
              <a:gd name="T18" fmla="*/ 2147483647 w 534"/>
              <a:gd name="T19" fmla="*/ 2147483647 h 438"/>
              <a:gd name="T20" fmla="*/ 2147483647 w 534"/>
              <a:gd name="T21" fmla="*/ 2147483647 h 438"/>
              <a:gd name="T22" fmla="*/ 2147483647 w 534"/>
              <a:gd name="T23" fmla="*/ 2147483647 h 438"/>
              <a:gd name="T24" fmla="*/ 2147483647 w 534"/>
              <a:gd name="T25" fmla="*/ 2147483647 h 438"/>
              <a:gd name="T26" fmla="*/ 2147483647 w 534"/>
              <a:gd name="T27" fmla="*/ 2147483647 h 438"/>
              <a:gd name="T28" fmla="*/ 2147483647 w 534"/>
              <a:gd name="T29" fmla="*/ 2147483647 h 438"/>
              <a:gd name="T30" fmla="*/ 2147483647 w 534"/>
              <a:gd name="T31" fmla="*/ 2147483647 h 438"/>
              <a:gd name="T32" fmla="*/ 2147483647 w 534"/>
              <a:gd name="T33" fmla="*/ 2147483647 h 438"/>
              <a:gd name="T34" fmla="*/ 2147483647 w 534"/>
              <a:gd name="T35" fmla="*/ 2147483647 h 438"/>
              <a:gd name="T36" fmla="*/ 2147483647 w 534"/>
              <a:gd name="T37" fmla="*/ 2147483647 h 438"/>
              <a:gd name="T38" fmla="*/ 2147483647 w 534"/>
              <a:gd name="T39" fmla="*/ 2147483647 h 438"/>
              <a:gd name="T40" fmla="*/ 2147483647 w 534"/>
              <a:gd name="T41" fmla="*/ 2147483647 h 438"/>
              <a:gd name="T42" fmla="*/ 2147483647 w 534"/>
              <a:gd name="T43" fmla="*/ 2147483647 h 438"/>
              <a:gd name="T44" fmla="*/ 2147483647 w 534"/>
              <a:gd name="T45" fmla="*/ 2147483647 h 438"/>
              <a:gd name="T46" fmla="*/ 2147483647 w 534"/>
              <a:gd name="T47" fmla="*/ 2147483647 h 438"/>
              <a:gd name="T48" fmla="*/ 2147483647 w 534"/>
              <a:gd name="T49" fmla="*/ 2147483647 h 438"/>
              <a:gd name="T50" fmla="*/ 2147483647 w 534"/>
              <a:gd name="T51" fmla="*/ 2147483647 h 438"/>
              <a:gd name="T52" fmla="*/ 2147483647 w 534"/>
              <a:gd name="T53" fmla="*/ 2147483647 h 438"/>
              <a:gd name="T54" fmla="*/ 2147483647 w 534"/>
              <a:gd name="T55" fmla="*/ 2147483647 h 438"/>
              <a:gd name="T56" fmla="*/ 2147483647 w 534"/>
              <a:gd name="T57" fmla="*/ 2147483647 h 438"/>
              <a:gd name="T58" fmla="*/ 2147483647 w 534"/>
              <a:gd name="T59" fmla="*/ 2147483647 h 438"/>
              <a:gd name="T60" fmla="*/ 2147483647 w 534"/>
              <a:gd name="T61" fmla="*/ 2147483647 h 438"/>
              <a:gd name="T62" fmla="*/ 2147483647 w 534"/>
              <a:gd name="T63" fmla="*/ 2147483647 h 438"/>
              <a:gd name="T64" fmla="*/ 2147483647 w 534"/>
              <a:gd name="T65" fmla="*/ 2147483647 h 438"/>
              <a:gd name="T66" fmla="*/ 2147483647 w 534"/>
              <a:gd name="T67" fmla="*/ 2147483647 h 438"/>
              <a:gd name="T68" fmla="*/ 2147483647 w 534"/>
              <a:gd name="T69" fmla="*/ 2147483647 h 438"/>
              <a:gd name="T70" fmla="*/ 2147483647 w 534"/>
              <a:gd name="T71" fmla="*/ 2147483647 h 438"/>
              <a:gd name="T72" fmla="*/ 2147483647 w 534"/>
              <a:gd name="T73" fmla="*/ 2147483647 h 438"/>
              <a:gd name="T74" fmla="*/ 2147483647 w 534"/>
              <a:gd name="T75" fmla="*/ 2147483647 h 438"/>
              <a:gd name="T76" fmla="*/ 2147483647 w 534"/>
              <a:gd name="T77" fmla="*/ 2147483647 h 438"/>
              <a:gd name="T78" fmla="*/ 2147483647 w 534"/>
              <a:gd name="T79" fmla="*/ 2147483647 h 438"/>
              <a:gd name="T80" fmla="*/ 2147483647 w 534"/>
              <a:gd name="T81" fmla="*/ 2147483647 h 438"/>
              <a:gd name="T82" fmla="*/ 2147483647 w 534"/>
              <a:gd name="T83" fmla="*/ 2147483647 h 438"/>
              <a:gd name="T84" fmla="*/ 2147483647 w 534"/>
              <a:gd name="T85" fmla="*/ 2147483647 h 438"/>
              <a:gd name="T86" fmla="*/ 2147483647 w 534"/>
              <a:gd name="T87" fmla="*/ 2147483647 h 438"/>
              <a:gd name="T88" fmla="*/ 2147483647 w 534"/>
              <a:gd name="T89" fmla="*/ 2147483647 h 438"/>
              <a:gd name="T90" fmla="*/ 2147483647 w 534"/>
              <a:gd name="T91" fmla="*/ 2147483647 h 438"/>
              <a:gd name="T92" fmla="*/ 2147483647 w 534"/>
              <a:gd name="T93" fmla="*/ 2147483647 h 438"/>
              <a:gd name="T94" fmla="*/ 2147483647 w 534"/>
              <a:gd name="T95" fmla="*/ 2147483647 h 438"/>
              <a:gd name="T96" fmla="*/ 2147483647 w 534"/>
              <a:gd name="T97" fmla="*/ 2147483647 h 438"/>
              <a:gd name="T98" fmla="*/ 2147483647 w 534"/>
              <a:gd name="T99" fmla="*/ 0 h 438"/>
              <a:gd name="T100" fmla="*/ 2147483647 w 534"/>
              <a:gd name="T101" fmla="*/ 2147483647 h 438"/>
              <a:gd name="T102" fmla="*/ 2147483647 w 534"/>
              <a:gd name="T103" fmla="*/ 2147483647 h 438"/>
              <a:gd name="T104" fmla="*/ 2147483647 w 534"/>
              <a:gd name="T105" fmla="*/ 2147483647 h 438"/>
              <a:gd name="T106" fmla="*/ 2147483647 w 534"/>
              <a:gd name="T107" fmla="*/ 2147483647 h 438"/>
              <a:gd name="T108" fmla="*/ 2147483647 w 534"/>
              <a:gd name="T109" fmla="*/ 2147483647 h 438"/>
              <a:gd name="T110" fmla="*/ 2147483647 w 534"/>
              <a:gd name="T111" fmla="*/ 2147483647 h 438"/>
              <a:gd name="T112" fmla="*/ 2147483647 w 534"/>
              <a:gd name="T113" fmla="*/ 2147483647 h 438"/>
              <a:gd name="T114" fmla="*/ 2147483647 w 534"/>
              <a:gd name="T115" fmla="*/ 2147483647 h 4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34"/>
              <a:gd name="T175" fmla="*/ 0 h 438"/>
              <a:gd name="T176" fmla="*/ 534 w 534"/>
              <a:gd name="T177" fmla="*/ 438 h 4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34" h="438">
                <a:moveTo>
                  <a:pt x="16" y="70"/>
                </a:moveTo>
                <a:lnTo>
                  <a:pt x="16" y="70"/>
                </a:lnTo>
                <a:lnTo>
                  <a:pt x="4" y="87"/>
                </a:lnTo>
                <a:lnTo>
                  <a:pt x="0" y="106"/>
                </a:lnTo>
                <a:lnTo>
                  <a:pt x="4" y="123"/>
                </a:lnTo>
                <a:lnTo>
                  <a:pt x="22" y="136"/>
                </a:lnTo>
                <a:lnTo>
                  <a:pt x="40" y="141"/>
                </a:lnTo>
                <a:lnTo>
                  <a:pt x="51" y="141"/>
                </a:lnTo>
                <a:lnTo>
                  <a:pt x="57" y="149"/>
                </a:lnTo>
                <a:lnTo>
                  <a:pt x="68" y="170"/>
                </a:lnTo>
                <a:lnTo>
                  <a:pt x="84" y="188"/>
                </a:lnTo>
                <a:lnTo>
                  <a:pt x="99" y="200"/>
                </a:lnTo>
                <a:lnTo>
                  <a:pt x="110" y="209"/>
                </a:lnTo>
                <a:lnTo>
                  <a:pt x="119" y="213"/>
                </a:lnTo>
                <a:lnTo>
                  <a:pt x="126" y="218"/>
                </a:lnTo>
                <a:lnTo>
                  <a:pt x="132" y="222"/>
                </a:lnTo>
                <a:lnTo>
                  <a:pt x="137" y="226"/>
                </a:lnTo>
                <a:lnTo>
                  <a:pt x="144" y="235"/>
                </a:lnTo>
                <a:lnTo>
                  <a:pt x="155" y="254"/>
                </a:lnTo>
                <a:lnTo>
                  <a:pt x="170" y="271"/>
                </a:lnTo>
                <a:lnTo>
                  <a:pt x="185" y="282"/>
                </a:lnTo>
                <a:lnTo>
                  <a:pt x="199" y="292"/>
                </a:lnTo>
                <a:lnTo>
                  <a:pt x="212" y="301"/>
                </a:lnTo>
                <a:lnTo>
                  <a:pt x="221" y="309"/>
                </a:lnTo>
                <a:lnTo>
                  <a:pt x="229" y="316"/>
                </a:lnTo>
                <a:lnTo>
                  <a:pt x="230" y="324"/>
                </a:lnTo>
                <a:lnTo>
                  <a:pt x="238" y="344"/>
                </a:lnTo>
                <a:lnTo>
                  <a:pt x="247" y="361"/>
                </a:lnTo>
                <a:lnTo>
                  <a:pt x="256" y="374"/>
                </a:lnTo>
                <a:lnTo>
                  <a:pt x="265" y="382"/>
                </a:lnTo>
                <a:lnTo>
                  <a:pt x="274" y="389"/>
                </a:lnTo>
                <a:lnTo>
                  <a:pt x="282" y="397"/>
                </a:lnTo>
                <a:lnTo>
                  <a:pt x="285" y="404"/>
                </a:lnTo>
                <a:lnTo>
                  <a:pt x="287" y="414"/>
                </a:lnTo>
                <a:lnTo>
                  <a:pt x="287" y="421"/>
                </a:lnTo>
                <a:lnTo>
                  <a:pt x="289" y="427"/>
                </a:lnTo>
                <a:lnTo>
                  <a:pt x="289" y="433"/>
                </a:lnTo>
                <a:lnTo>
                  <a:pt x="291" y="438"/>
                </a:lnTo>
                <a:lnTo>
                  <a:pt x="307" y="438"/>
                </a:lnTo>
                <a:lnTo>
                  <a:pt x="318" y="436"/>
                </a:lnTo>
                <a:lnTo>
                  <a:pt x="324" y="433"/>
                </a:lnTo>
                <a:lnTo>
                  <a:pt x="324" y="425"/>
                </a:lnTo>
                <a:lnTo>
                  <a:pt x="324" y="414"/>
                </a:lnTo>
                <a:lnTo>
                  <a:pt x="326" y="403"/>
                </a:lnTo>
                <a:lnTo>
                  <a:pt x="326" y="393"/>
                </a:lnTo>
                <a:lnTo>
                  <a:pt x="320" y="388"/>
                </a:lnTo>
                <a:lnTo>
                  <a:pt x="316" y="382"/>
                </a:lnTo>
                <a:lnTo>
                  <a:pt x="316" y="376"/>
                </a:lnTo>
                <a:lnTo>
                  <a:pt x="322" y="371"/>
                </a:lnTo>
                <a:lnTo>
                  <a:pt x="337" y="369"/>
                </a:lnTo>
                <a:lnTo>
                  <a:pt x="357" y="369"/>
                </a:lnTo>
                <a:lnTo>
                  <a:pt x="371" y="365"/>
                </a:lnTo>
                <a:lnTo>
                  <a:pt x="381" y="361"/>
                </a:lnTo>
                <a:lnTo>
                  <a:pt x="382" y="352"/>
                </a:lnTo>
                <a:lnTo>
                  <a:pt x="386" y="346"/>
                </a:lnTo>
                <a:lnTo>
                  <a:pt x="395" y="346"/>
                </a:lnTo>
                <a:lnTo>
                  <a:pt x="406" y="339"/>
                </a:lnTo>
                <a:lnTo>
                  <a:pt x="412" y="314"/>
                </a:lnTo>
                <a:lnTo>
                  <a:pt x="413" y="310"/>
                </a:lnTo>
                <a:lnTo>
                  <a:pt x="415" y="309"/>
                </a:lnTo>
                <a:lnTo>
                  <a:pt x="419" y="310"/>
                </a:lnTo>
                <a:lnTo>
                  <a:pt x="423" y="314"/>
                </a:lnTo>
                <a:lnTo>
                  <a:pt x="430" y="318"/>
                </a:lnTo>
                <a:lnTo>
                  <a:pt x="434" y="310"/>
                </a:lnTo>
                <a:lnTo>
                  <a:pt x="435" y="301"/>
                </a:lnTo>
                <a:lnTo>
                  <a:pt x="439" y="297"/>
                </a:lnTo>
                <a:lnTo>
                  <a:pt x="446" y="292"/>
                </a:lnTo>
                <a:lnTo>
                  <a:pt x="450" y="280"/>
                </a:lnTo>
                <a:lnTo>
                  <a:pt x="454" y="271"/>
                </a:lnTo>
                <a:lnTo>
                  <a:pt x="463" y="267"/>
                </a:lnTo>
                <a:lnTo>
                  <a:pt x="479" y="250"/>
                </a:lnTo>
                <a:lnTo>
                  <a:pt x="483" y="243"/>
                </a:lnTo>
                <a:lnTo>
                  <a:pt x="479" y="235"/>
                </a:lnTo>
                <a:lnTo>
                  <a:pt x="476" y="226"/>
                </a:lnTo>
                <a:lnTo>
                  <a:pt x="481" y="228"/>
                </a:lnTo>
                <a:lnTo>
                  <a:pt x="487" y="226"/>
                </a:lnTo>
                <a:lnTo>
                  <a:pt x="488" y="218"/>
                </a:lnTo>
                <a:lnTo>
                  <a:pt x="487" y="203"/>
                </a:lnTo>
                <a:lnTo>
                  <a:pt x="498" y="188"/>
                </a:lnTo>
                <a:lnTo>
                  <a:pt x="509" y="168"/>
                </a:lnTo>
                <a:lnTo>
                  <a:pt x="520" y="149"/>
                </a:lnTo>
                <a:lnTo>
                  <a:pt x="534" y="138"/>
                </a:lnTo>
                <a:lnTo>
                  <a:pt x="359" y="0"/>
                </a:lnTo>
                <a:lnTo>
                  <a:pt x="331" y="4"/>
                </a:lnTo>
                <a:lnTo>
                  <a:pt x="293" y="8"/>
                </a:lnTo>
                <a:lnTo>
                  <a:pt x="249" y="12"/>
                </a:lnTo>
                <a:lnTo>
                  <a:pt x="203" y="17"/>
                </a:lnTo>
                <a:lnTo>
                  <a:pt x="157" y="21"/>
                </a:lnTo>
                <a:lnTo>
                  <a:pt x="121" y="25"/>
                </a:lnTo>
                <a:lnTo>
                  <a:pt x="95" y="27"/>
                </a:lnTo>
                <a:lnTo>
                  <a:pt x="86" y="29"/>
                </a:lnTo>
                <a:lnTo>
                  <a:pt x="79" y="30"/>
                </a:lnTo>
                <a:lnTo>
                  <a:pt x="71" y="36"/>
                </a:lnTo>
                <a:lnTo>
                  <a:pt x="62" y="44"/>
                </a:lnTo>
                <a:lnTo>
                  <a:pt x="53" y="49"/>
                </a:lnTo>
                <a:lnTo>
                  <a:pt x="44" y="57"/>
                </a:lnTo>
                <a:lnTo>
                  <a:pt x="35" y="62"/>
                </a:lnTo>
                <a:lnTo>
                  <a:pt x="25" y="68"/>
                </a:lnTo>
                <a:lnTo>
                  <a:pt x="16" y="70"/>
                </a:lnTo>
              </a:path>
            </a:pathLst>
          </a:custGeom>
          <a:solidFill>
            <a:srgbClr val="00B0F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34" name="Freeform 277">
            <a:extLst>
              <a:ext uri="{FF2B5EF4-FFF2-40B4-BE49-F238E27FC236}">
                <a16:creationId xmlns:a16="http://schemas.microsoft.com/office/drawing/2014/main" id="{C6FBEEC1-E0C3-476F-9A72-C311A0D31668}"/>
              </a:ext>
            </a:extLst>
          </p:cNvPr>
          <p:cNvSpPr>
            <a:spLocks/>
          </p:cNvSpPr>
          <p:nvPr/>
        </p:nvSpPr>
        <p:spPr bwMode="auto">
          <a:xfrm>
            <a:off x="6174841" y="4319770"/>
            <a:ext cx="779331" cy="862349"/>
          </a:xfrm>
          <a:custGeom>
            <a:avLst/>
            <a:gdLst>
              <a:gd name="T0" fmla="*/ 2147483647 w 745"/>
              <a:gd name="T1" fmla="*/ 0 h 820"/>
              <a:gd name="T2" fmla="*/ 2147483647 w 745"/>
              <a:gd name="T3" fmla="*/ 0 h 820"/>
              <a:gd name="T4" fmla="*/ 2147483647 w 745"/>
              <a:gd name="T5" fmla="*/ 2147483647 h 820"/>
              <a:gd name="T6" fmla="*/ 2147483647 w 745"/>
              <a:gd name="T7" fmla="*/ 2147483647 h 820"/>
              <a:gd name="T8" fmla="*/ 2147483647 w 745"/>
              <a:gd name="T9" fmla="*/ 2147483647 h 820"/>
              <a:gd name="T10" fmla="*/ 2147483647 w 745"/>
              <a:gd name="T11" fmla="*/ 2147483647 h 820"/>
              <a:gd name="T12" fmla="*/ 2147483647 w 745"/>
              <a:gd name="T13" fmla="*/ 2147483647 h 820"/>
              <a:gd name="T14" fmla="*/ 2147483647 w 745"/>
              <a:gd name="T15" fmla="*/ 2147483647 h 820"/>
              <a:gd name="T16" fmla="*/ 2147483647 w 745"/>
              <a:gd name="T17" fmla="*/ 2147483647 h 820"/>
              <a:gd name="T18" fmla="*/ 2147483647 w 745"/>
              <a:gd name="T19" fmla="*/ 2147483647 h 820"/>
              <a:gd name="T20" fmla="*/ 2147483647 w 745"/>
              <a:gd name="T21" fmla="*/ 2147483647 h 820"/>
              <a:gd name="T22" fmla="*/ 2147483647 w 745"/>
              <a:gd name="T23" fmla="*/ 2147483647 h 820"/>
              <a:gd name="T24" fmla="*/ 2147483647 w 745"/>
              <a:gd name="T25" fmla="*/ 2147483647 h 820"/>
              <a:gd name="T26" fmla="*/ 2147483647 w 745"/>
              <a:gd name="T27" fmla="*/ 2147483647 h 820"/>
              <a:gd name="T28" fmla="*/ 2147483647 w 745"/>
              <a:gd name="T29" fmla="*/ 2147483647 h 820"/>
              <a:gd name="T30" fmla="*/ 2147483647 w 745"/>
              <a:gd name="T31" fmla="*/ 2147483647 h 820"/>
              <a:gd name="T32" fmla="*/ 2147483647 w 745"/>
              <a:gd name="T33" fmla="*/ 2147483647 h 820"/>
              <a:gd name="T34" fmla="*/ 2147483647 w 745"/>
              <a:gd name="T35" fmla="*/ 2147483647 h 820"/>
              <a:gd name="T36" fmla="*/ 2147483647 w 745"/>
              <a:gd name="T37" fmla="*/ 2147483647 h 820"/>
              <a:gd name="T38" fmla="*/ 2147483647 w 745"/>
              <a:gd name="T39" fmla="*/ 2147483647 h 820"/>
              <a:gd name="T40" fmla="*/ 2147483647 w 745"/>
              <a:gd name="T41" fmla="*/ 2147483647 h 820"/>
              <a:gd name="T42" fmla="*/ 2147483647 w 745"/>
              <a:gd name="T43" fmla="*/ 2147483647 h 820"/>
              <a:gd name="T44" fmla="*/ 2147483647 w 745"/>
              <a:gd name="T45" fmla="*/ 2147483647 h 820"/>
              <a:gd name="T46" fmla="*/ 2147483647 w 745"/>
              <a:gd name="T47" fmla="*/ 2147483647 h 820"/>
              <a:gd name="T48" fmla="*/ 2147483647 w 745"/>
              <a:gd name="T49" fmla="*/ 2147483647 h 820"/>
              <a:gd name="T50" fmla="*/ 0 w 745"/>
              <a:gd name="T51" fmla="*/ 2147483647 h 820"/>
              <a:gd name="T52" fmla="*/ 0 w 745"/>
              <a:gd name="T53" fmla="*/ 2147483647 h 820"/>
              <a:gd name="T54" fmla="*/ 2147483647 w 745"/>
              <a:gd name="T55" fmla="*/ 2147483647 h 820"/>
              <a:gd name="T56" fmla="*/ 2147483647 w 745"/>
              <a:gd name="T57" fmla="*/ 2147483647 h 820"/>
              <a:gd name="T58" fmla="*/ 2147483647 w 745"/>
              <a:gd name="T59" fmla="*/ 2147483647 h 820"/>
              <a:gd name="T60" fmla="*/ 2147483647 w 745"/>
              <a:gd name="T61" fmla="*/ 2147483647 h 820"/>
              <a:gd name="T62" fmla="*/ 2147483647 w 745"/>
              <a:gd name="T63" fmla="*/ 2147483647 h 820"/>
              <a:gd name="T64" fmla="*/ 2147483647 w 745"/>
              <a:gd name="T65" fmla="*/ 2147483647 h 820"/>
              <a:gd name="T66" fmla="*/ 2147483647 w 745"/>
              <a:gd name="T67" fmla="*/ 2147483647 h 820"/>
              <a:gd name="T68" fmla="*/ 2147483647 w 745"/>
              <a:gd name="T69" fmla="*/ 0 h 8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5"/>
              <a:gd name="T106" fmla="*/ 0 h 820"/>
              <a:gd name="T107" fmla="*/ 745 w 745"/>
              <a:gd name="T108" fmla="*/ 820 h 8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5" h="820">
                <a:moveTo>
                  <a:pt x="108" y="0"/>
                </a:moveTo>
                <a:lnTo>
                  <a:pt x="108" y="0"/>
                </a:lnTo>
                <a:lnTo>
                  <a:pt x="133" y="4"/>
                </a:lnTo>
                <a:lnTo>
                  <a:pt x="161" y="8"/>
                </a:lnTo>
                <a:lnTo>
                  <a:pt x="192" y="12"/>
                </a:lnTo>
                <a:lnTo>
                  <a:pt x="223" y="17"/>
                </a:lnTo>
                <a:lnTo>
                  <a:pt x="258" y="23"/>
                </a:lnTo>
                <a:lnTo>
                  <a:pt x="292" y="27"/>
                </a:lnTo>
                <a:lnTo>
                  <a:pt x="331" y="32"/>
                </a:lnTo>
                <a:lnTo>
                  <a:pt x="371" y="38"/>
                </a:lnTo>
                <a:lnTo>
                  <a:pt x="413" y="44"/>
                </a:lnTo>
                <a:lnTo>
                  <a:pt x="455" y="47"/>
                </a:lnTo>
                <a:lnTo>
                  <a:pt x="501" y="53"/>
                </a:lnTo>
                <a:lnTo>
                  <a:pt x="547" y="59"/>
                </a:lnTo>
                <a:lnTo>
                  <a:pt x="594" y="64"/>
                </a:lnTo>
                <a:lnTo>
                  <a:pt x="644" y="68"/>
                </a:lnTo>
                <a:lnTo>
                  <a:pt x="693" y="74"/>
                </a:lnTo>
                <a:lnTo>
                  <a:pt x="745" y="77"/>
                </a:lnTo>
                <a:lnTo>
                  <a:pt x="745" y="154"/>
                </a:lnTo>
                <a:lnTo>
                  <a:pt x="693" y="786"/>
                </a:lnTo>
                <a:lnTo>
                  <a:pt x="291" y="750"/>
                </a:lnTo>
                <a:lnTo>
                  <a:pt x="291" y="777"/>
                </a:lnTo>
                <a:lnTo>
                  <a:pt x="106" y="752"/>
                </a:lnTo>
                <a:lnTo>
                  <a:pt x="97" y="820"/>
                </a:lnTo>
                <a:lnTo>
                  <a:pt x="0" y="799"/>
                </a:lnTo>
                <a:lnTo>
                  <a:pt x="16" y="677"/>
                </a:lnTo>
                <a:lnTo>
                  <a:pt x="34" y="549"/>
                </a:lnTo>
                <a:lnTo>
                  <a:pt x="51" y="419"/>
                </a:lnTo>
                <a:lnTo>
                  <a:pt x="67" y="297"/>
                </a:lnTo>
                <a:lnTo>
                  <a:pt x="82" y="188"/>
                </a:lnTo>
                <a:lnTo>
                  <a:pt x="93" y="98"/>
                </a:lnTo>
                <a:lnTo>
                  <a:pt x="102" y="32"/>
                </a:lnTo>
                <a:lnTo>
                  <a:pt x="108" y="0"/>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35" name="Freeform 278">
            <a:extLst>
              <a:ext uri="{FF2B5EF4-FFF2-40B4-BE49-F238E27FC236}">
                <a16:creationId xmlns:a16="http://schemas.microsoft.com/office/drawing/2014/main" id="{AF20D15A-67A4-46C4-B057-D6A2D75D28F7}"/>
              </a:ext>
            </a:extLst>
          </p:cNvPr>
          <p:cNvSpPr>
            <a:spLocks/>
          </p:cNvSpPr>
          <p:nvPr/>
        </p:nvSpPr>
        <p:spPr bwMode="auto">
          <a:xfrm>
            <a:off x="8418073" y="4354684"/>
            <a:ext cx="944347" cy="350874"/>
          </a:xfrm>
          <a:custGeom>
            <a:avLst/>
            <a:gdLst>
              <a:gd name="T0" fmla="*/ 2147483647 w 903"/>
              <a:gd name="T1" fmla="*/ 2147483647 h 333"/>
              <a:gd name="T2" fmla="*/ 0 w 903"/>
              <a:gd name="T3" fmla="*/ 2147483647 h 333"/>
              <a:gd name="T4" fmla="*/ 2147483647 w 903"/>
              <a:gd name="T5" fmla="*/ 2147483647 h 333"/>
              <a:gd name="T6" fmla="*/ 2147483647 w 903"/>
              <a:gd name="T7" fmla="*/ 2147483647 h 333"/>
              <a:gd name="T8" fmla="*/ 2147483647 w 903"/>
              <a:gd name="T9" fmla="*/ 2147483647 h 333"/>
              <a:gd name="T10" fmla="*/ 2147483647 w 903"/>
              <a:gd name="T11" fmla="*/ 2147483647 h 333"/>
              <a:gd name="T12" fmla="*/ 2147483647 w 903"/>
              <a:gd name="T13" fmla="*/ 2147483647 h 333"/>
              <a:gd name="T14" fmla="*/ 2147483647 w 903"/>
              <a:gd name="T15" fmla="*/ 2147483647 h 333"/>
              <a:gd name="T16" fmla="*/ 2147483647 w 903"/>
              <a:gd name="T17" fmla="*/ 2147483647 h 333"/>
              <a:gd name="T18" fmla="*/ 2147483647 w 903"/>
              <a:gd name="T19" fmla="*/ 2147483647 h 333"/>
              <a:gd name="T20" fmla="*/ 2147483647 w 903"/>
              <a:gd name="T21" fmla="*/ 2147483647 h 333"/>
              <a:gd name="T22" fmla="*/ 2147483647 w 903"/>
              <a:gd name="T23" fmla="*/ 2147483647 h 333"/>
              <a:gd name="T24" fmla="*/ 2147483647 w 903"/>
              <a:gd name="T25" fmla="*/ 2147483647 h 333"/>
              <a:gd name="T26" fmla="*/ 2147483647 w 903"/>
              <a:gd name="T27" fmla="*/ 2147483647 h 333"/>
              <a:gd name="T28" fmla="*/ 2147483647 w 903"/>
              <a:gd name="T29" fmla="*/ 2147483647 h 333"/>
              <a:gd name="T30" fmla="*/ 2147483647 w 903"/>
              <a:gd name="T31" fmla="*/ 2147483647 h 333"/>
              <a:gd name="T32" fmla="*/ 2147483647 w 903"/>
              <a:gd name="T33" fmla="*/ 2147483647 h 333"/>
              <a:gd name="T34" fmla="*/ 2147483647 w 903"/>
              <a:gd name="T35" fmla="*/ 2147483647 h 333"/>
              <a:gd name="T36" fmla="*/ 2147483647 w 903"/>
              <a:gd name="T37" fmla="*/ 2147483647 h 333"/>
              <a:gd name="T38" fmla="*/ 2147483647 w 903"/>
              <a:gd name="T39" fmla="*/ 2147483647 h 333"/>
              <a:gd name="T40" fmla="*/ 2147483647 w 903"/>
              <a:gd name="T41" fmla="*/ 2147483647 h 333"/>
              <a:gd name="T42" fmla="*/ 2147483647 w 903"/>
              <a:gd name="T43" fmla="*/ 0 h 333"/>
              <a:gd name="T44" fmla="*/ 2147483647 w 903"/>
              <a:gd name="T45" fmla="*/ 2147483647 h 333"/>
              <a:gd name="T46" fmla="*/ 2147483647 w 903"/>
              <a:gd name="T47" fmla="*/ 2147483647 h 333"/>
              <a:gd name="T48" fmla="*/ 2147483647 w 903"/>
              <a:gd name="T49" fmla="*/ 2147483647 h 333"/>
              <a:gd name="T50" fmla="*/ 2147483647 w 903"/>
              <a:gd name="T51" fmla="*/ 2147483647 h 333"/>
              <a:gd name="T52" fmla="*/ 2147483647 w 903"/>
              <a:gd name="T53" fmla="*/ 2147483647 h 333"/>
              <a:gd name="T54" fmla="*/ 2147483647 w 903"/>
              <a:gd name="T55" fmla="*/ 2147483647 h 333"/>
              <a:gd name="T56" fmla="*/ 2147483647 w 903"/>
              <a:gd name="T57" fmla="*/ 2147483647 h 333"/>
              <a:gd name="T58" fmla="*/ 2147483647 w 903"/>
              <a:gd name="T59" fmla="*/ 2147483647 h 333"/>
              <a:gd name="T60" fmla="*/ 2147483647 w 903"/>
              <a:gd name="T61" fmla="*/ 2147483647 h 333"/>
              <a:gd name="T62" fmla="*/ 2147483647 w 903"/>
              <a:gd name="T63" fmla="*/ 2147483647 h 333"/>
              <a:gd name="T64" fmla="*/ 2147483647 w 903"/>
              <a:gd name="T65" fmla="*/ 2147483647 h 333"/>
              <a:gd name="T66" fmla="*/ 2147483647 w 903"/>
              <a:gd name="T67" fmla="*/ 2147483647 h 333"/>
              <a:gd name="T68" fmla="*/ 2147483647 w 903"/>
              <a:gd name="T69" fmla="*/ 2147483647 h 333"/>
              <a:gd name="T70" fmla="*/ 2147483647 w 903"/>
              <a:gd name="T71" fmla="*/ 2147483647 h 333"/>
              <a:gd name="T72" fmla="*/ 2147483647 w 903"/>
              <a:gd name="T73" fmla="*/ 2147483647 h 3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3"/>
              <a:gd name="T112" fmla="*/ 0 h 333"/>
              <a:gd name="T113" fmla="*/ 903 w 903"/>
              <a:gd name="T114" fmla="*/ 333 h 3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3" h="333">
                <a:moveTo>
                  <a:pt x="650" y="269"/>
                </a:moveTo>
                <a:lnTo>
                  <a:pt x="504" y="288"/>
                </a:lnTo>
                <a:lnTo>
                  <a:pt x="233" y="316"/>
                </a:lnTo>
                <a:lnTo>
                  <a:pt x="0" y="333"/>
                </a:lnTo>
                <a:lnTo>
                  <a:pt x="8" y="327"/>
                </a:lnTo>
                <a:lnTo>
                  <a:pt x="15" y="322"/>
                </a:lnTo>
                <a:lnTo>
                  <a:pt x="17" y="312"/>
                </a:lnTo>
                <a:lnTo>
                  <a:pt x="8" y="301"/>
                </a:lnTo>
                <a:lnTo>
                  <a:pt x="11" y="276"/>
                </a:lnTo>
                <a:lnTo>
                  <a:pt x="24" y="261"/>
                </a:lnTo>
                <a:lnTo>
                  <a:pt x="35" y="248"/>
                </a:lnTo>
                <a:lnTo>
                  <a:pt x="30" y="233"/>
                </a:lnTo>
                <a:lnTo>
                  <a:pt x="41" y="228"/>
                </a:lnTo>
                <a:lnTo>
                  <a:pt x="42" y="220"/>
                </a:lnTo>
                <a:lnTo>
                  <a:pt x="44" y="213"/>
                </a:lnTo>
                <a:lnTo>
                  <a:pt x="55" y="207"/>
                </a:lnTo>
                <a:lnTo>
                  <a:pt x="52" y="192"/>
                </a:lnTo>
                <a:lnTo>
                  <a:pt x="59" y="181"/>
                </a:lnTo>
                <a:lnTo>
                  <a:pt x="57" y="166"/>
                </a:lnTo>
                <a:lnTo>
                  <a:pt x="55" y="149"/>
                </a:lnTo>
                <a:lnTo>
                  <a:pt x="61" y="132"/>
                </a:lnTo>
                <a:lnTo>
                  <a:pt x="64" y="128"/>
                </a:lnTo>
                <a:lnTo>
                  <a:pt x="64" y="122"/>
                </a:lnTo>
                <a:lnTo>
                  <a:pt x="63" y="117"/>
                </a:lnTo>
                <a:lnTo>
                  <a:pt x="59" y="113"/>
                </a:lnTo>
                <a:lnTo>
                  <a:pt x="216" y="104"/>
                </a:lnTo>
                <a:lnTo>
                  <a:pt x="216" y="83"/>
                </a:lnTo>
                <a:lnTo>
                  <a:pt x="268" y="79"/>
                </a:lnTo>
                <a:lnTo>
                  <a:pt x="321" y="73"/>
                </a:lnTo>
                <a:lnTo>
                  <a:pt x="374" y="70"/>
                </a:lnTo>
                <a:lnTo>
                  <a:pt x="427" y="64"/>
                </a:lnTo>
                <a:lnTo>
                  <a:pt x="480" y="58"/>
                </a:lnTo>
                <a:lnTo>
                  <a:pt x="533" y="51"/>
                </a:lnTo>
                <a:lnTo>
                  <a:pt x="582" y="45"/>
                </a:lnTo>
                <a:lnTo>
                  <a:pt x="632" y="38"/>
                </a:lnTo>
                <a:lnTo>
                  <a:pt x="678" y="32"/>
                </a:lnTo>
                <a:lnTo>
                  <a:pt x="721" y="26"/>
                </a:lnTo>
                <a:lnTo>
                  <a:pt x="764" y="21"/>
                </a:lnTo>
                <a:lnTo>
                  <a:pt x="800" y="15"/>
                </a:lnTo>
                <a:lnTo>
                  <a:pt x="833" y="10"/>
                </a:lnTo>
                <a:lnTo>
                  <a:pt x="861" y="6"/>
                </a:lnTo>
                <a:lnTo>
                  <a:pt x="884" y="2"/>
                </a:lnTo>
                <a:lnTo>
                  <a:pt x="903" y="0"/>
                </a:lnTo>
                <a:lnTo>
                  <a:pt x="903" y="25"/>
                </a:lnTo>
                <a:lnTo>
                  <a:pt x="884" y="36"/>
                </a:lnTo>
                <a:lnTo>
                  <a:pt x="877" y="55"/>
                </a:lnTo>
                <a:lnTo>
                  <a:pt x="870" y="68"/>
                </a:lnTo>
                <a:lnTo>
                  <a:pt x="857" y="73"/>
                </a:lnTo>
                <a:lnTo>
                  <a:pt x="842" y="77"/>
                </a:lnTo>
                <a:lnTo>
                  <a:pt x="835" y="87"/>
                </a:lnTo>
                <a:lnTo>
                  <a:pt x="824" y="96"/>
                </a:lnTo>
                <a:lnTo>
                  <a:pt x="806" y="100"/>
                </a:lnTo>
                <a:lnTo>
                  <a:pt x="798" y="98"/>
                </a:lnTo>
                <a:lnTo>
                  <a:pt x="793" y="100"/>
                </a:lnTo>
                <a:lnTo>
                  <a:pt x="789" y="105"/>
                </a:lnTo>
                <a:lnTo>
                  <a:pt x="789" y="115"/>
                </a:lnTo>
                <a:lnTo>
                  <a:pt x="784" y="128"/>
                </a:lnTo>
                <a:lnTo>
                  <a:pt x="771" y="137"/>
                </a:lnTo>
                <a:lnTo>
                  <a:pt x="754" y="147"/>
                </a:lnTo>
                <a:lnTo>
                  <a:pt x="738" y="162"/>
                </a:lnTo>
                <a:lnTo>
                  <a:pt x="721" y="175"/>
                </a:lnTo>
                <a:lnTo>
                  <a:pt x="705" y="182"/>
                </a:lnTo>
                <a:lnTo>
                  <a:pt x="694" y="188"/>
                </a:lnTo>
                <a:lnTo>
                  <a:pt x="688" y="196"/>
                </a:lnTo>
                <a:lnTo>
                  <a:pt x="683" y="203"/>
                </a:lnTo>
                <a:lnTo>
                  <a:pt x="678" y="209"/>
                </a:lnTo>
                <a:lnTo>
                  <a:pt x="676" y="216"/>
                </a:lnTo>
                <a:lnTo>
                  <a:pt x="678" y="229"/>
                </a:lnTo>
                <a:lnTo>
                  <a:pt x="676" y="233"/>
                </a:lnTo>
                <a:lnTo>
                  <a:pt x="665" y="231"/>
                </a:lnTo>
                <a:lnTo>
                  <a:pt x="656" y="231"/>
                </a:lnTo>
                <a:lnTo>
                  <a:pt x="650" y="241"/>
                </a:lnTo>
                <a:lnTo>
                  <a:pt x="650" y="269"/>
                </a:lnTo>
                <a:close/>
              </a:path>
            </a:pathLst>
          </a:custGeom>
          <a:solidFill>
            <a:srgbClr val="FF9933"/>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36" name="Freeform 279">
            <a:extLst>
              <a:ext uri="{FF2B5EF4-FFF2-40B4-BE49-F238E27FC236}">
                <a16:creationId xmlns:a16="http://schemas.microsoft.com/office/drawing/2014/main" id="{8C1C514C-74D4-4EC0-A7DD-2EA927C540ED}"/>
              </a:ext>
            </a:extLst>
          </p:cNvPr>
          <p:cNvSpPr>
            <a:spLocks/>
          </p:cNvSpPr>
          <p:nvPr/>
        </p:nvSpPr>
        <p:spPr bwMode="auto">
          <a:xfrm>
            <a:off x="8418073" y="4354684"/>
            <a:ext cx="944347" cy="350874"/>
          </a:xfrm>
          <a:custGeom>
            <a:avLst/>
            <a:gdLst>
              <a:gd name="T0" fmla="*/ 2147483647 w 903"/>
              <a:gd name="T1" fmla="*/ 2147483647 h 333"/>
              <a:gd name="T2" fmla="*/ 0 w 903"/>
              <a:gd name="T3" fmla="*/ 2147483647 h 333"/>
              <a:gd name="T4" fmla="*/ 0 w 903"/>
              <a:gd name="T5" fmla="*/ 2147483647 h 333"/>
              <a:gd name="T6" fmla="*/ 2147483647 w 903"/>
              <a:gd name="T7" fmla="*/ 2147483647 h 333"/>
              <a:gd name="T8" fmla="*/ 2147483647 w 903"/>
              <a:gd name="T9" fmla="*/ 2147483647 h 333"/>
              <a:gd name="T10" fmla="*/ 2147483647 w 903"/>
              <a:gd name="T11" fmla="*/ 2147483647 h 333"/>
              <a:gd name="T12" fmla="*/ 2147483647 w 903"/>
              <a:gd name="T13" fmla="*/ 2147483647 h 333"/>
              <a:gd name="T14" fmla="*/ 2147483647 w 903"/>
              <a:gd name="T15" fmla="*/ 2147483647 h 333"/>
              <a:gd name="T16" fmla="*/ 2147483647 w 903"/>
              <a:gd name="T17" fmla="*/ 2147483647 h 333"/>
              <a:gd name="T18" fmla="*/ 2147483647 w 903"/>
              <a:gd name="T19" fmla="*/ 2147483647 h 333"/>
              <a:gd name="T20" fmla="*/ 2147483647 w 903"/>
              <a:gd name="T21" fmla="*/ 2147483647 h 333"/>
              <a:gd name="T22" fmla="*/ 2147483647 w 903"/>
              <a:gd name="T23" fmla="*/ 2147483647 h 333"/>
              <a:gd name="T24" fmla="*/ 2147483647 w 903"/>
              <a:gd name="T25" fmla="*/ 2147483647 h 333"/>
              <a:gd name="T26" fmla="*/ 2147483647 w 903"/>
              <a:gd name="T27" fmla="*/ 2147483647 h 333"/>
              <a:gd name="T28" fmla="*/ 2147483647 w 903"/>
              <a:gd name="T29" fmla="*/ 2147483647 h 333"/>
              <a:gd name="T30" fmla="*/ 2147483647 w 903"/>
              <a:gd name="T31" fmla="*/ 2147483647 h 333"/>
              <a:gd name="T32" fmla="*/ 2147483647 w 903"/>
              <a:gd name="T33" fmla="*/ 2147483647 h 333"/>
              <a:gd name="T34" fmla="*/ 2147483647 w 903"/>
              <a:gd name="T35" fmla="*/ 2147483647 h 333"/>
              <a:gd name="T36" fmla="*/ 2147483647 w 903"/>
              <a:gd name="T37" fmla="*/ 2147483647 h 333"/>
              <a:gd name="T38" fmla="*/ 2147483647 w 903"/>
              <a:gd name="T39" fmla="*/ 2147483647 h 333"/>
              <a:gd name="T40" fmla="*/ 2147483647 w 903"/>
              <a:gd name="T41" fmla="*/ 2147483647 h 333"/>
              <a:gd name="T42" fmla="*/ 2147483647 w 903"/>
              <a:gd name="T43" fmla="*/ 2147483647 h 333"/>
              <a:gd name="T44" fmla="*/ 2147483647 w 903"/>
              <a:gd name="T45" fmla="*/ 2147483647 h 333"/>
              <a:gd name="T46" fmla="*/ 2147483647 w 903"/>
              <a:gd name="T47" fmla="*/ 2147483647 h 333"/>
              <a:gd name="T48" fmla="*/ 2147483647 w 903"/>
              <a:gd name="T49" fmla="*/ 0 h 333"/>
              <a:gd name="T50" fmla="*/ 2147483647 w 903"/>
              <a:gd name="T51" fmla="*/ 2147483647 h 333"/>
              <a:gd name="T52" fmla="*/ 2147483647 w 903"/>
              <a:gd name="T53" fmla="*/ 2147483647 h 333"/>
              <a:gd name="T54" fmla="*/ 2147483647 w 903"/>
              <a:gd name="T55" fmla="*/ 2147483647 h 333"/>
              <a:gd name="T56" fmla="*/ 2147483647 w 903"/>
              <a:gd name="T57" fmla="*/ 2147483647 h 333"/>
              <a:gd name="T58" fmla="*/ 2147483647 w 903"/>
              <a:gd name="T59" fmla="*/ 2147483647 h 333"/>
              <a:gd name="T60" fmla="*/ 2147483647 w 903"/>
              <a:gd name="T61" fmla="*/ 2147483647 h 333"/>
              <a:gd name="T62" fmla="*/ 2147483647 w 903"/>
              <a:gd name="T63" fmla="*/ 2147483647 h 333"/>
              <a:gd name="T64" fmla="*/ 2147483647 w 903"/>
              <a:gd name="T65" fmla="*/ 2147483647 h 333"/>
              <a:gd name="T66" fmla="*/ 2147483647 w 903"/>
              <a:gd name="T67" fmla="*/ 2147483647 h 333"/>
              <a:gd name="T68" fmla="*/ 2147483647 w 903"/>
              <a:gd name="T69" fmla="*/ 2147483647 h 333"/>
              <a:gd name="T70" fmla="*/ 2147483647 w 903"/>
              <a:gd name="T71" fmla="*/ 2147483647 h 333"/>
              <a:gd name="T72" fmla="*/ 2147483647 w 903"/>
              <a:gd name="T73" fmla="*/ 2147483647 h 333"/>
              <a:gd name="T74" fmla="*/ 2147483647 w 903"/>
              <a:gd name="T75" fmla="*/ 2147483647 h 333"/>
              <a:gd name="T76" fmla="*/ 2147483647 w 903"/>
              <a:gd name="T77" fmla="*/ 2147483647 h 333"/>
              <a:gd name="T78" fmla="*/ 2147483647 w 903"/>
              <a:gd name="T79" fmla="*/ 2147483647 h 333"/>
              <a:gd name="T80" fmla="*/ 2147483647 w 903"/>
              <a:gd name="T81" fmla="*/ 2147483647 h 333"/>
              <a:gd name="T82" fmla="*/ 2147483647 w 903"/>
              <a:gd name="T83" fmla="*/ 2147483647 h 333"/>
              <a:gd name="T84" fmla="*/ 2147483647 w 903"/>
              <a:gd name="T85" fmla="*/ 2147483647 h 3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3"/>
              <a:gd name="T130" fmla="*/ 0 h 333"/>
              <a:gd name="T131" fmla="*/ 903 w 903"/>
              <a:gd name="T132" fmla="*/ 333 h 3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3" h="333">
                <a:moveTo>
                  <a:pt x="650" y="269"/>
                </a:moveTo>
                <a:lnTo>
                  <a:pt x="504" y="288"/>
                </a:lnTo>
                <a:lnTo>
                  <a:pt x="233" y="316"/>
                </a:lnTo>
                <a:lnTo>
                  <a:pt x="0" y="333"/>
                </a:lnTo>
                <a:lnTo>
                  <a:pt x="8" y="327"/>
                </a:lnTo>
                <a:lnTo>
                  <a:pt x="15" y="322"/>
                </a:lnTo>
                <a:lnTo>
                  <a:pt x="17" y="312"/>
                </a:lnTo>
                <a:lnTo>
                  <a:pt x="8" y="301"/>
                </a:lnTo>
                <a:lnTo>
                  <a:pt x="11" y="276"/>
                </a:lnTo>
                <a:lnTo>
                  <a:pt x="24" y="261"/>
                </a:lnTo>
                <a:lnTo>
                  <a:pt x="35" y="248"/>
                </a:lnTo>
                <a:lnTo>
                  <a:pt x="30" y="233"/>
                </a:lnTo>
                <a:lnTo>
                  <a:pt x="41" y="228"/>
                </a:lnTo>
                <a:lnTo>
                  <a:pt x="42" y="220"/>
                </a:lnTo>
                <a:lnTo>
                  <a:pt x="44" y="213"/>
                </a:lnTo>
                <a:lnTo>
                  <a:pt x="55" y="207"/>
                </a:lnTo>
                <a:lnTo>
                  <a:pt x="52" y="192"/>
                </a:lnTo>
                <a:lnTo>
                  <a:pt x="59" y="181"/>
                </a:lnTo>
                <a:lnTo>
                  <a:pt x="57" y="166"/>
                </a:lnTo>
                <a:lnTo>
                  <a:pt x="55" y="149"/>
                </a:lnTo>
                <a:lnTo>
                  <a:pt x="61" y="132"/>
                </a:lnTo>
                <a:lnTo>
                  <a:pt x="64" y="128"/>
                </a:lnTo>
                <a:lnTo>
                  <a:pt x="64" y="122"/>
                </a:lnTo>
                <a:lnTo>
                  <a:pt x="63" y="117"/>
                </a:lnTo>
                <a:lnTo>
                  <a:pt x="59" y="113"/>
                </a:lnTo>
                <a:lnTo>
                  <a:pt x="216" y="104"/>
                </a:lnTo>
                <a:lnTo>
                  <a:pt x="216" y="83"/>
                </a:lnTo>
                <a:lnTo>
                  <a:pt x="268" y="79"/>
                </a:lnTo>
                <a:lnTo>
                  <a:pt x="321" y="73"/>
                </a:lnTo>
                <a:lnTo>
                  <a:pt x="374" y="70"/>
                </a:lnTo>
                <a:lnTo>
                  <a:pt x="427" y="64"/>
                </a:lnTo>
                <a:lnTo>
                  <a:pt x="480" y="58"/>
                </a:lnTo>
                <a:lnTo>
                  <a:pt x="533" y="51"/>
                </a:lnTo>
                <a:lnTo>
                  <a:pt x="582" y="45"/>
                </a:lnTo>
                <a:lnTo>
                  <a:pt x="632" y="38"/>
                </a:lnTo>
                <a:lnTo>
                  <a:pt x="678" y="32"/>
                </a:lnTo>
                <a:lnTo>
                  <a:pt x="721" y="26"/>
                </a:lnTo>
                <a:lnTo>
                  <a:pt x="764" y="21"/>
                </a:lnTo>
                <a:lnTo>
                  <a:pt x="800" y="15"/>
                </a:lnTo>
                <a:lnTo>
                  <a:pt x="833" y="10"/>
                </a:lnTo>
                <a:lnTo>
                  <a:pt x="861" y="6"/>
                </a:lnTo>
                <a:lnTo>
                  <a:pt x="884" y="2"/>
                </a:lnTo>
                <a:lnTo>
                  <a:pt x="903" y="0"/>
                </a:lnTo>
                <a:lnTo>
                  <a:pt x="903" y="25"/>
                </a:lnTo>
                <a:lnTo>
                  <a:pt x="884" y="36"/>
                </a:lnTo>
                <a:lnTo>
                  <a:pt x="877" y="55"/>
                </a:lnTo>
                <a:lnTo>
                  <a:pt x="870" y="68"/>
                </a:lnTo>
                <a:lnTo>
                  <a:pt x="857" y="73"/>
                </a:lnTo>
                <a:lnTo>
                  <a:pt x="842" y="77"/>
                </a:lnTo>
                <a:lnTo>
                  <a:pt x="835" y="87"/>
                </a:lnTo>
                <a:lnTo>
                  <a:pt x="824" y="96"/>
                </a:lnTo>
                <a:lnTo>
                  <a:pt x="806" y="100"/>
                </a:lnTo>
                <a:lnTo>
                  <a:pt x="798" y="98"/>
                </a:lnTo>
                <a:lnTo>
                  <a:pt x="793" y="100"/>
                </a:lnTo>
                <a:lnTo>
                  <a:pt x="789" y="105"/>
                </a:lnTo>
                <a:lnTo>
                  <a:pt x="789" y="115"/>
                </a:lnTo>
                <a:lnTo>
                  <a:pt x="784" y="128"/>
                </a:lnTo>
                <a:lnTo>
                  <a:pt x="771" y="137"/>
                </a:lnTo>
                <a:lnTo>
                  <a:pt x="754" y="147"/>
                </a:lnTo>
                <a:lnTo>
                  <a:pt x="738" y="162"/>
                </a:lnTo>
                <a:lnTo>
                  <a:pt x="721" y="175"/>
                </a:lnTo>
                <a:lnTo>
                  <a:pt x="705" y="182"/>
                </a:lnTo>
                <a:lnTo>
                  <a:pt x="694" y="188"/>
                </a:lnTo>
                <a:lnTo>
                  <a:pt x="688" y="196"/>
                </a:lnTo>
                <a:lnTo>
                  <a:pt x="683" y="203"/>
                </a:lnTo>
                <a:lnTo>
                  <a:pt x="678" y="209"/>
                </a:lnTo>
                <a:lnTo>
                  <a:pt x="676" y="216"/>
                </a:lnTo>
                <a:lnTo>
                  <a:pt x="678" y="229"/>
                </a:lnTo>
                <a:lnTo>
                  <a:pt x="676" y="233"/>
                </a:lnTo>
                <a:lnTo>
                  <a:pt x="665" y="231"/>
                </a:lnTo>
                <a:lnTo>
                  <a:pt x="656" y="231"/>
                </a:lnTo>
                <a:lnTo>
                  <a:pt x="650" y="241"/>
                </a:lnTo>
                <a:lnTo>
                  <a:pt x="650" y="269"/>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37" name="Freeform 281">
            <a:extLst>
              <a:ext uri="{FF2B5EF4-FFF2-40B4-BE49-F238E27FC236}">
                <a16:creationId xmlns:a16="http://schemas.microsoft.com/office/drawing/2014/main" id="{C984CD73-F7A0-4D9A-86D6-8789F9717251}"/>
              </a:ext>
            </a:extLst>
          </p:cNvPr>
          <p:cNvSpPr>
            <a:spLocks/>
          </p:cNvSpPr>
          <p:nvPr/>
        </p:nvSpPr>
        <p:spPr bwMode="auto">
          <a:xfrm>
            <a:off x="8473624" y="4024758"/>
            <a:ext cx="833248" cy="469578"/>
          </a:xfrm>
          <a:custGeom>
            <a:avLst/>
            <a:gdLst>
              <a:gd name="T0" fmla="*/ 2147483647 w 797"/>
              <a:gd name="T1" fmla="*/ 2147483647 h 446"/>
              <a:gd name="T2" fmla="*/ 2147483647 w 797"/>
              <a:gd name="T3" fmla="*/ 2147483647 h 446"/>
              <a:gd name="T4" fmla="*/ 2147483647 w 797"/>
              <a:gd name="T5" fmla="*/ 2147483647 h 446"/>
              <a:gd name="T6" fmla="*/ 2147483647 w 797"/>
              <a:gd name="T7" fmla="*/ 2147483647 h 446"/>
              <a:gd name="T8" fmla="*/ 2147483647 w 797"/>
              <a:gd name="T9" fmla="*/ 2147483647 h 446"/>
              <a:gd name="T10" fmla="*/ 2147483647 w 797"/>
              <a:gd name="T11" fmla="*/ 2147483647 h 446"/>
              <a:gd name="T12" fmla="*/ 2147483647 w 797"/>
              <a:gd name="T13" fmla="*/ 2147483647 h 446"/>
              <a:gd name="T14" fmla="*/ 2147483647 w 797"/>
              <a:gd name="T15" fmla="*/ 2147483647 h 446"/>
              <a:gd name="T16" fmla="*/ 2147483647 w 797"/>
              <a:gd name="T17" fmla="*/ 2147483647 h 446"/>
              <a:gd name="T18" fmla="*/ 2147483647 w 797"/>
              <a:gd name="T19" fmla="*/ 2147483647 h 446"/>
              <a:gd name="T20" fmla="*/ 2147483647 w 797"/>
              <a:gd name="T21" fmla="*/ 2147483647 h 446"/>
              <a:gd name="T22" fmla="*/ 2147483647 w 797"/>
              <a:gd name="T23" fmla="*/ 2147483647 h 446"/>
              <a:gd name="T24" fmla="*/ 2147483647 w 797"/>
              <a:gd name="T25" fmla="*/ 2147483647 h 446"/>
              <a:gd name="T26" fmla="*/ 2147483647 w 797"/>
              <a:gd name="T27" fmla="*/ 2147483647 h 446"/>
              <a:gd name="T28" fmla="*/ 2147483647 w 797"/>
              <a:gd name="T29" fmla="*/ 2147483647 h 446"/>
              <a:gd name="T30" fmla="*/ 2147483647 w 797"/>
              <a:gd name="T31" fmla="*/ 2147483647 h 446"/>
              <a:gd name="T32" fmla="*/ 2147483647 w 797"/>
              <a:gd name="T33" fmla="*/ 2147483647 h 446"/>
              <a:gd name="T34" fmla="*/ 2147483647 w 797"/>
              <a:gd name="T35" fmla="*/ 2147483647 h 446"/>
              <a:gd name="T36" fmla="*/ 2147483647 w 797"/>
              <a:gd name="T37" fmla="*/ 2147483647 h 446"/>
              <a:gd name="T38" fmla="*/ 2147483647 w 797"/>
              <a:gd name="T39" fmla="*/ 2147483647 h 446"/>
              <a:gd name="T40" fmla="*/ 2147483647 w 797"/>
              <a:gd name="T41" fmla="*/ 2147483647 h 446"/>
              <a:gd name="T42" fmla="*/ 2147483647 w 797"/>
              <a:gd name="T43" fmla="*/ 2147483647 h 446"/>
              <a:gd name="T44" fmla="*/ 2147483647 w 797"/>
              <a:gd name="T45" fmla="*/ 2147483647 h 446"/>
              <a:gd name="T46" fmla="*/ 2147483647 w 797"/>
              <a:gd name="T47" fmla="*/ 2147483647 h 446"/>
              <a:gd name="T48" fmla="*/ 2147483647 w 797"/>
              <a:gd name="T49" fmla="*/ 2147483647 h 446"/>
              <a:gd name="T50" fmla="*/ 2147483647 w 797"/>
              <a:gd name="T51" fmla="*/ 2147483647 h 446"/>
              <a:gd name="T52" fmla="*/ 2147483647 w 797"/>
              <a:gd name="T53" fmla="*/ 2147483647 h 446"/>
              <a:gd name="T54" fmla="*/ 2147483647 w 797"/>
              <a:gd name="T55" fmla="*/ 2147483647 h 446"/>
              <a:gd name="T56" fmla="*/ 2147483647 w 797"/>
              <a:gd name="T57" fmla="*/ 2147483647 h 446"/>
              <a:gd name="T58" fmla="*/ 2147483647 w 797"/>
              <a:gd name="T59" fmla="*/ 2147483647 h 446"/>
              <a:gd name="T60" fmla="*/ 2147483647 w 797"/>
              <a:gd name="T61" fmla="*/ 2147483647 h 446"/>
              <a:gd name="T62" fmla="*/ 2147483647 w 797"/>
              <a:gd name="T63" fmla="*/ 2147483647 h 446"/>
              <a:gd name="T64" fmla="*/ 2147483647 w 797"/>
              <a:gd name="T65" fmla="*/ 2147483647 h 446"/>
              <a:gd name="T66" fmla="*/ 2147483647 w 797"/>
              <a:gd name="T67" fmla="*/ 2147483647 h 446"/>
              <a:gd name="T68" fmla="*/ 2147483647 w 797"/>
              <a:gd name="T69" fmla="*/ 2147483647 h 446"/>
              <a:gd name="T70" fmla="*/ 2147483647 w 797"/>
              <a:gd name="T71" fmla="*/ 2147483647 h 446"/>
              <a:gd name="T72" fmla="*/ 2147483647 w 797"/>
              <a:gd name="T73" fmla="*/ 2147483647 h 446"/>
              <a:gd name="T74" fmla="*/ 2147483647 w 797"/>
              <a:gd name="T75" fmla="*/ 2147483647 h 446"/>
              <a:gd name="T76" fmla="*/ 2147483647 w 797"/>
              <a:gd name="T77" fmla="*/ 2147483647 h 446"/>
              <a:gd name="T78" fmla="*/ 2147483647 w 797"/>
              <a:gd name="T79" fmla="*/ 2147483647 h 446"/>
              <a:gd name="T80" fmla="*/ 2147483647 w 797"/>
              <a:gd name="T81" fmla="*/ 2147483647 h 446"/>
              <a:gd name="T82" fmla="*/ 2147483647 w 797"/>
              <a:gd name="T83" fmla="*/ 2147483647 h 446"/>
              <a:gd name="T84" fmla="*/ 2147483647 w 797"/>
              <a:gd name="T85" fmla="*/ 2147483647 h 446"/>
              <a:gd name="T86" fmla="*/ 2147483647 w 797"/>
              <a:gd name="T87" fmla="*/ 2147483647 h 446"/>
              <a:gd name="T88" fmla="*/ 2147483647 w 797"/>
              <a:gd name="T89" fmla="*/ 2147483647 h 446"/>
              <a:gd name="T90" fmla="*/ 2147483647 w 797"/>
              <a:gd name="T91" fmla="*/ 2147483647 h 446"/>
              <a:gd name="T92" fmla="*/ 2147483647 w 797"/>
              <a:gd name="T93" fmla="*/ 2147483647 h 446"/>
              <a:gd name="T94" fmla="*/ 2147483647 w 797"/>
              <a:gd name="T95" fmla="*/ 2147483647 h 446"/>
              <a:gd name="T96" fmla="*/ 2147483647 w 797"/>
              <a:gd name="T97" fmla="*/ 2147483647 h 446"/>
              <a:gd name="T98" fmla="*/ 2147483647 w 797"/>
              <a:gd name="T99" fmla="*/ 2147483647 h 446"/>
              <a:gd name="T100" fmla="*/ 2147483647 w 797"/>
              <a:gd name="T101" fmla="*/ 2147483647 h 446"/>
              <a:gd name="T102" fmla="*/ 2147483647 w 797"/>
              <a:gd name="T103" fmla="*/ 2147483647 h 446"/>
              <a:gd name="T104" fmla="*/ 2147483647 w 797"/>
              <a:gd name="T105" fmla="*/ 2147483647 h 4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97"/>
              <a:gd name="T160" fmla="*/ 0 h 446"/>
              <a:gd name="T161" fmla="*/ 797 w 797"/>
              <a:gd name="T162" fmla="*/ 446 h 4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97" h="446">
                <a:moveTo>
                  <a:pt x="471" y="6"/>
                </a:moveTo>
                <a:lnTo>
                  <a:pt x="471" y="6"/>
                </a:lnTo>
                <a:lnTo>
                  <a:pt x="467" y="19"/>
                </a:lnTo>
                <a:lnTo>
                  <a:pt x="471" y="23"/>
                </a:lnTo>
                <a:lnTo>
                  <a:pt x="478" y="27"/>
                </a:lnTo>
                <a:lnTo>
                  <a:pt x="480" y="45"/>
                </a:lnTo>
                <a:lnTo>
                  <a:pt x="474" y="53"/>
                </a:lnTo>
                <a:lnTo>
                  <a:pt x="463" y="55"/>
                </a:lnTo>
                <a:lnTo>
                  <a:pt x="452" y="57"/>
                </a:lnTo>
                <a:lnTo>
                  <a:pt x="445" y="64"/>
                </a:lnTo>
                <a:lnTo>
                  <a:pt x="438" y="72"/>
                </a:lnTo>
                <a:lnTo>
                  <a:pt x="427" y="74"/>
                </a:lnTo>
                <a:lnTo>
                  <a:pt x="416" y="75"/>
                </a:lnTo>
                <a:lnTo>
                  <a:pt x="410" y="87"/>
                </a:lnTo>
                <a:lnTo>
                  <a:pt x="407" y="106"/>
                </a:lnTo>
                <a:lnTo>
                  <a:pt x="399" y="113"/>
                </a:lnTo>
                <a:lnTo>
                  <a:pt x="392" y="121"/>
                </a:lnTo>
                <a:lnTo>
                  <a:pt x="392" y="136"/>
                </a:lnTo>
                <a:lnTo>
                  <a:pt x="374" y="137"/>
                </a:lnTo>
                <a:lnTo>
                  <a:pt x="372" y="152"/>
                </a:lnTo>
                <a:lnTo>
                  <a:pt x="368" y="166"/>
                </a:lnTo>
                <a:lnTo>
                  <a:pt x="363" y="177"/>
                </a:lnTo>
                <a:lnTo>
                  <a:pt x="357" y="183"/>
                </a:lnTo>
                <a:lnTo>
                  <a:pt x="346" y="183"/>
                </a:lnTo>
                <a:lnTo>
                  <a:pt x="341" y="179"/>
                </a:lnTo>
                <a:lnTo>
                  <a:pt x="337" y="173"/>
                </a:lnTo>
                <a:lnTo>
                  <a:pt x="328" y="171"/>
                </a:lnTo>
                <a:lnTo>
                  <a:pt x="313" y="173"/>
                </a:lnTo>
                <a:lnTo>
                  <a:pt x="310" y="181"/>
                </a:lnTo>
                <a:lnTo>
                  <a:pt x="308" y="190"/>
                </a:lnTo>
                <a:lnTo>
                  <a:pt x="306" y="196"/>
                </a:lnTo>
                <a:lnTo>
                  <a:pt x="302" y="203"/>
                </a:lnTo>
                <a:lnTo>
                  <a:pt x="304" y="209"/>
                </a:lnTo>
                <a:lnTo>
                  <a:pt x="302" y="209"/>
                </a:lnTo>
                <a:lnTo>
                  <a:pt x="293" y="199"/>
                </a:lnTo>
                <a:lnTo>
                  <a:pt x="284" y="196"/>
                </a:lnTo>
                <a:lnTo>
                  <a:pt x="277" y="192"/>
                </a:lnTo>
                <a:lnTo>
                  <a:pt x="269" y="190"/>
                </a:lnTo>
                <a:lnTo>
                  <a:pt x="266" y="196"/>
                </a:lnTo>
                <a:lnTo>
                  <a:pt x="262" y="205"/>
                </a:lnTo>
                <a:lnTo>
                  <a:pt x="258" y="215"/>
                </a:lnTo>
                <a:lnTo>
                  <a:pt x="253" y="222"/>
                </a:lnTo>
                <a:lnTo>
                  <a:pt x="251" y="224"/>
                </a:lnTo>
                <a:lnTo>
                  <a:pt x="246" y="218"/>
                </a:lnTo>
                <a:lnTo>
                  <a:pt x="237" y="211"/>
                </a:lnTo>
                <a:lnTo>
                  <a:pt x="224" y="207"/>
                </a:lnTo>
                <a:lnTo>
                  <a:pt x="213" y="211"/>
                </a:lnTo>
                <a:lnTo>
                  <a:pt x="209" y="215"/>
                </a:lnTo>
                <a:lnTo>
                  <a:pt x="207" y="218"/>
                </a:lnTo>
                <a:lnTo>
                  <a:pt x="205" y="222"/>
                </a:lnTo>
                <a:lnTo>
                  <a:pt x="196" y="222"/>
                </a:lnTo>
                <a:lnTo>
                  <a:pt x="189" y="218"/>
                </a:lnTo>
                <a:lnTo>
                  <a:pt x="178" y="213"/>
                </a:lnTo>
                <a:lnTo>
                  <a:pt x="169" y="215"/>
                </a:lnTo>
                <a:lnTo>
                  <a:pt x="169" y="228"/>
                </a:lnTo>
                <a:lnTo>
                  <a:pt x="172" y="231"/>
                </a:lnTo>
                <a:lnTo>
                  <a:pt x="171" y="231"/>
                </a:lnTo>
                <a:lnTo>
                  <a:pt x="161" y="231"/>
                </a:lnTo>
                <a:lnTo>
                  <a:pt x="149" y="231"/>
                </a:lnTo>
                <a:lnTo>
                  <a:pt x="147" y="237"/>
                </a:lnTo>
                <a:lnTo>
                  <a:pt x="141" y="245"/>
                </a:lnTo>
                <a:lnTo>
                  <a:pt x="140" y="252"/>
                </a:lnTo>
                <a:lnTo>
                  <a:pt x="140" y="258"/>
                </a:lnTo>
                <a:lnTo>
                  <a:pt x="145" y="262"/>
                </a:lnTo>
                <a:lnTo>
                  <a:pt x="149" y="265"/>
                </a:lnTo>
                <a:lnTo>
                  <a:pt x="149" y="271"/>
                </a:lnTo>
                <a:lnTo>
                  <a:pt x="141" y="277"/>
                </a:lnTo>
                <a:lnTo>
                  <a:pt x="127" y="282"/>
                </a:lnTo>
                <a:lnTo>
                  <a:pt x="116" y="290"/>
                </a:lnTo>
                <a:lnTo>
                  <a:pt x="108" y="297"/>
                </a:lnTo>
                <a:lnTo>
                  <a:pt x="110" y="303"/>
                </a:lnTo>
                <a:lnTo>
                  <a:pt x="116" y="310"/>
                </a:lnTo>
                <a:lnTo>
                  <a:pt x="119" y="316"/>
                </a:lnTo>
                <a:lnTo>
                  <a:pt x="119" y="325"/>
                </a:lnTo>
                <a:lnTo>
                  <a:pt x="116" y="339"/>
                </a:lnTo>
                <a:lnTo>
                  <a:pt x="112" y="342"/>
                </a:lnTo>
                <a:lnTo>
                  <a:pt x="107" y="340"/>
                </a:lnTo>
                <a:lnTo>
                  <a:pt x="99" y="337"/>
                </a:lnTo>
                <a:lnTo>
                  <a:pt x="92" y="331"/>
                </a:lnTo>
                <a:lnTo>
                  <a:pt x="83" y="325"/>
                </a:lnTo>
                <a:lnTo>
                  <a:pt x="74" y="324"/>
                </a:lnTo>
                <a:lnTo>
                  <a:pt x="63" y="325"/>
                </a:lnTo>
                <a:lnTo>
                  <a:pt x="52" y="335"/>
                </a:lnTo>
                <a:lnTo>
                  <a:pt x="50" y="346"/>
                </a:lnTo>
                <a:lnTo>
                  <a:pt x="52" y="354"/>
                </a:lnTo>
                <a:lnTo>
                  <a:pt x="54" y="359"/>
                </a:lnTo>
                <a:lnTo>
                  <a:pt x="46" y="363"/>
                </a:lnTo>
                <a:lnTo>
                  <a:pt x="46" y="378"/>
                </a:lnTo>
                <a:lnTo>
                  <a:pt x="50" y="395"/>
                </a:lnTo>
                <a:lnTo>
                  <a:pt x="46" y="410"/>
                </a:lnTo>
                <a:lnTo>
                  <a:pt x="24" y="412"/>
                </a:lnTo>
                <a:lnTo>
                  <a:pt x="24" y="418"/>
                </a:lnTo>
                <a:lnTo>
                  <a:pt x="21" y="419"/>
                </a:lnTo>
                <a:lnTo>
                  <a:pt x="15" y="419"/>
                </a:lnTo>
                <a:lnTo>
                  <a:pt x="6" y="419"/>
                </a:lnTo>
                <a:lnTo>
                  <a:pt x="0" y="419"/>
                </a:lnTo>
                <a:lnTo>
                  <a:pt x="6" y="427"/>
                </a:lnTo>
                <a:lnTo>
                  <a:pt x="11" y="436"/>
                </a:lnTo>
                <a:lnTo>
                  <a:pt x="8" y="446"/>
                </a:lnTo>
                <a:lnTo>
                  <a:pt x="6" y="427"/>
                </a:lnTo>
                <a:lnTo>
                  <a:pt x="163" y="418"/>
                </a:lnTo>
                <a:lnTo>
                  <a:pt x="163" y="397"/>
                </a:lnTo>
                <a:lnTo>
                  <a:pt x="193" y="395"/>
                </a:lnTo>
                <a:lnTo>
                  <a:pt x="224" y="391"/>
                </a:lnTo>
                <a:lnTo>
                  <a:pt x="255" y="389"/>
                </a:lnTo>
                <a:lnTo>
                  <a:pt x="286" y="386"/>
                </a:lnTo>
                <a:lnTo>
                  <a:pt x="317" y="384"/>
                </a:lnTo>
                <a:lnTo>
                  <a:pt x="348" y="380"/>
                </a:lnTo>
                <a:lnTo>
                  <a:pt x="379" y="376"/>
                </a:lnTo>
                <a:lnTo>
                  <a:pt x="410" y="372"/>
                </a:lnTo>
                <a:lnTo>
                  <a:pt x="442" y="371"/>
                </a:lnTo>
                <a:lnTo>
                  <a:pt x="471" y="367"/>
                </a:lnTo>
                <a:lnTo>
                  <a:pt x="502" y="363"/>
                </a:lnTo>
                <a:lnTo>
                  <a:pt x="531" y="359"/>
                </a:lnTo>
                <a:lnTo>
                  <a:pt x="560" y="355"/>
                </a:lnTo>
                <a:lnTo>
                  <a:pt x="588" y="352"/>
                </a:lnTo>
                <a:lnTo>
                  <a:pt x="615" y="348"/>
                </a:lnTo>
                <a:lnTo>
                  <a:pt x="641" y="344"/>
                </a:lnTo>
                <a:lnTo>
                  <a:pt x="648" y="335"/>
                </a:lnTo>
                <a:lnTo>
                  <a:pt x="659" y="327"/>
                </a:lnTo>
                <a:lnTo>
                  <a:pt x="670" y="324"/>
                </a:lnTo>
                <a:lnTo>
                  <a:pt x="679" y="316"/>
                </a:lnTo>
                <a:lnTo>
                  <a:pt x="689" y="303"/>
                </a:lnTo>
                <a:lnTo>
                  <a:pt x="698" y="299"/>
                </a:lnTo>
                <a:lnTo>
                  <a:pt x="705" y="295"/>
                </a:lnTo>
                <a:lnTo>
                  <a:pt x="714" y="282"/>
                </a:lnTo>
                <a:lnTo>
                  <a:pt x="722" y="269"/>
                </a:lnTo>
                <a:lnTo>
                  <a:pt x="732" y="254"/>
                </a:lnTo>
                <a:lnTo>
                  <a:pt x="747" y="241"/>
                </a:lnTo>
                <a:lnTo>
                  <a:pt x="762" y="228"/>
                </a:lnTo>
                <a:lnTo>
                  <a:pt x="775" y="216"/>
                </a:lnTo>
                <a:lnTo>
                  <a:pt x="786" y="205"/>
                </a:lnTo>
                <a:lnTo>
                  <a:pt x="793" y="196"/>
                </a:lnTo>
                <a:lnTo>
                  <a:pt x="797" y="188"/>
                </a:lnTo>
                <a:lnTo>
                  <a:pt x="789" y="179"/>
                </a:lnTo>
                <a:lnTo>
                  <a:pt x="776" y="177"/>
                </a:lnTo>
                <a:lnTo>
                  <a:pt x="767" y="173"/>
                </a:lnTo>
                <a:lnTo>
                  <a:pt x="758" y="168"/>
                </a:lnTo>
                <a:lnTo>
                  <a:pt x="753" y="160"/>
                </a:lnTo>
                <a:lnTo>
                  <a:pt x="747" y="152"/>
                </a:lnTo>
                <a:lnTo>
                  <a:pt x="742" y="143"/>
                </a:lnTo>
                <a:lnTo>
                  <a:pt x="736" y="134"/>
                </a:lnTo>
                <a:lnTo>
                  <a:pt x="731" y="126"/>
                </a:lnTo>
                <a:lnTo>
                  <a:pt x="718" y="113"/>
                </a:lnTo>
                <a:lnTo>
                  <a:pt x="714" y="94"/>
                </a:lnTo>
                <a:lnTo>
                  <a:pt x="712" y="77"/>
                </a:lnTo>
                <a:lnTo>
                  <a:pt x="703" y="64"/>
                </a:lnTo>
                <a:lnTo>
                  <a:pt x="689" y="59"/>
                </a:lnTo>
                <a:lnTo>
                  <a:pt x="683" y="51"/>
                </a:lnTo>
                <a:lnTo>
                  <a:pt x="681" y="43"/>
                </a:lnTo>
                <a:lnTo>
                  <a:pt x="676" y="40"/>
                </a:lnTo>
                <a:lnTo>
                  <a:pt x="665" y="40"/>
                </a:lnTo>
                <a:lnTo>
                  <a:pt x="659" y="43"/>
                </a:lnTo>
                <a:lnTo>
                  <a:pt x="656" y="49"/>
                </a:lnTo>
                <a:lnTo>
                  <a:pt x="646" y="49"/>
                </a:lnTo>
                <a:lnTo>
                  <a:pt x="641" y="53"/>
                </a:lnTo>
                <a:lnTo>
                  <a:pt x="639" y="57"/>
                </a:lnTo>
                <a:lnTo>
                  <a:pt x="635" y="57"/>
                </a:lnTo>
                <a:lnTo>
                  <a:pt x="626" y="47"/>
                </a:lnTo>
                <a:lnTo>
                  <a:pt x="612" y="51"/>
                </a:lnTo>
                <a:lnTo>
                  <a:pt x="603" y="51"/>
                </a:lnTo>
                <a:lnTo>
                  <a:pt x="595" y="51"/>
                </a:lnTo>
                <a:lnTo>
                  <a:pt x="592" y="49"/>
                </a:lnTo>
                <a:lnTo>
                  <a:pt x="588" y="47"/>
                </a:lnTo>
                <a:lnTo>
                  <a:pt x="582" y="45"/>
                </a:lnTo>
                <a:lnTo>
                  <a:pt x="577" y="43"/>
                </a:lnTo>
                <a:lnTo>
                  <a:pt x="570" y="45"/>
                </a:lnTo>
                <a:lnTo>
                  <a:pt x="559" y="42"/>
                </a:lnTo>
                <a:lnTo>
                  <a:pt x="549" y="36"/>
                </a:lnTo>
                <a:lnTo>
                  <a:pt x="540" y="34"/>
                </a:lnTo>
                <a:lnTo>
                  <a:pt x="533" y="34"/>
                </a:lnTo>
                <a:lnTo>
                  <a:pt x="524" y="17"/>
                </a:lnTo>
                <a:lnTo>
                  <a:pt x="515" y="8"/>
                </a:lnTo>
                <a:lnTo>
                  <a:pt x="507" y="2"/>
                </a:lnTo>
                <a:lnTo>
                  <a:pt x="498" y="0"/>
                </a:lnTo>
                <a:lnTo>
                  <a:pt x="491" y="2"/>
                </a:lnTo>
                <a:lnTo>
                  <a:pt x="484" y="4"/>
                </a:lnTo>
                <a:lnTo>
                  <a:pt x="476" y="6"/>
                </a:lnTo>
                <a:lnTo>
                  <a:pt x="471" y="6"/>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38" name="Freeform 283">
            <a:extLst>
              <a:ext uri="{FF2B5EF4-FFF2-40B4-BE49-F238E27FC236}">
                <a16:creationId xmlns:a16="http://schemas.microsoft.com/office/drawing/2014/main" id="{D976C2EB-C56F-4975-B2B7-F466904F7C91}"/>
              </a:ext>
            </a:extLst>
          </p:cNvPr>
          <p:cNvSpPr>
            <a:spLocks/>
          </p:cNvSpPr>
          <p:nvPr/>
        </p:nvSpPr>
        <p:spPr bwMode="auto">
          <a:xfrm>
            <a:off x="9097742" y="4234234"/>
            <a:ext cx="941079" cy="459104"/>
          </a:xfrm>
          <a:custGeom>
            <a:avLst/>
            <a:gdLst>
              <a:gd name="T0" fmla="*/ 2147483647 w 899"/>
              <a:gd name="T1" fmla="*/ 2147483647 h 437"/>
              <a:gd name="T2" fmla="*/ 2147483647 w 899"/>
              <a:gd name="T3" fmla="*/ 2147483647 h 437"/>
              <a:gd name="T4" fmla="*/ 2147483647 w 899"/>
              <a:gd name="T5" fmla="*/ 2147483647 h 437"/>
              <a:gd name="T6" fmla="*/ 2147483647 w 899"/>
              <a:gd name="T7" fmla="*/ 2147483647 h 437"/>
              <a:gd name="T8" fmla="*/ 2147483647 w 899"/>
              <a:gd name="T9" fmla="*/ 2147483647 h 437"/>
              <a:gd name="T10" fmla="*/ 0 w 899"/>
              <a:gd name="T11" fmla="*/ 2147483647 h 437"/>
              <a:gd name="T12" fmla="*/ 2147483647 w 899"/>
              <a:gd name="T13" fmla="*/ 2147483647 h 437"/>
              <a:gd name="T14" fmla="*/ 2147483647 w 899"/>
              <a:gd name="T15" fmla="*/ 2147483647 h 437"/>
              <a:gd name="T16" fmla="*/ 2147483647 w 899"/>
              <a:gd name="T17" fmla="*/ 2147483647 h 437"/>
              <a:gd name="T18" fmla="*/ 2147483647 w 899"/>
              <a:gd name="T19" fmla="*/ 2147483647 h 437"/>
              <a:gd name="T20" fmla="*/ 2147483647 w 899"/>
              <a:gd name="T21" fmla="*/ 2147483647 h 437"/>
              <a:gd name="T22" fmla="*/ 2147483647 w 899"/>
              <a:gd name="T23" fmla="*/ 2147483647 h 437"/>
              <a:gd name="T24" fmla="*/ 2147483647 w 899"/>
              <a:gd name="T25" fmla="*/ 2147483647 h 437"/>
              <a:gd name="T26" fmla="*/ 2147483647 w 899"/>
              <a:gd name="T27" fmla="*/ 2147483647 h 437"/>
              <a:gd name="T28" fmla="*/ 2147483647 w 899"/>
              <a:gd name="T29" fmla="*/ 2147483647 h 437"/>
              <a:gd name="T30" fmla="*/ 2147483647 w 899"/>
              <a:gd name="T31" fmla="*/ 2147483647 h 437"/>
              <a:gd name="T32" fmla="*/ 2147483647 w 899"/>
              <a:gd name="T33" fmla="*/ 2147483647 h 437"/>
              <a:gd name="T34" fmla="*/ 2147483647 w 899"/>
              <a:gd name="T35" fmla="*/ 2147483647 h 437"/>
              <a:gd name="T36" fmla="*/ 2147483647 w 899"/>
              <a:gd name="T37" fmla="*/ 2147483647 h 437"/>
              <a:gd name="T38" fmla="*/ 2147483647 w 899"/>
              <a:gd name="T39" fmla="*/ 2147483647 h 437"/>
              <a:gd name="T40" fmla="*/ 2147483647 w 899"/>
              <a:gd name="T41" fmla="*/ 2147483647 h 437"/>
              <a:gd name="T42" fmla="*/ 2147483647 w 899"/>
              <a:gd name="T43" fmla="*/ 2147483647 h 437"/>
              <a:gd name="T44" fmla="*/ 2147483647 w 899"/>
              <a:gd name="T45" fmla="*/ 2147483647 h 437"/>
              <a:gd name="T46" fmla="*/ 2147483647 w 899"/>
              <a:gd name="T47" fmla="*/ 2147483647 h 437"/>
              <a:gd name="T48" fmla="*/ 2147483647 w 899"/>
              <a:gd name="T49" fmla="*/ 2147483647 h 437"/>
              <a:gd name="T50" fmla="*/ 2147483647 w 899"/>
              <a:gd name="T51" fmla="*/ 2147483647 h 437"/>
              <a:gd name="T52" fmla="*/ 2147483647 w 899"/>
              <a:gd name="T53" fmla="*/ 2147483647 h 437"/>
              <a:gd name="T54" fmla="*/ 2147483647 w 899"/>
              <a:gd name="T55" fmla="*/ 2147483647 h 437"/>
              <a:gd name="T56" fmla="*/ 2147483647 w 899"/>
              <a:gd name="T57" fmla="*/ 2147483647 h 437"/>
              <a:gd name="T58" fmla="*/ 2147483647 w 899"/>
              <a:gd name="T59" fmla="*/ 2147483647 h 437"/>
              <a:gd name="T60" fmla="*/ 2147483647 w 899"/>
              <a:gd name="T61" fmla="*/ 2147483647 h 437"/>
              <a:gd name="T62" fmla="*/ 2147483647 w 899"/>
              <a:gd name="T63" fmla="*/ 2147483647 h 437"/>
              <a:gd name="T64" fmla="*/ 2147483647 w 899"/>
              <a:gd name="T65" fmla="*/ 2147483647 h 437"/>
              <a:gd name="T66" fmla="*/ 2147483647 w 899"/>
              <a:gd name="T67" fmla="*/ 2147483647 h 437"/>
              <a:gd name="T68" fmla="*/ 2147483647 w 899"/>
              <a:gd name="T69" fmla="*/ 2147483647 h 437"/>
              <a:gd name="T70" fmla="*/ 2147483647 w 899"/>
              <a:gd name="T71" fmla="*/ 2147483647 h 437"/>
              <a:gd name="T72" fmla="*/ 2147483647 w 899"/>
              <a:gd name="T73" fmla="*/ 2147483647 h 437"/>
              <a:gd name="T74" fmla="*/ 2147483647 w 899"/>
              <a:gd name="T75" fmla="*/ 2147483647 h 437"/>
              <a:gd name="T76" fmla="*/ 2147483647 w 899"/>
              <a:gd name="T77" fmla="*/ 2147483647 h 437"/>
              <a:gd name="T78" fmla="*/ 2147483647 w 899"/>
              <a:gd name="T79" fmla="*/ 2147483647 h 437"/>
              <a:gd name="T80" fmla="*/ 2147483647 w 899"/>
              <a:gd name="T81" fmla="*/ 2147483647 h 437"/>
              <a:gd name="T82" fmla="*/ 2147483647 w 899"/>
              <a:gd name="T83" fmla="*/ 2147483647 h 437"/>
              <a:gd name="T84" fmla="*/ 2147483647 w 899"/>
              <a:gd name="T85" fmla="*/ 2147483647 h 437"/>
              <a:gd name="T86" fmla="*/ 2147483647 w 899"/>
              <a:gd name="T87" fmla="*/ 2147483647 h 437"/>
              <a:gd name="T88" fmla="*/ 2147483647 w 899"/>
              <a:gd name="T89" fmla="*/ 2147483647 h 437"/>
              <a:gd name="T90" fmla="*/ 2147483647 w 899"/>
              <a:gd name="T91" fmla="*/ 2147483647 h 437"/>
              <a:gd name="T92" fmla="*/ 2147483647 w 899"/>
              <a:gd name="T93" fmla="*/ 2147483647 h 437"/>
              <a:gd name="T94" fmla="*/ 2147483647 w 899"/>
              <a:gd name="T95" fmla="*/ 2147483647 h 437"/>
              <a:gd name="T96" fmla="*/ 2147483647 w 899"/>
              <a:gd name="T97" fmla="*/ 2147483647 h 437"/>
              <a:gd name="T98" fmla="*/ 2147483647 w 899"/>
              <a:gd name="T99" fmla="*/ 2147483647 h 437"/>
              <a:gd name="T100" fmla="*/ 2147483647 w 899"/>
              <a:gd name="T101" fmla="*/ 2147483647 h 437"/>
              <a:gd name="T102" fmla="*/ 2147483647 w 899"/>
              <a:gd name="T103" fmla="*/ 2147483647 h 437"/>
              <a:gd name="T104" fmla="*/ 2147483647 w 899"/>
              <a:gd name="T105" fmla="*/ 2147483647 h 437"/>
              <a:gd name="T106" fmla="*/ 2147483647 w 899"/>
              <a:gd name="T107" fmla="*/ 2147483647 h 437"/>
              <a:gd name="T108" fmla="*/ 2147483647 w 899"/>
              <a:gd name="T109" fmla="*/ 2147483647 h 437"/>
              <a:gd name="T110" fmla="*/ 2147483647 w 899"/>
              <a:gd name="T111" fmla="*/ 2147483647 h 437"/>
              <a:gd name="T112" fmla="*/ 2147483647 w 899"/>
              <a:gd name="T113" fmla="*/ 2147483647 h 437"/>
              <a:gd name="T114" fmla="*/ 2147483647 w 899"/>
              <a:gd name="T115" fmla="*/ 2147483647 h 437"/>
              <a:gd name="T116" fmla="*/ 2147483647 w 899"/>
              <a:gd name="T117" fmla="*/ 2147483647 h 437"/>
              <a:gd name="T118" fmla="*/ 2147483647 w 899"/>
              <a:gd name="T119" fmla="*/ 2147483647 h 437"/>
              <a:gd name="T120" fmla="*/ 2147483647 w 899"/>
              <a:gd name="T121" fmla="*/ 2147483647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99"/>
              <a:gd name="T184" fmla="*/ 0 h 437"/>
              <a:gd name="T185" fmla="*/ 899 w 899"/>
              <a:gd name="T186" fmla="*/ 437 h 43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99" h="437">
                <a:moveTo>
                  <a:pt x="644" y="437"/>
                </a:moveTo>
                <a:lnTo>
                  <a:pt x="469" y="299"/>
                </a:lnTo>
                <a:lnTo>
                  <a:pt x="441" y="303"/>
                </a:lnTo>
                <a:lnTo>
                  <a:pt x="403" y="307"/>
                </a:lnTo>
                <a:lnTo>
                  <a:pt x="359" y="311"/>
                </a:lnTo>
                <a:lnTo>
                  <a:pt x="313" y="316"/>
                </a:lnTo>
                <a:lnTo>
                  <a:pt x="267" y="320"/>
                </a:lnTo>
                <a:lnTo>
                  <a:pt x="231" y="324"/>
                </a:lnTo>
                <a:lnTo>
                  <a:pt x="205" y="326"/>
                </a:lnTo>
                <a:lnTo>
                  <a:pt x="196" y="328"/>
                </a:lnTo>
                <a:lnTo>
                  <a:pt x="189" y="329"/>
                </a:lnTo>
                <a:lnTo>
                  <a:pt x="181" y="335"/>
                </a:lnTo>
                <a:lnTo>
                  <a:pt x="172" y="343"/>
                </a:lnTo>
                <a:lnTo>
                  <a:pt x="163" y="348"/>
                </a:lnTo>
                <a:lnTo>
                  <a:pt x="154" y="356"/>
                </a:lnTo>
                <a:lnTo>
                  <a:pt x="145" y="361"/>
                </a:lnTo>
                <a:lnTo>
                  <a:pt x="135" y="367"/>
                </a:lnTo>
                <a:lnTo>
                  <a:pt x="126" y="369"/>
                </a:lnTo>
                <a:lnTo>
                  <a:pt x="0" y="384"/>
                </a:lnTo>
                <a:lnTo>
                  <a:pt x="0" y="356"/>
                </a:lnTo>
                <a:lnTo>
                  <a:pt x="6" y="346"/>
                </a:lnTo>
                <a:lnTo>
                  <a:pt x="15" y="346"/>
                </a:lnTo>
                <a:lnTo>
                  <a:pt x="26" y="348"/>
                </a:lnTo>
                <a:lnTo>
                  <a:pt x="28" y="344"/>
                </a:lnTo>
                <a:lnTo>
                  <a:pt x="26" y="331"/>
                </a:lnTo>
                <a:lnTo>
                  <a:pt x="28" y="324"/>
                </a:lnTo>
                <a:lnTo>
                  <a:pt x="33" y="318"/>
                </a:lnTo>
                <a:lnTo>
                  <a:pt x="38" y="311"/>
                </a:lnTo>
                <a:lnTo>
                  <a:pt x="44" y="303"/>
                </a:lnTo>
                <a:lnTo>
                  <a:pt x="55" y="297"/>
                </a:lnTo>
                <a:lnTo>
                  <a:pt x="71" y="290"/>
                </a:lnTo>
                <a:lnTo>
                  <a:pt x="88" y="277"/>
                </a:lnTo>
                <a:lnTo>
                  <a:pt x="104" y="262"/>
                </a:lnTo>
                <a:lnTo>
                  <a:pt x="121" y="252"/>
                </a:lnTo>
                <a:lnTo>
                  <a:pt x="134" y="243"/>
                </a:lnTo>
                <a:lnTo>
                  <a:pt x="139" y="230"/>
                </a:lnTo>
                <a:lnTo>
                  <a:pt x="139" y="220"/>
                </a:lnTo>
                <a:lnTo>
                  <a:pt x="143" y="215"/>
                </a:lnTo>
                <a:lnTo>
                  <a:pt x="148" y="213"/>
                </a:lnTo>
                <a:lnTo>
                  <a:pt x="156" y="215"/>
                </a:lnTo>
                <a:lnTo>
                  <a:pt x="174" y="211"/>
                </a:lnTo>
                <a:lnTo>
                  <a:pt x="185" y="202"/>
                </a:lnTo>
                <a:lnTo>
                  <a:pt x="192" y="192"/>
                </a:lnTo>
                <a:lnTo>
                  <a:pt x="207" y="188"/>
                </a:lnTo>
                <a:lnTo>
                  <a:pt x="220" y="183"/>
                </a:lnTo>
                <a:lnTo>
                  <a:pt x="227" y="170"/>
                </a:lnTo>
                <a:lnTo>
                  <a:pt x="234" y="151"/>
                </a:lnTo>
                <a:lnTo>
                  <a:pt x="253" y="140"/>
                </a:lnTo>
                <a:lnTo>
                  <a:pt x="253" y="115"/>
                </a:lnTo>
                <a:lnTo>
                  <a:pt x="280" y="111"/>
                </a:lnTo>
                <a:lnTo>
                  <a:pt x="311" y="106"/>
                </a:lnTo>
                <a:lnTo>
                  <a:pt x="346" y="100"/>
                </a:lnTo>
                <a:lnTo>
                  <a:pt x="383" y="93"/>
                </a:lnTo>
                <a:lnTo>
                  <a:pt x="421" y="85"/>
                </a:lnTo>
                <a:lnTo>
                  <a:pt x="461" y="78"/>
                </a:lnTo>
                <a:lnTo>
                  <a:pt x="502" y="70"/>
                </a:lnTo>
                <a:lnTo>
                  <a:pt x="542" y="63"/>
                </a:lnTo>
                <a:lnTo>
                  <a:pt x="580" y="57"/>
                </a:lnTo>
                <a:lnTo>
                  <a:pt x="617" y="49"/>
                </a:lnTo>
                <a:lnTo>
                  <a:pt x="650" y="42"/>
                </a:lnTo>
                <a:lnTo>
                  <a:pt x="679" y="36"/>
                </a:lnTo>
                <a:lnTo>
                  <a:pt x="703" y="32"/>
                </a:lnTo>
                <a:lnTo>
                  <a:pt x="723" y="29"/>
                </a:lnTo>
                <a:lnTo>
                  <a:pt x="736" y="25"/>
                </a:lnTo>
                <a:lnTo>
                  <a:pt x="743" y="23"/>
                </a:lnTo>
                <a:lnTo>
                  <a:pt x="749" y="19"/>
                </a:lnTo>
                <a:lnTo>
                  <a:pt x="754" y="17"/>
                </a:lnTo>
                <a:lnTo>
                  <a:pt x="760" y="14"/>
                </a:lnTo>
                <a:lnTo>
                  <a:pt x="769" y="12"/>
                </a:lnTo>
                <a:lnTo>
                  <a:pt x="780" y="8"/>
                </a:lnTo>
                <a:lnTo>
                  <a:pt x="794" y="6"/>
                </a:lnTo>
                <a:lnTo>
                  <a:pt x="814" y="2"/>
                </a:lnTo>
                <a:lnTo>
                  <a:pt x="840" y="0"/>
                </a:lnTo>
                <a:lnTo>
                  <a:pt x="846" y="6"/>
                </a:lnTo>
                <a:lnTo>
                  <a:pt x="851" y="14"/>
                </a:lnTo>
                <a:lnTo>
                  <a:pt x="857" y="23"/>
                </a:lnTo>
                <a:lnTo>
                  <a:pt x="862" y="31"/>
                </a:lnTo>
                <a:lnTo>
                  <a:pt x="868" y="38"/>
                </a:lnTo>
                <a:lnTo>
                  <a:pt x="869" y="46"/>
                </a:lnTo>
                <a:lnTo>
                  <a:pt x="868" y="51"/>
                </a:lnTo>
                <a:lnTo>
                  <a:pt x="862" y="53"/>
                </a:lnTo>
                <a:lnTo>
                  <a:pt x="862" y="49"/>
                </a:lnTo>
                <a:lnTo>
                  <a:pt x="862" y="46"/>
                </a:lnTo>
                <a:lnTo>
                  <a:pt x="862" y="44"/>
                </a:lnTo>
                <a:lnTo>
                  <a:pt x="862" y="42"/>
                </a:lnTo>
                <a:lnTo>
                  <a:pt x="858" y="44"/>
                </a:lnTo>
                <a:lnTo>
                  <a:pt x="853" y="40"/>
                </a:lnTo>
                <a:lnTo>
                  <a:pt x="844" y="38"/>
                </a:lnTo>
                <a:lnTo>
                  <a:pt x="836" y="38"/>
                </a:lnTo>
                <a:lnTo>
                  <a:pt x="842" y="44"/>
                </a:lnTo>
                <a:lnTo>
                  <a:pt x="847" y="49"/>
                </a:lnTo>
                <a:lnTo>
                  <a:pt x="847" y="53"/>
                </a:lnTo>
                <a:lnTo>
                  <a:pt x="838" y="57"/>
                </a:lnTo>
                <a:lnTo>
                  <a:pt x="824" y="66"/>
                </a:lnTo>
                <a:lnTo>
                  <a:pt x="813" y="79"/>
                </a:lnTo>
                <a:lnTo>
                  <a:pt x="802" y="85"/>
                </a:lnTo>
                <a:lnTo>
                  <a:pt x="785" y="78"/>
                </a:lnTo>
                <a:lnTo>
                  <a:pt x="769" y="64"/>
                </a:lnTo>
                <a:lnTo>
                  <a:pt x="760" y="59"/>
                </a:lnTo>
                <a:lnTo>
                  <a:pt x="756" y="61"/>
                </a:lnTo>
                <a:lnTo>
                  <a:pt x="752" y="72"/>
                </a:lnTo>
                <a:lnTo>
                  <a:pt x="758" y="76"/>
                </a:lnTo>
                <a:lnTo>
                  <a:pt x="765" y="74"/>
                </a:lnTo>
                <a:lnTo>
                  <a:pt x="774" y="76"/>
                </a:lnTo>
                <a:lnTo>
                  <a:pt x="780" y="87"/>
                </a:lnTo>
                <a:lnTo>
                  <a:pt x="782" y="93"/>
                </a:lnTo>
                <a:lnTo>
                  <a:pt x="783" y="98"/>
                </a:lnTo>
                <a:lnTo>
                  <a:pt x="782" y="104"/>
                </a:lnTo>
                <a:lnTo>
                  <a:pt x="778" y="110"/>
                </a:lnTo>
                <a:lnTo>
                  <a:pt x="778" y="113"/>
                </a:lnTo>
                <a:lnTo>
                  <a:pt x="780" y="115"/>
                </a:lnTo>
                <a:lnTo>
                  <a:pt x="782" y="115"/>
                </a:lnTo>
                <a:lnTo>
                  <a:pt x="783" y="110"/>
                </a:lnTo>
                <a:lnTo>
                  <a:pt x="791" y="102"/>
                </a:lnTo>
                <a:lnTo>
                  <a:pt x="803" y="96"/>
                </a:lnTo>
                <a:lnTo>
                  <a:pt x="816" y="93"/>
                </a:lnTo>
                <a:lnTo>
                  <a:pt x="829" y="91"/>
                </a:lnTo>
                <a:lnTo>
                  <a:pt x="836" y="91"/>
                </a:lnTo>
                <a:lnTo>
                  <a:pt x="842" y="87"/>
                </a:lnTo>
                <a:lnTo>
                  <a:pt x="846" y="83"/>
                </a:lnTo>
                <a:lnTo>
                  <a:pt x="853" y="81"/>
                </a:lnTo>
                <a:lnTo>
                  <a:pt x="860" y="85"/>
                </a:lnTo>
                <a:lnTo>
                  <a:pt x="862" y="98"/>
                </a:lnTo>
                <a:lnTo>
                  <a:pt x="862" y="113"/>
                </a:lnTo>
                <a:lnTo>
                  <a:pt x="868" y="121"/>
                </a:lnTo>
                <a:lnTo>
                  <a:pt x="873" y="113"/>
                </a:lnTo>
                <a:lnTo>
                  <a:pt x="873" y="102"/>
                </a:lnTo>
                <a:lnTo>
                  <a:pt x="875" y="89"/>
                </a:lnTo>
                <a:lnTo>
                  <a:pt x="882" y="83"/>
                </a:lnTo>
                <a:lnTo>
                  <a:pt x="888" y="81"/>
                </a:lnTo>
                <a:lnTo>
                  <a:pt x="893" y="83"/>
                </a:lnTo>
                <a:lnTo>
                  <a:pt x="897" y="89"/>
                </a:lnTo>
                <a:lnTo>
                  <a:pt x="899" y="100"/>
                </a:lnTo>
                <a:lnTo>
                  <a:pt x="895" y="121"/>
                </a:lnTo>
                <a:lnTo>
                  <a:pt x="886" y="132"/>
                </a:lnTo>
                <a:lnTo>
                  <a:pt x="880" y="141"/>
                </a:lnTo>
                <a:lnTo>
                  <a:pt x="879" y="151"/>
                </a:lnTo>
                <a:lnTo>
                  <a:pt x="871" y="164"/>
                </a:lnTo>
                <a:lnTo>
                  <a:pt x="862" y="172"/>
                </a:lnTo>
                <a:lnTo>
                  <a:pt x="849" y="175"/>
                </a:lnTo>
                <a:lnTo>
                  <a:pt x="838" y="173"/>
                </a:lnTo>
                <a:lnTo>
                  <a:pt x="827" y="172"/>
                </a:lnTo>
                <a:lnTo>
                  <a:pt x="822" y="166"/>
                </a:lnTo>
                <a:lnTo>
                  <a:pt x="820" y="162"/>
                </a:lnTo>
                <a:lnTo>
                  <a:pt x="824" y="156"/>
                </a:lnTo>
                <a:lnTo>
                  <a:pt x="825" y="153"/>
                </a:lnTo>
                <a:lnTo>
                  <a:pt x="814" y="153"/>
                </a:lnTo>
                <a:lnTo>
                  <a:pt x="803" y="156"/>
                </a:lnTo>
                <a:lnTo>
                  <a:pt x="800" y="164"/>
                </a:lnTo>
                <a:lnTo>
                  <a:pt x="807" y="170"/>
                </a:lnTo>
                <a:lnTo>
                  <a:pt x="807" y="173"/>
                </a:lnTo>
                <a:lnTo>
                  <a:pt x="800" y="173"/>
                </a:lnTo>
                <a:lnTo>
                  <a:pt x="789" y="173"/>
                </a:lnTo>
                <a:lnTo>
                  <a:pt x="776" y="172"/>
                </a:lnTo>
                <a:lnTo>
                  <a:pt x="767" y="170"/>
                </a:lnTo>
                <a:lnTo>
                  <a:pt x="760" y="172"/>
                </a:lnTo>
                <a:lnTo>
                  <a:pt x="761" y="173"/>
                </a:lnTo>
                <a:lnTo>
                  <a:pt x="771" y="179"/>
                </a:lnTo>
                <a:lnTo>
                  <a:pt x="782" y="183"/>
                </a:lnTo>
                <a:lnTo>
                  <a:pt x="792" y="185"/>
                </a:lnTo>
                <a:lnTo>
                  <a:pt x="803" y="188"/>
                </a:lnTo>
                <a:lnTo>
                  <a:pt x="814" y="190"/>
                </a:lnTo>
                <a:lnTo>
                  <a:pt x="820" y="194"/>
                </a:lnTo>
                <a:lnTo>
                  <a:pt x="824" y="198"/>
                </a:lnTo>
                <a:lnTo>
                  <a:pt x="824" y="205"/>
                </a:lnTo>
                <a:lnTo>
                  <a:pt x="814" y="228"/>
                </a:lnTo>
                <a:lnTo>
                  <a:pt x="802" y="230"/>
                </a:lnTo>
                <a:lnTo>
                  <a:pt x="787" y="224"/>
                </a:lnTo>
                <a:lnTo>
                  <a:pt x="776" y="222"/>
                </a:lnTo>
                <a:lnTo>
                  <a:pt x="782" y="234"/>
                </a:lnTo>
                <a:lnTo>
                  <a:pt x="796" y="241"/>
                </a:lnTo>
                <a:lnTo>
                  <a:pt x="813" y="241"/>
                </a:lnTo>
                <a:lnTo>
                  <a:pt x="827" y="232"/>
                </a:lnTo>
                <a:lnTo>
                  <a:pt x="833" y="224"/>
                </a:lnTo>
                <a:lnTo>
                  <a:pt x="838" y="219"/>
                </a:lnTo>
                <a:lnTo>
                  <a:pt x="844" y="219"/>
                </a:lnTo>
                <a:lnTo>
                  <a:pt x="847" y="226"/>
                </a:lnTo>
                <a:lnTo>
                  <a:pt x="851" y="232"/>
                </a:lnTo>
                <a:lnTo>
                  <a:pt x="858" y="232"/>
                </a:lnTo>
                <a:lnTo>
                  <a:pt x="858" y="235"/>
                </a:lnTo>
                <a:lnTo>
                  <a:pt x="847" y="250"/>
                </a:lnTo>
                <a:lnTo>
                  <a:pt x="840" y="258"/>
                </a:lnTo>
                <a:lnTo>
                  <a:pt x="831" y="262"/>
                </a:lnTo>
                <a:lnTo>
                  <a:pt x="824" y="264"/>
                </a:lnTo>
                <a:lnTo>
                  <a:pt x="816" y="264"/>
                </a:lnTo>
                <a:lnTo>
                  <a:pt x="807" y="266"/>
                </a:lnTo>
                <a:lnTo>
                  <a:pt x="798" y="269"/>
                </a:lnTo>
                <a:lnTo>
                  <a:pt x="787" y="279"/>
                </a:lnTo>
                <a:lnTo>
                  <a:pt x="774" y="292"/>
                </a:lnTo>
                <a:lnTo>
                  <a:pt x="761" y="305"/>
                </a:lnTo>
                <a:lnTo>
                  <a:pt x="752" y="320"/>
                </a:lnTo>
                <a:lnTo>
                  <a:pt x="743" y="333"/>
                </a:lnTo>
                <a:lnTo>
                  <a:pt x="734" y="343"/>
                </a:lnTo>
                <a:lnTo>
                  <a:pt x="717" y="360"/>
                </a:lnTo>
                <a:lnTo>
                  <a:pt x="708" y="375"/>
                </a:lnTo>
                <a:lnTo>
                  <a:pt x="706" y="388"/>
                </a:lnTo>
                <a:lnTo>
                  <a:pt x="705" y="399"/>
                </a:lnTo>
                <a:lnTo>
                  <a:pt x="706" y="408"/>
                </a:lnTo>
                <a:lnTo>
                  <a:pt x="705" y="414"/>
                </a:lnTo>
                <a:lnTo>
                  <a:pt x="701" y="420"/>
                </a:lnTo>
                <a:lnTo>
                  <a:pt x="692" y="422"/>
                </a:lnTo>
                <a:lnTo>
                  <a:pt x="679" y="422"/>
                </a:lnTo>
                <a:lnTo>
                  <a:pt x="670" y="423"/>
                </a:lnTo>
                <a:lnTo>
                  <a:pt x="659" y="429"/>
                </a:lnTo>
                <a:lnTo>
                  <a:pt x="644" y="437"/>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39" name="Freeform 284">
            <a:extLst>
              <a:ext uri="{FF2B5EF4-FFF2-40B4-BE49-F238E27FC236}">
                <a16:creationId xmlns:a16="http://schemas.microsoft.com/office/drawing/2014/main" id="{E1163953-D186-45C4-914D-05C81DA4B161}"/>
              </a:ext>
            </a:extLst>
          </p:cNvPr>
          <p:cNvSpPr>
            <a:spLocks/>
          </p:cNvSpPr>
          <p:nvPr/>
        </p:nvSpPr>
        <p:spPr bwMode="auto">
          <a:xfrm>
            <a:off x="9143489" y="3867648"/>
            <a:ext cx="844684" cy="518456"/>
          </a:xfrm>
          <a:custGeom>
            <a:avLst/>
            <a:gdLst>
              <a:gd name="T0" fmla="*/ 2147483647 w 807"/>
              <a:gd name="T1" fmla="*/ 2147483647 h 492"/>
              <a:gd name="T2" fmla="*/ 2147483647 w 807"/>
              <a:gd name="T3" fmla="*/ 2147483647 h 492"/>
              <a:gd name="T4" fmla="*/ 2147483647 w 807"/>
              <a:gd name="T5" fmla="*/ 2147483647 h 492"/>
              <a:gd name="T6" fmla="*/ 2147483647 w 807"/>
              <a:gd name="T7" fmla="*/ 2147483647 h 492"/>
              <a:gd name="T8" fmla="*/ 2147483647 w 807"/>
              <a:gd name="T9" fmla="*/ 2147483647 h 492"/>
              <a:gd name="T10" fmla="*/ 2147483647 w 807"/>
              <a:gd name="T11" fmla="*/ 2147483647 h 492"/>
              <a:gd name="T12" fmla="*/ 2147483647 w 807"/>
              <a:gd name="T13" fmla="*/ 2147483647 h 492"/>
              <a:gd name="T14" fmla="*/ 2147483647 w 807"/>
              <a:gd name="T15" fmla="*/ 2147483647 h 492"/>
              <a:gd name="T16" fmla="*/ 2147483647 w 807"/>
              <a:gd name="T17" fmla="*/ 2147483647 h 492"/>
              <a:gd name="T18" fmla="*/ 2147483647 w 807"/>
              <a:gd name="T19" fmla="*/ 2147483647 h 492"/>
              <a:gd name="T20" fmla="*/ 2147483647 w 807"/>
              <a:gd name="T21" fmla="*/ 2147483647 h 492"/>
              <a:gd name="T22" fmla="*/ 2147483647 w 807"/>
              <a:gd name="T23" fmla="*/ 2147483647 h 492"/>
              <a:gd name="T24" fmla="*/ 2147483647 w 807"/>
              <a:gd name="T25" fmla="*/ 2147483647 h 492"/>
              <a:gd name="T26" fmla="*/ 2147483647 w 807"/>
              <a:gd name="T27" fmla="*/ 2147483647 h 492"/>
              <a:gd name="T28" fmla="*/ 2147483647 w 807"/>
              <a:gd name="T29" fmla="*/ 2147483647 h 492"/>
              <a:gd name="T30" fmla="*/ 2147483647 w 807"/>
              <a:gd name="T31" fmla="*/ 2147483647 h 492"/>
              <a:gd name="T32" fmla="*/ 2147483647 w 807"/>
              <a:gd name="T33" fmla="*/ 2147483647 h 492"/>
              <a:gd name="T34" fmla="*/ 2147483647 w 807"/>
              <a:gd name="T35" fmla="*/ 2147483647 h 492"/>
              <a:gd name="T36" fmla="*/ 2147483647 w 807"/>
              <a:gd name="T37" fmla="*/ 2147483647 h 492"/>
              <a:gd name="T38" fmla="*/ 2147483647 w 807"/>
              <a:gd name="T39" fmla="*/ 2147483647 h 492"/>
              <a:gd name="T40" fmla="*/ 2147483647 w 807"/>
              <a:gd name="T41" fmla="*/ 2147483647 h 492"/>
              <a:gd name="T42" fmla="*/ 2147483647 w 807"/>
              <a:gd name="T43" fmla="*/ 2147483647 h 492"/>
              <a:gd name="T44" fmla="*/ 2147483647 w 807"/>
              <a:gd name="T45" fmla="*/ 2147483647 h 492"/>
              <a:gd name="T46" fmla="*/ 2147483647 w 807"/>
              <a:gd name="T47" fmla="*/ 2147483647 h 492"/>
              <a:gd name="T48" fmla="*/ 2147483647 w 807"/>
              <a:gd name="T49" fmla="*/ 2147483647 h 492"/>
              <a:gd name="T50" fmla="*/ 2147483647 w 807"/>
              <a:gd name="T51" fmla="*/ 2147483647 h 492"/>
              <a:gd name="T52" fmla="*/ 2147483647 w 807"/>
              <a:gd name="T53" fmla="*/ 2147483647 h 492"/>
              <a:gd name="T54" fmla="*/ 2147483647 w 807"/>
              <a:gd name="T55" fmla="*/ 2147483647 h 492"/>
              <a:gd name="T56" fmla="*/ 2147483647 w 807"/>
              <a:gd name="T57" fmla="*/ 2147483647 h 492"/>
              <a:gd name="T58" fmla="*/ 2147483647 w 807"/>
              <a:gd name="T59" fmla="*/ 2147483647 h 492"/>
              <a:gd name="T60" fmla="*/ 2147483647 w 807"/>
              <a:gd name="T61" fmla="*/ 2147483647 h 492"/>
              <a:gd name="T62" fmla="*/ 2147483647 w 807"/>
              <a:gd name="T63" fmla="*/ 2147483647 h 492"/>
              <a:gd name="T64" fmla="*/ 2147483647 w 807"/>
              <a:gd name="T65" fmla="*/ 2147483647 h 492"/>
              <a:gd name="T66" fmla="*/ 2147483647 w 807"/>
              <a:gd name="T67" fmla="*/ 2147483647 h 492"/>
              <a:gd name="T68" fmla="*/ 2147483647 w 807"/>
              <a:gd name="T69" fmla="*/ 2147483647 h 492"/>
              <a:gd name="T70" fmla="*/ 2147483647 w 807"/>
              <a:gd name="T71" fmla="*/ 2147483647 h 492"/>
              <a:gd name="T72" fmla="*/ 2147483647 w 807"/>
              <a:gd name="T73" fmla="*/ 2147483647 h 492"/>
              <a:gd name="T74" fmla="*/ 2147483647 w 807"/>
              <a:gd name="T75" fmla="*/ 2147483647 h 492"/>
              <a:gd name="T76" fmla="*/ 2147483647 w 807"/>
              <a:gd name="T77" fmla="*/ 2147483647 h 492"/>
              <a:gd name="T78" fmla="*/ 2147483647 w 807"/>
              <a:gd name="T79" fmla="*/ 2147483647 h 492"/>
              <a:gd name="T80" fmla="*/ 2147483647 w 807"/>
              <a:gd name="T81" fmla="*/ 2147483647 h 492"/>
              <a:gd name="T82" fmla="*/ 2147483647 w 807"/>
              <a:gd name="T83" fmla="*/ 2147483647 h 492"/>
              <a:gd name="T84" fmla="*/ 2147483647 w 807"/>
              <a:gd name="T85" fmla="*/ 2147483647 h 492"/>
              <a:gd name="T86" fmla="*/ 2147483647 w 807"/>
              <a:gd name="T87" fmla="*/ 2147483647 h 492"/>
              <a:gd name="T88" fmla="*/ 2147483647 w 807"/>
              <a:gd name="T89" fmla="*/ 2147483647 h 492"/>
              <a:gd name="T90" fmla="*/ 2147483647 w 807"/>
              <a:gd name="T91" fmla="*/ 2147483647 h 492"/>
              <a:gd name="T92" fmla="*/ 2147483647 w 807"/>
              <a:gd name="T93" fmla="*/ 2147483647 h 492"/>
              <a:gd name="T94" fmla="*/ 2147483647 w 807"/>
              <a:gd name="T95" fmla="*/ 2147483647 h 492"/>
              <a:gd name="T96" fmla="*/ 2147483647 w 807"/>
              <a:gd name="T97" fmla="*/ 2147483647 h 4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7"/>
              <a:gd name="T148" fmla="*/ 0 h 492"/>
              <a:gd name="T149" fmla="*/ 807 w 807"/>
              <a:gd name="T150" fmla="*/ 492 h 49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7" h="492">
                <a:moveTo>
                  <a:pt x="156" y="336"/>
                </a:moveTo>
                <a:lnTo>
                  <a:pt x="152" y="344"/>
                </a:lnTo>
                <a:lnTo>
                  <a:pt x="145" y="353"/>
                </a:lnTo>
                <a:lnTo>
                  <a:pt x="134" y="364"/>
                </a:lnTo>
                <a:lnTo>
                  <a:pt x="121" y="376"/>
                </a:lnTo>
                <a:lnTo>
                  <a:pt x="106" y="389"/>
                </a:lnTo>
                <a:lnTo>
                  <a:pt x="91" y="402"/>
                </a:lnTo>
                <a:lnTo>
                  <a:pt x="81" y="417"/>
                </a:lnTo>
                <a:lnTo>
                  <a:pt x="73" y="430"/>
                </a:lnTo>
                <a:lnTo>
                  <a:pt x="64" y="443"/>
                </a:lnTo>
                <a:lnTo>
                  <a:pt x="57" y="447"/>
                </a:lnTo>
                <a:lnTo>
                  <a:pt x="48" y="451"/>
                </a:lnTo>
                <a:lnTo>
                  <a:pt x="38" y="464"/>
                </a:lnTo>
                <a:lnTo>
                  <a:pt x="29" y="472"/>
                </a:lnTo>
                <a:lnTo>
                  <a:pt x="18" y="475"/>
                </a:lnTo>
                <a:lnTo>
                  <a:pt x="7" y="483"/>
                </a:lnTo>
                <a:lnTo>
                  <a:pt x="0" y="492"/>
                </a:lnTo>
                <a:lnTo>
                  <a:pt x="37" y="487"/>
                </a:lnTo>
                <a:lnTo>
                  <a:pt x="70" y="483"/>
                </a:lnTo>
                <a:lnTo>
                  <a:pt x="101" y="477"/>
                </a:lnTo>
                <a:lnTo>
                  <a:pt x="130" y="473"/>
                </a:lnTo>
                <a:lnTo>
                  <a:pt x="154" y="470"/>
                </a:lnTo>
                <a:lnTo>
                  <a:pt x="176" y="466"/>
                </a:lnTo>
                <a:lnTo>
                  <a:pt x="194" y="464"/>
                </a:lnTo>
                <a:lnTo>
                  <a:pt x="209" y="462"/>
                </a:lnTo>
                <a:lnTo>
                  <a:pt x="236" y="458"/>
                </a:lnTo>
                <a:lnTo>
                  <a:pt x="267" y="453"/>
                </a:lnTo>
                <a:lnTo>
                  <a:pt x="302" y="447"/>
                </a:lnTo>
                <a:lnTo>
                  <a:pt x="339" y="440"/>
                </a:lnTo>
                <a:lnTo>
                  <a:pt x="377" y="432"/>
                </a:lnTo>
                <a:lnTo>
                  <a:pt x="417" y="425"/>
                </a:lnTo>
                <a:lnTo>
                  <a:pt x="458" y="417"/>
                </a:lnTo>
                <a:lnTo>
                  <a:pt x="498" y="410"/>
                </a:lnTo>
                <a:lnTo>
                  <a:pt x="536" y="404"/>
                </a:lnTo>
                <a:lnTo>
                  <a:pt x="573" y="396"/>
                </a:lnTo>
                <a:lnTo>
                  <a:pt x="606" y="389"/>
                </a:lnTo>
                <a:lnTo>
                  <a:pt x="635" y="383"/>
                </a:lnTo>
                <a:lnTo>
                  <a:pt x="659" y="379"/>
                </a:lnTo>
                <a:lnTo>
                  <a:pt x="679" y="376"/>
                </a:lnTo>
                <a:lnTo>
                  <a:pt x="692" y="372"/>
                </a:lnTo>
                <a:lnTo>
                  <a:pt x="699" y="370"/>
                </a:lnTo>
                <a:lnTo>
                  <a:pt x="705" y="366"/>
                </a:lnTo>
                <a:lnTo>
                  <a:pt x="710" y="364"/>
                </a:lnTo>
                <a:lnTo>
                  <a:pt x="716" y="361"/>
                </a:lnTo>
                <a:lnTo>
                  <a:pt x="725" y="359"/>
                </a:lnTo>
                <a:lnTo>
                  <a:pt x="736" y="355"/>
                </a:lnTo>
                <a:lnTo>
                  <a:pt x="750" y="353"/>
                </a:lnTo>
                <a:lnTo>
                  <a:pt x="770" y="349"/>
                </a:lnTo>
                <a:lnTo>
                  <a:pt x="796" y="347"/>
                </a:lnTo>
                <a:lnTo>
                  <a:pt x="802" y="338"/>
                </a:lnTo>
                <a:lnTo>
                  <a:pt x="807" y="327"/>
                </a:lnTo>
                <a:lnTo>
                  <a:pt x="805" y="316"/>
                </a:lnTo>
                <a:lnTo>
                  <a:pt x="794" y="306"/>
                </a:lnTo>
                <a:lnTo>
                  <a:pt x="778" y="299"/>
                </a:lnTo>
                <a:lnTo>
                  <a:pt x="767" y="297"/>
                </a:lnTo>
                <a:lnTo>
                  <a:pt x="761" y="299"/>
                </a:lnTo>
                <a:lnTo>
                  <a:pt x="761" y="304"/>
                </a:lnTo>
                <a:lnTo>
                  <a:pt x="748" y="302"/>
                </a:lnTo>
                <a:lnTo>
                  <a:pt x="734" y="299"/>
                </a:lnTo>
                <a:lnTo>
                  <a:pt x="721" y="291"/>
                </a:lnTo>
                <a:lnTo>
                  <a:pt x="714" y="282"/>
                </a:lnTo>
                <a:lnTo>
                  <a:pt x="710" y="274"/>
                </a:lnTo>
                <a:lnTo>
                  <a:pt x="705" y="272"/>
                </a:lnTo>
                <a:lnTo>
                  <a:pt x="694" y="272"/>
                </a:lnTo>
                <a:lnTo>
                  <a:pt x="672" y="272"/>
                </a:lnTo>
                <a:lnTo>
                  <a:pt x="666" y="272"/>
                </a:lnTo>
                <a:lnTo>
                  <a:pt x="664" y="270"/>
                </a:lnTo>
                <a:lnTo>
                  <a:pt x="670" y="270"/>
                </a:lnTo>
                <a:lnTo>
                  <a:pt x="686" y="270"/>
                </a:lnTo>
                <a:lnTo>
                  <a:pt x="705" y="270"/>
                </a:lnTo>
                <a:lnTo>
                  <a:pt x="714" y="270"/>
                </a:lnTo>
                <a:lnTo>
                  <a:pt x="719" y="270"/>
                </a:lnTo>
                <a:lnTo>
                  <a:pt x="721" y="276"/>
                </a:lnTo>
                <a:lnTo>
                  <a:pt x="725" y="282"/>
                </a:lnTo>
                <a:lnTo>
                  <a:pt x="728" y="284"/>
                </a:lnTo>
                <a:lnTo>
                  <a:pt x="732" y="282"/>
                </a:lnTo>
                <a:lnTo>
                  <a:pt x="734" y="282"/>
                </a:lnTo>
                <a:lnTo>
                  <a:pt x="736" y="285"/>
                </a:lnTo>
                <a:lnTo>
                  <a:pt x="739" y="291"/>
                </a:lnTo>
                <a:lnTo>
                  <a:pt x="745" y="295"/>
                </a:lnTo>
                <a:lnTo>
                  <a:pt x="752" y="297"/>
                </a:lnTo>
                <a:lnTo>
                  <a:pt x="756" y="282"/>
                </a:lnTo>
                <a:lnTo>
                  <a:pt x="747" y="270"/>
                </a:lnTo>
                <a:lnTo>
                  <a:pt x="736" y="259"/>
                </a:lnTo>
                <a:lnTo>
                  <a:pt x="734" y="240"/>
                </a:lnTo>
                <a:lnTo>
                  <a:pt x="741" y="238"/>
                </a:lnTo>
                <a:lnTo>
                  <a:pt x="750" y="235"/>
                </a:lnTo>
                <a:lnTo>
                  <a:pt x="752" y="229"/>
                </a:lnTo>
                <a:lnTo>
                  <a:pt x="738" y="220"/>
                </a:lnTo>
                <a:lnTo>
                  <a:pt x="732" y="210"/>
                </a:lnTo>
                <a:lnTo>
                  <a:pt x="721" y="208"/>
                </a:lnTo>
                <a:lnTo>
                  <a:pt x="710" y="205"/>
                </a:lnTo>
                <a:lnTo>
                  <a:pt x="705" y="199"/>
                </a:lnTo>
                <a:lnTo>
                  <a:pt x="697" y="190"/>
                </a:lnTo>
                <a:lnTo>
                  <a:pt x="683" y="180"/>
                </a:lnTo>
                <a:lnTo>
                  <a:pt x="666" y="173"/>
                </a:lnTo>
                <a:lnTo>
                  <a:pt x="655" y="161"/>
                </a:lnTo>
                <a:lnTo>
                  <a:pt x="650" y="154"/>
                </a:lnTo>
                <a:lnTo>
                  <a:pt x="639" y="150"/>
                </a:lnTo>
                <a:lnTo>
                  <a:pt x="628" y="148"/>
                </a:lnTo>
                <a:lnTo>
                  <a:pt x="622" y="141"/>
                </a:lnTo>
                <a:lnTo>
                  <a:pt x="637" y="141"/>
                </a:lnTo>
                <a:lnTo>
                  <a:pt x="650" y="143"/>
                </a:lnTo>
                <a:lnTo>
                  <a:pt x="659" y="148"/>
                </a:lnTo>
                <a:lnTo>
                  <a:pt x="666" y="156"/>
                </a:lnTo>
                <a:lnTo>
                  <a:pt x="672" y="161"/>
                </a:lnTo>
                <a:lnTo>
                  <a:pt x="681" y="169"/>
                </a:lnTo>
                <a:lnTo>
                  <a:pt x="692" y="178"/>
                </a:lnTo>
                <a:lnTo>
                  <a:pt x="705" y="186"/>
                </a:lnTo>
                <a:lnTo>
                  <a:pt x="716" y="193"/>
                </a:lnTo>
                <a:lnTo>
                  <a:pt x="727" y="197"/>
                </a:lnTo>
                <a:lnTo>
                  <a:pt x="732" y="199"/>
                </a:lnTo>
                <a:lnTo>
                  <a:pt x="734" y="197"/>
                </a:lnTo>
                <a:lnTo>
                  <a:pt x="734" y="184"/>
                </a:lnTo>
                <a:lnTo>
                  <a:pt x="738" y="173"/>
                </a:lnTo>
                <a:lnTo>
                  <a:pt x="738" y="167"/>
                </a:lnTo>
                <a:lnTo>
                  <a:pt x="734" y="161"/>
                </a:lnTo>
                <a:lnTo>
                  <a:pt x="716" y="158"/>
                </a:lnTo>
                <a:lnTo>
                  <a:pt x="708" y="152"/>
                </a:lnTo>
                <a:lnTo>
                  <a:pt x="703" y="146"/>
                </a:lnTo>
                <a:lnTo>
                  <a:pt x="690" y="144"/>
                </a:lnTo>
                <a:lnTo>
                  <a:pt x="672" y="143"/>
                </a:lnTo>
                <a:lnTo>
                  <a:pt x="661" y="141"/>
                </a:lnTo>
                <a:lnTo>
                  <a:pt x="655" y="135"/>
                </a:lnTo>
                <a:lnTo>
                  <a:pt x="655" y="131"/>
                </a:lnTo>
                <a:lnTo>
                  <a:pt x="653" y="128"/>
                </a:lnTo>
                <a:lnTo>
                  <a:pt x="651" y="124"/>
                </a:lnTo>
                <a:lnTo>
                  <a:pt x="644" y="122"/>
                </a:lnTo>
                <a:lnTo>
                  <a:pt x="630" y="120"/>
                </a:lnTo>
                <a:lnTo>
                  <a:pt x="617" y="120"/>
                </a:lnTo>
                <a:lnTo>
                  <a:pt x="609" y="111"/>
                </a:lnTo>
                <a:lnTo>
                  <a:pt x="609" y="99"/>
                </a:lnTo>
                <a:lnTo>
                  <a:pt x="619" y="90"/>
                </a:lnTo>
                <a:lnTo>
                  <a:pt x="628" y="79"/>
                </a:lnTo>
                <a:lnTo>
                  <a:pt x="633" y="62"/>
                </a:lnTo>
                <a:lnTo>
                  <a:pt x="626" y="45"/>
                </a:lnTo>
                <a:lnTo>
                  <a:pt x="602" y="24"/>
                </a:lnTo>
                <a:lnTo>
                  <a:pt x="597" y="20"/>
                </a:lnTo>
                <a:lnTo>
                  <a:pt x="589" y="19"/>
                </a:lnTo>
                <a:lnTo>
                  <a:pt x="582" y="15"/>
                </a:lnTo>
                <a:lnTo>
                  <a:pt x="575" y="11"/>
                </a:lnTo>
                <a:lnTo>
                  <a:pt x="565" y="9"/>
                </a:lnTo>
                <a:lnTo>
                  <a:pt x="560" y="5"/>
                </a:lnTo>
                <a:lnTo>
                  <a:pt x="553" y="4"/>
                </a:lnTo>
                <a:lnTo>
                  <a:pt x="547" y="0"/>
                </a:lnTo>
                <a:lnTo>
                  <a:pt x="540" y="22"/>
                </a:lnTo>
                <a:lnTo>
                  <a:pt x="527" y="17"/>
                </a:lnTo>
                <a:lnTo>
                  <a:pt x="514" y="11"/>
                </a:lnTo>
                <a:lnTo>
                  <a:pt x="505" y="7"/>
                </a:lnTo>
                <a:lnTo>
                  <a:pt x="496" y="4"/>
                </a:lnTo>
                <a:lnTo>
                  <a:pt x="489" y="4"/>
                </a:lnTo>
                <a:lnTo>
                  <a:pt x="483" y="7"/>
                </a:lnTo>
                <a:lnTo>
                  <a:pt x="479" y="13"/>
                </a:lnTo>
                <a:lnTo>
                  <a:pt x="478" y="24"/>
                </a:lnTo>
                <a:lnTo>
                  <a:pt x="470" y="47"/>
                </a:lnTo>
                <a:lnTo>
                  <a:pt x="454" y="67"/>
                </a:lnTo>
                <a:lnTo>
                  <a:pt x="437" y="84"/>
                </a:lnTo>
                <a:lnTo>
                  <a:pt x="428" y="103"/>
                </a:lnTo>
                <a:lnTo>
                  <a:pt x="425" y="124"/>
                </a:lnTo>
                <a:lnTo>
                  <a:pt x="417" y="143"/>
                </a:lnTo>
                <a:lnTo>
                  <a:pt x="406" y="154"/>
                </a:lnTo>
                <a:lnTo>
                  <a:pt x="390" y="150"/>
                </a:lnTo>
                <a:lnTo>
                  <a:pt x="382" y="144"/>
                </a:lnTo>
                <a:lnTo>
                  <a:pt x="375" y="141"/>
                </a:lnTo>
                <a:lnTo>
                  <a:pt x="370" y="144"/>
                </a:lnTo>
                <a:lnTo>
                  <a:pt x="368" y="158"/>
                </a:lnTo>
                <a:lnTo>
                  <a:pt x="362" y="182"/>
                </a:lnTo>
                <a:lnTo>
                  <a:pt x="351" y="212"/>
                </a:lnTo>
                <a:lnTo>
                  <a:pt x="339" y="242"/>
                </a:lnTo>
                <a:lnTo>
                  <a:pt x="329" y="270"/>
                </a:lnTo>
                <a:lnTo>
                  <a:pt x="328" y="285"/>
                </a:lnTo>
                <a:lnTo>
                  <a:pt x="333" y="291"/>
                </a:lnTo>
                <a:lnTo>
                  <a:pt x="335" y="297"/>
                </a:lnTo>
                <a:lnTo>
                  <a:pt x="324" y="304"/>
                </a:lnTo>
                <a:lnTo>
                  <a:pt x="309" y="314"/>
                </a:lnTo>
                <a:lnTo>
                  <a:pt x="298" y="319"/>
                </a:lnTo>
                <a:lnTo>
                  <a:pt x="285" y="325"/>
                </a:lnTo>
                <a:lnTo>
                  <a:pt x="276" y="327"/>
                </a:lnTo>
                <a:lnTo>
                  <a:pt x="269" y="329"/>
                </a:lnTo>
                <a:lnTo>
                  <a:pt x="267" y="332"/>
                </a:lnTo>
                <a:lnTo>
                  <a:pt x="265" y="338"/>
                </a:lnTo>
                <a:lnTo>
                  <a:pt x="265" y="342"/>
                </a:lnTo>
                <a:lnTo>
                  <a:pt x="262" y="346"/>
                </a:lnTo>
                <a:lnTo>
                  <a:pt x="256" y="349"/>
                </a:lnTo>
                <a:lnTo>
                  <a:pt x="245" y="351"/>
                </a:lnTo>
                <a:lnTo>
                  <a:pt x="229" y="351"/>
                </a:lnTo>
                <a:lnTo>
                  <a:pt x="225" y="347"/>
                </a:lnTo>
                <a:lnTo>
                  <a:pt x="221" y="344"/>
                </a:lnTo>
                <a:lnTo>
                  <a:pt x="218" y="346"/>
                </a:lnTo>
                <a:lnTo>
                  <a:pt x="212" y="359"/>
                </a:lnTo>
                <a:lnTo>
                  <a:pt x="207" y="366"/>
                </a:lnTo>
                <a:lnTo>
                  <a:pt x="201" y="370"/>
                </a:lnTo>
                <a:lnTo>
                  <a:pt x="194" y="370"/>
                </a:lnTo>
                <a:lnTo>
                  <a:pt x="181" y="368"/>
                </a:lnTo>
                <a:lnTo>
                  <a:pt x="168" y="364"/>
                </a:lnTo>
                <a:lnTo>
                  <a:pt x="161" y="357"/>
                </a:lnTo>
                <a:lnTo>
                  <a:pt x="156" y="346"/>
                </a:lnTo>
                <a:lnTo>
                  <a:pt x="156" y="336"/>
                </a:lnTo>
                <a:close/>
              </a:path>
            </a:pathLst>
          </a:custGeom>
          <a:gradFill rotWithShape="1">
            <a:gsLst>
              <a:gs pos="0">
                <a:srgbClr val="E19807"/>
              </a:gs>
              <a:gs pos="100000">
                <a:srgbClr val="990033"/>
              </a:gs>
            </a:gsLst>
            <a:path path="rect">
              <a:fillToRect l="50000" t="50000" r="50000" b="50000"/>
            </a:path>
          </a:gra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40" name="Freeform 286">
            <a:extLst>
              <a:ext uri="{FF2B5EF4-FFF2-40B4-BE49-F238E27FC236}">
                <a16:creationId xmlns:a16="http://schemas.microsoft.com/office/drawing/2014/main" id="{23EC9F59-6645-4151-A5D0-8726B950D482}"/>
              </a:ext>
            </a:extLst>
          </p:cNvPr>
          <p:cNvSpPr>
            <a:spLocks/>
          </p:cNvSpPr>
          <p:nvPr/>
        </p:nvSpPr>
        <p:spPr bwMode="auto">
          <a:xfrm>
            <a:off x="9788847" y="3939221"/>
            <a:ext cx="109465" cy="75064"/>
          </a:xfrm>
          <a:custGeom>
            <a:avLst/>
            <a:gdLst>
              <a:gd name="T0" fmla="*/ 2147483647 w 104"/>
              <a:gd name="T1" fmla="*/ 2147483647 h 72"/>
              <a:gd name="T2" fmla="*/ 0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2147483647 h 72"/>
              <a:gd name="T22" fmla="*/ 2147483647 w 104"/>
              <a:gd name="T23" fmla="*/ 2147483647 h 72"/>
              <a:gd name="T24" fmla="*/ 2147483647 w 104"/>
              <a:gd name="T25" fmla="*/ 2147483647 h 72"/>
              <a:gd name="T26" fmla="*/ 2147483647 w 104"/>
              <a:gd name="T27" fmla="*/ 2147483647 h 72"/>
              <a:gd name="T28" fmla="*/ 2147483647 w 104"/>
              <a:gd name="T29" fmla="*/ 2147483647 h 72"/>
              <a:gd name="T30" fmla="*/ 2147483647 w 104"/>
              <a:gd name="T31" fmla="*/ 2147483647 h 72"/>
              <a:gd name="T32" fmla="*/ 2147483647 w 104"/>
              <a:gd name="T33" fmla="*/ 2147483647 h 72"/>
              <a:gd name="T34" fmla="*/ 2147483647 w 104"/>
              <a:gd name="T35" fmla="*/ 2147483647 h 72"/>
              <a:gd name="T36" fmla="*/ 2147483647 w 104"/>
              <a:gd name="T37" fmla="*/ 0 h 72"/>
              <a:gd name="T38" fmla="*/ 2147483647 w 104"/>
              <a:gd name="T39" fmla="*/ 2147483647 h 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4"/>
              <a:gd name="T61" fmla="*/ 0 h 72"/>
              <a:gd name="T62" fmla="*/ 104 w 104"/>
              <a:gd name="T63" fmla="*/ 72 h 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4" h="72">
                <a:moveTo>
                  <a:pt x="2" y="23"/>
                </a:moveTo>
                <a:lnTo>
                  <a:pt x="0" y="34"/>
                </a:lnTo>
                <a:lnTo>
                  <a:pt x="3" y="42"/>
                </a:lnTo>
                <a:lnTo>
                  <a:pt x="9" y="46"/>
                </a:lnTo>
                <a:lnTo>
                  <a:pt x="11" y="38"/>
                </a:lnTo>
                <a:lnTo>
                  <a:pt x="29" y="36"/>
                </a:lnTo>
                <a:lnTo>
                  <a:pt x="38" y="51"/>
                </a:lnTo>
                <a:lnTo>
                  <a:pt x="53" y="53"/>
                </a:lnTo>
                <a:lnTo>
                  <a:pt x="66" y="55"/>
                </a:lnTo>
                <a:lnTo>
                  <a:pt x="78" y="59"/>
                </a:lnTo>
                <a:lnTo>
                  <a:pt x="91" y="68"/>
                </a:lnTo>
                <a:lnTo>
                  <a:pt x="99" y="72"/>
                </a:lnTo>
                <a:lnTo>
                  <a:pt x="104" y="70"/>
                </a:lnTo>
                <a:lnTo>
                  <a:pt x="102" y="64"/>
                </a:lnTo>
                <a:lnTo>
                  <a:pt x="95" y="53"/>
                </a:lnTo>
                <a:lnTo>
                  <a:pt x="88" y="42"/>
                </a:lnTo>
                <a:lnTo>
                  <a:pt x="88" y="32"/>
                </a:lnTo>
                <a:lnTo>
                  <a:pt x="86" y="19"/>
                </a:lnTo>
                <a:lnTo>
                  <a:pt x="71" y="0"/>
                </a:lnTo>
                <a:lnTo>
                  <a:pt x="2" y="23"/>
                </a:lnTo>
                <a:close/>
              </a:path>
            </a:pathLst>
          </a:custGeom>
          <a:solidFill>
            <a:srgbClr val="0C7D40"/>
          </a:solidFill>
          <a:ln w="635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41" name="Freeform 287">
            <a:extLst>
              <a:ext uri="{FF2B5EF4-FFF2-40B4-BE49-F238E27FC236}">
                <a16:creationId xmlns:a16="http://schemas.microsoft.com/office/drawing/2014/main" id="{0756DDC9-5C6F-463F-BF71-DC6C1474442D}"/>
              </a:ext>
            </a:extLst>
          </p:cNvPr>
          <p:cNvSpPr>
            <a:spLocks/>
          </p:cNvSpPr>
          <p:nvPr/>
        </p:nvSpPr>
        <p:spPr bwMode="auto">
          <a:xfrm>
            <a:off x="9788847" y="3939221"/>
            <a:ext cx="109465" cy="75064"/>
          </a:xfrm>
          <a:custGeom>
            <a:avLst/>
            <a:gdLst>
              <a:gd name="T0" fmla="*/ 2147483647 w 104"/>
              <a:gd name="T1" fmla="*/ 2147483647 h 72"/>
              <a:gd name="T2" fmla="*/ 2147483647 w 104"/>
              <a:gd name="T3" fmla="*/ 2147483647 h 72"/>
              <a:gd name="T4" fmla="*/ 0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2147483647 h 72"/>
              <a:gd name="T22" fmla="*/ 2147483647 w 104"/>
              <a:gd name="T23" fmla="*/ 2147483647 h 72"/>
              <a:gd name="T24" fmla="*/ 2147483647 w 104"/>
              <a:gd name="T25" fmla="*/ 2147483647 h 72"/>
              <a:gd name="T26" fmla="*/ 2147483647 w 104"/>
              <a:gd name="T27" fmla="*/ 2147483647 h 72"/>
              <a:gd name="T28" fmla="*/ 2147483647 w 104"/>
              <a:gd name="T29" fmla="*/ 2147483647 h 72"/>
              <a:gd name="T30" fmla="*/ 2147483647 w 104"/>
              <a:gd name="T31" fmla="*/ 2147483647 h 72"/>
              <a:gd name="T32" fmla="*/ 2147483647 w 104"/>
              <a:gd name="T33" fmla="*/ 2147483647 h 72"/>
              <a:gd name="T34" fmla="*/ 2147483647 w 104"/>
              <a:gd name="T35" fmla="*/ 2147483647 h 72"/>
              <a:gd name="T36" fmla="*/ 2147483647 w 104"/>
              <a:gd name="T37" fmla="*/ 2147483647 h 72"/>
              <a:gd name="T38" fmla="*/ 2147483647 w 104"/>
              <a:gd name="T39" fmla="*/ 2147483647 h 72"/>
              <a:gd name="T40" fmla="*/ 2147483647 w 104"/>
              <a:gd name="T41" fmla="*/ 2147483647 h 72"/>
              <a:gd name="T42" fmla="*/ 2147483647 w 104"/>
              <a:gd name="T43" fmla="*/ 2147483647 h 72"/>
              <a:gd name="T44" fmla="*/ 2147483647 w 104"/>
              <a:gd name="T45" fmla="*/ 0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4"/>
              <a:gd name="T70" fmla="*/ 0 h 72"/>
              <a:gd name="T71" fmla="*/ 104 w 104"/>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4" h="72">
                <a:moveTo>
                  <a:pt x="2" y="23"/>
                </a:moveTo>
                <a:lnTo>
                  <a:pt x="2" y="23"/>
                </a:lnTo>
                <a:lnTo>
                  <a:pt x="0" y="34"/>
                </a:lnTo>
                <a:lnTo>
                  <a:pt x="3" y="42"/>
                </a:lnTo>
                <a:lnTo>
                  <a:pt x="9" y="46"/>
                </a:lnTo>
                <a:lnTo>
                  <a:pt x="11" y="38"/>
                </a:lnTo>
                <a:lnTo>
                  <a:pt x="29" y="36"/>
                </a:lnTo>
                <a:lnTo>
                  <a:pt x="38" y="51"/>
                </a:lnTo>
                <a:lnTo>
                  <a:pt x="53" y="53"/>
                </a:lnTo>
                <a:lnTo>
                  <a:pt x="66" y="55"/>
                </a:lnTo>
                <a:lnTo>
                  <a:pt x="78" y="59"/>
                </a:lnTo>
                <a:lnTo>
                  <a:pt x="91" y="68"/>
                </a:lnTo>
                <a:lnTo>
                  <a:pt x="99" y="72"/>
                </a:lnTo>
                <a:lnTo>
                  <a:pt x="104" y="70"/>
                </a:lnTo>
                <a:lnTo>
                  <a:pt x="102" y="64"/>
                </a:lnTo>
                <a:lnTo>
                  <a:pt x="95" y="53"/>
                </a:lnTo>
                <a:lnTo>
                  <a:pt x="88" y="42"/>
                </a:lnTo>
                <a:lnTo>
                  <a:pt x="88" y="32"/>
                </a:lnTo>
                <a:lnTo>
                  <a:pt x="86" y="19"/>
                </a:lnTo>
                <a:lnTo>
                  <a:pt x="71" y="0"/>
                </a:lnTo>
              </a:path>
            </a:pathLst>
          </a:custGeom>
          <a:solidFill>
            <a:srgbClr val="0C7D40"/>
          </a:solidFill>
          <a:ln w="635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42" name="Freeform 289">
            <a:extLst>
              <a:ext uri="{FF2B5EF4-FFF2-40B4-BE49-F238E27FC236}">
                <a16:creationId xmlns:a16="http://schemas.microsoft.com/office/drawing/2014/main" id="{2748A6FD-95B4-4D9A-8254-58D4F5A31557}"/>
              </a:ext>
            </a:extLst>
          </p:cNvPr>
          <p:cNvSpPr>
            <a:spLocks/>
          </p:cNvSpPr>
          <p:nvPr/>
        </p:nvSpPr>
        <p:spPr bwMode="auto">
          <a:xfrm>
            <a:off x="8924557" y="3534230"/>
            <a:ext cx="468906" cy="562098"/>
          </a:xfrm>
          <a:custGeom>
            <a:avLst/>
            <a:gdLst>
              <a:gd name="T0" fmla="*/ 0 w 448"/>
              <a:gd name="T1" fmla="*/ 2147483647 h 534"/>
              <a:gd name="T2" fmla="*/ 2147483647 w 448"/>
              <a:gd name="T3" fmla="*/ 2147483647 h 534"/>
              <a:gd name="T4" fmla="*/ 2147483647 w 448"/>
              <a:gd name="T5" fmla="*/ 2147483647 h 534"/>
              <a:gd name="T6" fmla="*/ 2147483647 w 448"/>
              <a:gd name="T7" fmla="*/ 2147483647 h 534"/>
              <a:gd name="T8" fmla="*/ 2147483647 w 448"/>
              <a:gd name="T9" fmla="*/ 2147483647 h 534"/>
              <a:gd name="T10" fmla="*/ 2147483647 w 448"/>
              <a:gd name="T11" fmla="*/ 2147483647 h 534"/>
              <a:gd name="T12" fmla="*/ 2147483647 w 448"/>
              <a:gd name="T13" fmla="*/ 2147483647 h 534"/>
              <a:gd name="T14" fmla="*/ 2147483647 w 448"/>
              <a:gd name="T15" fmla="*/ 2147483647 h 534"/>
              <a:gd name="T16" fmla="*/ 2147483647 w 448"/>
              <a:gd name="T17" fmla="*/ 2147483647 h 534"/>
              <a:gd name="T18" fmla="*/ 2147483647 w 448"/>
              <a:gd name="T19" fmla="*/ 2147483647 h 534"/>
              <a:gd name="T20" fmla="*/ 2147483647 w 448"/>
              <a:gd name="T21" fmla="*/ 2147483647 h 534"/>
              <a:gd name="T22" fmla="*/ 2147483647 w 448"/>
              <a:gd name="T23" fmla="*/ 2147483647 h 534"/>
              <a:gd name="T24" fmla="*/ 2147483647 w 448"/>
              <a:gd name="T25" fmla="*/ 2147483647 h 534"/>
              <a:gd name="T26" fmla="*/ 2147483647 w 448"/>
              <a:gd name="T27" fmla="*/ 2147483647 h 534"/>
              <a:gd name="T28" fmla="*/ 2147483647 w 448"/>
              <a:gd name="T29" fmla="*/ 2147483647 h 534"/>
              <a:gd name="T30" fmla="*/ 2147483647 w 448"/>
              <a:gd name="T31" fmla="*/ 2147483647 h 534"/>
              <a:gd name="T32" fmla="*/ 2147483647 w 448"/>
              <a:gd name="T33" fmla="*/ 2147483647 h 534"/>
              <a:gd name="T34" fmla="*/ 2147483647 w 448"/>
              <a:gd name="T35" fmla="*/ 2147483647 h 534"/>
              <a:gd name="T36" fmla="*/ 2147483647 w 448"/>
              <a:gd name="T37" fmla="*/ 2147483647 h 534"/>
              <a:gd name="T38" fmla="*/ 2147483647 w 448"/>
              <a:gd name="T39" fmla="*/ 2147483647 h 534"/>
              <a:gd name="T40" fmla="*/ 2147483647 w 448"/>
              <a:gd name="T41" fmla="*/ 2147483647 h 534"/>
              <a:gd name="T42" fmla="*/ 2147483647 w 448"/>
              <a:gd name="T43" fmla="*/ 2147483647 h 534"/>
              <a:gd name="T44" fmla="*/ 2147483647 w 448"/>
              <a:gd name="T45" fmla="*/ 2147483647 h 534"/>
              <a:gd name="T46" fmla="*/ 2147483647 w 448"/>
              <a:gd name="T47" fmla="*/ 2147483647 h 534"/>
              <a:gd name="T48" fmla="*/ 2147483647 w 448"/>
              <a:gd name="T49" fmla="*/ 2147483647 h 534"/>
              <a:gd name="T50" fmla="*/ 2147483647 w 448"/>
              <a:gd name="T51" fmla="*/ 2147483647 h 534"/>
              <a:gd name="T52" fmla="*/ 2147483647 w 448"/>
              <a:gd name="T53" fmla="*/ 2147483647 h 534"/>
              <a:gd name="T54" fmla="*/ 2147483647 w 448"/>
              <a:gd name="T55" fmla="*/ 2147483647 h 534"/>
              <a:gd name="T56" fmla="*/ 2147483647 w 448"/>
              <a:gd name="T57" fmla="*/ 2147483647 h 534"/>
              <a:gd name="T58" fmla="*/ 2147483647 w 448"/>
              <a:gd name="T59" fmla="*/ 2147483647 h 534"/>
              <a:gd name="T60" fmla="*/ 2147483647 w 448"/>
              <a:gd name="T61" fmla="*/ 2147483647 h 534"/>
              <a:gd name="T62" fmla="*/ 2147483647 w 448"/>
              <a:gd name="T63" fmla="*/ 2147483647 h 534"/>
              <a:gd name="T64" fmla="*/ 2147483647 w 448"/>
              <a:gd name="T65" fmla="*/ 2147483647 h 534"/>
              <a:gd name="T66" fmla="*/ 2147483647 w 448"/>
              <a:gd name="T67" fmla="*/ 2147483647 h 534"/>
              <a:gd name="T68" fmla="*/ 2147483647 w 448"/>
              <a:gd name="T69" fmla="*/ 2147483647 h 534"/>
              <a:gd name="T70" fmla="*/ 2147483647 w 448"/>
              <a:gd name="T71" fmla="*/ 2147483647 h 534"/>
              <a:gd name="T72" fmla="*/ 2147483647 w 448"/>
              <a:gd name="T73" fmla="*/ 2147483647 h 534"/>
              <a:gd name="T74" fmla="*/ 2147483647 w 448"/>
              <a:gd name="T75" fmla="*/ 2147483647 h 534"/>
              <a:gd name="T76" fmla="*/ 2147483647 w 448"/>
              <a:gd name="T77" fmla="*/ 2147483647 h 534"/>
              <a:gd name="T78" fmla="*/ 2147483647 w 448"/>
              <a:gd name="T79" fmla="*/ 2147483647 h 534"/>
              <a:gd name="T80" fmla="*/ 2147483647 w 448"/>
              <a:gd name="T81" fmla="*/ 2147483647 h 534"/>
              <a:gd name="T82" fmla="*/ 2147483647 w 448"/>
              <a:gd name="T83" fmla="*/ 2147483647 h 534"/>
              <a:gd name="T84" fmla="*/ 2147483647 w 448"/>
              <a:gd name="T85" fmla="*/ 2147483647 h 534"/>
              <a:gd name="T86" fmla="*/ 2147483647 w 448"/>
              <a:gd name="T87" fmla="*/ 0 h 534"/>
              <a:gd name="T88" fmla="*/ 2147483647 w 448"/>
              <a:gd name="T89" fmla="*/ 2147483647 h 534"/>
              <a:gd name="T90" fmla="*/ 2147483647 w 448"/>
              <a:gd name="T91" fmla="*/ 2147483647 h 534"/>
              <a:gd name="T92" fmla="*/ 2147483647 w 448"/>
              <a:gd name="T93" fmla="*/ 2147483647 h 534"/>
              <a:gd name="T94" fmla="*/ 2147483647 w 448"/>
              <a:gd name="T95" fmla="*/ 2147483647 h 534"/>
              <a:gd name="T96" fmla="*/ 2147483647 w 448"/>
              <a:gd name="T97" fmla="*/ 2147483647 h 534"/>
              <a:gd name="T98" fmla="*/ 2147483647 w 448"/>
              <a:gd name="T99" fmla="*/ 2147483647 h 534"/>
              <a:gd name="T100" fmla="*/ 2147483647 w 448"/>
              <a:gd name="T101" fmla="*/ 2147483647 h 534"/>
              <a:gd name="T102" fmla="*/ 2147483647 w 448"/>
              <a:gd name="T103" fmla="*/ 2147483647 h 534"/>
              <a:gd name="T104" fmla="*/ 2147483647 w 448"/>
              <a:gd name="T105" fmla="*/ 2147483647 h 534"/>
              <a:gd name="T106" fmla="*/ 2147483647 w 448"/>
              <a:gd name="T107" fmla="*/ 2147483647 h 534"/>
              <a:gd name="T108" fmla="*/ 2147483647 w 448"/>
              <a:gd name="T109" fmla="*/ 2147483647 h 534"/>
              <a:gd name="T110" fmla="*/ 2147483647 w 448"/>
              <a:gd name="T111" fmla="*/ 2147483647 h 534"/>
              <a:gd name="T112" fmla="*/ 2147483647 w 448"/>
              <a:gd name="T113" fmla="*/ 2147483647 h 534"/>
              <a:gd name="T114" fmla="*/ 2147483647 w 448"/>
              <a:gd name="T115" fmla="*/ 2147483647 h 534"/>
              <a:gd name="T116" fmla="*/ 2147483647 w 448"/>
              <a:gd name="T117" fmla="*/ 2147483647 h 534"/>
              <a:gd name="T118" fmla="*/ 2147483647 w 448"/>
              <a:gd name="T119" fmla="*/ 2147483647 h 5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8"/>
              <a:gd name="T181" fmla="*/ 0 h 534"/>
              <a:gd name="T182" fmla="*/ 448 w 448"/>
              <a:gd name="T183" fmla="*/ 534 h 5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8" h="534">
                <a:moveTo>
                  <a:pt x="135" y="90"/>
                </a:moveTo>
                <a:lnTo>
                  <a:pt x="0" y="102"/>
                </a:lnTo>
                <a:lnTo>
                  <a:pt x="40" y="472"/>
                </a:lnTo>
                <a:lnTo>
                  <a:pt x="45" y="472"/>
                </a:lnTo>
                <a:lnTo>
                  <a:pt x="53" y="470"/>
                </a:lnTo>
                <a:lnTo>
                  <a:pt x="60" y="468"/>
                </a:lnTo>
                <a:lnTo>
                  <a:pt x="67" y="466"/>
                </a:lnTo>
                <a:lnTo>
                  <a:pt x="76" y="468"/>
                </a:lnTo>
                <a:lnTo>
                  <a:pt x="84" y="474"/>
                </a:lnTo>
                <a:lnTo>
                  <a:pt x="93" y="483"/>
                </a:lnTo>
                <a:lnTo>
                  <a:pt x="102" y="500"/>
                </a:lnTo>
                <a:lnTo>
                  <a:pt x="109" y="500"/>
                </a:lnTo>
                <a:lnTo>
                  <a:pt x="118" y="502"/>
                </a:lnTo>
                <a:lnTo>
                  <a:pt x="128" y="508"/>
                </a:lnTo>
                <a:lnTo>
                  <a:pt x="139" y="511"/>
                </a:lnTo>
                <a:lnTo>
                  <a:pt x="146" y="509"/>
                </a:lnTo>
                <a:lnTo>
                  <a:pt x="151" y="511"/>
                </a:lnTo>
                <a:lnTo>
                  <a:pt x="157" y="513"/>
                </a:lnTo>
                <a:lnTo>
                  <a:pt x="161" y="515"/>
                </a:lnTo>
                <a:lnTo>
                  <a:pt x="164" y="517"/>
                </a:lnTo>
                <a:lnTo>
                  <a:pt x="172" y="517"/>
                </a:lnTo>
                <a:lnTo>
                  <a:pt x="181" y="517"/>
                </a:lnTo>
                <a:lnTo>
                  <a:pt x="195" y="513"/>
                </a:lnTo>
                <a:lnTo>
                  <a:pt x="204" y="523"/>
                </a:lnTo>
                <a:lnTo>
                  <a:pt x="208" y="523"/>
                </a:lnTo>
                <a:lnTo>
                  <a:pt x="210" y="519"/>
                </a:lnTo>
                <a:lnTo>
                  <a:pt x="215" y="515"/>
                </a:lnTo>
                <a:lnTo>
                  <a:pt x="225" y="515"/>
                </a:lnTo>
                <a:lnTo>
                  <a:pt x="228" y="509"/>
                </a:lnTo>
                <a:lnTo>
                  <a:pt x="234" y="506"/>
                </a:lnTo>
                <a:lnTo>
                  <a:pt x="245" y="506"/>
                </a:lnTo>
                <a:lnTo>
                  <a:pt x="250" y="509"/>
                </a:lnTo>
                <a:lnTo>
                  <a:pt x="252" y="517"/>
                </a:lnTo>
                <a:lnTo>
                  <a:pt x="258" y="525"/>
                </a:lnTo>
                <a:lnTo>
                  <a:pt x="272" y="530"/>
                </a:lnTo>
                <a:lnTo>
                  <a:pt x="285" y="534"/>
                </a:lnTo>
                <a:lnTo>
                  <a:pt x="296" y="534"/>
                </a:lnTo>
                <a:lnTo>
                  <a:pt x="305" y="528"/>
                </a:lnTo>
                <a:lnTo>
                  <a:pt x="309" y="511"/>
                </a:lnTo>
                <a:lnTo>
                  <a:pt x="322" y="506"/>
                </a:lnTo>
                <a:lnTo>
                  <a:pt x="318" y="468"/>
                </a:lnTo>
                <a:lnTo>
                  <a:pt x="327" y="442"/>
                </a:lnTo>
                <a:lnTo>
                  <a:pt x="338" y="436"/>
                </a:lnTo>
                <a:lnTo>
                  <a:pt x="342" y="453"/>
                </a:lnTo>
                <a:lnTo>
                  <a:pt x="338" y="459"/>
                </a:lnTo>
                <a:lnTo>
                  <a:pt x="340" y="461"/>
                </a:lnTo>
                <a:lnTo>
                  <a:pt x="344" y="459"/>
                </a:lnTo>
                <a:lnTo>
                  <a:pt x="347" y="457"/>
                </a:lnTo>
                <a:lnTo>
                  <a:pt x="353" y="455"/>
                </a:lnTo>
                <a:lnTo>
                  <a:pt x="358" y="453"/>
                </a:lnTo>
                <a:lnTo>
                  <a:pt x="360" y="447"/>
                </a:lnTo>
                <a:lnTo>
                  <a:pt x="353" y="440"/>
                </a:lnTo>
                <a:lnTo>
                  <a:pt x="351" y="432"/>
                </a:lnTo>
                <a:lnTo>
                  <a:pt x="353" y="421"/>
                </a:lnTo>
                <a:lnTo>
                  <a:pt x="360" y="406"/>
                </a:lnTo>
                <a:lnTo>
                  <a:pt x="373" y="391"/>
                </a:lnTo>
                <a:lnTo>
                  <a:pt x="382" y="385"/>
                </a:lnTo>
                <a:lnTo>
                  <a:pt x="389" y="385"/>
                </a:lnTo>
                <a:lnTo>
                  <a:pt x="395" y="384"/>
                </a:lnTo>
                <a:lnTo>
                  <a:pt x="400" y="376"/>
                </a:lnTo>
                <a:lnTo>
                  <a:pt x="415" y="359"/>
                </a:lnTo>
                <a:lnTo>
                  <a:pt x="430" y="340"/>
                </a:lnTo>
                <a:lnTo>
                  <a:pt x="437" y="316"/>
                </a:lnTo>
                <a:lnTo>
                  <a:pt x="433" y="280"/>
                </a:lnTo>
                <a:lnTo>
                  <a:pt x="435" y="265"/>
                </a:lnTo>
                <a:lnTo>
                  <a:pt x="441" y="254"/>
                </a:lnTo>
                <a:lnTo>
                  <a:pt x="442" y="239"/>
                </a:lnTo>
                <a:lnTo>
                  <a:pt x="437" y="205"/>
                </a:lnTo>
                <a:lnTo>
                  <a:pt x="433" y="196"/>
                </a:lnTo>
                <a:lnTo>
                  <a:pt x="441" y="192"/>
                </a:lnTo>
                <a:lnTo>
                  <a:pt x="448" y="190"/>
                </a:lnTo>
                <a:lnTo>
                  <a:pt x="448" y="184"/>
                </a:lnTo>
                <a:lnTo>
                  <a:pt x="420" y="0"/>
                </a:lnTo>
                <a:lnTo>
                  <a:pt x="413" y="8"/>
                </a:lnTo>
                <a:lnTo>
                  <a:pt x="402" y="11"/>
                </a:lnTo>
                <a:lnTo>
                  <a:pt x="389" y="15"/>
                </a:lnTo>
                <a:lnTo>
                  <a:pt x="380" y="21"/>
                </a:lnTo>
                <a:lnTo>
                  <a:pt x="375" y="28"/>
                </a:lnTo>
                <a:lnTo>
                  <a:pt x="367" y="32"/>
                </a:lnTo>
                <a:lnTo>
                  <a:pt x="362" y="36"/>
                </a:lnTo>
                <a:lnTo>
                  <a:pt x="356" y="40"/>
                </a:lnTo>
                <a:lnTo>
                  <a:pt x="349" y="43"/>
                </a:lnTo>
                <a:lnTo>
                  <a:pt x="338" y="53"/>
                </a:lnTo>
                <a:lnTo>
                  <a:pt x="325" y="66"/>
                </a:lnTo>
                <a:lnTo>
                  <a:pt x="309" y="87"/>
                </a:lnTo>
                <a:lnTo>
                  <a:pt x="300" y="92"/>
                </a:lnTo>
                <a:lnTo>
                  <a:pt x="289" y="94"/>
                </a:lnTo>
                <a:lnTo>
                  <a:pt x="276" y="96"/>
                </a:lnTo>
                <a:lnTo>
                  <a:pt x="263" y="96"/>
                </a:lnTo>
                <a:lnTo>
                  <a:pt x="248" y="98"/>
                </a:lnTo>
                <a:lnTo>
                  <a:pt x="232" y="102"/>
                </a:lnTo>
                <a:lnTo>
                  <a:pt x="215" y="109"/>
                </a:lnTo>
                <a:lnTo>
                  <a:pt x="197" y="120"/>
                </a:lnTo>
                <a:lnTo>
                  <a:pt x="194" y="120"/>
                </a:lnTo>
                <a:lnTo>
                  <a:pt x="190" y="117"/>
                </a:lnTo>
                <a:lnTo>
                  <a:pt x="186" y="109"/>
                </a:lnTo>
                <a:lnTo>
                  <a:pt x="181" y="103"/>
                </a:lnTo>
                <a:lnTo>
                  <a:pt x="173" y="96"/>
                </a:lnTo>
                <a:lnTo>
                  <a:pt x="164" y="92"/>
                </a:lnTo>
                <a:lnTo>
                  <a:pt x="151" y="88"/>
                </a:lnTo>
                <a:lnTo>
                  <a:pt x="135" y="90"/>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43" name="Freeform 291">
            <a:extLst>
              <a:ext uri="{FF2B5EF4-FFF2-40B4-BE49-F238E27FC236}">
                <a16:creationId xmlns:a16="http://schemas.microsoft.com/office/drawing/2014/main" id="{1B4E5BE8-5D3C-44ED-AEC4-1EF1DA8FDDFB}"/>
              </a:ext>
            </a:extLst>
          </p:cNvPr>
          <p:cNvSpPr>
            <a:spLocks/>
          </p:cNvSpPr>
          <p:nvPr/>
        </p:nvSpPr>
        <p:spPr bwMode="auto">
          <a:xfrm>
            <a:off x="9362421" y="3413783"/>
            <a:ext cx="627387" cy="452122"/>
          </a:xfrm>
          <a:custGeom>
            <a:avLst/>
            <a:gdLst>
              <a:gd name="T0" fmla="*/ 2147483647 w 601"/>
              <a:gd name="T1" fmla="*/ 2147483647 h 429"/>
              <a:gd name="T2" fmla="*/ 2147483647 w 601"/>
              <a:gd name="T3" fmla="*/ 2147483647 h 429"/>
              <a:gd name="T4" fmla="*/ 2147483647 w 601"/>
              <a:gd name="T5" fmla="*/ 2147483647 h 429"/>
              <a:gd name="T6" fmla="*/ 2147483647 w 601"/>
              <a:gd name="T7" fmla="*/ 2147483647 h 429"/>
              <a:gd name="T8" fmla="*/ 2147483647 w 601"/>
              <a:gd name="T9" fmla="*/ 2147483647 h 429"/>
              <a:gd name="T10" fmla="*/ 2147483647 w 601"/>
              <a:gd name="T11" fmla="*/ 2147483647 h 429"/>
              <a:gd name="T12" fmla="*/ 2147483647 w 601"/>
              <a:gd name="T13" fmla="*/ 2147483647 h 429"/>
              <a:gd name="T14" fmla="*/ 2147483647 w 601"/>
              <a:gd name="T15" fmla="*/ 2147483647 h 429"/>
              <a:gd name="T16" fmla="*/ 2147483647 w 601"/>
              <a:gd name="T17" fmla="*/ 0 h 429"/>
              <a:gd name="T18" fmla="*/ 2147483647 w 601"/>
              <a:gd name="T19" fmla="*/ 2147483647 h 429"/>
              <a:gd name="T20" fmla="*/ 2147483647 w 601"/>
              <a:gd name="T21" fmla="*/ 2147483647 h 429"/>
              <a:gd name="T22" fmla="*/ 2147483647 w 601"/>
              <a:gd name="T23" fmla="*/ 2147483647 h 429"/>
              <a:gd name="T24" fmla="*/ 2147483647 w 601"/>
              <a:gd name="T25" fmla="*/ 2147483647 h 429"/>
              <a:gd name="T26" fmla="*/ 2147483647 w 601"/>
              <a:gd name="T27" fmla="*/ 2147483647 h 429"/>
              <a:gd name="T28" fmla="*/ 2147483647 w 601"/>
              <a:gd name="T29" fmla="*/ 2147483647 h 429"/>
              <a:gd name="T30" fmla="*/ 2147483647 w 601"/>
              <a:gd name="T31" fmla="*/ 2147483647 h 429"/>
              <a:gd name="T32" fmla="*/ 2147483647 w 601"/>
              <a:gd name="T33" fmla="*/ 2147483647 h 429"/>
              <a:gd name="T34" fmla="*/ 2147483647 w 601"/>
              <a:gd name="T35" fmla="*/ 2147483647 h 429"/>
              <a:gd name="T36" fmla="*/ 2147483647 w 601"/>
              <a:gd name="T37" fmla="*/ 2147483647 h 429"/>
              <a:gd name="T38" fmla="*/ 2147483647 w 601"/>
              <a:gd name="T39" fmla="*/ 2147483647 h 429"/>
              <a:gd name="T40" fmla="*/ 2147483647 w 601"/>
              <a:gd name="T41" fmla="*/ 2147483647 h 429"/>
              <a:gd name="T42" fmla="*/ 2147483647 w 601"/>
              <a:gd name="T43" fmla="*/ 2147483647 h 429"/>
              <a:gd name="T44" fmla="*/ 2147483647 w 601"/>
              <a:gd name="T45" fmla="*/ 2147483647 h 429"/>
              <a:gd name="T46" fmla="*/ 2147483647 w 601"/>
              <a:gd name="T47" fmla="*/ 2147483647 h 429"/>
              <a:gd name="T48" fmla="*/ 2147483647 w 601"/>
              <a:gd name="T49" fmla="*/ 2147483647 h 429"/>
              <a:gd name="T50" fmla="*/ 2147483647 w 601"/>
              <a:gd name="T51" fmla="*/ 2147483647 h 429"/>
              <a:gd name="T52" fmla="*/ 2147483647 w 601"/>
              <a:gd name="T53" fmla="*/ 2147483647 h 429"/>
              <a:gd name="T54" fmla="*/ 2147483647 w 601"/>
              <a:gd name="T55" fmla="*/ 2147483647 h 429"/>
              <a:gd name="T56" fmla="*/ 2147483647 w 601"/>
              <a:gd name="T57" fmla="*/ 2147483647 h 429"/>
              <a:gd name="T58" fmla="*/ 2147483647 w 601"/>
              <a:gd name="T59" fmla="*/ 2147483647 h 429"/>
              <a:gd name="T60" fmla="*/ 2147483647 w 601"/>
              <a:gd name="T61" fmla="*/ 2147483647 h 429"/>
              <a:gd name="T62" fmla="*/ 2147483647 w 601"/>
              <a:gd name="T63" fmla="*/ 2147483647 h 429"/>
              <a:gd name="T64" fmla="*/ 2147483647 w 601"/>
              <a:gd name="T65" fmla="*/ 2147483647 h 429"/>
              <a:gd name="T66" fmla="*/ 2147483647 w 601"/>
              <a:gd name="T67" fmla="*/ 2147483647 h 429"/>
              <a:gd name="T68" fmla="*/ 2147483647 w 601"/>
              <a:gd name="T69" fmla="*/ 2147483647 h 429"/>
              <a:gd name="T70" fmla="*/ 2147483647 w 601"/>
              <a:gd name="T71" fmla="*/ 2147483647 h 429"/>
              <a:gd name="T72" fmla="*/ 2147483647 w 601"/>
              <a:gd name="T73" fmla="*/ 2147483647 h 429"/>
              <a:gd name="T74" fmla="*/ 2147483647 w 601"/>
              <a:gd name="T75" fmla="*/ 2147483647 h 429"/>
              <a:gd name="T76" fmla="*/ 2147483647 w 601"/>
              <a:gd name="T77" fmla="*/ 2147483647 h 429"/>
              <a:gd name="T78" fmla="*/ 2147483647 w 601"/>
              <a:gd name="T79" fmla="*/ 2147483647 h 429"/>
              <a:gd name="T80" fmla="*/ 2147483647 w 601"/>
              <a:gd name="T81" fmla="*/ 2147483647 h 429"/>
              <a:gd name="T82" fmla="*/ 2147483647 w 601"/>
              <a:gd name="T83" fmla="*/ 2147483647 h 429"/>
              <a:gd name="T84" fmla="*/ 2147483647 w 601"/>
              <a:gd name="T85" fmla="*/ 2147483647 h 429"/>
              <a:gd name="T86" fmla="*/ 2147483647 w 601"/>
              <a:gd name="T87" fmla="*/ 2147483647 h 429"/>
              <a:gd name="T88" fmla="*/ 2147483647 w 601"/>
              <a:gd name="T89" fmla="*/ 2147483647 h 429"/>
              <a:gd name="T90" fmla="*/ 2147483647 w 601"/>
              <a:gd name="T91" fmla="*/ 2147483647 h 429"/>
              <a:gd name="T92" fmla="*/ 2147483647 w 601"/>
              <a:gd name="T93" fmla="*/ 2147483647 h 429"/>
              <a:gd name="T94" fmla="*/ 2147483647 w 601"/>
              <a:gd name="T95" fmla="*/ 2147483647 h 429"/>
              <a:gd name="T96" fmla="*/ 2147483647 w 601"/>
              <a:gd name="T97" fmla="*/ 2147483647 h 429"/>
              <a:gd name="T98" fmla="*/ 2147483647 w 601"/>
              <a:gd name="T99" fmla="*/ 2147483647 h 429"/>
              <a:gd name="T100" fmla="*/ 2147483647 w 601"/>
              <a:gd name="T101" fmla="*/ 2147483647 h 429"/>
              <a:gd name="T102" fmla="*/ 2147483647 w 601"/>
              <a:gd name="T103" fmla="*/ 2147483647 h 429"/>
              <a:gd name="T104" fmla="*/ 2147483647 w 601"/>
              <a:gd name="T105" fmla="*/ 2147483647 h 429"/>
              <a:gd name="T106" fmla="*/ 2147483647 w 601"/>
              <a:gd name="T107" fmla="*/ 2147483647 h 429"/>
              <a:gd name="T108" fmla="*/ 2147483647 w 601"/>
              <a:gd name="T109" fmla="*/ 2147483647 h 429"/>
              <a:gd name="T110" fmla="*/ 2147483647 w 601"/>
              <a:gd name="T111" fmla="*/ 2147483647 h 429"/>
              <a:gd name="T112" fmla="*/ 2147483647 w 601"/>
              <a:gd name="T113" fmla="*/ 2147483647 h 429"/>
              <a:gd name="T114" fmla="*/ 2147483647 w 601"/>
              <a:gd name="T115" fmla="*/ 2147483647 h 42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01"/>
              <a:gd name="T175" fmla="*/ 0 h 429"/>
              <a:gd name="T176" fmla="*/ 601 w 601"/>
              <a:gd name="T177" fmla="*/ 429 h 42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01" h="429">
                <a:moveTo>
                  <a:pt x="562" y="106"/>
                </a:moveTo>
                <a:lnTo>
                  <a:pt x="562" y="106"/>
                </a:lnTo>
                <a:lnTo>
                  <a:pt x="560" y="91"/>
                </a:lnTo>
                <a:lnTo>
                  <a:pt x="562" y="85"/>
                </a:lnTo>
                <a:lnTo>
                  <a:pt x="564" y="81"/>
                </a:lnTo>
                <a:lnTo>
                  <a:pt x="562" y="72"/>
                </a:lnTo>
                <a:lnTo>
                  <a:pt x="560" y="64"/>
                </a:lnTo>
                <a:lnTo>
                  <a:pt x="533" y="53"/>
                </a:lnTo>
                <a:lnTo>
                  <a:pt x="533" y="38"/>
                </a:lnTo>
                <a:lnTo>
                  <a:pt x="531" y="29"/>
                </a:lnTo>
                <a:lnTo>
                  <a:pt x="524" y="25"/>
                </a:lnTo>
                <a:lnTo>
                  <a:pt x="513" y="19"/>
                </a:lnTo>
                <a:lnTo>
                  <a:pt x="506" y="17"/>
                </a:lnTo>
                <a:lnTo>
                  <a:pt x="502" y="10"/>
                </a:lnTo>
                <a:lnTo>
                  <a:pt x="495" y="2"/>
                </a:lnTo>
                <a:lnTo>
                  <a:pt x="484" y="0"/>
                </a:lnTo>
                <a:lnTo>
                  <a:pt x="473" y="4"/>
                </a:lnTo>
                <a:lnTo>
                  <a:pt x="458" y="8"/>
                </a:lnTo>
                <a:lnTo>
                  <a:pt x="438" y="13"/>
                </a:lnTo>
                <a:lnTo>
                  <a:pt x="414" y="19"/>
                </a:lnTo>
                <a:lnTo>
                  <a:pt x="387" y="27"/>
                </a:lnTo>
                <a:lnTo>
                  <a:pt x="357" y="34"/>
                </a:lnTo>
                <a:lnTo>
                  <a:pt x="328" y="42"/>
                </a:lnTo>
                <a:lnTo>
                  <a:pt x="295" y="49"/>
                </a:lnTo>
                <a:lnTo>
                  <a:pt x="262" y="57"/>
                </a:lnTo>
                <a:lnTo>
                  <a:pt x="229" y="64"/>
                </a:lnTo>
                <a:lnTo>
                  <a:pt x="196" y="70"/>
                </a:lnTo>
                <a:lnTo>
                  <a:pt x="165" y="77"/>
                </a:lnTo>
                <a:lnTo>
                  <a:pt x="136" y="83"/>
                </a:lnTo>
                <a:lnTo>
                  <a:pt x="110" y="87"/>
                </a:lnTo>
                <a:lnTo>
                  <a:pt x="86" y="91"/>
                </a:lnTo>
                <a:lnTo>
                  <a:pt x="66" y="92"/>
                </a:lnTo>
                <a:lnTo>
                  <a:pt x="66" y="55"/>
                </a:lnTo>
                <a:lnTo>
                  <a:pt x="63" y="57"/>
                </a:lnTo>
                <a:lnTo>
                  <a:pt x="52" y="64"/>
                </a:lnTo>
                <a:lnTo>
                  <a:pt x="43" y="72"/>
                </a:lnTo>
                <a:lnTo>
                  <a:pt x="37" y="77"/>
                </a:lnTo>
                <a:lnTo>
                  <a:pt x="37" y="83"/>
                </a:lnTo>
                <a:lnTo>
                  <a:pt x="35" y="89"/>
                </a:lnTo>
                <a:lnTo>
                  <a:pt x="30" y="92"/>
                </a:lnTo>
                <a:lnTo>
                  <a:pt x="21" y="94"/>
                </a:lnTo>
                <a:lnTo>
                  <a:pt x="11" y="96"/>
                </a:lnTo>
                <a:lnTo>
                  <a:pt x="8" y="100"/>
                </a:lnTo>
                <a:lnTo>
                  <a:pt x="4" y="106"/>
                </a:lnTo>
                <a:lnTo>
                  <a:pt x="0" y="113"/>
                </a:lnTo>
                <a:lnTo>
                  <a:pt x="48" y="429"/>
                </a:lnTo>
                <a:lnTo>
                  <a:pt x="64" y="427"/>
                </a:lnTo>
                <a:lnTo>
                  <a:pt x="86" y="423"/>
                </a:lnTo>
                <a:lnTo>
                  <a:pt x="114" y="418"/>
                </a:lnTo>
                <a:lnTo>
                  <a:pt x="149" y="412"/>
                </a:lnTo>
                <a:lnTo>
                  <a:pt x="185" y="404"/>
                </a:lnTo>
                <a:lnTo>
                  <a:pt x="226" y="395"/>
                </a:lnTo>
                <a:lnTo>
                  <a:pt x="266" y="388"/>
                </a:lnTo>
                <a:lnTo>
                  <a:pt x="308" y="378"/>
                </a:lnTo>
                <a:lnTo>
                  <a:pt x="348" y="369"/>
                </a:lnTo>
                <a:lnTo>
                  <a:pt x="387" y="361"/>
                </a:lnTo>
                <a:lnTo>
                  <a:pt x="423" y="352"/>
                </a:lnTo>
                <a:lnTo>
                  <a:pt x="454" y="346"/>
                </a:lnTo>
                <a:lnTo>
                  <a:pt x="482" y="341"/>
                </a:lnTo>
                <a:lnTo>
                  <a:pt x="502" y="335"/>
                </a:lnTo>
                <a:lnTo>
                  <a:pt x="515" y="333"/>
                </a:lnTo>
                <a:lnTo>
                  <a:pt x="520" y="331"/>
                </a:lnTo>
                <a:lnTo>
                  <a:pt x="522" y="320"/>
                </a:lnTo>
                <a:lnTo>
                  <a:pt x="526" y="310"/>
                </a:lnTo>
                <a:lnTo>
                  <a:pt x="533" y="305"/>
                </a:lnTo>
                <a:lnTo>
                  <a:pt x="546" y="305"/>
                </a:lnTo>
                <a:lnTo>
                  <a:pt x="566" y="294"/>
                </a:lnTo>
                <a:lnTo>
                  <a:pt x="573" y="280"/>
                </a:lnTo>
                <a:lnTo>
                  <a:pt x="577" y="269"/>
                </a:lnTo>
                <a:lnTo>
                  <a:pt x="590" y="258"/>
                </a:lnTo>
                <a:lnTo>
                  <a:pt x="595" y="254"/>
                </a:lnTo>
                <a:lnTo>
                  <a:pt x="601" y="247"/>
                </a:lnTo>
                <a:lnTo>
                  <a:pt x="599" y="237"/>
                </a:lnTo>
                <a:lnTo>
                  <a:pt x="593" y="228"/>
                </a:lnTo>
                <a:lnTo>
                  <a:pt x="542" y="177"/>
                </a:lnTo>
                <a:lnTo>
                  <a:pt x="542" y="173"/>
                </a:lnTo>
                <a:lnTo>
                  <a:pt x="546" y="169"/>
                </a:lnTo>
                <a:lnTo>
                  <a:pt x="551" y="168"/>
                </a:lnTo>
                <a:lnTo>
                  <a:pt x="553" y="162"/>
                </a:lnTo>
                <a:lnTo>
                  <a:pt x="549" y="153"/>
                </a:lnTo>
                <a:lnTo>
                  <a:pt x="546" y="143"/>
                </a:lnTo>
                <a:lnTo>
                  <a:pt x="542" y="136"/>
                </a:lnTo>
                <a:lnTo>
                  <a:pt x="548" y="128"/>
                </a:lnTo>
                <a:lnTo>
                  <a:pt x="549" y="119"/>
                </a:lnTo>
                <a:lnTo>
                  <a:pt x="555" y="117"/>
                </a:lnTo>
                <a:lnTo>
                  <a:pt x="559" y="115"/>
                </a:lnTo>
                <a:lnTo>
                  <a:pt x="562" y="106"/>
                </a:lnTo>
                <a:lnTo>
                  <a:pt x="560" y="91"/>
                </a:lnTo>
                <a:lnTo>
                  <a:pt x="562" y="85"/>
                </a:lnTo>
                <a:lnTo>
                  <a:pt x="564" y="81"/>
                </a:lnTo>
                <a:lnTo>
                  <a:pt x="562" y="72"/>
                </a:lnTo>
                <a:lnTo>
                  <a:pt x="560" y="64"/>
                </a:lnTo>
                <a:lnTo>
                  <a:pt x="533" y="53"/>
                </a:lnTo>
                <a:lnTo>
                  <a:pt x="533" y="38"/>
                </a:lnTo>
                <a:lnTo>
                  <a:pt x="531" y="29"/>
                </a:lnTo>
                <a:lnTo>
                  <a:pt x="524" y="25"/>
                </a:lnTo>
                <a:lnTo>
                  <a:pt x="513" y="19"/>
                </a:lnTo>
                <a:lnTo>
                  <a:pt x="506" y="17"/>
                </a:lnTo>
                <a:lnTo>
                  <a:pt x="502" y="10"/>
                </a:lnTo>
                <a:lnTo>
                  <a:pt x="495" y="2"/>
                </a:lnTo>
                <a:lnTo>
                  <a:pt x="484" y="0"/>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44" name="Freeform 292">
            <a:extLst>
              <a:ext uri="{FF2B5EF4-FFF2-40B4-BE49-F238E27FC236}">
                <a16:creationId xmlns:a16="http://schemas.microsoft.com/office/drawing/2014/main" id="{25DDE86E-D14E-440D-9708-EAE188DF7EAB}"/>
              </a:ext>
            </a:extLst>
          </p:cNvPr>
          <p:cNvSpPr>
            <a:spLocks/>
          </p:cNvSpPr>
          <p:nvPr/>
        </p:nvSpPr>
        <p:spPr bwMode="auto">
          <a:xfrm>
            <a:off x="9908115" y="3734980"/>
            <a:ext cx="116002" cy="204240"/>
          </a:xfrm>
          <a:custGeom>
            <a:avLst/>
            <a:gdLst>
              <a:gd name="T0" fmla="*/ 0 w 112"/>
              <a:gd name="T1" fmla="*/ 2147483647 h 193"/>
              <a:gd name="T2" fmla="*/ 2147483647 w 112"/>
              <a:gd name="T3" fmla="*/ 2147483647 h 193"/>
              <a:gd name="T4" fmla="*/ 2147483647 w 112"/>
              <a:gd name="T5" fmla="*/ 2147483647 h 193"/>
              <a:gd name="T6" fmla="*/ 2147483647 w 112"/>
              <a:gd name="T7" fmla="*/ 0 h 193"/>
              <a:gd name="T8" fmla="*/ 2147483647 w 112"/>
              <a:gd name="T9" fmla="*/ 0 h 193"/>
              <a:gd name="T10" fmla="*/ 2147483647 w 112"/>
              <a:gd name="T11" fmla="*/ 2147483647 h 193"/>
              <a:gd name="T12" fmla="*/ 2147483647 w 112"/>
              <a:gd name="T13" fmla="*/ 2147483647 h 193"/>
              <a:gd name="T14" fmla="*/ 2147483647 w 112"/>
              <a:gd name="T15" fmla="*/ 2147483647 h 193"/>
              <a:gd name="T16" fmla="*/ 2147483647 w 112"/>
              <a:gd name="T17" fmla="*/ 2147483647 h 193"/>
              <a:gd name="T18" fmla="*/ 2147483647 w 112"/>
              <a:gd name="T19" fmla="*/ 2147483647 h 193"/>
              <a:gd name="T20" fmla="*/ 2147483647 w 112"/>
              <a:gd name="T21" fmla="*/ 2147483647 h 193"/>
              <a:gd name="T22" fmla="*/ 2147483647 w 112"/>
              <a:gd name="T23" fmla="*/ 2147483647 h 193"/>
              <a:gd name="T24" fmla="*/ 2147483647 w 112"/>
              <a:gd name="T25" fmla="*/ 2147483647 h 193"/>
              <a:gd name="T26" fmla="*/ 2147483647 w 112"/>
              <a:gd name="T27" fmla="*/ 2147483647 h 193"/>
              <a:gd name="T28" fmla="*/ 2147483647 w 112"/>
              <a:gd name="T29" fmla="*/ 2147483647 h 193"/>
              <a:gd name="T30" fmla="*/ 2147483647 w 112"/>
              <a:gd name="T31" fmla="*/ 2147483647 h 193"/>
              <a:gd name="T32" fmla="*/ 2147483647 w 112"/>
              <a:gd name="T33" fmla="*/ 2147483647 h 193"/>
              <a:gd name="T34" fmla="*/ 2147483647 w 112"/>
              <a:gd name="T35" fmla="*/ 2147483647 h 193"/>
              <a:gd name="T36" fmla="*/ 2147483647 w 112"/>
              <a:gd name="T37" fmla="*/ 2147483647 h 193"/>
              <a:gd name="T38" fmla="*/ 2147483647 w 112"/>
              <a:gd name="T39" fmla="*/ 2147483647 h 193"/>
              <a:gd name="T40" fmla="*/ 2147483647 w 112"/>
              <a:gd name="T41" fmla="*/ 2147483647 h 193"/>
              <a:gd name="T42" fmla="*/ 2147483647 w 112"/>
              <a:gd name="T43" fmla="*/ 2147483647 h 193"/>
              <a:gd name="T44" fmla="*/ 2147483647 w 112"/>
              <a:gd name="T45" fmla="*/ 2147483647 h 193"/>
              <a:gd name="T46" fmla="*/ 2147483647 w 112"/>
              <a:gd name="T47" fmla="*/ 2147483647 h 193"/>
              <a:gd name="T48" fmla="*/ 2147483647 w 112"/>
              <a:gd name="T49" fmla="*/ 2147483647 h 193"/>
              <a:gd name="T50" fmla="*/ 2147483647 w 112"/>
              <a:gd name="T51" fmla="*/ 2147483647 h 193"/>
              <a:gd name="T52" fmla="*/ 0 w 112"/>
              <a:gd name="T53" fmla="*/ 2147483647 h 1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2"/>
              <a:gd name="T82" fmla="*/ 0 h 193"/>
              <a:gd name="T83" fmla="*/ 112 w 112"/>
              <a:gd name="T84" fmla="*/ 193 h 1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2" h="193">
                <a:moveTo>
                  <a:pt x="0" y="26"/>
                </a:moveTo>
                <a:lnTo>
                  <a:pt x="2" y="15"/>
                </a:lnTo>
                <a:lnTo>
                  <a:pt x="6" y="5"/>
                </a:lnTo>
                <a:lnTo>
                  <a:pt x="13" y="0"/>
                </a:lnTo>
                <a:lnTo>
                  <a:pt x="26" y="0"/>
                </a:lnTo>
                <a:lnTo>
                  <a:pt x="24" y="7"/>
                </a:lnTo>
                <a:lnTo>
                  <a:pt x="24" y="11"/>
                </a:lnTo>
                <a:lnTo>
                  <a:pt x="24" y="15"/>
                </a:lnTo>
                <a:lnTo>
                  <a:pt x="17" y="19"/>
                </a:lnTo>
                <a:lnTo>
                  <a:pt x="17" y="24"/>
                </a:lnTo>
                <a:lnTo>
                  <a:pt x="18" y="30"/>
                </a:lnTo>
                <a:lnTo>
                  <a:pt x="22" y="37"/>
                </a:lnTo>
                <a:lnTo>
                  <a:pt x="24" y="43"/>
                </a:lnTo>
                <a:lnTo>
                  <a:pt x="26" y="49"/>
                </a:lnTo>
                <a:lnTo>
                  <a:pt x="29" y="56"/>
                </a:lnTo>
                <a:lnTo>
                  <a:pt x="37" y="66"/>
                </a:lnTo>
                <a:lnTo>
                  <a:pt x="50" y="77"/>
                </a:lnTo>
                <a:lnTo>
                  <a:pt x="61" y="86"/>
                </a:lnTo>
                <a:lnTo>
                  <a:pt x="66" y="103"/>
                </a:lnTo>
                <a:lnTo>
                  <a:pt x="75" y="122"/>
                </a:lnTo>
                <a:lnTo>
                  <a:pt x="92" y="137"/>
                </a:lnTo>
                <a:lnTo>
                  <a:pt x="101" y="150"/>
                </a:lnTo>
                <a:lnTo>
                  <a:pt x="108" y="161"/>
                </a:lnTo>
                <a:lnTo>
                  <a:pt x="112" y="173"/>
                </a:lnTo>
                <a:lnTo>
                  <a:pt x="108" y="186"/>
                </a:lnTo>
                <a:lnTo>
                  <a:pt x="42" y="193"/>
                </a:lnTo>
                <a:lnTo>
                  <a:pt x="0" y="26"/>
                </a:lnTo>
                <a:close/>
              </a:path>
            </a:pathLst>
          </a:custGeom>
          <a:solidFill>
            <a:srgbClr val="00B0F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45" name="Freeform 294">
            <a:extLst>
              <a:ext uri="{FF2B5EF4-FFF2-40B4-BE49-F238E27FC236}">
                <a16:creationId xmlns:a16="http://schemas.microsoft.com/office/drawing/2014/main" id="{502B637F-7A9B-472A-A965-E4F6483AB96F}"/>
              </a:ext>
            </a:extLst>
          </p:cNvPr>
          <p:cNvSpPr>
            <a:spLocks/>
          </p:cNvSpPr>
          <p:nvPr/>
        </p:nvSpPr>
        <p:spPr bwMode="auto">
          <a:xfrm>
            <a:off x="9870539" y="3413783"/>
            <a:ext cx="83324" cy="111722"/>
          </a:xfrm>
          <a:custGeom>
            <a:avLst/>
            <a:gdLst>
              <a:gd name="T0" fmla="*/ 0 w 80"/>
              <a:gd name="T1" fmla="*/ 0 h 106"/>
              <a:gd name="T2" fmla="*/ 2147483647 w 80"/>
              <a:gd name="T3" fmla="*/ 2147483647 h 106"/>
              <a:gd name="T4" fmla="*/ 2147483647 w 80"/>
              <a:gd name="T5" fmla="*/ 2147483647 h 106"/>
              <a:gd name="T6" fmla="*/ 2147483647 w 80"/>
              <a:gd name="T7" fmla="*/ 2147483647 h 106"/>
              <a:gd name="T8" fmla="*/ 2147483647 w 80"/>
              <a:gd name="T9" fmla="*/ 2147483647 h 106"/>
              <a:gd name="T10" fmla="*/ 2147483647 w 80"/>
              <a:gd name="T11" fmla="*/ 2147483647 h 106"/>
              <a:gd name="T12" fmla="*/ 2147483647 w 80"/>
              <a:gd name="T13" fmla="*/ 2147483647 h 106"/>
              <a:gd name="T14" fmla="*/ 2147483647 w 80"/>
              <a:gd name="T15" fmla="*/ 2147483647 h 106"/>
              <a:gd name="T16" fmla="*/ 2147483647 w 80"/>
              <a:gd name="T17" fmla="*/ 2147483647 h 106"/>
              <a:gd name="T18" fmla="*/ 2147483647 w 80"/>
              <a:gd name="T19" fmla="*/ 2147483647 h 106"/>
              <a:gd name="T20" fmla="*/ 2147483647 w 80"/>
              <a:gd name="T21" fmla="*/ 2147483647 h 106"/>
              <a:gd name="T22" fmla="*/ 2147483647 w 80"/>
              <a:gd name="T23" fmla="*/ 2147483647 h 106"/>
              <a:gd name="T24" fmla="*/ 2147483647 w 80"/>
              <a:gd name="T25" fmla="*/ 2147483647 h 106"/>
              <a:gd name="T26" fmla="*/ 2147483647 w 80"/>
              <a:gd name="T27" fmla="*/ 2147483647 h 106"/>
              <a:gd name="T28" fmla="*/ 2147483647 w 80"/>
              <a:gd name="T29" fmla="*/ 2147483647 h 106"/>
              <a:gd name="T30" fmla="*/ 0 w 80"/>
              <a:gd name="T31" fmla="*/ 0 h 1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0"/>
              <a:gd name="T49" fmla="*/ 0 h 106"/>
              <a:gd name="T50" fmla="*/ 80 w 80"/>
              <a:gd name="T51" fmla="*/ 106 h 1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0" h="106">
                <a:moveTo>
                  <a:pt x="0" y="0"/>
                </a:moveTo>
                <a:lnTo>
                  <a:pt x="11" y="2"/>
                </a:lnTo>
                <a:lnTo>
                  <a:pt x="18" y="10"/>
                </a:lnTo>
                <a:lnTo>
                  <a:pt x="22" y="17"/>
                </a:lnTo>
                <a:lnTo>
                  <a:pt x="29" y="19"/>
                </a:lnTo>
                <a:lnTo>
                  <a:pt x="40" y="25"/>
                </a:lnTo>
                <a:lnTo>
                  <a:pt x="47" y="29"/>
                </a:lnTo>
                <a:lnTo>
                  <a:pt x="49" y="38"/>
                </a:lnTo>
                <a:lnTo>
                  <a:pt x="49" y="53"/>
                </a:lnTo>
                <a:lnTo>
                  <a:pt x="76" y="64"/>
                </a:lnTo>
                <a:lnTo>
                  <a:pt x="78" y="72"/>
                </a:lnTo>
                <a:lnTo>
                  <a:pt x="80" y="81"/>
                </a:lnTo>
                <a:lnTo>
                  <a:pt x="78" y="85"/>
                </a:lnTo>
                <a:lnTo>
                  <a:pt x="76" y="91"/>
                </a:lnTo>
                <a:lnTo>
                  <a:pt x="78" y="106"/>
                </a:lnTo>
                <a:lnTo>
                  <a:pt x="0" y="0"/>
                </a:lnTo>
                <a:close/>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46" name="Freeform 295">
            <a:extLst>
              <a:ext uri="{FF2B5EF4-FFF2-40B4-BE49-F238E27FC236}">
                <a16:creationId xmlns:a16="http://schemas.microsoft.com/office/drawing/2014/main" id="{893D65EC-2A65-4EA3-9EFD-742157EB906C}"/>
              </a:ext>
            </a:extLst>
          </p:cNvPr>
          <p:cNvSpPr>
            <a:spLocks/>
          </p:cNvSpPr>
          <p:nvPr/>
        </p:nvSpPr>
        <p:spPr bwMode="auto">
          <a:xfrm>
            <a:off x="9870539" y="3413783"/>
            <a:ext cx="83324" cy="111722"/>
          </a:xfrm>
          <a:custGeom>
            <a:avLst/>
            <a:gdLst>
              <a:gd name="T0" fmla="*/ 0 w 80"/>
              <a:gd name="T1" fmla="*/ 0 h 106"/>
              <a:gd name="T2" fmla="*/ 0 w 80"/>
              <a:gd name="T3" fmla="*/ 0 h 106"/>
              <a:gd name="T4" fmla="*/ 2147483647 w 80"/>
              <a:gd name="T5" fmla="*/ 2147483647 h 106"/>
              <a:gd name="T6" fmla="*/ 2147483647 w 80"/>
              <a:gd name="T7" fmla="*/ 2147483647 h 106"/>
              <a:gd name="T8" fmla="*/ 2147483647 w 80"/>
              <a:gd name="T9" fmla="*/ 2147483647 h 106"/>
              <a:gd name="T10" fmla="*/ 2147483647 w 80"/>
              <a:gd name="T11" fmla="*/ 2147483647 h 106"/>
              <a:gd name="T12" fmla="*/ 2147483647 w 80"/>
              <a:gd name="T13" fmla="*/ 2147483647 h 106"/>
              <a:gd name="T14" fmla="*/ 2147483647 w 80"/>
              <a:gd name="T15" fmla="*/ 2147483647 h 106"/>
              <a:gd name="T16" fmla="*/ 2147483647 w 80"/>
              <a:gd name="T17" fmla="*/ 2147483647 h 106"/>
              <a:gd name="T18" fmla="*/ 2147483647 w 80"/>
              <a:gd name="T19" fmla="*/ 2147483647 h 106"/>
              <a:gd name="T20" fmla="*/ 2147483647 w 80"/>
              <a:gd name="T21" fmla="*/ 2147483647 h 106"/>
              <a:gd name="T22" fmla="*/ 2147483647 w 80"/>
              <a:gd name="T23" fmla="*/ 2147483647 h 106"/>
              <a:gd name="T24" fmla="*/ 2147483647 w 80"/>
              <a:gd name="T25" fmla="*/ 2147483647 h 106"/>
              <a:gd name="T26" fmla="*/ 2147483647 w 80"/>
              <a:gd name="T27" fmla="*/ 2147483647 h 106"/>
              <a:gd name="T28" fmla="*/ 2147483647 w 80"/>
              <a:gd name="T29" fmla="*/ 2147483647 h 106"/>
              <a:gd name="T30" fmla="*/ 2147483647 w 80"/>
              <a:gd name="T31" fmla="*/ 2147483647 h 106"/>
              <a:gd name="T32" fmla="*/ 2147483647 w 80"/>
              <a:gd name="T33" fmla="*/ 2147483647 h 106"/>
              <a:gd name="T34" fmla="*/ 2147483647 w 80"/>
              <a:gd name="T35" fmla="*/ 2147483647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106"/>
              <a:gd name="T56" fmla="*/ 80 w 80"/>
              <a:gd name="T57" fmla="*/ 106 h 1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106">
                <a:moveTo>
                  <a:pt x="0" y="0"/>
                </a:moveTo>
                <a:lnTo>
                  <a:pt x="0" y="0"/>
                </a:lnTo>
                <a:lnTo>
                  <a:pt x="11" y="2"/>
                </a:lnTo>
                <a:lnTo>
                  <a:pt x="18" y="10"/>
                </a:lnTo>
                <a:lnTo>
                  <a:pt x="22" y="17"/>
                </a:lnTo>
                <a:lnTo>
                  <a:pt x="29" y="19"/>
                </a:lnTo>
                <a:lnTo>
                  <a:pt x="40" y="25"/>
                </a:lnTo>
                <a:lnTo>
                  <a:pt x="47" y="29"/>
                </a:lnTo>
                <a:lnTo>
                  <a:pt x="49" y="38"/>
                </a:lnTo>
                <a:lnTo>
                  <a:pt x="49" y="53"/>
                </a:lnTo>
                <a:lnTo>
                  <a:pt x="76" y="64"/>
                </a:lnTo>
                <a:lnTo>
                  <a:pt x="78" y="72"/>
                </a:lnTo>
                <a:lnTo>
                  <a:pt x="80" y="81"/>
                </a:lnTo>
                <a:lnTo>
                  <a:pt x="78" y="85"/>
                </a:lnTo>
                <a:lnTo>
                  <a:pt x="76" y="91"/>
                </a:lnTo>
                <a:lnTo>
                  <a:pt x="78" y="106"/>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47" name="Freeform 296">
            <a:extLst>
              <a:ext uri="{FF2B5EF4-FFF2-40B4-BE49-F238E27FC236}">
                <a16:creationId xmlns:a16="http://schemas.microsoft.com/office/drawing/2014/main" id="{93B389FB-066C-4F10-8818-1CADEE98F77D}"/>
              </a:ext>
            </a:extLst>
          </p:cNvPr>
          <p:cNvSpPr>
            <a:spLocks/>
          </p:cNvSpPr>
          <p:nvPr/>
        </p:nvSpPr>
        <p:spPr bwMode="auto">
          <a:xfrm>
            <a:off x="9431040" y="2921509"/>
            <a:ext cx="660063" cy="624940"/>
          </a:xfrm>
          <a:custGeom>
            <a:avLst/>
            <a:gdLst>
              <a:gd name="T0" fmla="*/ 2147483647 w 632"/>
              <a:gd name="T1" fmla="*/ 2147483647 h 594"/>
              <a:gd name="T2" fmla="*/ 2147483647 w 632"/>
              <a:gd name="T3" fmla="*/ 2147483647 h 594"/>
              <a:gd name="T4" fmla="*/ 2147483647 w 632"/>
              <a:gd name="T5" fmla="*/ 2147483647 h 594"/>
              <a:gd name="T6" fmla="*/ 2147483647 w 632"/>
              <a:gd name="T7" fmla="*/ 2147483647 h 594"/>
              <a:gd name="T8" fmla="*/ 2147483647 w 632"/>
              <a:gd name="T9" fmla="*/ 2147483647 h 594"/>
              <a:gd name="T10" fmla="*/ 2147483647 w 632"/>
              <a:gd name="T11" fmla="*/ 2147483647 h 594"/>
              <a:gd name="T12" fmla="*/ 2147483647 w 632"/>
              <a:gd name="T13" fmla="*/ 2147483647 h 594"/>
              <a:gd name="T14" fmla="*/ 2147483647 w 632"/>
              <a:gd name="T15" fmla="*/ 2147483647 h 594"/>
              <a:gd name="T16" fmla="*/ 0 w 632"/>
              <a:gd name="T17" fmla="*/ 2147483647 h 594"/>
              <a:gd name="T18" fmla="*/ 2147483647 w 632"/>
              <a:gd name="T19" fmla="*/ 2147483647 h 594"/>
              <a:gd name="T20" fmla="*/ 2147483647 w 632"/>
              <a:gd name="T21" fmla="*/ 2147483647 h 594"/>
              <a:gd name="T22" fmla="*/ 2147483647 w 632"/>
              <a:gd name="T23" fmla="*/ 2147483647 h 594"/>
              <a:gd name="T24" fmla="*/ 2147483647 w 632"/>
              <a:gd name="T25" fmla="*/ 2147483647 h 594"/>
              <a:gd name="T26" fmla="*/ 2147483647 w 632"/>
              <a:gd name="T27" fmla="*/ 2147483647 h 594"/>
              <a:gd name="T28" fmla="*/ 2147483647 w 632"/>
              <a:gd name="T29" fmla="*/ 2147483647 h 594"/>
              <a:gd name="T30" fmla="*/ 2147483647 w 632"/>
              <a:gd name="T31" fmla="*/ 2147483647 h 594"/>
              <a:gd name="T32" fmla="*/ 2147483647 w 632"/>
              <a:gd name="T33" fmla="*/ 2147483647 h 594"/>
              <a:gd name="T34" fmla="*/ 2147483647 w 632"/>
              <a:gd name="T35" fmla="*/ 2147483647 h 594"/>
              <a:gd name="T36" fmla="*/ 2147483647 w 632"/>
              <a:gd name="T37" fmla="*/ 2147483647 h 594"/>
              <a:gd name="T38" fmla="*/ 2147483647 w 632"/>
              <a:gd name="T39" fmla="*/ 2147483647 h 594"/>
              <a:gd name="T40" fmla="*/ 2147483647 w 632"/>
              <a:gd name="T41" fmla="*/ 2147483647 h 594"/>
              <a:gd name="T42" fmla="*/ 2147483647 w 632"/>
              <a:gd name="T43" fmla="*/ 2147483647 h 594"/>
              <a:gd name="T44" fmla="*/ 2147483647 w 632"/>
              <a:gd name="T45" fmla="*/ 2147483647 h 594"/>
              <a:gd name="T46" fmla="*/ 2147483647 w 632"/>
              <a:gd name="T47" fmla="*/ 2147483647 h 594"/>
              <a:gd name="T48" fmla="*/ 2147483647 w 632"/>
              <a:gd name="T49" fmla="*/ 2147483647 h 594"/>
              <a:gd name="T50" fmla="*/ 2147483647 w 632"/>
              <a:gd name="T51" fmla="*/ 2147483647 h 594"/>
              <a:gd name="T52" fmla="*/ 2147483647 w 632"/>
              <a:gd name="T53" fmla="*/ 2147483647 h 594"/>
              <a:gd name="T54" fmla="*/ 2147483647 w 632"/>
              <a:gd name="T55" fmla="*/ 2147483647 h 594"/>
              <a:gd name="T56" fmla="*/ 2147483647 w 632"/>
              <a:gd name="T57" fmla="*/ 2147483647 h 594"/>
              <a:gd name="T58" fmla="*/ 2147483647 w 632"/>
              <a:gd name="T59" fmla="*/ 2147483647 h 594"/>
              <a:gd name="T60" fmla="*/ 2147483647 w 632"/>
              <a:gd name="T61" fmla="*/ 2147483647 h 594"/>
              <a:gd name="T62" fmla="*/ 2147483647 w 632"/>
              <a:gd name="T63" fmla="*/ 2147483647 h 594"/>
              <a:gd name="T64" fmla="*/ 2147483647 w 632"/>
              <a:gd name="T65" fmla="*/ 2147483647 h 594"/>
              <a:gd name="T66" fmla="*/ 2147483647 w 632"/>
              <a:gd name="T67" fmla="*/ 2147483647 h 594"/>
              <a:gd name="T68" fmla="*/ 2147483647 w 632"/>
              <a:gd name="T69" fmla="*/ 2147483647 h 594"/>
              <a:gd name="T70" fmla="*/ 2147483647 w 632"/>
              <a:gd name="T71" fmla="*/ 2147483647 h 594"/>
              <a:gd name="T72" fmla="*/ 2147483647 w 632"/>
              <a:gd name="T73" fmla="*/ 2147483647 h 594"/>
              <a:gd name="T74" fmla="*/ 2147483647 w 632"/>
              <a:gd name="T75" fmla="*/ 2147483647 h 594"/>
              <a:gd name="T76" fmla="*/ 2147483647 w 632"/>
              <a:gd name="T77" fmla="*/ 2147483647 h 594"/>
              <a:gd name="T78" fmla="*/ 2147483647 w 632"/>
              <a:gd name="T79" fmla="*/ 2147483647 h 594"/>
              <a:gd name="T80" fmla="*/ 2147483647 w 632"/>
              <a:gd name="T81" fmla="*/ 2147483647 h 594"/>
              <a:gd name="T82" fmla="*/ 2147483647 w 632"/>
              <a:gd name="T83" fmla="*/ 2147483647 h 594"/>
              <a:gd name="T84" fmla="*/ 2147483647 w 632"/>
              <a:gd name="T85" fmla="*/ 2147483647 h 594"/>
              <a:gd name="T86" fmla="*/ 2147483647 w 632"/>
              <a:gd name="T87" fmla="*/ 2147483647 h 594"/>
              <a:gd name="T88" fmla="*/ 2147483647 w 632"/>
              <a:gd name="T89" fmla="*/ 2147483647 h 5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32"/>
              <a:gd name="T136" fmla="*/ 0 h 594"/>
              <a:gd name="T137" fmla="*/ 632 w 632"/>
              <a:gd name="T138" fmla="*/ 594 h 5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32" h="594">
                <a:moveTo>
                  <a:pt x="496" y="542"/>
                </a:moveTo>
                <a:lnTo>
                  <a:pt x="494" y="534"/>
                </a:lnTo>
                <a:lnTo>
                  <a:pt x="467" y="523"/>
                </a:lnTo>
                <a:lnTo>
                  <a:pt x="467" y="508"/>
                </a:lnTo>
                <a:lnTo>
                  <a:pt x="465" y="499"/>
                </a:lnTo>
                <a:lnTo>
                  <a:pt x="458" y="495"/>
                </a:lnTo>
                <a:lnTo>
                  <a:pt x="447" y="489"/>
                </a:lnTo>
                <a:lnTo>
                  <a:pt x="440" y="487"/>
                </a:lnTo>
                <a:lnTo>
                  <a:pt x="436" y="480"/>
                </a:lnTo>
                <a:lnTo>
                  <a:pt x="429" y="472"/>
                </a:lnTo>
                <a:lnTo>
                  <a:pt x="418" y="470"/>
                </a:lnTo>
                <a:lnTo>
                  <a:pt x="407" y="474"/>
                </a:lnTo>
                <a:lnTo>
                  <a:pt x="392" y="478"/>
                </a:lnTo>
                <a:lnTo>
                  <a:pt x="372" y="483"/>
                </a:lnTo>
                <a:lnTo>
                  <a:pt x="348" y="489"/>
                </a:lnTo>
                <a:lnTo>
                  <a:pt x="321" y="497"/>
                </a:lnTo>
                <a:lnTo>
                  <a:pt x="291" y="504"/>
                </a:lnTo>
                <a:lnTo>
                  <a:pt x="262" y="512"/>
                </a:lnTo>
                <a:lnTo>
                  <a:pt x="229" y="519"/>
                </a:lnTo>
                <a:lnTo>
                  <a:pt x="196" y="527"/>
                </a:lnTo>
                <a:lnTo>
                  <a:pt x="163" y="534"/>
                </a:lnTo>
                <a:lnTo>
                  <a:pt x="130" y="540"/>
                </a:lnTo>
                <a:lnTo>
                  <a:pt x="99" y="547"/>
                </a:lnTo>
                <a:lnTo>
                  <a:pt x="70" y="553"/>
                </a:lnTo>
                <a:lnTo>
                  <a:pt x="44" y="557"/>
                </a:lnTo>
                <a:lnTo>
                  <a:pt x="20" y="561"/>
                </a:lnTo>
                <a:lnTo>
                  <a:pt x="0" y="562"/>
                </a:lnTo>
                <a:lnTo>
                  <a:pt x="0" y="525"/>
                </a:lnTo>
                <a:lnTo>
                  <a:pt x="11" y="514"/>
                </a:lnTo>
                <a:lnTo>
                  <a:pt x="24" y="502"/>
                </a:lnTo>
                <a:lnTo>
                  <a:pt x="31" y="491"/>
                </a:lnTo>
                <a:lnTo>
                  <a:pt x="33" y="482"/>
                </a:lnTo>
                <a:lnTo>
                  <a:pt x="42" y="474"/>
                </a:lnTo>
                <a:lnTo>
                  <a:pt x="46" y="467"/>
                </a:lnTo>
                <a:lnTo>
                  <a:pt x="48" y="461"/>
                </a:lnTo>
                <a:lnTo>
                  <a:pt x="57" y="453"/>
                </a:lnTo>
                <a:lnTo>
                  <a:pt x="64" y="448"/>
                </a:lnTo>
                <a:lnTo>
                  <a:pt x="66" y="442"/>
                </a:lnTo>
                <a:lnTo>
                  <a:pt x="64" y="436"/>
                </a:lnTo>
                <a:lnTo>
                  <a:pt x="59" y="431"/>
                </a:lnTo>
                <a:lnTo>
                  <a:pt x="57" y="423"/>
                </a:lnTo>
                <a:lnTo>
                  <a:pt x="59" y="416"/>
                </a:lnTo>
                <a:lnTo>
                  <a:pt x="57" y="408"/>
                </a:lnTo>
                <a:lnTo>
                  <a:pt x="44" y="399"/>
                </a:lnTo>
                <a:lnTo>
                  <a:pt x="41" y="393"/>
                </a:lnTo>
                <a:lnTo>
                  <a:pt x="41" y="382"/>
                </a:lnTo>
                <a:lnTo>
                  <a:pt x="44" y="373"/>
                </a:lnTo>
                <a:lnTo>
                  <a:pt x="53" y="367"/>
                </a:lnTo>
                <a:lnTo>
                  <a:pt x="59" y="365"/>
                </a:lnTo>
                <a:lnTo>
                  <a:pt x="64" y="363"/>
                </a:lnTo>
                <a:lnTo>
                  <a:pt x="70" y="359"/>
                </a:lnTo>
                <a:lnTo>
                  <a:pt x="75" y="356"/>
                </a:lnTo>
                <a:lnTo>
                  <a:pt x="83" y="352"/>
                </a:lnTo>
                <a:lnTo>
                  <a:pt x="90" y="348"/>
                </a:lnTo>
                <a:lnTo>
                  <a:pt x="97" y="344"/>
                </a:lnTo>
                <a:lnTo>
                  <a:pt x="108" y="344"/>
                </a:lnTo>
                <a:lnTo>
                  <a:pt x="117" y="344"/>
                </a:lnTo>
                <a:lnTo>
                  <a:pt x="127" y="342"/>
                </a:lnTo>
                <a:lnTo>
                  <a:pt x="136" y="342"/>
                </a:lnTo>
                <a:lnTo>
                  <a:pt x="145" y="342"/>
                </a:lnTo>
                <a:lnTo>
                  <a:pt x="152" y="342"/>
                </a:lnTo>
                <a:lnTo>
                  <a:pt x="161" y="344"/>
                </a:lnTo>
                <a:lnTo>
                  <a:pt x="171" y="348"/>
                </a:lnTo>
                <a:lnTo>
                  <a:pt x="182" y="354"/>
                </a:lnTo>
                <a:lnTo>
                  <a:pt x="191" y="352"/>
                </a:lnTo>
                <a:lnTo>
                  <a:pt x="192" y="346"/>
                </a:lnTo>
                <a:lnTo>
                  <a:pt x="194" y="339"/>
                </a:lnTo>
                <a:lnTo>
                  <a:pt x="203" y="335"/>
                </a:lnTo>
                <a:lnTo>
                  <a:pt x="213" y="335"/>
                </a:lnTo>
                <a:lnTo>
                  <a:pt x="220" y="333"/>
                </a:lnTo>
                <a:lnTo>
                  <a:pt x="229" y="331"/>
                </a:lnTo>
                <a:lnTo>
                  <a:pt x="236" y="329"/>
                </a:lnTo>
                <a:lnTo>
                  <a:pt x="244" y="326"/>
                </a:lnTo>
                <a:lnTo>
                  <a:pt x="253" y="318"/>
                </a:lnTo>
                <a:lnTo>
                  <a:pt x="262" y="309"/>
                </a:lnTo>
                <a:lnTo>
                  <a:pt x="273" y="296"/>
                </a:lnTo>
                <a:lnTo>
                  <a:pt x="278" y="290"/>
                </a:lnTo>
                <a:lnTo>
                  <a:pt x="289" y="280"/>
                </a:lnTo>
                <a:lnTo>
                  <a:pt x="299" y="271"/>
                </a:lnTo>
                <a:lnTo>
                  <a:pt x="297" y="264"/>
                </a:lnTo>
                <a:lnTo>
                  <a:pt x="289" y="254"/>
                </a:lnTo>
                <a:lnTo>
                  <a:pt x="286" y="243"/>
                </a:lnTo>
                <a:lnTo>
                  <a:pt x="286" y="233"/>
                </a:lnTo>
                <a:lnTo>
                  <a:pt x="291" y="228"/>
                </a:lnTo>
                <a:lnTo>
                  <a:pt x="295" y="224"/>
                </a:lnTo>
                <a:lnTo>
                  <a:pt x="295" y="217"/>
                </a:lnTo>
                <a:lnTo>
                  <a:pt x="289" y="211"/>
                </a:lnTo>
                <a:lnTo>
                  <a:pt x="277" y="207"/>
                </a:lnTo>
                <a:lnTo>
                  <a:pt x="271" y="205"/>
                </a:lnTo>
                <a:lnTo>
                  <a:pt x="271" y="200"/>
                </a:lnTo>
                <a:lnTo>
                  <a:pt x="275" y="194"/>
                </a:lnTo>
                <a:lnTo>
                  <a:pt x="282" y="185"/>
                </a:lnTo>
                <a:lnTo>
                  <a:pt x="291" y="175"/>
                </a:lnTo>
                <a:lnTo>
                  <a:pt x="300" y="168"/>
                </a:lnTo>
                <a:lnTo>
                  <a:pt x="308" y="160"/>
                </a:lnTo>
                <a:lnTo>
                  <a:pt x="311" y="155"/>
                </a:lnTo>
                <a:lnTo>
                  <a:pt x="315" y="147"/>
                </a:lnTo>
                <a:lnTo>
                  <a:pt x="317" y="139"/>
                </a:lnTo>
                <a:lnTo>
                  <a:pt x="321" y="128"/>
                </a:lnTo>
                <a:lnTo>
                  <a:pt x="324" y="117"/>
                </a:lnTo>
                <a:lnTo>
                  <a:pt x="330" y="104"/>
                </a:lnTo>
                <a:lnTo>
                  <a:pt x="341" y="87"/>
                </a:lnTo>
                <a:lnTo>
                  <a:pt x="355" y="70"/>
                </a:lnTo>
                <a:lnTo>
                  <a:pt x="377" y="49"/>
                </a:lnTo>
                <a:lnTo>
                  <a:pt x="386" y="44"/>
                </a:lnTo>
                <a:lnTo>
                  <a:pt x="401" y="38"/>
                </a:lnTo>
                <a:lnTo>
                  <a:pt x="419" y="30"/>
                </a:lnTo>
                <a:lnTo>
                  <a:pt x="441" y="23"/>
                </a:lnTo>
                <a:lnTo>
                  <a:pt x="465" y="15"/>
                </a:lnTo>
                <a:lnTo>
                  <a:pt x="487" y="10"/>
                </a:lnTo>
                <a:lnTo>
                  <a:pt x="509" y="4"/>
                </a:lnTo>
                <a:lnTo>
                  <a:pt x="526" y="0"/>
                </a:lnTo>
                <a:lnTo>
                  <a:pt x="531" y="25"/>
                </a:lnTo>
                <a:lnTo>
                  <a:pt x="535" y="55"/>
                </a:lnTo>
                <a:lnTo>
                  <a:pt x="540" y="87"/>
                </a:lnTo>
                <a:lnTo>
                  <a:pt x="546" y="109"/>
                </a:lnTo>
                <a:lnTo>
                  <a:pt x="546" y="138"/>
                </a:lnTo>
                <a:lnTo>
                  <a:pt x="551" y="158"/>
                </a:lnTo>
                <a:lnTo>
                  <a:pt x="555" y="173"/>
                </a:lnTo>
                <a:lnTo>
                  <a:pt x="555" y="186"/>
                </a:lnTo>
                <a:lnTo>
                  <a:pt x="560" y="196"/>
                </a:lnTo>
                <a:lnTo>
                  <a:pt x="566" y="196"/>
                </a:lnTo>
                <a:lnTo>
                  <a:pt x="569" y="196"/>
                </a:lnTo>
                <a:lnTo>
                  <a:pt x="575" y="203"/>
                </a:lnTo>
                <a:lnTo>
                  <a:pt x="602" y="312"/>
                </a:lnTo>
                <a:lnTo>
                  <a:pt x="608" y="420"/>
                </a:lnTo>
                <a:lnTo>
                  <a:pt x="632" y="538"/>
                </a:lnTo>
                <a:lnTo>
                  <a:pt x="615" y="555"/>
                </a:lnTo>
                <a:lnTo>
                  <a:pt x="623" y="564"/>
                </a:lnTo>
                <a:lnTo>
                  <a:pt x="617" y="570"/>
                </a:lnTo>
                <a:lnTo>
                  <a:pt x="612" y="581"/>
                </a:lnTo>
                <a:lnTo>
                  <a:pt x="608" y="591"/>
                </a:lnTo>
                <a:lnTo>
                  <a:pt x="606" y="594"/>
                </a:lnTo>
                <a:lnTo>
                  <a:pt x="606" y="579"/>
                </a:lnTo>
                <a:lnTo>
                  <a:pt x="496" y="542"/>
                </a:lnTo>
                <a:close/>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48" name="Freeform 297">
            <a:extLst>
              <a:ext uri="{FF2B5EF4-FFF2-40B4-BE49-F238E27FC236}">
                <a16:creationId xmlns:a16="http://schemas.microsoft.com/office/drawing/2014/main" id="{7880EC54-DE41-49BF-AC04-C01EC910E21D}"/>
              </a:ext>
            </a:extLst>
          </p:cNvPr>
          <p:cNvSpPr>
            <a:spLocks/>
          </p:cNvSpPr>
          <p:nvPr/>
        </p:nvSpPr>
        <p:spPr bwMode="auto">
          <a:xfrm>
            <a:off x="9432674" y="2919765"/>
            <a:ext cx="661696" cy="624940"/>
          </a:xfrm>
          <a:custGeom>
            <a:avLst/>
            <a:gdLst>
              <a:gd name="T0" fmla="*/ 2147483647 w 632"/>
              <a:gd name="T1" fmla="*/ 2147483647 h 594"/>
              <a:gd name="T2" fmla="*/ 2147483647 w 632"/>
              <a:gd name="T3" fmla="*/ 2147483647 h 594"/>
              <a:gd name="T4" fmla="*/ 2147483647 w 632"/>
              <a:gd name="T5" fmla="*/ 2147483647 h 594"/>
              <a:gd name="T6" fmla="*/ 2147483647 w 632"/>
              <a:gd name="T7" fmla="*/ 2147483647 h 594"/>
              <a:gd name="T8" fmla="*/ 2147483647 w 632"/>
              <a:gd name="T9" fmla="*/ 2147483647 h 594"/>
              <a:gd name="T10" fmla="*/ 2147483647 w 632"/>
              <a:gd name="T11" fmla="*/ 2147483647 h 594"/>
              <a:gd name="T12" fmla="*/ 2147483647 w 632"/>
              <a:gd name="T13" fmla="*/ 2147483647 h 594"/>
              <a:gd name="T14" fmla="*/ 2147483647 w 632"/>
              <a:gd name="T15" fmla="*/ 2147483647 h 594"/>
              <a:gd name="T16" fmla="*/ 2147483647 w 632"/>
              <a:gd name="T17" fmla="*/ 2147483647 h 594"/>
              <a:gd name="T18" fmla="*/ 0 w 632"/>
              <a:gd name="T19" fmla="*/ 2147483647 h 594"/>
              <a:gd name="T20" fmla="*/ 2147483647 w 632"/>
              <a:gd name="T21" fmla="*/ 2147483647 h 594"/>
              <a:gd name="T22" fmla="*/ 2147483647 w 632"/>
              <a:gd name="T23" fmla="*/ 2147483647 h 594"/>
              <a:gd name="T24" fmla="*/ 2147483647 w 632"/>
              <a:gd name="T25" fmla="*/ 2147483647 h 594"/>
              <a:gd name="T26" fmla="*/ 2147483647 w 632"/>
              <a:gd name="T27" fmla="*/ 2147483647 h 594"/>
              <a:gd name="T28" fmla="*/ 2147483647 w 632"/>
              <a:gd name="T29" fmla="*/ 2147483647 h 594"/>
              <a:gd name="T30" fmla="*/ 2147483647 w 632"/>
              <a:gd name="T31" fmla="*/ 2147483647 h 594"/>
              <a:gd name="T32" fmla="*/ 2147483647 w 632"/>
              <a:gd name="T33" fmla="*/ 2147483647 h 594"/>
              <a:gd name="T34" fmla="*/ 2147483647 w 632"/>
              <a:gd name="T35" fmla="*/ 2147483647 h 594"/>
              <a:gd name="T36" fmla="*/ 2147483647 w 632"/>
              <a:gd name="T37" fmla="*/ 2147483647 h 594"/>
              <a:gd name="T38" fmla="*/ 2147483647 w 632"/>
              <a:gd name="T39" fmla="*/ 2147483647 h 594"/>
              <a:gd name="T40" fmla="*/ 2147483647 w 632"/>
              <a:gd name="T41" fmla="*/ 2147483647 h 594"/>
              <a:gd name="T42" fmla="*/ 2147483647 w 632"/>
              <a:gd name="T43" fmla="*/ 2147483647 h 594"/>
              <a:gd name="T44" fmla="*/ 2147483647 w 632"/>
              <a:gd name="T45" fmla="*/ 2147483647 h 594"/>
              <a:gd name="T46" fmla="*/ 2147483647 w 632"/>
              <a:gd name="T47" fmla="*/ 2147483647 h 594"/>
              <a:gd name="T48" fmla="*/ 2147483647 w 632"/>
              <a:gd name="T49" fmla="*/ 2147483647 h 594"/>
              <a:gd name="T50" fmla="*/ 2147483647 w 632"/>
              <a:gd name="T51" fmla="*/ 2147483647 h 594"/>
              <a:gd name="T52" fmla="*/ 2147483647 w 632"/>
              <a:gd name="T53" fmla="*/ 2147483647 h 594"/>
              <a:gd name="T54" fmla="*/ 2147483647 w 632"/>
              <a:gd name="T55" fmla="*/ 2147483647 h 594"/>
              <a:gd name="T56" fmla="*/ 2147483647 w 632"/>
              <a:gd name="T57" fmla="*/ 2147483647 h 594"/>
              <a:gd name="T58" fmla="*/ 2147483647 w 632"/>
              <a:gd name="T59" fmla="*/ 2147483647 h 594"/>
              <a:gd name="T60" fmla="*/ 2147483647 w 632"/>
              <a:gd name="T61" fmla="*/ 2147483647 h 594"/>
              <a:gd name="T62" fmla="*/ 2147483647 w 632"/>
              <a:gd name="T63" fmla="*/ 2147483647 h 594"/>
              <a:gd name="T64" fmla="*/ 2147483647 w 632"/>
              <a:gd name="T65" fmla="*/ 2147483647 h 594"/>
              <a:gd name="T66" fmla="*/ 2147483647 w 632"/>
              <a:gd name="T67" fmla="*/ 2147483647 h 594"/>
              <a:gd name="T68" fmla="*/ 2147483647 w 632"/>
              <a:gd name="T69" fmla="*/ 2147483647 h 594"/>
              <a:gd name="T70" fmla="*/ 2147483647 w 632"/>
              <a:gd name="T71" fmla="*/ 2147483647 h 594"/>
              <a:gd name="T72" fmla="*/ 2147483647 w 632"/>
              <a:gd name="T73" fmla="*/ 2147483647 h 594"/>
              <a:gd name="T74" fmla="*/ 2147483647 w 632"/>
              <a:gd name="T75" fmla="*/ 2147483647 h 594"/>
              <a:gd name="T76" fmla="*/ 2147483647 w 632"/>
              <a:gd name="T77" fmla="*/ 2147483647 h 594"/>
              <a:gd name="T78" fmla="*/ 2147483647 w 632"/>
              <a:gd name="T79" fmla="*/ 2147483647 h 594"/>
              <a:gd name="T80" fmla="*/ 2147483647 w 632"/>
              <a:gd name="T81" fmla="*/ 2147483647 h 594"/>
              <a:gd name="T82" fmla="*/ 2147483647 w 632"/>
              <a:gd name="T83" fmla="*/ 2147483647 h 594"/>
              <a:gd name="T84" fmla="*/ 2147483647 w 632"/>
              <a:gd name="T85" fmla="*/ 2147483647 h 594"/>
              <a:gd name="T86" fmla="*/ 2147483647 w 632"/>
              <a:gd name="T87" fmla="*/ 2147483647 h 594"/>
              <a:gd name="T88" fmla="*/ 2147483647 w 632"/>
              <a:gd name="T89" fmla="*/ 2147483647 h 594"/>
              <a:gd name="T90" fmla="*/ 2147483647 w 632"/>
              <a:gd name="T91" fmla="*/ 2147483647 h 594"/>
              <a:gd name="T92" fmla="*/ 2147483647 w 632"/>
              <a:gd name="T93" fmla="*/ 2147483647 h 594"/>
              <a:gd name="T94" fmla="*/ 2147483647 w 632"/>
              <a:gd name="T95" fmla="*/ 2147483647 h 594"/>
              <a:gd name="T96" fmla="*/ 2147483647 w 632"/>
              <a:gd name="T97" fmla="*/ 2147483647 h 594"/>
              <a:gd name="T98" fmla="*/ 2147483647 w 632"/>
              <a:gd name="T99" fmla="*/ 2147483647 h 594"/>
              <a:gd name="T100" fmla="*/ 2147483647 w 632"/>
              <a:gd name="T101" fmla="*/ 2147483647 h 594"/>
              <a:gd name="T102" fmla="*/ 2147483647 w 632"/>
              <a:gd name="T103" fmla="*/ 2147483647 h 5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32"/>
              <a:gd name="T157" fmla="*/ 0 h 594"/>
              <a:gd name="T158" fmla="*/ 632 w 632"/>
              <a:gd name="T159" fmla="*/ 594 h 59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32" h="594">
                <a:moveTo>
                  <a:pt x="496" y="542"/>
                </a:moveTo>
                <a:lnTo>
                  <a:pt x="494" y="534"/>
                </a:lnTo>
                <a:lnTo>
                  <a:pt x="467" y="523"/>
                </a:lnTo>
                <a:lnTo>
                  <a:pt x="467" y="508"/>
                </a:lnTo>
                <a:lnTo>
                  <a:pt x="465" y="499"/>
                </a:lnTo>
                <a:lnTo>
                  <a:pt x="458" y="495"/>
                </a:lnTo>
                <a:lnTo>
                  <a:pt x="447" y="489"/>
                </a:lnTo>
                <a:lnTo>
                  <a:pt x="440" y="487"/>
                </a:lnTo>
                <a:lnTo>
                  <a:pt x="436" y="480"/>
                </a:lnTo>
                <a:lnTo>
                  <a:pt x="429" y="472"/>
                </a:lnTo>
                <a:lnTo>
                  <a:pt x="418" y="470"/>
                </a:lnTo>
                <a:lnTo>
                  <a:pt x="407" y="474"/>
                </a:lnTo>
                <a:lnTo>
                  <a:pt x="392" y="478"/>
                </a:lnTo>
                <a:lnTo>
                  <a:pt x="372" y="483"/>
                </a:lnTo>
                <a:lnTo>
                  <a:pt x="348" y="489"/>
                </a:lnTo>
                <a:lnTo>
                  <a:pt x="321" y="497"/>
                </a:lnTo>
                <a:lnTo>
                  <a:pt x="291" y="504"/>
                </a:lnTo>
                <a:lnTo>
                  <a:pt x="262" y="512"/>
                </a:lnTo>
                <a:lnTo>
                  <a:pt x="229" y="519"/>
                </a:lnTo>
                <a:lnTo>
                  <a:pt x="196" y="527"/>
                </a:lnTo>
                <a:lnTo>
                  <a:pt x="163" y="534"/>
                </a:lnTo>
                <a:lnTo>
                  <a:pt x="130" y="540"/>
                </a:lnTo>
                <a:lnTo>
                  <a:pt x="99" y="547"/>
                </a:lnTo>
                <a:lnTo>
                  <a:pt x="70" y="553"/>
                </a:lnTo>
                <a:lnTo>
                  <a:pt x="44" y="557"/>
                </a:lnTo>
                <a:lnTo>
                  <a:pt x="20" y="561"/>
                </a:lnTo>
                <a:lnTo>
                  <a:pt x="0" y="562"/>
                </a:lnTo>
                <a:lnTo>
                  <a:pt x="0" y="525"/>
                </a:lnTo>
                <a:lnTo>
                  <a:pt x="11" y="514"/>
                </a:lnTo>
                <a:lnTo>
                  <a:pt x="24" y="502"/>
                </a:lnTo>
                <a:lnTo>
                  <a:pt x="31" y="491"/>
                </a:lnTo>
                <a:lnTo>
                  <a:pt x="33" y="482"/>
                </a:lnTo>
                <a:lnTo>
                  <a:pt x="42" y="474"/>
                </a:lnTo>
                <a:lnTo>
                  <a:pt x="46" y="467"/>
                </a:lnTo>
                <a:lnTo>
                  <a:pt x="48" y="461"/>
                </a:lnTo>
                <a:lnTo>
                  <a:pt x="57" y="453"/>
                </a:lnTo>
                <a:lnTo>
                  <a:pt x="64" y="448"/>
                </a:lnTo>
                <a:lnTo>
                  <a:pt x="66" y="442"/>
                </a:lnTo>
                <a:lnTo>
                  <a:pt x="64" y="436"/>
                </a:lnTo>
                <a:lnTo>
                  <a:pt x="59" y="431"/>
                </a:lnTo>
                <a:lnTo>
                  <a:pt x="57" y="423"/>
                </a:lnTo>
                <a:lnTo>
                  <a:pt x="59" y="416"/>
                </a:lnTo>
                <a:lnTo>
                  <a:pt x="57" y="408"/>
                </a:lnTo>
                <a:lnTo>
                  <a:pt x="44" y="399"/>
                </a:lnTo>
                <a:lnTo>
                  <a:pt x="41" y="393"/>
                </a:lnTo>
                <a:lnTo>
                  <a:pt x="41" y="382"/>
                </a:lnTo>
                <a:lnTo>
                  <a:pt x="44" y="373"/>
                </a:lnTo>
                <a:lnTo>
                  <a:pt x="53" y="367"/>
                </a:lnTo>
                <a:lnTo>
                  <a:pt x="59" y="365"/>
                </a:lnTo>
                <a:lnTo>
                  <a:pt x="64" y="363"/>
                </a:lnTo>
                <a:lnTo>
                  <a:pt x="70" y="359"/>
                </a:lnTo>
                <a:lnTo>
                  <a:pt x="75" y="356"/>
                </a:lnTo>
                <a:lnTo>
                  <a:pt x="83" y="352"/>
                </a:lnTo>
                <a:lnTo>
                  <a:pt x="90" y="348"/>
                </a:lnTo>
                <a:lnTo>
                  <a:pt x="97" y="344"/>
                </a:lnTo>
                <a:lnTo>
                  <a:pt x="108" y="344"/>
                </a:lnTo>
                <a:lnTo>
                  <a:pt x="117" y="344"/>
                </a:lnTo>
                <a:lnTo>
                  <a:pt x="127" y="342"/>
                </a:lnTo>
                <a:lnTo>
                  <a:pt x="136" y="342"/>
                </a:lnTo>
                <a:lnTo>
                  <a:pt x="145" y="342"/>
                </a:lnTo>
                <a:lnTo>
                  <a:pt x="152" y="342"/>
                </a:lnTo>
                <a:lnTo>
                  <a:pt x="161" y="344"/>
                </a:lnTo>
                <a:lnTo>
                  <a:pt x="171" y="348"/>
                </a:lnTo>
                <a:lnTo>
                  <a:pt x="182" y="354"/>
                </a:lnTo>
                <a:lnTo>
                  <a:pt x="191" y="352"/>
                </a:lnTo>
                <a:lnTo>
                  <a:pt x="192" y="346"/>
                </a:lnTo>
                <a:lnTo>
                  <a:pt x="194" y="339"/>
                </a:lnTo>
                <a:lnTo>
                  <a:pt x="203" y="335"/>
                </a:lnTo>
                <a:lnTo>
                  <a:pt x="213" y="335"/>
                </a:lnTo>
                <a:lnTo>
                  <a:pt x="220" y="333"/>
                </a:lnTo>
                <a:lnTo>
                  <a:pt x="229" y="331"/>
                </a:lnTo>
                <a:lnTo>
                  <a:pt x="236" y="329"/>
                </a:lnTo>
                <a:lnTo>
                  <a:pt x="244" y="326"/>
                </a:lnTo>
                <a:lnTo>
                  <a:pt x="253" y="318"/>
                </a:lnTo>
                <a:lnTo>
                  <a:pt x="262" y="309"/>
                </a:lnTo>
                <a:lnTo>
                  <a:pt x="273" y="296"/>
                </a:lnTo>
                <a:lnTo>
                  <a:pt x="278" y="290"/>
                </a:lnTo>
                <a:lnTo>
                  <a:pt x="289" y="280"/>
                </a:lnTo>
                <a:lnTo>
                  <a:pt x="299" y="271"/>
                </a:lnTo>
                <a:lnTo>
                  <a:pt x="297" y="264"/>
                </a:lnTo>
                <a:lnTo>
                  <a:pt x="289" y="254"/>
                </a:lnTo>
                <a:lnTo>
                  <a:pt x="286" y="243"/>
                </a:lnTo>
                <a:lnTo>
                  <a:pt x="286" y="233"/>
                </a:lnTo>
                <a:lnTo>
                  <a:pt x="291" y="228"/>
                </a:lnTo>
                <a:lnTo>
                  <a:pt x="295" y="224"/>
                </a:lnTo>
                <a:lnTo>
                  <a:pt x="295" y="217"/>
                </a:lnTo>
                <a:lnTo>
                  <a:pt x="289" y="211"/>
                </a:lnTo>
                <a:lnTo>
                  <a:pt x="277" y="207"/>
                </a:lnTo>
                <a:lnTo>
                  <a:pt x="271" y="205"/>
                </a:lnTo>
                <a:lnTo>
                  <a:pt x="271" y="200"/>
                </a:lnTo>
                <a:lnTo>
                  <a:pt x="275" y="194"/>
                </a:lnTo>
                <a:lnTo>
                  <a:pt x="282" y="185"/>
                </a:lnTo>
                <a:lnTo>
                  <a:pt x="291" y="175"/>
                </a:lnTo>
                <a:lnTo>
                  <a:pt x="300" y="168"/>
                </a:lnTo>
                <a:lnTo>
                  <a:pt x="308" y="160"/>
                </a:lnTo>
                <a:lnTo>
                  <a:pt x="311" y="155"/>
                </a:lnTo>
                <a:lnTo>
                  <a:pt x="315" y="147"/>
                </a:lnTo>
                <a:lnTo>
                  <a:pt x="317" y="139"/>
                </a:lnTo>
                <a:lnTo>
                  <a:pt x="321" y="128"/>
                </a:lnTo>
                <a:lnTo>
                  <a:pt x="324" y="117"/>
                </a:lnTo>
                <a:lnTo>
                  <a:pt x="330" y="104"/>
                </a:lnTo>
                <a:lnTo>
                  <a:pt x="341" y="87"/>
                </a:lnTo>
                <a:lnTo>
                  <a:pt x="355" y="70"/>
                </a:lnTo>
                <a:lnTo>
                  <a:pt x="377" y="49"/>
                </a:lnTo>
                <a:lnTo>
                  <a:pt x="386" y="44"/>
                </a:lnTo>
                <a:lnTo>
                  <a:pt x="401" y="38"/>
                </a:lnTo>
                <a:lnTo>
                  <a:pt x="419" y="30"/>
                </a:lnTo>
                <a:lnTo>
                  <a:pt x="441" y="23"/>
                </a:lnTo>
                <a:lnTo>
                  <a:pt x="465" y="15"/>
                </a:lnTo>
                <a:lnTo>
                  <a:pt x="487" y="10"/>
                </a:lnTo>
                <a:lnTo>
                  <a:pt x="509" y="4"/>
                </a:lnTo>
                <a:lnTo>
                  <a:pt x="526" y="0"/>
                </a:lnTo>
                <a:lnTo>
                  <a:pt x="531" y="25"/>
                </a:lnTo>
                <a:lnTo>
                  <a:pt x="535" y="55"/>
                </a:lnTo>
                <a:lnTo>
                  <a:pt x="540" y="87"/>
                </a:lnTo>
                <a:lnTo>
                  <a:pt x="546" y="109"/>
                </a:lnTo>
                <a:lnTo>
                  <a:pt x="546" y="138"/>
                </a:lnTo>
                <a:lnTo>
                  <a:pt x="551" y="158"/>
                </a:lnTo>
                <a:lnTo>
                  <a:pt x="555" y="173"/>
                </a:lnTo>
                <a:lnTo>
                  <a:pt x="555" y="186"/>
                </a:lnTo>
                <a:lnTo>
                  <a:pt x="560" y="196"/>
                </a:lnTo>
                <a:lnTo>
                  <a:pt x="566" y="196"/>
                </a:lnTo>
                <a:lnTo>
                  <a:pt x="569" y="196"/>
                </a:lnTo>
                <a:lnTo>
                  <a:pt x="575" y="203"/>
                </a:lnTo>
                <a:lnTo>
                  <a:pt x="602" y="312"/>
                </a:lnTo>
                <a:lnTo>
                  <a:pt x="608" y="420"/>
                </a:lnTo>
                <a:lnTo>
                  <a:pt x="632" y="538"/>
                </a:lnTo>
                <a:lnTo>
                  <a:pt x="615" y="555"/>
                </a:lnTo>
                <a:lnTo>
                  <a:pt x="623" y="564"/>
                </a:lnTo>
                <a:lnTo>
                  <a:pt x="617" y="570"/>
                </a:lnTo>
                <a:lnTo>
                  <a:pt x="612" y="581"/>
                </a:lnTo>
                <a:lnTo>
                  <a:pt x="608" y="591"/>
                </a:lnTo>
                <a:lnTo>
                  <a:pt x="606" y="594"/>
                </a:lnTo>
                <a:lnTo>
                  <a:pt x="606" y="579"/>
                </a:lnTo>
                <a:lnTo>
                  <a:pt x="496" y="542"/>
                </a:lnTo>
              </a:path>
            </a:pathLst>
          </a:custGeom>
          <a:solidFill>
            <a:srgbClr val="D3D4D5"/>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49" name="Freeform 298">
            <a:extLst>
              <a:ext uri="{FF2B5EF4-FFF2-40B4-BE49-F238E27FC236}">
                <a16:creationId xmlns:a16="http://schemas.microsoft.com/office/drawing/2014/main" id="{3E48C853-99BA-4541-B7FC-0BF3E72DBEC9}"/>
              </a:ext>
            </a:extLst>
          </p:cNvPr>
          <p:cNvSpPr>
            <a:spLocks/>
          </p:cNvSpPr>
          <p:nvPr/>
        </p:nvSpPr>
        <p:spPr bwMode="auto">
          <a:xfrm>
            <a:off x="10064963" y="3310789"/>
            <a:ext cx="189522" cy="202495"/>
          </a:xfrm>
          <a:custGeom>
            <a:avLst/>
            <a:gdLst>
              <a:gd name="T0" fmla="*/ 2147483647 w 181"/>
              <a:gd name="T1" fmla="*/ 2147483647 h 193"/>
              <a:gd name="T2" fmla="*/ 2147483647 w 181"/>
              <a:gd name="T3" fmla="*/ 2147483647 h 193"/>
              <a:gd name="T4" fmla="*/ 2147483647 w 181"/>
              <a:gd name="T5" fmla="*/ 2147483647 h 193"/>
              <a:gd name="T6" fmla="*/ 0 w 181"/>
              <a:gd name="T7" fmla="*/ 2147483647 h 193"/>
              <a:gd name="T8" fmla="*/ 2147483647 w 181"/>
              <a:gd name="T9" fmla="*/ 0 h 193"/>
              <a:gd name="T10" fmla="*/ 2147483647 w 181"/>
              <a:gd name="T11" fmla="*/ 2147483647 h 193"/>
              <a:gd name="T12" fmla="*/ 2147483647 w 181"/>
              <a:gd name="T13" fmla="*/ 2147483647 h 193"/>
              <a:gd name="T14" fmla="*/ 2147483647 w 181"/>
              <a:gd name="T15" fmla="*/ 2147483647 h 193"/>
              <a:gd name="T16" fmla="*/ 2147483647 w 181"/>
              <a:gd name="T17" fmla="*/ 2147483647 h 193"/>
              <a:gd name="T18" fmla="*/ 2147483647 w 181"/>
              <a:gd name="T19" fmla="*/ 2147483647 h 193"/>
              <a:gd name="T20" fmla="*/ 2147483647 w 181"/>
              <a:gd name="T21" fmla="*/ 2147483647 h 193"/>
              <a:gd name="T22" fmla="*/ 2147483647 w 181"/>
              <a:gd name="T23" fmla="*/ 2147483647 h 193"/>
              <a:gd name="T24" fmla="*/ 2147483647 w 181"/>
              <a:gd name="T25" fmla="*/ 2147483647 h 193"/>
              <a:gd name="T26" fmla="*/ 2147483647 w 181"/>
              <a:gd name="T27" fmla="*/ 2147483647 h 193"/>
              <a:gd name="T28" fmla="*/ 2147483647 w 181"/>
              <a:gd name="T29" fmla="*/ 2147483647 h 193"/>
              <a:gd name="T30" fmla="*/ 2147483647 w 181"/>
              <a:gd name="T31" fmla="*/ 2147483647 h 193"/>
              <a:gd name="T32" fmla="*/ 2147483647 w 181"/>
              <a:gd name="T33" fmla="*/ 2147483647 h 193"/>
              <a:gd name="T34" fmla="*/ 2147483647 w 181"/>
              <a:gd name="T35" fmla="*/ 2147483647 h 193"/>
              <a:gd name="T36" fmla="*/ 2147483647 w 181"/>
              <a:gd name="T37" fmla="*/ 2147483647 h 193"/>
              <a:gd name="T38" fmla="*/ 2147483647 w 181"/>
              <a:gd name="T39" fmla="*/ 2147483647 h 193"/>
              <a:gd name="T40" fmla="*/ 2147483647 w 181"/>
              <a:gd name="T41" fmla="*/ 2147483647 h 193"/>
              <a:gd name="T42" fmla="*/ 2147483647 w 181"/>
              <a:gd name="T43" fmla="*/ 2147483647 h 193"/>
              <a:gd name="T44" fmla="*/ 2147483647 w 181"/>
              <a:gd name="T45" fmla="*/ 2147483647 h 1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1"/>
              <a:gd name="T70" fmla="*/ 0 h 193"/>
              <a:gd name="T71" fmla="*/ 181 w 181"/>
              <a:gd name="T72" fmla="*/ 193 h 1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1" h="193">
                <a:moveTo>
                  <a:pt x="15" y="193"/>
                </a:moveTo>
                <a:lnTo>
                  <a:pt x="7" y="184"/>
                </a:lnTo>
                <a:lnTo>
                  <a:pt x="24" y="167"/>
                </a:lnTo>
                <a:lnTo>
                  <a:pt x="0" y="49"/>
                </a:lnTo>
                <a:lnTo>
                  <a:pt x="163" y="0"/>
                </a:lnTo>
                <a:lnTo>
                  <a:pt x="181" y="97"/>
                </a:lnTo>
                <a:lnTo>
                  <a:pt x="176" y="97"/>
                </a:lnTo>
                <a:lnTo>
                  <a:pt x="168" y="99"/>
                </a:lnTo>
                <a:lnTo>
                  <a:pt x="161" y="103"/>
                </a:lnTo>
                <a:lnTo>
                  <a:pt x="152" y="111"/>
                </a:lnTo>
                <a:lnTo>
                  <a:pt x="141" y="118"/>
                </a:lnTo>
                <a:lnTo>
                  <a:pt x="128" y="122"/>
                </a:lnTo>
                <a:lnTo>
                  <a:pt x="113" y="126"/>
                </a:lnTo>
                <a:lnTo>
                  <a:pt x="106" y="128"/>
                </a:lnTo>
                <a:lnTo>
                  <a:pt x="99" y="129"/>
                </a:lnTo>
                <a:lnTo>
                  <a:pt x="91" y="131"/>
                </a:lnTo>
                <a:lnTo>
                  <a:pt x="82" y="135"/>
                </a:lnTo>
                <a:lnTo>
                  <a:pt x="73" y="139"/>
                </a:lnTo>
                <a:lnTo>
                  <a:pt x="66" y="144"/>
                </a:lnTo>
                <a:lnTo>
                  <a:pt x="53" y="156"/>
                </a:lnTo>
                <a:lnTo>
                  <a:pt x="40" y="167"/>
                </a:lnTo>
                <a:lnTo>
                  <a:pt x="29" y="176"/>
                </a:lnTo>
                <a:lnTo>
                  <a:pt x="15" y="193"/>
                </a:lnTo>
                <a:close/>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50" name="Freeform 299">
            <a:extLst>
              <a:ext uri="{FF2B5EF4-FFF2-40B4-BE49-F238E27FC236}">
                <a16:creationId xmlns:a16="http://schemas.microsoft.com/office/drawing/2014/main" id="{718DB339-C395-4D28-845F-2B37FC7CE64A}"/>
              </a:ext>
            </a:extLst>
          </p:cNvPr>
          <p:cNvSpPr>
            <a:spLocks/>
          </p:cNvSpPr>
          <p:nvPr/>
        </p:nvSpPr>
        <p:spPr bwMode="auto">
          <a:xfrm>
            <a:off x="10068230" y="3310789"/>
            <a:ext cx="189522" cy="202495"/>
          </a:xfrm>
          <a:custGeom>
            <a:avLst/>
            <a:gdLst>
              <a:gd name="T0" fmla="*/ 2147483647 w 181"/>
              <a:gd name="T1" fmla="*/ 2147483647 h 193"/>
              <a:gd name="T2" fmla="*/ 2147483647 w 181"/>
              <a:gd name="T3" fmla="*/ 2147483647 h 193"/>
              <a:gd name="T4" fmla="*/ 2147483647 w 181"/>
              <a:gd name="T5" fmla="*/ 2147483647 h 193"/>
              <a:gd name="T6" fmla="*/ 0 w 181"/>
              <a:gd name="T7" fmla="*/ 2147483647 h 193"/>
              <a:gd name="T8" fmla="*/ 2147483647 w 181"/>
              <a:gd name="T9" fmla="*/ 0 h 193"/>
              <a:gd name="T10" fmla="*/ 2147483647 w 181"/>
              <a:gd name="T11" fmla="*/ 2147483647 h 193"/>
              <a:gd name="T12" fmla="*/ 2147483647 w 181"/>
              <a:gd name="T13" fmla="*/ 2147483647 h 193"/>
              <a:gd name="T14" fmla="*/ 2147483647 w 181"/>
              <a:gd name="T15" fmla="*/ 2147483647 h 193"/>
              <a:gd name="T16" fmla="*/ 2147483647 w 181"/>
              <a:gd name="T17" fmla="*/ 2147483647 h 193"/>
              <a:gd name="T18" fmla="*/ 2147483647 w 181"/>
              <a:gd name="T19" fmla="*/ 2147483647 h 193"/>
              <a:gd name="T20" fmla="*/ 2147483647 w 181"/>
              <a:gd name="T21" fmla="*/ 2147483647 h 193"/>
              <a:gd name="T22" fmla="*/ 2147483647 w 181"/>
              <a:gd name="T23" fmla="*/ 2147483647 h 193"/>
              <a:gd name="T24" fmla="*/ 2147483647 w 181"/>
              <a:gd name="T25" fmla="*/ 2147483647 h 193"/>
              <a:gd name="T26" fmla="*/ 2147483647 w 181"/>
              <a:gd name="T27" fmla="*/ 2147483647 h 193"/>
              <a:gd name="T28" fmla="*/ 2147483647 w 181"/>
              <a:gd name="T29" fmla="*/ 2147483647 h 193"/>
              <a:gd name="T30" fmla="*/ 2147483647 w 181"/>
              <a:gd name="T31" fmla="*/ 2147483647 h 193"/>
              <a:gd name="T32" fmla="*/ 2147483647 w 181"/>
              <a:gd name="T33" fmla="*/ 2147483647 h 193"/>
              <a:gd name="T34" fmla="*/ 2147483647 w 181"/>
              <a:gd name="T35" fmla="*/ 2147483647 h 193"/>
              <a:gd name="T36" fmla="*/ 2147483647 w 181"/>
              <a:gd name="T37" fmla="*/ 2147483647 h 193"/>
              <a:gd name="T38" fmla="*/ 2147483647 w 181"/>
              <a:gd name="T39" fmla="*/ 2147483647 h 193"/>
              <a:gd name="T40" fmla="*/ 2147483647 w 181"/>
              <a:gd name="T41" fmla="*/ 2147483647 h 193"/>
              <a:gd name="T42" fmla="*/ 2147483647 w 181"/>
              <a:gd name="T43" fmla="*/ 2147483647 h 193"/>
              <a:gd name="T44" fmla="*/ 2147483647 w 181"/>
              <a:gd name="T45" fmla="*/ 2147483647 h 193"/>
              <a:gd name="T46" fmla="*/ 2147483647 w 181"/>
              <a:gd name="T47" fmla="*/ 2147483647 h 193"/>
              <a:gd name="T48" fmla="*/ 2147483647 w 181"/>
              <a:gd name="T49" fmla="*/ 2147483647 h 193"/>
              <a:gd name="T50" fmla="*/ 2147483647 w 181"/>
              <a:gd name="T51" fmla="*/ 2147483647 h 193"/>
              <a:gd name="T52" fmla="*/ 2147483647 w 181"/>
              <a:gd name="T53" fmla="*/ 2147483647 h 1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1"/>
              <a:gd name="T82" fmla="*/ 0 h 193"/>
              <a:gd name="T83" fmla="*/ 181 w 181"/>
              <a:gd name="T84" fmla="*/ 193 h 1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1" h="193">
                <a:moveTo>
                  <a:pt x="15" y="193"/>
                </a:moveTo>
                <a:lnTo>
                  <a:pt x="7" y="184"/>
                </a:lnTo>
                <a:lnTo>
                  <a:pt x="24" y="167"/>
                </a:lnTo>
                <a:lnTo>
                  <a:pt x="0" y="49"/>
                </a:lnTo>
                <a:lnTo>
                  <a:pt x="163" y="0"/>
                </a:lnTo>
                <a:lnTo>
                  <a:pt x="181" y="97"/>
                </a:lnTo>
                <a:lnTo>
                  <a:pt x="176" y="97"/>
                </a:lnTo>
                <a:lnTo>
                  <a:pt x="168" y="99"/>
                </a:lnTo>
                <a:lnTo>
                  <a:pt x="161" y="103"/>
                </a:lnTo>
                <a:lnTo>
                  <a:pt x="152" y="111"/>
                </a:lnTo>
                <a:lnTo>
                  <a:pt x="141" y="118"/>
                </a:lnTo>
                <a:lnTo>
                  <a:pt x="128" y="122"/>
                </a:lnTo>
                <a:lnTo>
                  <a:pt x="113" y="126"/>
                </a:lnTo>
                <a:lnTo>
                  <a:pt x="106" y="128"/>
                </a:lnTo>
                <a:lnTo>
                  <a:pt x="99" y="129"/>
                </a:lnTo>
                <a:lnTo>
                  <a:pt x="91" y="131"/>
                </a:lnTo>
                <a:lnTo>
                  <a:pt x="82" y="135"/>
                </a:lnTo>
                <a:lnTo>
                  <a:pt x="73" y="139"/>
                </a:lnTo>
                <a:lnTo>
                  <a:pt x="66" y="144"/>
                </a:lnTo>
                <a:lnTo>
                  <a:pt x="53" y="156"/>
                </a:lnTo>
                <a:lnTo>
                  <a:pt x="40" y="167"/>
                </a:lnTo>
                <a:lnTo>
                  <a:pt x="29" y="176"/>
                </a:lnTo>
                <a:lnTo>
                  <a:pt x="15" y="193"/>
                </a:lnTo>
              </a:path>
            </a:pathLst>
          </a:custGeom>
          <a:solidFill>
            <a:srgbClr val="00B0F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51" name="Freeform 300">
            <a:extLst>
              <a:ext uri="{FF2B5EF4-FFF2-40B4-BE49-F238E27FC236}">
                <a16:creationId xmlns:a16="http://schemas.microsoft.com/office/drawing/2014/main" id="{CDC647DE-1C03-4B1E-AB78-E27E432FCF9E}"/>
              </a:ext>
            </a:extLst>
          </p:cNvPr>
          <p:cNvSpPr>
            <a:spLocks/>
          </p:cNvSpPr>
          <p:nvPr/>
        </p:nvSpPr>
        <p:spPr bwMode="auto">
          <a:xfrm>
            <a:off x="10239782" y="3298569"/>
            <a:ext cx="52282" cy="113467"/>
          </a:xfrm>
          <a:custGeom>
            <a:avLst/>
            <a:gdLst>
              <a:gd name="T0" fmla="*/ 2147483647 w 51"/>
              <a:gd name="T1" fmla="*/ 2147483647 h 109"/>
              <a:gd name="T2" fmla="*/ 0 w 51"/>
              <a:gd name="T3" fmla="*/ 2147483647 h 109"/>
              <a:gd name="T4" fmla="*/ 2147483647 w 51"/>
              <a:gd name="T5" fmla="*/ 0 h 109"/>
              <a:gd name="T6" fmla="*/ 2147483647 w 51"/>
              <a:gd name="T7" fmla="*/ 2147483647 h 109"/>
              <a:gd name="T8" fmla="*/ 2147483647 w 51"/>
              <a:gd name="T9" fmla="*/ 2147483647 h 109"/>
              <a:gd name="T10" fmla="*/ 2147483647 w 51"/>
              <a:gd name="T11" fmla="*/ 2147483647 h 109"/>
              <a:gd name="T12" fmla="*/ 2147483647 w 51"/>
              <a:gd name="T13" fmla="*/ 2147483647 h 109"/>
              <a:gd name="T14" fmla="*/ 2147483647 w 51"/>
              <a:gd name="T15" fmla="*/ 2147483647 h 109"/>
              <a:gd name="T16" fmla="*/ 2147483647 w 51"/>
              <a:gd name="T17" fmla="*/ 2147483647 h 109"/>
              <a:gd name="T18" fmla="*/ 2147483647 w 51"/>
              <a:gd name="T19" fmla="*/ 2147483647 h 109"/>
              <a:gd name="T20" fmla="*/ 2147483647 w 51"/>
              <a:gd name="T21" fmla="*/ 2147483647 h 109"/>
              <a:gd name="T22" fmla="*/ 2147483647 w 51"/>
              <a:gd name="T23" fmla="*/ 2147483647 h 109"/>
              <a:gd name="T24" fmla="*/ 2147483647 w 51"/>
              <a:gd name="T25" fmla="*/ 2147483647 h 109"/>
              <a:gd name="T26" fmla="*/ 2147483647 w 51"/>
              <a:gd name="T27" fmla="*/ 2147483647 h 109"/>
              <a:gd name="T28" fmla="*/ 2147483647 w 51"/>
              <a:gd name="T29" fmla="*/ 2147483647 h 109"/>
              <a:gd name="T30" fmla="*/ 2147483647 w 51"/>
              <a:gd name="T31" fmla="*/ 2147483647 h 109"/>
              <a:gd name="T32" fmla="*/ 2147483647 w 51"/>
              <a:gd name="T33" fmla="*/ 2147483647 h 109"/>
              <a:gd name="T34" fmla="*/ 2147483647 w 51"/>
              <a:gd name="T35" fmla="*/ 2147483647 h 109"/>
              <a:gd name="T36" fmla="*/ 2147483647 w 51"/>
              <a:gd name="T37" fmla="*/ 2147483647 h 109"/>
              <a:gd name="T38" fmla="*/ 2147483647 w 51"/>
              <a:gd name="T39" fmla="*/ 2147483647 h 109"/>
              <a:gd name="T40" fmla="*/ 2147483647 w 51"/>
              <a:gd name="T41" fmla="*/ 2147483647 h 109"/>
              <a:gd name="T42" fmla="*/ 2147483647 w 51"/>
              <a:gd name="T43" fmla="*/ 2147483647 h 109"/>
              <a:gd name="T44" fmla="*/ 2147483647 w 51"/>
              <a:gd name="T45" fmla="*/ 2147483647 h 109"/>
              <a:gd name="T46" fmla="*/ 2147483647 w 51"/>
              <a:gd name="T47" fmla="*/ 2147483647 h 1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
              <a:gd name="T73" fmla="*/ 0 h 109"/>
              <a:gd name="T74" fmla="*/ 51 w 51"/>
              <a:gd name="T75" fmla="*/ 109 h 1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 h="109">
                <a:moveTo>
                  <a:pt x="18" y="109"/>
                </a:moveTo>
                <a:lnTo>
                  <a:pt x="0" y="12"/>
                </a:lnTo>
                <a:lnTo>
                  <a:pt x="40" y="0"/>
                </a:lnTo>
                <a:lnTo>
                  <a:pt x="42" y="4"/>
                </a:lnTo>
                <a:lnTo>
                  <a:pt x="44" y="12"/>
                </a:lnTo>
                <a:lnTo>
                  <a:pt x="47" y="19"/>
                </a:lnTo>
                <a:lnTo>
                  <a:pt x="51" y="23"/>
                </a:lnTo>
                <a:lnTo>
                  <a:pt x="51" y="30"/>
                </a:lnTo>
                <a:lnTo>
                  <a:pt x="51" y="36"/>
                </a:lnTo>
                <a:lnTo>
                  <a:pt x="49" y="40"/>
                </a:lnTo>
                <a:lnTo>
                  <a:pt x="49" y="42"/>
                </a:lnTo>
                <a:lnTo>
                  <a:pt x="47" y="42"/>
                </a:lnTo>
                <a:lnTo>
                  <a:pt x="46" y="42"/>
                </a:lnTo>
                <a:lnTo>
                  <a:pt x="46" y="46"/>
                </a:lnTo>
                <a:lnTo>
                  <a:pt x="47" y="51"/>
                </a:lnTo>
                <a:lnTo>
                  <a:pt x="46" y="64"/>
                </a:lnTo>
                <a:lnTo>
                  <a:pt x="46" y="72"/>
                </a:lnTo>
                <a:lnTo>
                  <a:pt x="46" y="76"/>
                </a:lnTo>
                <a:lnTo>
                  <a:pt x="47" y="83"/>
                </a:lnTo>
                <a:lnTo>
                  <a:pt x="47" y="91"/>
                </a:lnTo>
                <a:lnTo>
                  <a:pt x="46" y="94"/>
                </a:lnTo>
                <a:lnTo>
                  <a:pt x="44" y="96"/>
                </a:lnTo>
                <a:lnTo>
                  <a:pt x="44" y="98"/>
                </a:lnTo>
                <a:lnTo>
                  <a:pt x="18" y="109"/>
                </a:lnTo>
                <a:close/>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52" name="Freeform 301">
            <a:extLst>
              <a:ext uri="{FF2B5EF4-FFF2-40B4-BE49-F238E27FC236}">
                <a16:creationId xmlns:a16="http://schemas.microsoft.com/office/drawing/2014/main" id="{895A781C-A6C8-417B-A0A3-E4C006A843F5}"/>
              </a:ext>
            </a:extLst>
          </p:cNvPr>
          <p:cNvSpPr>
            <a:spLocks/>
          </p:cNvSpPr>
          <p:nvPr/>
        </p:nvSpPr>
        <p:spPr bwMode="auto">
          <a:xfrm>
            <a:off x="10236515" y="3298569"/>
            <a:ext cx="52282" cy="113467"/>
          </a:xfrm>
          <a:custGeom>
            <a:avLst/>
            <a:gdLst>
              <a:gd name="T0" fmla="*/ 2147483647 w 51"/>
              <a:gd name="T1" fmla="*/ 2147483647 h 109"/>
              <a:gd name="T2" fmla="*/ 0 w 51"/>
              <a:gd name="T3" fmla="*/ 2147483647 h 109"/>
              <a:gd name="T4" fmla="*/ 2147483647 w 51"/>
              <a:gd name="T5" fmla="*/ 0 h 109"/>
              <a:gd name="T6" fmla="*/ 2147483647 w 51"/>
              <a:gd name="T7" fmla="*/ 0 h 109"/>
              <a:gd name="T8" fmla="*/ 2147483647 w 51"/>
              <a:gd name="T9" fmla="*/ 2147483647 h 109"/>
              <a:gd name="T10" fmla="*/ 2147483647 w 51"/>
              <a:gd name="T11" fmla="*/ 2147483647 h 109"/>
              <a:gd name="T12" fmla="*/ 2147483647 w 51"/>
              <a:gd name="T13" fmla="*/ 2147483647 h 109"/>
              <a:gd name="T14" fmla="*/ 2147483647 w 51"/>
              <a:gd name="T15" fmla="*/ 2147483647 h 109"/>
              <a:gd name="T16" fmla="*/ 2147483647 w 51"/>
              <a:gd name="T17" fmla="*/ 2147483647 h 109"/>
              <a:gd name="T18" fmla="*/ 2147483647 w 51"/>
              <a:gd name="T19" fmla="*/ 2147483647 h 109"/>
              <a:gd name="T20" fmla="*/ 2147483647 w 51"/>
              <a:gd name="T21" fmla="*/ 2147483647 h 109"/>
              <a:gd name="T22" fmla="*/ 2147483647 w 51"/>
              <a:gd name="T23" fmla="*/ 2147483647 h 109"/>
              <a:gd name="T24" fmla="*/ 2147483647 w 51"/>
              <a:gd name="T25" fmla="*/ 2147483647 h 109"/>
              <a:gd name="T26" fmla="*/ 2147483647 w 51"/>
              <a:gd name="T27" fmla="*/ 2147483647 h 109"/>
              <a:gd name="T28" fmla="*/ 2147483647 w 51"/>
              <a:gd name="T29" fmla="*/ 2147483647 h 109"/>
              <a:gd name="T30" fmla="*/ 2147483647 w 51"/>
              <a:gd name="T31" fmla="*/ 2147483647 h 109"/>
              <a:gd name="T32" fmla="*/ 2147483647 w 51"/>
              <a:gd name="T33" fmla="*/ 2147483647 h 109"/>
              <a:gd name="T34" fmla="*/ 2147483647 w 51"/>
              <a:gd name="T35" fmla="*/ 2147483647 h 109"/>
              <a:gd name="T36" fmla="*/ 2147483647 w 51"/>
              <a:gd name="T37" fmla="*/ 2147483647 h 109"/>
              <a:gd name="T38" fmla="*/ 2147483647 w 51"/>
              <a:gd name="T39" fmla="*/ 2147483647 h 109"/>
              <a:gd name="T40" fmla="*/ 2147483647 w 51"/>
              <a:gd name="T41" fmla="*/ 2147483647 h 109"/>
              <a:gd name="T42" fmla="*/ 2147483647 w 51"/>
              <a:gd name="T43" fmla="*/ 2147483647 h 109"/>
              <a:gd name="T44" fmla="*/ 2147483647 w 51"/>
              <a:gd name="T45" fmla="*/ 2147483647 h 109"/>
              <a:gd name="T46" fmla="*/ 2147483647 w 51"/>
              <a:gd name="T47" fmla="*/ 2147483647 h 109"/>
              <a:gd name="T48" fmla="*/ 2147483647 w 51"/>
              <a:gd name="T49" fmla="*/ 2147483647 h 109"/>
              <a:gd name="T50" fmla="*/ 2147483647 w 51"/>
              <a:gd name="T51" fmla="*/ 2147483647 h 109"/>
              <a:gd name="T52" fmla="*/ 2147483647 w 51"/>
              <a:gd name="T53" fmla="*/ 2147483647 h 109"/>
              <a:gd name="T54" fmla="*/ 2147483647 w 51"/>
              <a:gd name="T55" fmla="*/ 2147483647 h 109"/>
              <a:gd name="T56" fmla="*/ 2147483647 w 51"/>
              <a:gd name="T57" fmla="*/ 2147483647 h 1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
              <a:gd name="T88" fmla="*/ 0 h 109"/>
              <a:gd name="T89" fmla="*/ 51 w 51"/>
              <a:gd name="T90" fmla="*/ 109 h 1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 h="109">
                <a:moveTo>
                  <a:pt x="18" y="109"/>
                </a:moveTo>
                <a:lnTo>
                  <a:pt x="0" y="12"/>
                </a:lnTo>
                <a:lnTo>
                  <a:pt x="40" y="0"/>
                </a:lnTo>
                <a:lnTo>
                  <a:pt x="42" y="4"/>
                </a:lnTo>
                <a:lnTo>
                  <a:pt x="44" y="12"/>
                </a:lnTo>
                <a:lnTo>
                  <a:pt x="47" y="19"/>
                </a:lnTo>
                <a:lnTo>
                  <a:pt x="51" y="23"/>
                </a:lnTo>
                <a:lnTo>
                  <a:pt x="51" y="30"/>
                </a:lnTo>
                <a:lnTo>
                  <a:pt x="51" y="36"/>
                </a:lnTo>
                <a:lnTo>
                  <a:pt x="49" y="40"/>
                </a:lnTo>
                <a:lnTo>
                  <a:pt x="49" y="42"/>
                </a:lnTo>
                <a:lnTo>
                  <a:pt x="47" y="42"/>
                </a:lnTo>
                <a:lnTo>
                  <a:pt x="46" y="42"/>
                </a:lnTo>
                <a:lnTo>
                  <a:pt x="46" y="46"/>
                </a:lnTo>
                <a:lnTo>
                  <a:pt x="47" y="51"/>
                </a:lnTo>
                <a:lnTo>
                  <a:pt x="46" y="64"/>
                </a:lnTo>
                <a:lnTo>
                  <a:pt x="46" y="72"/>
                </a:lnTo>
                <a:lnTo>
                  <a:pt x="46" y="76"/>
                </a:lnTo>
                <a:lnTo>
                  <a:pt x="47" y="83"/>
                </a:lnTo>
                <a:lnTo>
                  <a:pt x="47" y="91"/>
                </a:lnTo>
                <a:lnTo>
                  <a:pt x="46" y="94"/>
                </a:lnTo>
                <a:lnTo>
                  <a:pt x="44" y="96"/>
                </a:lnTo>
                <a:lnTo>
                  <a:pt x="44" y="98"/>
                </a:lnTo>
                <a:lnTo>
                  <a:pt x="18" y="109"/>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53" name="Freeform 302">
            <a:extLst>
              <a:ext uri="{FF2B5EF4-FFF2-40B4-BE49-F238E27FC236}">
                <a16:creationId xmlns:a16="http://schemas.microsoft.com/office/drawing/2014/main" id="{0F208C35-AAFB-45DF-844A-CB5B98851515}"/>
              </a:ext>
            </a:extLst>
          </p:cNvPr>
          <p:cNvSpPr>
            <a:spLocks/>
          </p:cNvSpPr>
          <p:nvPr/>
        </p:nvSpPr>
        <p:spPr bwMode="auto">
          <a:xfrm>
            <a:off x="10061695" y="3162410"/>
            <a:ext cx="379047" cy="207731"/>
          </a:xfrm>
          <a:custGeom>
            <a:avLst/>
            <a:gdLst>
              <a:gd name="T0" fmla="*/ 2147483647 w 361"/>
              <a:gd name="T1" fmla="*/ 2147483647 h 197"/>
              <a:gd name="T2" fmla="*/ 2147483647 w 361"/>
              <a:gd name="T3" fmla="*/ 2147483647 h 197"/>
              <a:gd name="T4" fmla="*/ 2147483647 w 361"/>
              <a:gd name="T5" fmla="*/ 2147483647 h 197"/>
              <a:gd name="T6" fmla="*/ 2147483647 w 361"/>
              <a:gd name="T7" fmla="*/ 2147483647 h 197"/>
              <a:gd name="T8" fmla="*/ 2147483647 w 361"/>
              <a:gd name="T9" fmla="*/ 2147483647 h 197"/>
              <a:gd name="T10" fmla="*/ 2147483647 w 361"/>
              <a:gd name="T11" fmla="*/ 2147483647 h 197"/>
              <a:gd name="T12" fmla="*/ 2147483647 w 361"/>
              <a:gd name="T13" fmla="*/ 2147483647 h 197"/>
              <a:gd name="T14" fmla="*/ 2147483647 w 361"/>
              <a:gd name="T15" fmla="*/ 2147483647 h 197"/>
              <a:gd name="T16" fmla="*/ 2147483647 w 361"/>
              <a:gd name="T17" fmla="*/ 2147483647 h 197"/>
              <a:gd name="T18" fmla="*/ 2147483647 w 361"/>
              <a:gd name="T19" fmla="*/ 2147483647 h 197"/>
              <a:gd name="T20" fmla="*/ 2147483647 w 361"/>
              <a:gd name="T21" fmla="*/ 2147483647 h 197"/>
              <a:gd name="T22" fmla="*/ 2147483647 w 361"/>
              <a:gd name="T23" fmla="*/ 2147483647 h 197"/>
              <a:gd name="T24" fmla="*/ 2147483647 w 361"/>
              <a:gd name="T25" fmla="*/ 2147483647 h 197"/>
              <a:gd name="T26" fmla="*/ 2147483647 w 361"/>
              <a:gd name="T27" fmla="*/ 2147483647 h 197"/>
              <a:gd name="T28" fmla="*/ 2147483647 w 361"/>
              <a:gd name="T29" fmla="*/ 2147483647 h 197"/>
              <a:gd name="T30" fmla="*/ 2147483647 w 361"/>
              <a:gd name="T31" fmla="*/ 2147483647 h 197"/>
              <a:gd name="T32" fmla="*/ 2147483647 w 361"/>
              <a:gd name="T33" fmla="*/ 2147483647 h 197"/>
              <a:gd name="T34" fmla="*/ 2147483647 w 361"/>
              <a:gd name="T35" fmla="*/ 2147483647 h 197"/>
              <a:gd name="T36" fmla="*/ 2147483647 w 361"/>
              <a:gd name="T37" fmla="*/ 2147483647 h 197"/>
              <a:gd name="T38" fmla="*/ 2147483647 w 361"/>
              <a:gd name="T39" fmla="*/ 2147483647 h 197"/>
              <a:gd name="T40" fmla="*/ 2147483647 w 361"/>
              <a:gd name="T41" fmla="*/ 2147483647 h 197"/>
              <a:gd name="T42" fmla="*/ 2147483647 w 361"/>
              <a:gd name="T43" fmla="*/ 2147483647 h 197"/>
              <a:gd name="T44" fmla="*/ 2147483647 w 361"/>
              <a:gd name="T45" fmla="*/ 2147483647 h 197"/>
              <a:gd name="T46" fmla="*/ 2147483647 w 361"/>
              <a:gd name="T47" fmla="*/ 2147483647 h 197"/>
              <a:gd name="T48" fmla="*/ 2147483647 w 361"/>
              <a:gd name="T49" fmla="*/ 2147483647 h 197"/>
              <a:gd name="T50" fmla="*/ 2147483647 w 361"/>
              <a:gd name="T51" fmla="*/ 2147483647 h 197"/>
              <a:gd name="T52" fmla="*/ 2147483647 w 361"/>
              <a:gd name="T53" fmla="*/ 2147483647 h 197"/>
              <a:gd name="T54" fmla="*/ 2147483647 w 361"/>
              <a:gd name="T55" fmla="*/ 2147483647 h 197"/>
              <a:gd name="T56" fmla="*/ 2147483647 w 361"/>
              <a:gd name="T57" fmla="*/ 2147483647 h 197"/>
              <a:gd name="T58" fmla="*/ 2147483647 w 361"/>
              <a:gd name="T59" fmla="*/ 2147483647 h 197"/>
              <a:gd name="T60" fmla="*/ 2147483647 w 361"/>
              <a:gd name="T61" fmla="*/ 2147483647 h 197"/>
              <a:gd name="T62" fmla="*/ 2147483647 w 361"/>
              <a:gd name="T63" fmla="*/ 2147483647 h 197"/>
              <a:gd name="T64" fmla="*/ 2147483647 w 361"/>
              <a:gd name="T65" fmla="*/ 2147483647 h 197"/>
              <a:gd name="T66" fmla="*/ 2147483647 w 361"/>
              <a:gd name="T67" fmla="*/ 2147483647 h 197"/>
              <a:gd name="T68" fmla="*/ 2147483647 w 361"/>
              <a:gd name="T69" fmla="*/ 2147483647 h 197"/>
              <a:gd name="T70" fmla="*/ 2147483647 w 361"/>
              <a:gd name="T71" fmla="*/ 2147483647 h 197"/>
              <a:gd name="T72" fmla="*/ 2147483647 w 361"/>
              <a:gd name="T73" fmla="*/ 2147483647 h 197"/>
              <a:gd name="T74" fmla="*/ 2147483647 w 361"/>
              <a:gd name="T75" fmla="*/ 2147483647 h 197"/>
              <a:gd name="T76" fmla="*/ 2147483647 w 361"/>
              <a:gd name="T77" fmla="*/ 2147483647 h 197"/>
              <a:gd name="T78" fmla="*/ 2147483647 w 361"/>
              <a:gd name="T79" fmla="*/ 2147483647 h 197"/>
              <a:gd name="T80" fmla="*/ 2147483647 w 361"/>
              <a:gd name="T81" fmla="*/ 2147483647 h 197"/>
              <a:gd name="T82" fmla="*/ 2147483647 w 361"/>
              <a:gd name="T83" fmla="*/ 2147483647 h 197"/>
              <a:gd name="T84" fmla="*/ 2147483647 w 361"/>
              <a:gd name="T85" fmla="*/ 2147483647 h 197"/>
              <a:gd name="T86" fmla="*/ 2147483647 w 361"/>
              <a:gd name="T87" fmla="*/ 0 h 197"/>
              <a:gd name="T88" fmla="*/ 2147483647 w 361"/>
              <a:gd name="T89" fmla="*/ 2147483647 h 197"/>
              <a:gd name="T90" fmla="*/ 2147483647 w 361"/>
              <a:gd name="T91" fmla="*/ 2147483647 h 197"/>
              <a:gd name="T92" fmla="*/ 2147483647 w 361"/>
              <a:gd name="T93" fmla="*/ 2147483647 h 197"/>
              <a:gd name="T94" fmla="*/ 2147483647 w 361"/>
              <a:gd name="T95" fmla="*/ 2147483647 h 1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1"/>
              <a:gd name="T145" fmla="*/ 0 h 197"/>
              <a:gd name="T146" fmla="*/ 361 w 361"/>
              <a:gd name="T147" fmla="*/ 197 h 1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1" h="197">
                <a:moveTo>
                  <a:pt x="0" y="82"/>
                </a:moveTo>
                <a:lnTo>
                  <a:pt x="6" y="190"/>
                </a:lnTo>
                <a:lnTo>
                  <a:pt x="169" y="141"/>
                </a:lnTo>
                <a:lnTo>
                  <a:pt x="209" y="129"/>
                </a:lnTo>
                <a:lnTo>
                  <a:pt x="211" y="133"/>
                </a:lnTo>
                <a:lnTo>
                  <a:pt x="213" y="141"/>
                </a:lnTo>
                <a:lnTo>
                  <a:pt x="216" y="148"/>
                </a:lnTo>
                <a:lnTo>
                  <a:pt x="220" y="152"/>
                </a:lnTo>
                <a:lnTo>
                  <a:pt x="220" y="159"/>
                </a:lnTo>
                <a:lnTo>
                  <a:pt x="220" y="165"/>
                </a:lnTo>
                <a:lnTo>
                  <a:pt x="218" y="169"/>
                </a:lnTo>
                <a:lnTo>
                  <a:pt x="218" y="171"/>
                </a:lnTo>
                <a:lnTo>
                  <a:pt x="224" y="175"/>
                </a:lnTo>
                <a:lnTo>
                  <a:pt x="229" y="176"/>
                </a:lnTo>
                <a:lnTo>
                  <a:pt x="233" y="178"/>
                </a:lnTo>
                <a:lnTo>
                  <a:pt x="235" y="182"/>
                </a:lnTo>
                <a:lnTo>
                  <a:pt x="237" y="188"/>
                </a:lnTo>
                <a:lnTo>
                  <a:pt x="242" y="195"/>
                </a:lnTo>
                <a:lnTo>
                  <a:pt x="249" y="197"/>
                </a:lnTo>
                <a:lnTo>
                  <a:pt x="255" y="191"/>
                </a:lnTo>
                <a:lnTo>
                  <a:pt x="260" y="184"/>
                </a:lnTo>
                <a:lnTo>
                  <a:pt x="264" y="182"/>
                </a:lnTo>
                <a:lnTo>
                  <a:pt x="266" y="178"/>
                </a:lnTo>
                <a:lnTo>
                  <a:pt x="264" y="167"/>
                </a:lnTo>
                <a:lnTo>
                  <a:pt x="275" y="167"/>
                </a:lnTo>
                <a:lnTo>
                  <a:pt x="279" y="161"/>
                </a:lnTo>
                <a:lnTo>
                  <a:pt x="280" y="156"/>
                </a:lnTo>
                <a:lnTo>
                  <a:pt x="290" y="148"/>
                </a:lnTo>
                <a:lnTo>
                  <a:pt x="290" y="159"/>
                </a:lnTo>
                <a:lnTo>
                  <a:pt x="290" y="167"/>
                </a:lnTo>
                <a:lnTo>
                  <a:pt x="293" y="169"/>
                </a:lnTo>
                <a:lnTo>
                  <a:pt x="302" y="169"/>
                </a:lnTo>
                <a:lnTo>
                  <a:pt x="315" y="165"/>
                </a:lnTo>
                <a:lnTo>
                  <a:pt x="321" y="161"/>
                </a:lnTo>
                <a:lnTo>
                  <a:pt x="323" y="156"/>
                </a:lnTo>
                <a:lnTo>
                  <a:pt x="332" y="154"/>
                </a:lnTo>
                <a:lnTo>
                  <a:pt x="346" y="150"/>
                </a:lnTo>
                <a:lnTo>
                  <a:pt x="355" y="144"/>
                </a:lnTo>
                <a:lnTo>
                  <a:pt x="361" y="137"/>
                </a:lnTo>
                <a:lnTo>
                  <a:pt x="359" y="126"/>
                </a:lnTo>
                <a:lnTo>
                  <a:pt x="359" y="116"/>
                </a:lnTo>
                <a:lnTo>
                  <a:pt x="361" y="105"/>
                </a:lnTo>
                <a:lnTo>
                  <a:pt x="357" y="96"/>
                </a:lnTo>
                <a:lnTo>
                  <a:pt x="348" y="86"/>
                </a:lnTo>
                <a:lnTo>
                  <a:pt x="341" y="82"/>
                </a:lnTo>
                <a:lnTo>
                  <a:pt x="334" y="82"/>
                </a:lnTo>
                <a:lnTo>
                  <a:pt x="330" y="86"/>
                </a:lnTo>
                <a:lnTo>
                  <a:pt x="324" y="94"/>
                </a:lnTo>
                <a:lnTo>
                  <a:pt x="324" y="97"/>
                </a:lnTo>
                <a:lnTo>
                  <a:pt x="328" y="96"/>
                </a:lnTo>
                <a:lnTo>
                  <a:pt x="334" y="94"/>
                </a:lnTo>
                <a:lnTo>
                  <a:pt x="337" y="96"/>
                </a:lnTo>
                <a:lnTo>
                  <a:pt x="341" y="103"/>
                </a:lnTo>
                <a:lnTo>
                  <a:pt x="346" y="111"/>
                </a:lnTo>
                <a:lnTo>
                  <a:pt x="348" y="118"/>
                </a:lnTo>
                <a:lnTo>
                  <a:pt x="341" y="126"/>
                </a:lnTo>
                <a:lnTo>
                  <a:pt x="334" y="135"/>
                </a:lnTo>
                <a:lnTo>
                  <a:pt x="330" y="141"/>
                </a:lnTo>
                <a:lnTo>
                  <a:pt x="328" y="146"/>
                </a:lnTo>
                <a:lnTo>
                  <a:pt x="319" y="144"/>
                </a:lnTo>
                <a:lnTo>
                  <a:pt x="304" y="137"/>
                </a:lnTo>
                <a:lnTo>
                  <a:pt x="293" y="126"/>
                </a:lnTo>
                <a:lnTo>
                  <a:pt x="286" y="116"/>
                </a:lnTo>
                <a:lnTo>
                  <a:pt x="279" y="114"/>
                </a:lnTo>
                <a:lnTo>
                  <a:pt x="275" y="105"/>
                </a:lnTo>
                <a:lnTo>
                  <a:pt x="268" y="94"/>
                </a:lnTo>
                <a:lnTo>
                  <a:pt x="258" y="86"/>
                </a:lnTo>
                <a:lnTo>
                  <a:pt x="249" y="86"/>
                </a:lnTo>
                <a:lnTo>
                  <a:pt x="240" y="90"/>
                </a:lnTo>
                <a:lnTo>
                  <a:pt x="238" y="96"/>
                </a:lnTo>
                <a:lnTo>
                  <a:pt x="235" y="101"/>
                </a:lnTo>
                <a:lnTo>
                  <a:pt x="227" y="105"/>
                </a:lnTo>
                <a:lnTo>
                  <a:pt x="222" y="103"/>
                </a:lnTo>
                <a:lnTo>
                  <a:pt x="220" y="97"/>
                </a:lnTo>
                <a:lnTo>
                  <a:pt x="220" y="92"/>
                </a:lnTo>
                <a:lnTo>
                  <a:pt x="222" y="88"/>
                </a:lnTo>
                <a:lnTo>
                  <a:pt x="226" y="69"/>
                </a:lnTo>
                <a:lnTo>
                  <a:pt x="233" y="58"/>
                </a:lnTo>
                <a:lnTo>
                  <a:pt x="240" y="50"/>
                </a:lnTo>
                <a:lnTo>
                  <a:pt x="237" y="47"/>
                </a:lnTo>
                <a:lnTo>
                  <a:pt x="246" y="35"/>
                </a:lnTo>
                <a:lnTo>
                  <a:pt x="251" y="24"/>
                </a:lnTo>
                <a:lnTo>
                  <a:pt x="249" y="17"/>
                </a:lnTo>
                <a:lnTo>
                  <a:pt x="238" y="19"/>
                </a:lnTo>
                <a:lnTo>
                  <a:pt x="235" y="15"/>
                </a:lnTo>
                <a:lnTo>
                  <a:pt x="233" y="7"/>
                </a:lnTo>
                <a:lnTo>
                  <a:pt x="229" y="0"/>
                </a:lnTo>
                <a:lnTo>
                  <a:pt x="220" y="0"/>
                </a:lnTo>
                <a:lnTo>
                  <a:pt x="211" y="3"/>
                </a:lnTo>
                <a:lnTo>
                  <a:pt x="209" y="11"/>
                </a:lnTo>
                <a:lnTo>
                  <a:pt x="205" y="17"/>
                </a:lnTo>
                <a:lnTo>
                  <a:pt x="200" y="20"/>
                </a:lnTo>
                <a:lnTo>
                  <a:pt x="194" y="22"/>
                </a:lnTo>
                <a:lnTo>
                  <a:pt x="191" y="26"/>
                </a:lnTo>
                <a:lnTo>
                  <a:pt x="187" y="32"/>
                </a:lnTo>
                <a:lnTo>
                  <a:pt x="185" y="39"/>
                </a:lnTo>
                <a:lnTo>
                  <a:pt x="0" y="82"/>
                </a:lnTo>
                <a:close/>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54" name="Freeform 303">
            <a:extLst>
              <a:ext uri="{FF2B5EF4-FFF2-40B4-BE49-F238E27FC236}">
                <a16:creationId xmlns:a16="http://schemas.microsoft.com/office/drawing/2014/main" id="{0533F915-7FB2-41BE-A9EA-B92B203C8FE0}"/>
              </a:ext>
            </a:extLst>
          </p:cNvPr>
          <p:cNvSpPr>
            <a:spLocks/>
          </p:cNvSpPr>
          <p:nvPr/>
        </p:nvSpPr>
        <p:spPr bwMode="auto">
          <a:xfrm>
            <a:off x="10058427" y="3162410"/>
            <a:ext cx="379047" cy="207731"/>
          </a:xfrm>
          <a:custGeom>
            <a:avLst/>
            <a:gdLst>
              <a:gd name="T0" fmla="*/ 2147483647 w 361"/>
              <a:gd name="T1" fmla="*/ 2147483647 h 197"/>
              <a:gd name="T2" fmla="*/ 2147483647 w 361"/>
              <a:gd name="T3" fmla="*/ 2147483647 h 197"/>
              <a:gd name="T4" fmla="*/ 2147483647 w 361"/>
              <a:gd name="T5" fmla="*/ 2147483647 h 197"/>
              <a:gd name="T6" fmla="*/ 2147483647 w 361"/>
              <a:gd name="T7" fmla="*/ 2147483647 h 197"/>
              <a:gd name="T8" fmla="*/ 2147483647 w 361"/>
              <a:gd name="T9" fmla="*/ 2147483647 h 197"/>
              <a:gd name="T10" fmla="*/ 2147483647 w 361"/>
              <a:gd name="T11" fmla="*/ 2147483647 h 197"/>
              <a:gd name="T12" fmla="*/ 2147483647 w 361"/>
              <a:gd name="T13" fmla="*/ 2147483647 h 197"/>
              <a:gd name="T14" fmla="*/ 2147483647 w 361"/>
              <a:gd name="T15" fmla="*/ 2147483647 h 197"/>
              <a:gd name="T16" fmla="*/ 2147483647 w 361"/>
              <a:gd name="T17" fmla="*/ 2147483647 h 197"/>
              <a:gd name="T18" fmla="*/ 2147483647 w 361"/>
              <a:gd name="T19" fmla="*/ 2147483647 h 197"/>
              <a:gd name="T20" fmla="*/ 2147483647 w 361"/>
              <a:gd name="T21" fmla="*/ 2147483647 h 197"/>
              <a:gd name="T22" fmla="*/ 2147483647 w 361"/>
              <a:gd name="T23" fmla="*/ 2147483647 h 197"/>
              <a:gd name="T24" fmla="*/ 2147483647 w 361"/>
              <a:gd name="T25" fmla="*/ 2147483647 h 197"/>
              <a:gd name="T26" fmla="*/ 2147483647 w 361"/>
              <a:gd name="T27" fmla="*/ 2147483647 h 197"/>
              <a:gd name="T28" fmla="*/ 2147483647 w 361"/>
              <a:gd name="T29" fmla="*/ 2147483647 h 197"/>
              <a:gd name="T30" fmla="*/ 2147483647 w 361"/>
              <a:gd name="T31" fmla="*/ 2147483647 h 197"/>
              <a:gd name="T32" fmla="*/ 2147483647 w 361"/>
              <a:gd name="T33" fmla="*/ 2147483647 h 197"/>
              <a:gd name="T34" fmla="*/ 2147483647 w 361"/>
              <a:gd name="T35" fmla="*/ 2147483647 h 197"/>
              <a:gd name="T36" fmla="*/ 2147483647 w 361"/>
              <a:gd name="T37" fmla="*/ 2147483647 h 197"/>
              <a:gd name="T38" fmla="*/ 2147483647 w 361"/>
              <a:gd name="T39" fmla="*/ 2147483647 h 197"/>
              <a:gd name="T40" fmla="*/ 2147483647 w 361"/>
              <a:gd name="T41" fmla="*/ 2147483647 h 197"/>
              <a:gd name="T42" fmla="*/ 2147483647 w 361"/>
              <a:gd name="T43" fmla="*/ 2147483647 h 197"/>
              <a:gd name="T44" fmla="*/ 2147483647 w 361"/>
              <a:gd name="T45" fmla="*/ 2147483647 h 197"/>
              <a:gd name="T46" fmla="*/ 2147483647 w 361"/>
              <a:gd name="T47" fmla="*/ 2147483647 h 197"/>
              <a:gd name="T48" fmla="*/ 2147483647 w 361"/>
              <a:gd name="T49" fmla="*/ 2147483647 h 197"/>
              <a:gd name="T50" fmla="*/ 2147483647 w 361"/>
              <a:gd name="T51" fmla="*/ 2147483647 h 197"/>
              <a:gd name="T52" fmla="*/ 2147483647 w 361"/>
              <a:gd name="T53" fmla="*/ 2147483647 h 197"/>
              <a:gd name="T54" fmla="*/ 2147483647 w 361"/>
              <a:gd name="T55" fmla="*/ 2147483647 h 197"/>
              <a:gd name="T56" fmla="*/ 2147483647 w 361"/>
              <a:gd name="T57" fmla="*/ 2147483647 h 197"/>
              <a:gd name="T58" fmla="*/ 2147483647 w 361"/>
              <a:gd name="T59" fmla="*/ 2147483647 h 197"/>
              <a:gd name="T60" fmla="*/ 2147483647 w 361"/>
              <a:gd name="T61" fmla="*/ 2147483647 h 197"/>
              <a:gd name="T62" fmla="*/ 2147483647 w 361"/>
              <a:gd name="T63" fmla="*/ 2147483647 h 197"/>
              <a:gd name="T64" fmla="*/ 2147483647 w 361"/>
              <a:gd name="T65" fmla="*/ 2147483647 h 197"/>
              <a:gd name="T66" fmla="*/ 2147483647 w 361"/>
              <a:gd name="T67" fmla="*/ 2147483647 h 197"/>
              <a:gd name="T68" fmla="*/ 2147483647 w 361"/>
              <a:gd name="T69" fmla="*/ 2147483647 h 197"/>
              <a:gd name="T70" fmla="*/ 2147483647 w 361"/>
              <a:gd name="T71" fmla="*/ 2147483647 h 197"/>
              <a:gd name="T72" fmla="*/ 2147483647 w 361"/>
              <a:gd name="T73" fmla="*/ 2147483647 h 197"/>
              <a:gd name="T74" fmla="*/ 2147483647 w 361"/>
              <a:gd name="T75" fmla="*/ 2147483647 h 197"/>
              <a:gd name="T76" fmla="*/ 2147483647 w 361"/>
              <a:gd name="T77" fmla="*/ 2147483647 h 197"/>
              <a:gd name="T78" fmla="*/ 2147483647 w 361"/>
              <a:gd name="T79" fmla="*/ 2147483647 h 197"/>
              <a:gd name="T80" fmla="*/ 2147483647 w 361"/>
              <a:gd name="T81" fmla="*/ 2147483647 h 197"/>
              <a:gd name="T82" fmla="*/ 2147483647 w 361"/>
              <a:gd name="T83" fmla="*/ 2147483647 h 197"/>
              <a:gd name="T84" fmla="*/ 2147483647 w 361"/>
              <a:gd name="T85" fmla="*/ 2147483647 h 197"/>
              <a:gd name="T86" fmla="*/ 2147483647 w 361"/>
              <a:gd name="T87" fmla="*/ 2147483647 h 197"/>
              <a:gd name="T88" fmla="*/ 2147483647 w 361"/>
              <a:gd name="T89" fmla="*/ 2147483647 h 197"/>
              <a:gd name="T90" fmla="*/ 2147483647 w 361"/>
              <a:gd name="T91" fmla="*/ 2147483647 h 197"/>
              <a:gd name="T92" fmla="*/ 2147483647 w 361"/>
              <a:gd name="T93" fmla="*/ 2147483647 h 197"/>
              <a:gd name="T94" fmla="*/ 2147483647 w 361"/>
              <a:gd name="T95" fmla="*/ 2147483647 h 197"/>
              <a:gd name="T96" fmla="*/ 2147483647 w 361"/>
              <a:gd name="T97" fmla="*/ 2147483647 h 197"/>
              <a:gd name="T98" fmla="*/ 2147483647 w 361"/>
              <a:gd name="T99" fmla="*/ 2147483647 h 197"/>
              <a:gd name="T100" fmla="*/ 2147483647 w 361"/>
              <a:gd name="T101" fmla="*/ 2147483647 h 197"/>
              <a:gd name="T102" fmla="*/ 2147483647 w 361"/>
              <a:gd name="T103" fmla="*/ 2147483647 h 197"/>
              <a:gd name="T104" fmla="*/ 2147483647 w 361"/>
              <a:gd name="T105" fmla="*/ 2147483647 h 197"/>
              <a:gd name="T106" fmla="*/ 2147483647 w 361"/>
              <a:gd name="T107" fmla="*/ 0 h 197"/>
              <a:gd name="T108" fmla="*/ 2147483647 w 361"/>
              <a:gd name="T109" fmla="*/ 0 h 197"/>
              <a:gd name="T110" fmla="*/ 2147483647 w 361"/>
              <a:gd name="T111" fmla="*/ 2147483647 h 197"/>
              <a:gd name="T112" fmla="*/ 2147483647 w 361"/>
              <a:gd name="T113" fmla="*/ 2147483647 h 197"/>
              <a:gd name="T114" fmla="*/ 2147483647 w 361"/>
              <a:gd name="T115" fmla="*/ 2147483647 h 197"/>
              <a:gd name="T116" fmla="*/ 2147483647 w 361"/>
              <a:gd name="T117" fmla="*/ 2147483647 h 197"/>
              <a:gd name="T118" fmla="*/ 0 w 361"/>
              <a:gd name="T119" fmla="*/ 2147483647 h 19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61"/>
              <a:gd name="T181" fmla="*/ 0 h 197"/>
              <a:gd name="T182" fmla="*/ 361 w 361"/>
              <a:gd name="T183" fmla="*/ 197 h 19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61" h="197">
                <a:moveTo>
                  <a:pt x="0" y="82"/>
                </a:moveTo>
                <a:lnTo>
                  <a:pt x="6" y="190"/>
                </a:lnTo>
                <a:lnTo>
                  <a:pt x="169" y="141"/>
                </a:lnTo>
                <a:lnTo>
                  <a:pt x="209" y="129"/>
                </a:lnTo>
                <a:lnTo>
                  <a:pt x="211" y="133"/>
                </a:lnTo>
                <a:lnTo>
                  <a:pt x="213" y="141"/>
                </a:lnTo>
                <a:lnTo>
                  <a:pt x="216" y="148"/>
                </a:lnTo>
                <a:lnTo>
                  <a:pt x="220" y="152"/>
                </a:lnTo>
                <a:lnTo>
                  <a:pt x="220" y="159"/>
                </a:lnTo>
                <a:lnTo>
                  <a:pt x="220" y="165"/>
                </a:lnTo>
                <a:lnTo>
                  <a:pt x="218" y="169"/>
                </a:lnTo>
                <a:lnTo>
                  <a:pt x="218" y="171"/>
                </a:lnTo>
                <a:lnTo>
                  <a:pt x="224" y="175"/>
                </a:lnTo>
                <a:lnTo>
                  <a:pt x="229" y="176"/>
                </a:lnTo>
                <a:lnTo>
                  <a:pt x="233" y="178"/>
                </a:lnTo>
                <a:lnTo>
                  <a:pt x="235" y="182"/>
                </a:lnTo>
                <a:lnTo>
                  <a:pt x="237" y="188"/>
                </a:lnTo>
                <a:lnTo>
                  <a:pt x="242" y="195"/>
                </a:lnTo>
                <a:lnTo>
                  <a:pt x="249" y="197"/>
                </a:lnTo>
                <a:lnTo>
                  <a:pt x="255" y="191"/>
                </a:lnTo>
                <a:lnTo>
                  <a:pt x="260" y="184"/>
                </a:lnTo>
                <a:lnTo>
                  <a:pt x="264" y="182"/>
                </a:lnTo>
                <a:lnTo>
                  <a:pt x="266" y="178"/>
                </a:lnTo>
                <a:lnTo>
                  <a:pt x="264" y="167"/>
                </a:lnTo>
                <a:lnTo>
                  <a:pt x="275" y="167"/>
                </a:lnTo>
                <a:lnTo>
                  <a:pt x="279" y="161"/>
                </a:lnTo>
                <a:lnTo>
                  <a:pt x="280" y="156"/>
                </a:lnTo>
                <a:lnTo>
                  <a:pt x="290" y="148"/>
                </a:lnTo>
                <a:lnTo>
                  <a:pt x="290" y="159"/>
                </a:lnTo>
                <a:lnTo>
                  <a:pt x="290" y="167"/>
                </a:lnTo>
                <a:lnTo>
                  <a:pt x="293" y="169"/>
                </a:lnTo>
                <a:lnTo>
                  <a:pt x="302" y="169"/>
                </a:lnTo>
                <a:lnTo>
                  <a:pt x="315" y="165"/>
                </a:lnTo>
                <a:lnTo>
                  <a:pt x="321" y="161"/>
                </a:lnTo>
                <a:lnTo>
                  <a:pt x="323" y="156"/>
                </a:lnTo>
                <a:lnTo>
                  <a:pt x="332" y="154"/>
                </a:lnTo>
                <a:lnTo>
                  <a:pt x="346" y="150"/>
                </a:lnTo>
                <a:lnTo>
                  <a:pt x="355" y="144"/>
                </a:lnTo>
                <a:lnTo>
                  <a:pt x="361" y="137"/>
                </a:lnTo>
                <a:lnTo>
                  <a:pt x="359" y="126"/>
                </a:lnTo>
                <a:lnTo>
                  <a:pt x="359" y="116"/>
                </a:lnTo>
                <a:lnTo>
                  <a:pt x="361" y="105"/>
                </a:lnTo>
                <a:lnTo>
                  <a:pt x="357" y="96"/>
                </a:lnTo>
                <a:lnTo>
                  <a:pt x="348" y="86"/>
                </a:lnTo>
                <a:lnTo>
                  <a:pt x="341" y="82"/>
                </a:lnTo>
                <a:lnTo>
                  <a:pt x="334" y="82"/>
                </a:lnTo>
                <a:lnTo>
                  <a:pt x="330" y="86"/>
                </a:lnTo>
                <a:lnTo>
                  <a:pt x="324" y="94"/>
                </a:lnTo>
                <a:lnTo>
                  <a:pt x="324" y="97"/>
                </a:lnTo>
                <a:lnTo>
                  <a:pt x="328" y="96"/>
                </a:lnTo>
                <a:lnTo>
                  <a:pt x="334" y="94"/>
                </a:lnTo>
                <a:lnTo>
                  <a:pt x="337" y="96"/>
                </a:lnTo>
                <a:lnTo>
                  <a:pt x="341" y="103"/>
                </a:lnTo>
                <a:lnTo>
                  <a:pt x="346" y="111"/>
                </a:lnTo>
                <a:lnTo>
                  <a:pt x="348" y="118"/>
                </a:lnTo>
                <a:lnTo>
                  <a:pt x="341" y="126"/>
                </a:lnTo>
                <a:lnTo>
                  <a:pt x="334" y="135"/>
                </a:lnTo>
                <a:lnTo>
                  <a:pt x="330" y="141"/>
                </a:lnTo>
                <a:lnTo>
                  <a:pt x="328" y="146"/>
                </a:lnTo>
                <a:lnTo>
                  <a:pt x="319" y="144"/>
                </a:lnTo>
                <a:lnTo>
                  <a:pt x="304" y="137"/>
                </a:lnTo>
                <a:lnTo>
                  <a:pt x="293" y="126"/>
                </a:lnTo>
                <a:lnTo>
                  <a:pt x="286" y="116"/>
                </a:lnTo>
                <a:lnTo>
                  <a:pt x="279" y="114"/>
                </a:lnTo>
                <a:lnTo>
                  <a:pt x="275" y="105"/>
                </a:lnTo>
                <a:lnTo>
                  <a:pt x="268" y="94"/>
                </a:lnTo>
                <a:lnTo>
                  <a:pt x="258" y="86"/>
                </a:lnTo>
                <a:lnTo>
                  <a:pt x="249" y="86"/>
                </a:lnTo>
                <a:lnTo>
                  <a:pt x="240" y="90"/>
                </a:lnTo>
                <a:lnTo>
                  <a:pt x="238" y="96"/>
                </a:lnTo>
                <a:lnTo>
                  <a:pt x="235" y="101"/>
                </a:lnTo>
                <a:lnTo>
                  <a:pt x="227" y="105"/>
                </a:lnTo>
                <a:lnTo>
                  <a:pt x="222" y="103"/>
                </a:lnTo>
                <a:lnTo>
                  <a:pt x="220" y="97"/>
                </a:lnTo>
                <a:lnTo>
                  <a:pt x="220" y="92"/>
                </a:lnTo>
                <a:lnTo>
                  <a:pt x="222" y="88"/>
                </a:lnTo>
                <a:lnTo>
                  <a:pt x="226" y="69"/>
                </a:lnTo>
                <a:lnTo>
                  <a:pt x="233" y="58"/>
                </a:lnTo>
                <a:lnTo>
                  <a:pt x="240" y="50"/>
                </a:lnTo>
                <a:lnTo>
                  <a:pt x="237" y="47"/>
                </a:lnTo>
                <a:lnTo>
                  <a:pt x="246" y="35"/>
                </a:lnTo>
                <a:lnTo>
                  <a:pt x="251" y="24"/>
                </a:lnTo>
                <a:lnTo>
                  <a:pt x="249" y="17"/>
                </a:lnTo>
                <a:lnTo>
                  <a:pt x="238" y="19"/>
                </a:lnTo>
                <a:lnTo>
                  <a:pt x="235" y="15"/>
                </a:lnTo>
                <a:lnTo>
                  <a:pt x="233" y="7"/>
                </a:lnTo>
                <a:lnTo>
                  <a:pt x="229" y="0"/>
                </a:lnTo>
                <a:lnTo>
                  <a:pt x="220" y="0"/>
                </a:lnTo>
                <a:lnTo>
                  <a:pt x="211" y="3"/>
                </a:lnTo>
                <a:lnTo>
                  <a:pt x="209" y="11"/>
                </a:lnTo>
                <a:lnTo>
                  <a:pt x="205" y="17"/>
                </a:lnTo>
                <a:lnTo>
                  <a:pt x="200" y="20"/>
                </a:lnTo>
                <a:lnTo>
                  <a:pt x="194" y="22"/>
                </a:lnTo>
                <a:lnTo>
                  <a:pt x="191" y="26"/>
                </a:lnTo>
                <a:lnTo>
                  <a:pt x="187" y="32"/>
                </a:lnTo>
                <a:lnTo>
                  <a:pt x="185" y="39"/>
                </a:lnTo>
                <a:lnTo>
                  <a:pt x="0" y="82"/>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55" name="Freeform 304">
            <a:extLst>
              <a:ext uri="{FF2B5EF4-FFF2-40B4-BE49-F238E27FC236}">
                <a16:creationId xmlns:a16="http://schemas.microsoft.com/office/drawing/2014/main" id="{B2A604F4-22CD-40B6-8D98-0D821166DE49}"/>
              </a:ext>
            </a:extLst>
          </p:cNvPr>
          <p:cNvSpPr>
            <a:spLocks/>
          </p:cNvSpPr>
          <p:nvPr/>
        </p:nvSpPr>
        <p:spPr bwMode="auto">
          <a:xfrm>
            <a:off x="9980005" y="2869141"/>
            <a:ext cx="173185" cy="378804"/>
          </a:xfrm>
          <a:custGeom>
            <a:avLst/>
            <a:gdLst>
              <a:gd name="T0" fmla="*/ 0 w 166"/>
              <a:gd name="T1" fmla="*/ 2147483647 h 360"/>
              <a:gd name="T2" fmla="*/ 2147483647 w 166"/>
              <a:gd name="T3" fmla="*/ 2147483647 h 360"/>
              <a:gd name="T4" fmla="*/ 2147483647 w 166"/>
              <a:gd name="T5" fmla="*/ 2147483647 h 360"/>
              <a:gd name="T6" fmla="*/ 2147483647 w 166"/>
              <a:gd name="T7" fmla="*/ 2147483647 h 360"/>
              <a:gd name="T8" fmla="*/ 2147483647 w 166"/>
              <a:gd name="T9" fmla="*/ 2147483647 h 360"/>
              <a:gd name="T10" fmla="*/ 2147483647 w 166"/>
              <a:gd name="T11" fmla="*/ 2147483647 h 360"/>
              <a:gd name="T12" fmla="*/ 2147483647 w 166"/>
              <a:gd name="T13" fmla="*/ 2147483647 h 360"/>
              <a:gd name="T14" fmla="*/ 2147483647 w 166"/>
              <a:gd name="T15" fmla="*/ 2147483647 h 360"/>
              <a:gd name="T16" fmla="*/ 2147483647 w 166"/>
              <a:gd name="T17" fmla="*/ 2147483647 h 360"/>
              <a:gd name="T18" fmla="*/ 2147483647 w 166"/>
              <a:gd name="T19" fmla="*/ 2147483647 h 360"/>
              <a:gd name="T20" fmla="*/ 2147483647 w 166"/>
              <a:gd name="T21" fmla="*/ 2147483647 h 360"/>
              <a:gd name="T22" fmla="*/ 2147483647 w 166"/>
              <a:gd name="T23" fmla="*/ 2147483647 h 360"/>
              <a:gd name="T24" fmla="*/ 2147483647 w 166"/>
              <a:gd name="T25" fmla="*/ 2147483647 h 360"/>
              <a:gd name="T26" fmla="*/ 2147483647 w 166"/>
              <a:gd name="T27" fmla="*/ 2147483647 h 360"/>
              <a:gd name="T28" fmla="*/ 2147483647 w 166"/>
              <a:gd name="T29" fmla="*/ 2147483647 h 360"/>
              <a:gd name="T30" fmla="*/ 2147483647 w 166"/>
              <a:gd name="T31" fmla="*/ 2147483647 h 360"/>
              <a:gd name="T32" fmla="*/ 2147483647 w 166"/>
              <a:gd name="T33" fmla="*/ 2147483647 h 360"/>
              <a:gd name="T34" fmla="*/ 2147483647 w 166"/>
              <a:gd name="T35" fmla="*/ 2147483647 h 360"/>
              <a:gd name="T36" fmla="*/ 2147483647 w 166"/>
              <a:gd name="T37" fmla="*/ 2147483647 h 360"/>
              <a:gd name="T38" fmla="*/ 2147483647 w 166"/>
              <a:gd name="T39" fmla="*/ 2147483647 h 360"/>
              <a:gd name="T40" fmla="*/ 2147483647 w 166"/>
              <a:gd name="T41" fmla="*/ 2147483647 h 360"/>
              <a:gd name="T42" fmla="*/ 2147483647 w 166"/>
              <a:gd name="T43" fmla="*/ 2147483647 h 360"/>
              <a:gd name="T44" fmla="*/ 2147483647 w 166"/>
              <a:gd name="T45" fmla="*/ 2147483647 h 360"/>
              <a:gd name="T46" fmla="*/ 2147483647 w 166"/>
              <a:gd name="T47" fmla="*/ 2147483647 h 360"/>
              <a:gd name="T48" fmla="*/ 2147483647 w 166"/>
              <a:gd name="T49" fmla="*/ 2147483647 h 360"/>
              <a:gd name="T50" fmla="*/ 2147483647 w 166"/>
              <a:gd name="T51" fmla="*/ 2147483647 h 360"/>
              <a:gd name="T52" fmla="*/ 2147483647 w 166"/>
              <a:gd name="T53" fmla="*/ 2147483647 h 360"/>
              <a:gd name="T54" fmla="*/ 2147483647 w 166"/>
              <a:gd name="T55" fmla="*/ 2147483647 h 360"/>
              <a:gd name="T56" fmla="*/ 2147483647 w 166"/>
              <a:gd name="T57" fmla="*/ 2147483647 h 360"/>
              <a:gd name="T58" fmla="*/ 2147483647 w 166"/>
              <a:gd name="T59" fmla="*/ 2147483647 h 360"/>
              <a:gd name="T60" fmla="*/ 2147483647 w 166"/>
              <a:gd name="T61" fmla="*/ 2147483647 h 360"/>
              <a:gd name="T62" fmla="*/ 2147483647 w 166"/>
              <a:gd name="T63" fmla="*/ 2147483647 h 360"/>
              <a:gd name="T64" fmla="*/ 2147483647 w 166"/>
              <a:gd name="T65" fmla="*/ 2147483647 h 360"/>
              <a:gd name="T66" fmla="*/ 2147483647 w 166"/>
              <a:gd name="T67" fmla="*/ 2147483647 h 360"/>
              <a:gd name="T68" fmla="*/ 2147483647 w 166"/>
              <a:gd name="T69" fmla="*/ 0 h 360"/>
              <a:gd name="T70" fmla="*/ 0 w 166"/>
              <a:gd name="T71" fmla="*/ 2147483647 h 3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6"/>
              <a:gd name="T109" fmla="*/ 0 h 360"/>
              <a:gd name="T110" fmla="*/ 166 w 166"/>
              <a:gd name="T111" fmla="*/ 360 h 36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6" h="360">
                <a:moveTo>
                  <a:pt x="0" y="48"/>
                </a:moveTo>
                <a:lnTo>
                  <a:pt x="5" y="73"/>
                </a:lnTo>
                <a:lnTo>
                  <a:pt x="9" y="103"/>
                </a:lnTo>
                <a:lnTo>
                  <a:pt x="14" y="135"/>
                </a:lnTo>
                <a:lnTo>
                  <a:pt x="20" y="157"/>
                </a:lnTo>
                <a:lnTo>
                  <a:pt x="20" y="186"/>
                </a:lnTo>
                <a:lnTo>
                  <a:pt x="25" y="206"/>
                </a:lnTo>
                <a:lnTo>
                  <a:pt x="29" y="221"/>
                </a:lnTo>
                <a:lnTo>
                  <a:pt x="29" y="234"/>
                </a:lnTo>
                <a:lnTo>
                  <a:pt x="34" y="244"/>
                </a:lnTo>
                <a:lnTo>
                  <a:pt x="40" y="244"/>
                </a:lnTo>
                <a:lnTo>
                  <a:pt x="43" y="244"/>
                </a:lnTo>
                <a:lnTo>
                  <a:pt x="49" y="251"/>
                </a:lnTo>
                <a:lnTo>
                  <a:pt x="76" y="360"/>
                </a:lnTo>
                <a:lnTo>
                  <a:pt x="153" y="342"/>
                </a:lnTo>
                <a:lnTo>
                  <a:pt x="151" y="336"/>
                </a:lnTo>
                <a:lnTo>
                  <a:pt x="144" y="328"/>
                </a:lnTo>
                <a:lnTo>
                  <a:pt x="137" y="319"/>
                </a:lnTo>
                <a:lnTo>
                  <a:pt x="133" y="310"/>
                </a:lnTo>
                <a:lnTo>
                  <a:pt x="137" y="289"/>
                </a:lnTo>
                <a:lnTo>
                  <a:pt x="140" y="263"/>
                </a:lnTo>
                <a:lnTo>
                  <a:pt x="144" y="236"/>
                </a:lnTo>
                <a:lnTo>
                  <a:pt x="142" y="208"/>
                </a:lnTo>
                <a:lnTo>
                  <a:pt x="142" y="184"/>
                </a:lnTo>
                <a:lnTo>
                  <a:pt x="146" y="161"/>
                </a:lnTo>
                <a:lnTo>
                  <a:pt x="150" y="137"/>
                </a:lnTo>
                <a:lnTo>
                  <a:pt x="144" y="107"/>
                </a:lnTo>
                <a:lnTo>
                  <a:pt x="146" y="97"/>
                </a:lnTo>
                <a:lnTo>
                  <a:pt x="155" y="90"/>
                </a:lnTo>
                <a:lnTo>
                  <a:pt x="164" y="77"/>
                </a:lnTo>
                <a:lnTo>
                  <a:pt x="166" y="54"/>
                </a:lnTo>
                <a:lnTo>
                  <a:pt x="164" y="37"/>
                </a:lnTo>
                <a:lnTo>
                  <a:pt x="164" y="20"/>
                </a:lnTo>
                <a:lnTo>
                  <a:pt x="162" y="7"/>
                </a:lnTo>
                <a:lnTo>
                  <a:pt x="161" y="0"/>
                </a:lnTo>
                <a:lnTo>
                  <a:pt x="0" y="48"/>
                </a:lnTo>
                <a:close/>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56" name="Freeform 305">
            <a:extLst>
              <a:ext uri="{FF2B5EF4-FFF2-40B4-BE49-F238E27FC236}">
                <a16:creationId xmlns:a16="http://schemas.microsoft.com/office/drawing/2014/main" id="{B3DF96A0-875E-4585-A154-95E7BE99A20E}"/>
              </a:ext>
            </a:extLst>
          </p:cNvPr>
          <p:cNvSpPr>
            <a:spLocks/>
          </p:cNvSpPr>
          <p:nvPr/>
        </p:nvSpPr>
        <p:spPr bwMode="auto">
          <a:xfrm>
            <a:off x="9983271" y="2869141"/>
            <a:ext cx="173185" cy="378804"/>
          </a:xfrm>
          <a:custGeom>
            <a:avLst/>
            <a:gdLst>
              <a:gd name="T0" fmla="*/ 0 w 166"/>
              <a:gd name="T1" fmla="*/ 2147483647 h 360"/>
              <a:gd name="T2" fmla="*/ 0 w 166"/>
              <a:gd name="T3" fmla="*/ 2147483647 h 360"/>
              <a:gd name="T4" fmla="*/ 2147483647 w 166"/>
              <a:gd name="T5" fmla="*/ 2147483647 h 360"/>
              <a:gd name="T6" fmla="*/ 2147483647 w 166"/>
              <a:gd name="T7" fmla="*/ 2147483647 h 360"/>
              <a:gd name="T8" fmla="*/ 2147483647 w 166"/>
              <a:gd name="T9" fmla="*/ 2147483647 h 360"/>
              <a:gd name="T10" fmla="*/ 2147483647 w 166"/>
              <a:gd name="T11" fmla="*/ 2147483647 h 360"/>
              <a:gd name="T12" fmla="*/ 2147483647 w 166"/>
              <a:gd name="T13" fmla="*/ 2147483647 h 360"/>
              <a:gd name="T14" fmla="*/ 2147483647 w 166"/>
              <a:gd name="T15" fmla="*/ 2147483647 h 360"/>
              <a:gd name="T16" fmla="*/ 2147483647 w 166"/>
              <a:gd name="T17" fmla="*/ 2147483647 h 360"/>
              <a:gd name="T18" fmla="*/ 2147483647 w 166"/>
              <a:gd name="T19" fmla="*/ 2147483647 h 360"/>
              <a:gd name="T20" fmla="*/ 2147483647 w 166"/>
              <a:gd name="T21" fmla="*/ 2147483647 h 360"/>
              <a:gd name="T22" fmla="*/ 2147483647 w 166"/>
              <a:gd name="T23" fmla="*/ 2147483647 h 360"/>
              <a:gd name="T24" fmla="*/ 2147483647 w 166"/>
              <a:gd name="T25" fmla="*/ 2147483647 h 360"/>
              <a:gd name="T26" fmla="*/ 2147483647 w 166"/>
              <a:gd name="T27" fmla="*/ 2147483647 h 360"/>
              <a:gd name="T28" fmla="*/ 2147483647 w 166"/>
              <a:gd name="T29" fmla="*/ 2147483647 h 360"/>
              <a:gd name="T30" fmla="*/ 2147483647 w 166"/>
              <a:gd name="T31" fmla="*/ 2147483647 h 360"/>
              <a:gd name="T32" fmla="*/ 2147483647 w 166"/>
              <a:gd name="T33" fmla="*/ 2147483647 h 360"/>
              <a:gd name="T34" fmla="*/ 2147483647 w 166"/>
              <a:gd name="T35" fmla="*/ 2147483647 h 360"/>
              <a:gd name="T36" fmla="*/ 2147483647 w 166"/>
              <a:gd name="T37" fmla="*/ 2147483647 h 360"/>
              <a:gd name="T38" fmla="*/ 2147483647 w 166"/>
              <a:gd name="T39" fmla="*/ 2147483647 h 360"/>
              <a:gd name="T40" fmla="*/ 2147483647 w 166"/>
              <a:gd name="T41" fmla="*/ 2147483647 h 360"/>
              <a:gd name="T42" fmla="*/ 2147483647 w 166"/>
              <a:gd name="T43" fmla="*/ 2147483647 h 360"/>
              <a:gd name="T44" fmla="*/ 2147483647 w 166"/>
              <a:gd name="T45" fmla="*/ 2147483647 h 360"/>
              <a:gd name="T46" fmla="*/ 2147483647 w 166"/>
              <a:gd name="T47" fmla="*/ 2147483647 h 360"/>
              <a:gd name="T48" fmla="*/ 2147483647 w 166"/>
              <a:gd name="T49" fmla="*/ 2147483647 h 360"/>
              <a:gd name="T50" fmla="*/ 2147483647 w 166"/>
              <a:gd name="T51" fmla="*/ 2147483647 h 360"/>
              <a:gd name="T52" fmla="*/ 2147483647 w 166"/>
              <a:gd name="T53" fmla="*/ 2147483647 h 360"/>
              <a:gd name="T54" fmla="*/ 2147483647 w 166"/>
              <a:gd name="T55" fmla="*/ 2147483647 h 360"/>
              <a:gd name="T56" fmla="*/ 2147483647 w 166"/>
              <a:gd name="T57" fmla="*/ 2147483647 h 360"/>
              <a:gd name="T58" fmla="*/ 2147483647 w 166"/>
              <a:gd name="T59" fmla="*/ 2147483647 h 360"/>
              <a:gd name="T60" fmla="*/ 2147483647 w 166"/>
              <a:gd name="T61" fmla="*/ 2147483647 h 360"/>
              <a:gd name="T62" fmla="*/ 2147483647 w 166"/>
              <a:gd name="T63" fmla="*/ 2147483647 h 360"/>
              <a:gd name="T64" fmla="*/ 2147483647 w 166"/>
              <a:gd name="T65" fmla="*/ 2147483647 h 360"/>
              <a:gd name="T66" fmla="*/ 2147483647 w 166"/>
              <a:gd name="T67" fmla="*/ 2147483647 h 360"/>
              <a:gd name="T68" fmla="*/ 2147483647 w 166"/>
              <a:gd name="T69" fmla="*/ 2147483647 h 360"/>
              <a:gd name="T70" fmla="*/ 2147483647 w 166"/>
              <a:gd name="T71" fmla="*/ 2147483647 h 360"/>
              <a:gd name="T72" fmla="*/ 2147483647 w 166"/>
              <a:gd name="T73" fmla="*/ 2147483647 h 360"/>
              <a:gd name="T74" fmla="*/ 2147483647 w 166"/>
              <a:gd name="T75" fmla="*/ 2147483647 h 360"/>
              <a:gd name="T76" fmla="*/ 2147483647 w 166"/>
              <a:gd name="T77" fmla="*/ 2147483647 h 360"/>
              <a:gd name="T78" fmla="*/ 2147483647 w 166"/>
              <a:gd name="T79" fmla="*/ 2147483647 h 360"/>
              <a:gd name="T80" fmla="*/ 2147483647 w 166"/>
              <a:gd name="T81" fmla="*/ 2147483647 h 360"/>
              <a:gd name="T82" fmla="*/ 2147483647 w 166"/>
              <a:gd name="T83" fmla="*/ 2147483647 h 360"/>
              <a:gd name="T84" fmla="*/ 2147483647 w 166"/>
              <a:gd name="T85" fmla="*/ 0 h 360"/>
              <a:gd name="T86" fmla="*/ 0 w 166"/>
              <a:gd name="T87" fmla="*/ 2147483647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6"/>
              <a:gd name="T133" fmla="*/ 0 h 360"/>
              <a:gd name="T134" fmla="*/ 166 w 166"/>
              <a:gd name="T135" fmla="*/ 360 h 3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6" h="360">
                <a:moveTo>
                  <a:pt x="0" y="48"/>
                </a:moveTo>
                <a:lnTo>
                  <a:pt x="0" y="48"/>
                </a:lnTo>
                <a:lnTo>
                  <a:pt x="5" y="73"/>
                </a:lnTo>
                <a:lnTo>
                  <a:pt x="9" y="103"/>
                </a:lnTo>
                <a:lnTo>
                  <a:pt x="14" y="135"/>
                </a:lnTo>
                <a:lnTo>
                  <a:pt x="20" y="157"/>
                </a:lnTo>
                <a:lnTo>
                  <a:pt x="20" y="186"/>
                </a:lnTo>
                <a:lnTo>
                  <a:pt x="25" y="206"/>
                </a:lnTo>
                <a:lnTo>
                  <a:pt x="29" y="221"/>
                </a:lnTo>
                <a:lnTo>
                  <a:pt x="29" y="234"/>
                </a:lnTo>
                <a:lnTo>
                  <a:pt x="34" y="244"/>
                </a:lnTo>
                <a:lnTo>
                  <a:pt x="40" y="244"/>
                </a:lnTo>
                <a:lnTo>
                  <a:pt x="43" y="244"/>
                </a:lnTo>
                <a:lnTo>
                  <a:pt x="49" y="251"/>
                </a:lnTo>
                <a:lnTo>
                  <a:pt x="76" y="360"/>
                </a:lnTo>
                <a:lnTo>
                  <a:pt x="153" y="342"/>
                </a:lnTo>
                <a:lnTo>
                  <a:pt x="151" y="336"/>
                </a:lnTo>
                <a:lnTo>
                  <a:pt x="144" y="328"/>
                </a:lnTo>
                <a:lnTo>
                  <a:pt x="137" y="319"/>
                </a:lnTo>
                <a:lnTo>
                  <a:pt x="133" y="310"/>
                </a:lnTo>
                <a:lnTo>
                  <a:pt x="137" y="289"/>
                </a:lnTo>
                <a:lnTo>
                  <a:pt x="140" y="263"/>
                </a:lnTo>
                <a:lnTo>
                  <a:pt x="144" y="236"/>
                </a:lnTo>
                <a:lnTo>
                  <a:pt x="142" y="208"/>
                </a:lnTo>
                <a:lnTo>
                  <a:pt x="142" y="184"/>
                </a:lnTo>
                <a:lnTo>
                  <a:pt x="146" y="161"/>
                </a:lnTo>
                <a:lnTo>
                  <a:pt x="150" y="137"/>
                </a:lnTo>
                <a:lnTo>
                  <a:pt x="144" y="107"/>
                </a:lnTo>
                <a:lnTo>
                  <a:pt x="146" y="97"/>
                </a:lnTo>
                <a:lnTo>
                  <a:pt x="155" y="90"/>
                </a:lnTo>
                <a:lnTo>
                  <a:pt x="164" y="77"/>
                </a:lnTo>
                <a:lnTo>
                  <a:pt x="166" y="54"/>
                </a:lnTo>
                <a:lnTo>
                  <a:pt x="164" y="37"/>
                </a:lnTo>
                <a:lnTo>
                  <a:pt x="164" y="20"/>
                </a:lnTo>
                <a:lnTo>
                  <a:pt x="162" y="7"/>
                </a:lnTo>
                <a:lnTo>
                  <a:pt x="161" y="0"/>
                </a:lnTo>
                <a:lnTo>
                  <a:pt x="0" y="48"/>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57" name="Freeform 306">
            <a:extLst>
              <a:ext uri="{FF2B5EF4-FFF2-40B4-BE49-F238E27FC236}">
                <a16:creationId xmlns:a16="http://schemas.microsoft.com/office/drawing/2014/main" id="{6C4C1819-63B8-4858-BABF-18F03AD59ED8}"/>
              </a:ext>
            </a:extLst>
          </p:cNvPr>
          <p:cNvSpPr>
            <a:spLocks/>
          </p:cNvSpPr>
          <p:nvPr/>
        </p:nvSpPr>
        <p:spPr bwMode="auto">
          <a:xfrm>
            <a:off x="10122146" y="2820263"/>
            <a:ext cx="179721" cy="408481"/>
          </a:xfrm>
          <a:custGeom>
            <a:avLst/>
            <a:gdLst>
              <a:gd name="T0" fmla="*/ 2147483647 w 172"/>
              <a:gd name="T1" fmla="*/ 2147483647 h 389"/>
              <a:gd name="T2" fmla="*/ 2147483647 w 172"/>
              <a:gd name="T3" fmla="*/ 2147483647 h 389"/>
              <a:gd name="T4" fmla="*/ 2147483647 w 172"/>
              <a:gd name="T5" fmla="*/ 2147483647 h 389"/>
              <a:gd name="T6" fmla="*/ 2147483647 w 172"/>
              <a:gd name="T7" fmla="*/ 2147483647 h 389"/>
              <a:gd name="T8" fmla="*/ 2147483647 w 172"/>
              <a:gd name="T9" fmla="*/ 2147483647 h 389"/>
              <a:gd name="T10" fmla="*/ 2147483647 w 172"/>
              <a:gd name="T11" fmla="*/ 2147483647 h 389"/>
              <a:gd name="T12" fmla="*/ 2147483647 w 172"/>
              <a:gd name="T13" fmla="*/ 2147483647 h 389"/>
              <a:gd name="T14" fmla="*/ 2147483647 w 172"/>
              <a:gd name="T15" fmla="*/ 2147483647 h 389"/>
              <a:gd name="T16" fmla="*/ 2147483647 w 172"/>
              <a:gd name="T17" fmla="*/ 2147483647 h 389"/>
              <a:gd name="T18" fmla="*/ 2147483647 w 172"/>
              <a:gd name="T19" fmla="*/ 2147483647 h 389"/>
              <a:gd name="T20" fmla="*/ 2147483647 w 172"/>
              <a:gd name="T21" fmla="*/ 2147483647 h 389"/>
              <a:gd name="T22" fmla="*/ 2147483647 w 172"/>
              <a:gd name="T23" fmla="*/ 2147483647 h 389"/>
              <a:gd name="T24" fmla="*/ 2147483647 w 172"/>
              <a:gd name="T25" fmla="*/ 2147483647 h 389"/>
              <a:gd name="T26" fmla="*/ 2147483647 w 172"/>
              <a:gd name="T27" fmla="*/ 2147483647 h 389"/>
              <a:gd name="T28" fmla="*/ 2147483647 w 172"/>
              <a:gd name="T29" fmla="*/ 2147483647 h 389"/>
              <a:gd name="T30" fmla="*/ 2147483647 w 172"/>
              <a:gd name="T31" fmla="*/ 2147483647 h 389"/>
              <a:gd name="T32" fmla="*/ 0 w 172"/>
              <a:gd name="T33" fmla="*/ 2147483647 h 389"/>
              <a:gd name="T34" fmla="*/ 2147483647 w 172"/>
              <a:gd name="T35" fmla="*/ 2147483647 h 389"/>
              <a:gd name="T36" fmla="*/ 2147483647 w 172"/>
              <a:gd name="T37" fmla="*/ 2147483647 h 389"/>
              <a:gd name="T38" fmla="*/ 2147483647 w 172"/>
              <a:gd name="T39" fmla="*/ 2147483647 h 389"/>
              <a:gd name="T40" fmla="*/ 2147483647 w 172"/>
              <a:gd name="T41" fmla="*/ 2147483647 h 389"/>
              <a:gd name="T42" fmla="*/ 2147483647 w 172"/>
              <a:gd name="T43" fmla="*/ 2147483647 h 389"/>
              <a:gd name="T44" fmla="*/ 2147483647 w 172"/>
              <a:gd name="T45" fmla="*/ 2147483647 h 389"/>
              <a:gd name="T46" fmla="*/ 2147483647 w 172"/>
              <a:gd name="T47" fmla="*/ 2147483647 h 389"/>
              <a:gd name="T48" fmla="*/ 2147483647 w 172"/>
              <a:gd name="T49" fmla="*/ 2147483647 h 389"/>
              <a:gd name="T50" fmla="*/ 2147483647 w 172"/>
              <a:gd name="T51" fmla="*/ 2147483647 h 389"/>
              <a:gd name="T52" fmla="*/ 2147483647 w 172"/>
              <a:gd name="T53" fmla="*/ 2147483647 h 389"/>
              <a:gd name="T54" fmla="*/ 2147483647 w 172"/>
              <a:gd name="T55" fmla="*/ 2147483647 h 389"/>
              <a:gd name="T56" fmla="*/ 2147483647 w 172"/>
              <a:gd name="T57" fmla="*/ 2147483647 h 389"/>
              <a:gd name="T58" fmla="*/ 2147483647 w 172"/>
              <a:gd name="T59" fmla="*/ 2147483647 h 389"/>
              <a:gd name="T60" fmla="*/ 2147483647 w 172"/>
              <a:gd name="T61" fmla="*/ 2147483647 h 389"/>
              <a:gd name="T62" fmla="*/ 2147483647 w 172"/>
              <a:gd name="T63" fmla="*/ 2147483647 h 389"/>
              <a:gd name="T64" fmla="*/ 2147483647 w 172"/>
              <a:gd name="T65" fmla="*/ 2147483647 h 389"/>
              <a:gd name="T66" fmla="*/ 2147483647 w 172"/>
              <a:gd name="T67" fmla="*/ 2147483647 h 389"/>
              <a:gd name="T68" fmla="*/ 2147483647 w 172"/>
              <a:gd name="T69" fmla="*/ 2147483647 h 389"/>
              <a:gd name="T70" fmla="*/ 2147483647 w 172"/>
              <a:gd name="T71" fmla="*/ 2147483647 h 389"/>
              <a:gd name="T72" fmla="*/ 2147483647 w 172"/>
              <a:gd name="T73" fmla="*/ 2147483647 h 389"/>
              <a:gd name="T74" fmla="*/ 2147483647 w 172"/>
              <a:gd name="T75" fmla="*/ 2147483647 h 389"/>
              <a:gd name="T76" fmla="*/ 2147483647 w 172"/>
              <a:gd name="T77" fmla="*/ 2147483647 h 389"/>
              <a:gd name="T78" fmla="*/ 2147483647 w 172"/>
              <a:gd name="T79" fmla="*/ 2147483647 h 389"/>
              <a:gd name="T80" fmla="*/ 2147483647 w 172"/>
              <a:gd name="T81" fmla="*/ 2147483647 h 389"/>
              <a:gd name="T82" fmla="*/ 2147483647 w 172"/>
              <a:gd name="T83" fmla="*/ 2147483647 h 389"/>
              <a:gd name="T84" fmla="*/ 2147483647 w 172"/>
              <a:gd name="T85" fmla="*/ 2147483647 h 389"/>
              <a:gd name="T86" fmla="*/ 2147483647 w 172"/>
              <a:gd name="T87" fmla="*/ 2147483647 h 389"/>
              <a:gd name="T88" fmla="*/ 2147483647 w 172"/>
              <a:gd name="T89" fmla="*/ 2147483647 h 389"/>
              <a:gd name="T90" fmla="*/ 2147483647 w 172"/>
              <a:gd name="T91" fmla="*/ 2147483647 h 389"/>
              <a:gd name="T92" fmla="*/ 2147483647 w 172"/>
              <a:gd name="T93" fmla="*/ 0 h 389"/>
              <a:gd name="T94" fmla="*/ 2147483647 w 172"/>
              <a:gd name="T95" fmla="*/ 2147483647 h 389"/>
              <a:gd name="T96" fmla="*/ 2147483647 w 172"/>
              <a:gd name="T97" fmla="*/ 2147483647 h 389"/>
              <a:gd name="T98" fmla="*/ 2147483647 w 172"/>
              <a:gd name="T99" fmla="*/ 2147483647 h 389"/>
              <a:gd name="T100" fmla="*/ 2147483647 w 172"/>
              <a:gd name="T101" fmla="*/ 2147483647 h 389"/>
              <a:gd name="T102" fmla="*/ 2147483647 w 172"/>
              <a:gd name="T103" fmla="*/ 2147483647 h 389"/>
              <a:gd name="T104" fmla="*/ 2147483647 w 172"/>
              <a:gd name="T105" fmla="*/ 2147483647 h 389"/>
              <a:gd name="T106" fmla="*/ 2147483647 w 172"/>
              <a:gd name="T107" fmla="*/ 2147483647 h 3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2"/>
              <a:gd name="T163" fmla="*/ 0 h 389"/>
              <a:gd name="T164" fmla="*/ 172 w 172"/>
              <a:gd name="T165" fmla="*/ 389 h 3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2" h="389">
                <a:moveTo>
                  <a:pt x="28" y="47"/>
                </a:moveTo>
                <a:lnTo>
                  <a:pt x="29" y="56"/>
                </a:lnTo>
                <a:lnTo>
                  <a:pt x="31" y="69"/>
                </a:lnTo>
                <a:lnTo>
                  <a:pt x="31" y="86"/>
                </a:lnTo>
                <a:lnTo>
                  <a:pt x="33" y="101"/>
                </a:lnTo>
                <a:lnTo>
                  <a:pt x="31" y="124"/>
                </a:lnTo>
                <a:lnTo>
                  <a:pt x="22" y="137"/>
                </a:lnTo>
                <a:lnTo>
                  <a:pt x="13" y="144"/>
                </a:lnTo>
                <a:lnTo>
                  <a:pt x="11" y="154"/>
                </a:lnTo>
                <a:lnTo>
                  <a:pt x="17" y="184"/>
                </a:lnTo>
                <a:lnTo>
                  <a:pt x="13" y="208"/>
                </a:lnTo>
                <a:lnTo>
                  <a:pt x="9" y="231"/>
                </a:lnTo>
                <a:lnTo>
                  <a:pt x="9" y="255"/>
                </a:lnTo>
                <a:lnTo>
                  <a:pt x="11" y="283"/>
                </a:lnTo>
                <a:lnTo>
                  <a:pt x="7" y="310"/>
                </a:lnTo>
                <a:lnTo>
                  <a:pt x="4" y="336"/>
                </a:lnTo>
                <a:lnTo>
                  <a:pt x="0" y="357"/>
                </a:lnTo>
                <a:lnTo>
                  <a:pt x="4" y="366"/>
                </a:lnTo>
                <a:lnTo>
                  <a:pt x="11" y="375"/>
                </a:lnTo>
                <a:lnTo>
                  <a:pt x="18" y="383"/>
                </a:lnTo>
                <a:lnTo>
                  <a:pt x="20" y="389"/>
                </a:lnTo>
                <a:lnTo>
                  <a:pt x="128" y="364"/>
                </a:lnTo>
                <a:lnTo>
                  <a:pt x="130" y="357"/>
                </a:lnTo>
                <a:lnTo>
                  <a:pt x="134" y="351"/>
                </a:lnTo>
                <a:lnTo>
                  <a:pt x="137" y="347"/>
                </a:lnTo>
                <a:lnTo>
                  <a:pt x="143" y="345"/>
                </a:lnTo>
                <a:lnTo>
                  <a:pt x="148" y="342"/>
                </a:lnTo>
                <a:lnTo>
                  <a:pt x="152" y="336"/>
                </a:lnTo>
                <a:lnTo>
                  <a:pt x="154" y="328"/>
                </a:lnTo>
                <a:lnTo>
                  <a:pt x="163" y="325"/>
                </a:lnTo>
                <a:lnTo>
                  <a:pt x="167" y="323"/>
                </a:lnTo>
                <a:lnTo>
                  <a:pt x="170" y="319"/>
                </a:lnTo>
                <a:lnTo>
                  <a:pt x="172" y="312"/>
                </a:lnTo>
                <a:lnTo>
                  <a:pt x="172" y="293"/>
                </a:lnTo>
                <a:lnTo>
                  <a:pt x="165" y="287"/>
                </a:lnTo>
                <a:lnTo>
                  <a:pt x="156" y="281"/>
                </a:lnTo>
                <a:lnTo>
                  <a:pt x="148" y="272"/>
                </a:lnTo>
                <a:lnTo>
                  <a:pt x="139" y="259"/>
                </a:lnTo>
                <a:lnTo>
                  <a:pt x="134" y="242"/>
                </a:lnTo>
                <a:lnTo>
                  <a:pt x="123" y="210"/>
                </a:lnTo>
                <a:lnTo>
                  <a:pt x="108" y="169"/>
                </a:lnTo>
                <a:lnTo>
                  <a:pt x="93" y="124"/>
                </a:lnTo>
                <a:lnTo>
                  <a:pt x="79" y="78"/>
                </a:lnTo>
                <a:lnTo>
                  <a:pt x="66" y="41"/>
                </a:lnTo>
                <a:lnTo>
                  <a:pt x="59" y="13"/>
                </a:lnTo>
                <a:lnTo>
                  <a:pt x="55" y="3"/>
                </a:lnTo>
                <a:lnTo>
                  <a:pt x="53" y="0"/>
                </a:lnTo>
                <a:lnTo>
                  <a:pt x="51" y="3"/>
                </a:lnTo>
                <a:lnTo>
                  <a:pt x="46" y="7"/>
                </a:lnTo>
                <a:lnTo>
                  <a:pt x="37" y="7"/>
                </a:lnTo>
                <a:lnTo>
                  <a:pt x="33" y="11"/>
                </a:lnTo>
                <a:lnTo>
                  <a:pt x="33" y="22"/>
                </a:lnTo>
                <a:lnTo>
                  <a:pt x="31" y="35"/>
                </a:lnTo>
                <a:lnTo>
                  <a:pt x="28" y="47"/>
                </a:lnTo>
                <a:close/>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58" name="Freeform 307">
            <a:extLst>
              <a:ext uri="{FF2B5EF4-FFF2-40B4-BE49-F238E27FC236}">
                <a16:creationId xmlns:a16="http://schemas.microsoft.com/office/drawing/2014/main" id="{0DDD2406-C800-41E3-A115-4783275BAF46}"/>
              </a:ext>
            </a:extLst>
          </p:cNvPr>
          <p:cNvSpPr>
            <a:spLocks/>
          </p:cNvSpPr>
          <p:nvPr/>
        </p:nvSpPr>
        <p:spPr bwMode="auto">
          <a:xfrm>
            <a:off x="10118880" y="2820263"/>
            <a:ext cx="179721" cy="408481"/>
          </a:xfrm>
          <a:custGeom>
            <a:avLst/>
            <a:gdLst>
              <a:gd name="T0" fmla="*/ 2147483647 w 172"/>
              <a:gd name="T1" fmla="*/ 2147483647 h 389"/>
              <a:gd name="T2" fmla="*/ 2147483647 w 172"/>
              <a:gd name="T3" fmla="*/ 2147483647 h 389"/>
              <a:gd name="T4" fmla="*/ 2147483647 w 172"/>
              <a:gd name="T5" fmla="*/ 2147483647 h 389"/>
              <a:gd name="T6" fmla="*/ 2147483647 w 172"/>
              <a:gd name="T7" fmla="*/ 2147483647 h 389"/>
              <a:gd name="T8" fmla="*/ 2147483647 w 172"/>
              <a:gd name="T9" fmla="*/ 2147483647 h 389"/>
              <a:gd name="T10" fmla="*/ 2147483647 w 172"/>
              <a:gd name="T11" fmla="*/ 2147483647 h 389"/>
              <a:gd name="T12" fmla="*/ 2147483647 w 172"/>
              <a:gd name="T13" fmla="*/ 2147483647 h 389"/>
              <a:gd name="T14" fmla="*/ 2147483647 w 172"/>
              <a:gd name="T15" fmla="*/ 2147483647 h 389"/>
              <a:gd name="T16" fmla="*/ 2147483647 w 172"/>
              <a:gd name="T17" fmla="*/ 2147483647 h 389"/>
              <a:gd name="T18" fmla="*/ 2147483647 w 172"/>
              <a:gd name="T19" fmla="*/ 2147483647 h 389"/>
              <a:gd name="T20" fmla="*/ 0 w 172"/>
              <a:gd name="T21" fmla="*/ 2147483647 h 389"/>
              <a:gd name="T22" fmla="*/ 2147483647 w 172"/>
              <a:gd name="T23" fmla="*/ 2147483647 h 389"/>
              <a:gd name="T24" fmla="*/ 2147483647 w 172"/>
              <a:gd name="T25" fmla="*/ 2147483647 h 389"/>
              <a:gd name="T26" fmla="*/ 2147483647 w 172"/>
              <a:gd name="T27" fmla="*/ 2147483647 h 389"/>
              <a:gd name="T28" fmla="*/ 2147483647 w 172"/>
              <a:gd name="T29" fmla="*/ 2147483647 h 389"/>
              <a:gd name="T30" fmla="*/ 2147483647 w 172"/>
              <a:gd name="T31" fmla="*/ 2147483647 h 389"/>
              <a:gd name="T32" fmla="*/ 2147483647 w 172"/>
              <a:gd name="T33" fmla="*/ 2147483647 h 389"/>
              <a:gd name="T34" fmla="*/ 2147483647 w 172"/>
              <a:gd name="T35" fmla="*/ 2147483647 h 389"/>
              <a:gd name="T36" fmla="*/ 2147483647 w 172"/>
              <a:gd name="T37" fmla="*/ 2147483647 h 389"/>
              <a:gd name="T38" fmla="*/ 2147483647 w 172"/>
              <a:gd name="T39" fmla="*/ 2147483647 h 389"/>
              <a:gd name="T40" fmla="*/ 2147483647 w 172"/>
              <a:gd name="T41" fmla="*/ 2147483647 h 389"/>
              <a:gd name="T42" fmla="*/ 2147483647 w 172"/>
              <a:gd name="T43" fmla="*/ 2147483647 h 389"/>
              <a:gd name="T44" fmla="*/ 2147483647 w 172"/>
              <a:gd name="T45" fmla="*/ 2147483647 h 389"/>
              <a:gd name="T46" fmla="*/ 2147483647 w 172"/>
              <a:gd name="T47" fmla="*/ 2147483647 h 389"/>
              <a:gd name="T48" fmla="*/ 2147483647 w 172"/>
              <a:gd name="T49" fmla="*/ 2147483647 h 389"/>
              <a:gd name="T50" fmla="*/ 2147483647 w 172"/>
              <a:gd name="T51" fmla="*/ 2147483647 h 389"/>
              <a:gd name="T52" fmla="*/ 2147483647 w 172"/>
              <a:gd name="T53" fmla="*/ 2147483647 h 389"/>
              <a:gd name="T54" fmla="*/ 2147483647 w 172"/>
              <a:gd name="T55" fmla="*/ 2147483647 h 389"/>
              <a:gd name="T56" fmla="*/ 2147483647 w 172"/>
              <a:gd name="T57" fmla="*/ 0 h 389"/>
              <a:gd name="T58" fmla="*/ 2147483647 w 172"/>
              <a:gd name="T59" fmla="*/ 2147483647 h 389"/>
              <a:gd name="T60" fmla="*/ 2147483647 w 172"/>
              <a:gd name="T61" fmla="*/ 2147483647 h 389"/>
              <a:gd name="T62" fmla="*/ 2147483647 w 172"/>
              <a:gd name="T63" fmla="*/ 2147483647 h 389"/>
              <a:gd name="T64" fmla="*/ 2147483647 w 172"/>
              <a:gd name="T65" fmla="*/ 2147483647 h 3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2"/>
              <a:gd name="T100" fmla="*/ 0 h 389"/>
              <a:gd name="T101" fmla="*/ 172 w 172"/>
              <a:gd name="T102" fmla="*/ 389 h 3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2" h="389">
                <a:moveTo>
                  <a:pt x="28" y="47"/>
                </a:moveTo>
                <a:lnTo>
                  <a:pt x="28" y="47"/>
                </a:lnTo>
                <a:lnTo>
                  <a:pt x="29" y="56"/>
                </a:lnTo>
                <a:lnTo>
                  <a:pt x="31" y="69"/>
                </a:lnTo>
                <a:lnTo>
                  <a:pt x="31" y="86"/>
                </a:lnTo>
                <a:lnTo>
                  <a:pt x="33" y="101"/>
                </a:lnTo>
                <a:lnTo>
                  <a:pt x="31" y="124"/>
                </a:lnTo>
                <a:lnTo>
                  <a:pt x="22" y="137"/>
                </a:lnTo>
                <a:lnTo>
                  <a:pt x="13" y="144"/>
                </a:lnTo>
                <a:lnTo>
                  <a:pt x="11" y="154"/>
                </a:lnTo>
                <a:lnTo>
                  <a:pt x="17" y="184"/>
                </a:lnTo>
                <a:lnTo>
                  <a:pt x="13" y="208"/>
                </a:lnTo>
                <a:lnTo>
                  <a:pt x="9" y="231"/>
                </a:lnTo>
                <a:lnTo>
                  <a:pt x="9" y="255"/>
                </a:lnTo>
                <a:lnTo>
                  <a:pt x="11" y="283"/>
                </a:lnTo>
                <a:lnTo>
                  <a:pt x="7" y="310"/>
                </a:lnTo>
                <a:lnTo>
                  <a:pt x="4" y="336"/>
                </a:lnTo>
                <a:lnTo>
                  <a:pt x="0" y="357"/>
                </a:lnTo>
                <a:lnTo>
                  <a:pt x="4" y="366"/>
                </a:lnTo>
                <a:lnTo>
                  <a:pt x="11" y="375"/>
                </a:lnTo>
                <a:lnTo>
                  <a:pt x="18" y="383"/>
                </a:lnTo>
                <a:lnTo>
                  <a:pt x="20" y="389"/>
                </a:lnTo>
                <a:lnTo>
                  <a:pt x="128" y="364"/>
                </a:lnTo>
                <a:lnTo>
                  <a:pt x="130" y="357"/>
                </a:lnTo>
                <a:lnTo>
                  <a:pt x="134" y="351"/>
                </a:lnTo>
                <a:lnTo>
                  <a:pt x="137" y="347"/>
                </a:lnTo>
                <a:lnTo>
                  <a:pt x="143" y="345"/>
                </a:lnTo>
                <a:lnTo>
                  <a:pt x="148" y="342"/>
                </a:lnTo>
                <a:lnTo>
                  <a:pt x="152" y="336"/>
                </a:lnTo>
                <a:lnTo>
                  <a:pt x="154" y="328"/>
                </a:lnTo>
                <a:lnTo>
                  <a:pt x="163" y="325"/>
                </a:lnTo>
                <a:lnTo>
                  <a:pt x="167" y="323"/>
                </a:lnTo>
                <a:lnTo>
                  <a:pt x="170" y="319"/>
                </a:lnTo>
                <a:lnTo>
                  <a:pt x="172" y="312"/>
                </a:lnTo>
                <a:lnTo>
                  <a:pt x="172" y="293"/>
                </a:lnTo>
                <a:lnTo>
                  <a:pt x="165" y="287"/>
                </a:lnTo>
                <a:lnTo>
                  <a:pt x="156" y="281"/>
                </a:lnTo>
                <a:lnTo>
                  <a:pt x="148" y="272"/>
                </a:lnTo>
                <a:lnTo>
                  <a:pt x="139" y="259"/>
                </a:lnTo>
                <a:lnTo>
                  <a:pt x="134" y="242"/>
                </a:lnTo>
                <a:lnTo>
                  <a:pt x="123" y="210"/>
                </a:lnTo>
                <a:lnTo>
                  <a:pt x="108" y="169"/>
                </a:lnTo>
                <a:lnTo>
                  <a:pt x="93" y="124"/>
                </a:lnTo>
                <a:lnTo>
                  <a:pt x="79" y="78"/>
                </a:lnTo>
                <a:lnTo>
                  <a:pt x="66" y="41"/>
                </a:lnTo>
                <a:lnTo>
                  <a:pt x="59" y="13"/>
                </a:lnTo>
                <a:lnTo>
                  <a:pt x="55" y="3"/>
                </a:lnTo>
                <a:lnTo>
                  <a:pt x="53" y="0"/>
                </a:lnTo>
                <a:lnTo>
                  <a:pt x="51" y="3"/>
                </a:lnTo>
                <a:lnTo>
                  <a:pt x="46" y="7"/>
                </a:lnTo>
                <a:lnTo>
                  <a:pt x="37" y="7"/>
                </a:lnTo>
                <a:lnTo>
                  <a:pt x="33" y="11"/>
                </a:lnTo>
                <a:lnTo>
                  <a:pt x="33" y="22"/>
                </a:lnTo>
                <a:lnTo>
                  <a:pt x="31" y="35"/>
                </a:lnTo>
                <a:lnTo>
                  <a:pt x="28" y="47"/>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59" name="Freeform 308">
            <a:extLst>
              <a:ext uri="{FF2B5EF4-FFF2-40B4-BE49-F238E27FC236}">
                <a16:creationId xmlns:a16="http://schemas.microsoft.com/office/drawing/2014/main" id="{CD1239C8-9A5D-40B4-8F79-3AAD8F312679}"/>
              </a:ext>
            </a:extLst>
          </p:cNvPr>
          <p:cNvSpPr>
            <a:spLocks/>
          </p:cNvSpPr>
          <p:nvPr/>
        </p:nvSpPr>
        <p:spPr bwMode="auto">
          <a:xfrm>
            <a:off x="10179329" y="2434475"/>
            <a:ext cx="413357" cy="693022"/>
          </a:xfrm>
          <a:custGeom>
            <a:avLst/>
            <a:gdLst>
              <a:gd name="T0" fmla="*/ 2147483647 w 395"/>
              <a:gd name="T1" fmla="*/ 2147483647 h 658"/>
              <a:gd name="T2" fmla="*/ 2147483647 w 395"/>
              <a:gd name="T3" fmla="*/ 2147483647 h 658"/>
              <a:gd name="T4" fmla="*/ 2147483647 w 395"/>
              <a:gd name="T5" fmla="*/ 2147483647 h 658"/>
              <a:gd name="T6" fmla="*/ 2147483647 w 395"/>
              <a:gd name="T7" fmla="*/ 2147483647 h 658"/>
              <a:gd name="T8" fmla="*/ 2147483647 w 395"/>
              <a:gd name="T9" fmla="*/ 2147483647 h 658"/>
              <a:gd name="T10" fmla="*/ 2147483647 w 395"/>
              <a:gd name="T11" fmla="*/ 2147483647 h 658"/>
              <a:gd name="T12" fmla="*/ 2147483647 w 395"/>
              <a:gd name="T13" fmla="*/ 2147483647 h 658"/>
              <a:gd name="T14" fmla="*/ 2147483647 w 395"/>
              <a:gd name="T15" fmla="*/ 2147483647 h 658"/>
              <a:gd name="T16" fmla="*/ 2147483647 w 395"/>
              <a:gd name="T17" fmla="*/ 2147483647 h 658"/>
              <a:gd name="T18" fmla="*/ 2147483647 w 395"/>
              <a:gd name="T19" fmla="*/ 2147483647 h 658"/>
              <a:gd name="T20" fmla="*/ 2147483647 w 395"/>
              <a:gd name="T21" fmla="*/ 2147483647 h 658"/>
              <a:gd name="T22" fmla="*/ 2147483647 w 395"/>
              <a:gd name="T23" fmla="*/ 2147483647 h 658"/>
              <a:gd name="T24" fmla="*/ 2147483647 w 395"/>
              <a:gd name="T25" fmla="*/ 2147483647 h 658"/>
              <a:gd name="T26" fmla="*/ 2147483647 w 395"/>
              <a:gd name="T27" fmla="*/ 2147483647 h 658"/>
              <a:gd name="T28" fmla="*/ 2147483647 w 395"/>
              <a:gd name="T29" fmla="*/ 2147483647 h 658"/>
              <a:gd name="T30" fmla="*/ 2147483647 w 395"/>
              <a:gd name="T31" fmla="*/ 2147483647 h 658"/>
              <a:gd name="T32" fmla="*/ 2147483647 w 395"/>
              <a:gd name="T33" fmla="*/ 2147483647 h 658"/>
              <a:gd name="T34" fmla="*/ 2147483647 w 395"/>
              <a:gd name="T35" fmla="*/ 2147483647 h 658"/>
              <a:gd name="T36" fmla="*/ 2147483647 w 395"/>
              <a:gd name="T37" fmla="*/ 2147483647 h 658"/>
              <a:gd name="T38" fmla="*/ 2147483647 w 395"/>
              <a:gd name="T39" fmla="*/ 2147483647 h 658"/>
              <a:gd name="T40" fmla="*/ 2147483647 w 395"/>
              <a:gd name="T41" fmla="*/ 2147483647 h 658"/>
              <a:gd name="T42" fmla="*/ 2147483647 w 395"/>
              <a:gd name="T43" fmla="*/ 2147483647 h 658"/>
              <a:gd name="T44" fmla="*/ 2147483647 w 395"/>
              <a:gd name="T45" fmla="*/ 2147483647 h 658"/>
              <a:gd name="T46" fmla="*/ 2147483647 w 395"/>
              <a:gd name="T47" fmla="*/ 2147483647 h 658"/>
              <a:gd name="T48" fmla="*/ 2147483647 w 395"/>
              <a:gd name="T49" fmla="*/ 2147483647 h 658"/>
              <a:gd name="T50" fmla="*/ 2147483647 w 395"/>
              <a:gd name="T51" fmla="*/ 2147483647 h 658"/>
              <a:gd name="T52" fmla="*/ 2147483647 w 395"/>
              <a:gd name="T53" fmla="*/ 2147483647 h 658"/>
              <a:gd name="T54" fmla="*/ 2147483647 w 395"/>
              <a:gd name="T55" fmla="*/ 2147483647 h 658"/>
              <a:gd name="T56" fmla="*/ 2147483647 w 395"/>
              <a:gd name="T57" fmla="*/ 2147483647 h 658"/>
              <a:gd name="T58" fmla="*/ 2147483647 w 395"/>
              <a:gd name="T59" fmla="*/ 2147483647 h 658"/>
              <a:gd name="T60" fmla="*/ 0 w 395"/>
              <a:gd name="T61" fmla="*/ 2147483647 h 658"/>
              <a:gd name="T62" fmla="*/ 2147483647 w 395"/>
              <a:gd name="T63" fmla="*/ 2147483647 h 658"/>
              <a:gd name="T64" fmla="*/ 2147483647 w 395"/>
              <a:gd name="T65" fmla="*/ 2147483647 h 658"/>
              <a:gd name="T66" fmla="*/ 2147483647 w 395"/>
              <a:gd name="T67" fmla="*/ 2147483647 h 658"/>
              <a:gd name="T68" fmla="*/ 2147483647 w 395"/>
              <a:gd name="T69" fmla="*/ 2147483647 h 658"/>
              <a:gd name="T70" fmla="*/ 2147483647 w 395"/>
              <a:gd name="T71" fmla="*/ 2147483647 h 658"/>
              <a:gd name="T72" fmla="*/ 2147483647 w 395"/>
              <a:gd name="T73" fmla="*/ 2147483647 h 658"/>
              <a:gd name="T74" fmla="*/ 2147483647 w 395"/>
              <a:gd name="T75" fmla="*/ 2147483647 h 658"/>
              <a:gd name="T76" fmla="*/ 2147483647 w 395"/>
              <a:gd name="T77" fmla="*/ 2147483647 h 658"/>
              <a:gd name="T78" fmla="*/ 2147483647 w 395"/>
              <a:gd name="T79" fmla="*/ 2147483647 h 658"/>
              <a:gd name="T80" fmla="*/ 2147483647 w 395"/>
              <a:gd name="T81" fmla="*/ 2147483647 h 658"/>
              <a:gd name="T82" fmla="*/ 2147483647 w 395"/>
              <a:gd name="T83" fmla="*/ 2147483647 h 658"/>
              <a:gd name="T84" fmla="*/ 2147483647 w 395"/>
              <a:gd name="T85" fmla="*/ 2147483647 h 658"/>
              <a:gd name="T86" fmla="*/ 2147483647 w 395"/>
              <a:gd name="T87" fmla="*/ 2147483647 h 658"/>
              <a:gd name="T88" fmla="*/ 2147483647 w 395"/>
              <a:gd name="T89" fmla="*/ 0 h 658"/>
              <a:gd name="T90" fmla="*/ 2147483647 w 395"/>
              <a:gd name="T91" fmla="*/ 2147483647 h 658"/>
              <a:gd name="T92" fmla="*/ 2147483647 w 395"/>
              <a:gd name="T93" fmla="*/ 2147483647 h 658"/>
              <a:gd name="T94" fmla="*/ 2147483647 w 395"/>
              <a:gd name="T95" fmla="*/ 2147483647 h 658"/>
              <a:gd name="T96" fmla="*/ 2147483647 w 395"/>
              <a:gd name="T97" fmla="*/ 2147483647 h 658"/>
              <a:gd name="T98" fmla="*/ 2147483647 w 395"/>
              <a:gd name="T99" fmla="*/ 2147483647 h 658"/>
              <a:gd name="T100" fmla="*/ 2147483647 w 395"/>
              <a:gd name="T101" fmla="*/ 2147483647 h 658"/>
              <a:gd name="T102" fmla="*/ 2147483647 w 395"/>
              <a:gd name="T103" fmla="*/ 2147483647 h 658"/>
              <a:gd name="T104" fmla="*/ 2147483647 w 395"/>
              <a:gd name="T105" fmla="*/ 2147483647 h 6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95"/>
              <a:gd name="T160" fmla="*/ 0 h 658"/>
              <a:gd name="T161" fmla="*/ 395 w 395"/>
              <a:gd name="T162" fmla="*/ 658 h 65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95" h="658">
                <a:moveTo>
                  <a:pt x="328" y="263"/>
                </a:moveTo>
                <a:lnTo>
                  <a:pt x="342" y="272"/>
                </a:lnTo>
                <a:lnTo>
                  <a:pt x="348" y="267"/>
                </a:lnTo>
                <a:lnTo>
                  <a:pt x="355" y="261"/>
                </a:lnTo>
                <a:lnTo>
                  <a:pt x="375" y="269"/>
                </a:lnTo>
                <a:lnTo>
                  <a:pt x="384" y="278"/>
                </a:lnTo>
                <a:lnTo>
                  <a:pt x="386" y="284"/>
                </a:lnTo>
                <a:lnTo>
                  <a:pt x="381" y="289"/>
                </a:lnTo>
                <a:lnTo>
                  <a:pt x="375" y="295"/>
                </a:lnTo>
                <a:lnTo>
                  <a:pt x="379" y="299"/>
                </a:lnTo>
                <a:lnTo>
                  <a:pt x="388" y="303"/>
                </a:lnTo>
                <a:lnTo>
                  <a:pt x="395" y="308"/>
                </a:lnTo>
                <a:lnTo>
                  <a:pt x="392" y="319"/>
                </a:lnTo>
                <a:lnTo>
                  <a:pt x="392" y="329"/>
                </a:lnTo>
                <a:lnTo>
                  <a:pt x="383" y="333"/>
                </a:lnTo>
                <a:lnTo>
                  <a:pt x="368" y="336"/>
                </a:lnTo>
                <a:lnTo>
                  <a:pt x="353" y="342"/>
                </a:lnTo>
                <a:lnTo>
                  <a:pt x="353" y="355"/>
                </a:lnTo>
                <a:lnTo>
                  <a:pt x="348" y="363"/>
                </a:lnTo>
                <a:lnTo>
                  <a:pt x="340" y="366"/>
                </a:lnTo>
                <a:lnTo>
                  <a:pt x="331" y="366"/>
                </a:lnTo>
                <a:lnTo>
                  <a:pt x="331" y="380"/>
                </a:lnTo>
                <a:lnTo>
                  <a:pt x="328" y="381"/>
                </a:lnTo>
                <a:lnTo>
                  <a:pt x="324" y="381"/>
                </a:lnTo>
                <a:lnTo>
                  <a:pt x="324" y="387"/>
                </a:lnTo>
                <a:lnTo>
                  <a:pt x="326" y="396"/>
                </a:lnTo>
                <a:lnTo>
                  <a:pt x="326" y="406"/>
                </a:lnTo>
                <a:lnTo>
                  <a:pt x="326" y="412"/>
                </a:lnTo>
                <a:lnTo>
                  <a:pt x="322" y="410"/>
                </a:lnTo>
                <a:lnTo>
                  <a:pt x="322" y="406"/>
                </a:lnTo>
                <a:lnTo>
                  <a:pt x="320" y="402"/>
                </a:lnTo>
                <a:lnTo>
                  <a:pt x="317" y="396"/>
                </a:lnTo>
                <a:lnTo>
                  <a:pt x="309" y="389"/>
                </a:lnTo>
                <a:lnTo>
                  <a:pt x="309" y="391"/>
                </a:lnTo>
                <a:lnTo>
                  <a:pt x="308" y="391"/>
                </a:lnTo>
                <a:lnTo>
                  <a:pt x="304" y="389"/>
                </a:lnTo>
                <a:lnTo>
                  <a:pt x="297" y="380"/>
                </a:lnTo>
                <a:lnTo>
                  <a:pt x="297" y="385"/>
                </a:lnTo>
                <a:lnTo>
                  <a:pt x="297" y="391"/>
                </a:lnTo>
                <a:lnTo>
                  <a:pt x="293" y="393"/>
                </a:lnTo>
                <a:lnTo>
                  <a:pt x="286" y="396"/>
                </a:lnTo>
                <a:lnTo>
                  <a:pt x="282" y="404"/>
                </a:lnTo>
                <a:lnTo>
                  <a:pt x="269" y="410"/>
                </a:lnTo>
                <a:lnTo>
                  <a:pt x="253" y="410"/>
                </a:lnTo>
                <a:lnTo>
                  <a:pt x="238" y="412"/>
                </a:lnTo>
                <a:lnTo>
                  <a:pt x="236" y="425"/>
                </a:lnTo>
                <a:lnTo>
                  <a:pt x="231" y="438"/>
                </a:lnTo>
                <a:lnTo>
                  <a:pt x="227" y="453"/>
                </a:lnTo>
                <a:lnTo>
                  <a:pt x="229" y="468"/>
                </a:lnTo>
                <a:lnTo>
                  <a:pt x="232" y="474"/>
                </a:lnTo>
                <a:lnTo>
                  <a:pt x="232" y="479"/>
                </a:lnTo>
                <a:lnTo>
                  <a:pt x="231" y="487"/>
                </a:lnTo>
                <a:lnTo>
                  <a:pt x="227" y="492"/>
                </a:lnTo>
                <a:lnTo>
                  <a:pt x="220" y="490"/>
                </a:lnTo>
                <a:lnTo>
                  <a:pt x="216" y="487"/>
                </a:lnTo>
                <a:lnTo>
                  <a:pt x="211" y="485"/>
                </a:lnTo>
                <a:lnTo>
                  <a:pt x="203" y="490"/>
                </a:lnTo>
                <a:lnTo>
                  <a:pt x="203" y="506"/>
                </a:lnTo>
                <a:lnTo>
                  <a:pt x="196" y="511"/>
                </a:lnTo>
                <a:lnTo>
                  <a:pt x="181" y="513"/>
                </a:lnTo>
                <a:lnTo>
                  <a:pt x="165" y="515"/>
                </a:lnTo>
                <a:lnTo>
                  <a:pt x="165" y="519"/>
                </a:lnTo>
                <a:lnTo>
                  <a:pt x="163" y="522"/>
                </a:lnTo>
                <a:lnTo>
                  <a:pt x="159" y="528"/>
                </a:lnTo>
                <a:lnTo>
                  <a:pt x="154" y="532"/>
                </a:lnTo>
                <a:lnTo>
                  <a:pt x="148" y="539"/>
                </a:lnTo>
                <a:lnTo>
                  <a:pt x="143" y="549"/>
                </a:lnTo>
                <a:lnTo>
                  <a:pt x="141" y="558"/>
                </a:lnTo>
                <a:lnTo>
                  <a:pt x="141" y="566"/>
                </a:lnTo>
                <a:lnTo>
                  <a:pt x="148" y="573"/>
                </a:lnTo>
                <a:lnTo>
                  <a:pt x="146" y="579"/>
                </a:lnTo>
                <a:lnTo>
                  <a:pt x="139" y="586"/>
                </a:lnTo>
                <a:lnTo>
                  <a:pt x="134" y="592"/>
                </a:lnTo>
                <a:lnTo>
                  <a:pt x="134" y="601"/>
                </a:lnTo>
                <a:lnTo>
                  <a:pt x="128" y="611"/>
                </a:lnTo>
                <a:lnTo>
                  <a:pt x="123" y="618"/>
                </a:lnTo>
                <a:lnTo>
                  <a:pt x="121" y="626"/>
                </a:lnTo>
                <a:lnTo>
                  <a:pt x="123" y="631"/>
                </a:lnTo>
                <a:lnTo>
                  <a:pt x="123" y="641"/>
                </a:lnTo>
                <a:lnTo>
                  <a:pt x="123" y="650"/>
                </a:lnTo>
                <a:lnTo>
                  <a:pt x="117" y="658"/>
                </a:lnTo>
                <a:lnTo>
                  <a:pt x="110" y="652"/>
                </a:lnTo>
                <a:lnTo>
                  <a:pt x="101" y="646"/>
                </a:lnTo>
                <a:lnTo>
                  <a:pt x="93" y="637"/>
                </a:lnTo>
                <a:lnTo>
                  <a:pt x="84" y="624"/>
                </a:lnTo>
                <a:lnTo>
                  <a:pt x="79" y="607"/>
                </a:lnTo>
                <a:lnTo>
                  <a:pt x="68" y="575"/>
                </a:lnTo>
                <a:lnTo>
                  <a:pt x="53" y="534"/>
                </a:lnTo>
                <a:lnTo>
                  <a:pt x="38" y="489"/>
                </a:lnTo>
                <a:lnTo>
                  <a:pt x="24" y="443"/>
                </a:lnTo>
                <a:lnTo>
                  <a:pt x="11" y="406"/>
                </a:lnTo>
                <a:lnTo>
                  <a:pt x="4" y="378"/>
                </a:lnTo>
                <a:lnTo>
                  <a:pt x="0" y="368"/>
                </a:lnTo>
                <a:lnTo>
                  <a:pt x="0" y="359"/>
                </a:lnTo>
                <a:lnTo>
                  <a:pt x="4" y="351"/>
                </a:lnTo>
                <a:lnTo>
                  <a:pt x="6" y="351"/>
                </a:lnTo>
                <a:lnTo>
                  <a:pt x="11" y="359"/>
                </a:lnTo>
                <a:lnTo>
                  <a:pt x="17" y="365"/>
                </a:lnTo>
                <a:lnTo>
                  <a:pt x="20" y="363"/>
                </a:lnTo>
                <a:lnTo>
                  <a:pt x="22" y="351"/>
                </a:lnTo>
                <a:lnTo>
                  <a:pt x="18" y="338"/>
                </a:lnTo>
                <a:lnTo>
                  <a:pt x="26" y="333"/>
                </a:lnTo>
                <a:lnTo>
                  <a:pt x="26" y="325"/>
                </a:lnTo>
                <a:lnTo>
                  <a:pt x="22" y="318"/>
                </a:lnTo>
                <a:lnTo>
                  <a:pt x="26" y="312"/>
                </a:lnTo>
                <a:lnTo>
                  <a:pt x="31" y="303"/>
                </a:lnTo>
                <a:lnTo>
                  <a:pt x="33" y="291"/>
                </a:lnTo>
                <a:lnTo>
                  <a:pt x="37" y="282"/>
                </a:lnTo>
                <a:lnTo>
                  <a:pt x="44" y="272"/>
                </a:lnTo>
                <a:lnTo>
                  <a:pt x="42" y="242"/>
                </a:lnTo>
                <a:lnTo>
                  <a:pt x="38" y="222"/>
                </a:lnTo>
                <a:lnTo>
                  <a:pt x="38" y="199"/>
                </a:lnTo>
                <a:lnTo>
                  <a:pt x="51" y="167"/>
                </a:lnTo>
                <a:lnTo>
                  <a:pt x="46" y="154"/>
                </a:lnTo>
                <a:lnTo>
                  <a:pt x="42" y="141"/>
                </a:lnTo>
                <a:lnTo>
                  <a:pt x="42" y="130"/>
                </a:lnTo>
                <a:lnTo>
                  <a:pt x="48" y="115"/>
                </a:lnTo>
                <a:lnTo>
                  <a:pt x="57" y="94"/>
                </a:lnTo>
                <a:lnTo>
                  <a:pt x="66" y="68"/>
                </a:lnTo>
                <a:lnTo>
                  <a:pt x="73" y="43"/>
                </a:lnTo>
                <a:lnTo>
                  <a:pt x="79" y="26"/>
                </a:lnTo>
                <a:lnTo>
                  <a:pt x="82" y="17"/>
                </a:lnTo>
                <a:lnTo>
                  <a:pt x="88" y="9"/>
                </a:lnTo>
                <a:lnTo>
                  <a:pt x="97" y="9"/>
                </a:lnTo>
                <a:lnTo>
                  <a:pt x="106" y="21"/>
                </a:lnTo>
                <a:lnTo>
                  <a:pt x="114" y="30"/>
                </a:lnTo>
                <a:lnTo>
                  <a:pt x="121" y="34"/>
                </a:lnTo>
                <a:lnTo>
                  <a:pt x="128" y="34"/>
                </a:lnTo>
                <a:lnTo>
                  <a:pt x="135" y="30"/>
                </a:lnTo>
                <a:lnTo>
                  <a:pt x="143" y="24"/>
                </a:lnTo>
                <a:lnTo>
                  <a:pt x="150" y="17"/>
                </a:lnTo>
                <a:lnTo>
                  <a:pt x="157" y="13"/>
                </a:lnTo>
                <a:lnTo>
                  <a:pt x="167" y="9"/>
                </a:lnTo>
                <a:lnTo>
                  <a:pt x="172" y="2"/>
                </a:lnTo>
                <a:lnTo>
                  <a:pt x="178" y="0"/>
                </a:lnTo>
                <a:lnTo>
                  <a:pt x="187" y="2"/>
                </a:lnTo>
                <a:lnTo>
                  <a:pt x="194" y="6"/>
                </a:lnTo>
                <a:lnTo>
                  <a:pt x="203" y="11"/>
                </a:lnTo>
                <a:lnTo>
                  <a:pt x="211" y="17"/>
                </a:lnTo>
                <a:lnTo>
                  <a:pt x="220" y="22"/>
                </a:lnTo>
                <a:lnTo>
                  <a:pt x="225" y="28"/>
                </a:lnTo>
                <a:lnTo>
                  <a:pt x="231" y="32"/>
                </a:lnTo>
                <a:lnTo>
                  <a:pt x="236" y="41"/>
                </a:lnTo>
                <a:lnTo>
                  <a:pt x="242" y="56"/>
                </a:lnTo>
                <a:lnTo>
                  <a:pt x="247" y="73"/>
                </a:lnTo>
                <a:lnTo>
                  <a:pt x="253" y="96"/>
                </a:lnTo>
                <a:lnTo>
                  <a:pt x="262" y="122"/>
                </a:lnTo>
                <a:lnTo>
                  <a:pt x="271" y="150"/>
                </a:lnTo>
                <a:lnTo>
                  <a:pt x="284" y="184"/>
                </a:lnTo>
                <a:lnTo>
                  <a:pt x="293" y="207"/>
                </a:lnTo>
                <a:lnTo>
                  <a:pt x="308" y="214"/>
                </a:lnTo>
                <a:lnTo>
                  <a:pt x="320" y="216"/>
                </a:lnTo>
                <a:lnTo>
                  <a:pt x="326" y="224"/>
                </a:lnTo>
                <a:lnTo>
                  <a:pt x="322" y="231"/>
                </a:lnTo>
                <a:lnTo>
                  <a:pt x="318" y="233"/>
                </a:lnTo>
                <a:lnTo>
                  <a:pt x="317" y="235"/>
                </a:lnTo>
                <a:lnTo>
                  <a:pt x="320" y="239"/>
                </a:lnTo>
                <a:lnTo>
                  <a:pt x="326" y="244"/>
                </a:lnTo>
                <a:lnTo>
                  <a:pt x="329" y="252"/>
                </a:lnTo>
                <a:lnTo>
                  <a:pt x="331" y="257"/>
                </a:lnTo>
                <a:lnTo>
                  <a:pt x="328" y="263"/>
                </a:lnTo>
                <a:close/>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60" name="Freeform 309">
            <a:extLst>
              <a:ext uri="{FF2B5EF4-FFF2-40B4-BE49-F238E27FC236}">
                <a16:creationId xmlns:a16="http://schemas.microsoft.com/office/drawing/2014/main" id="{BC2552FC-5B15-48D5-9052-6DC11737245A}"/>
              </a:ext>
            </a:extLst>
          </p:cNvPr>
          <p:cNvSpPr>
            <a:spLocks/>
          </p:cNvSpPr>
          <p:nvPr/>
        </p:nvSpPr>
        <p:spPr bwMode="auto">
          <a:xfrm>
            <a:off x="10176063" y="2434475"/>
            <a:ext cx="413357" cy="693022"/>
          </a:xfrm>
          <a:custGeom>
            <a:avLst/>
            <a:gdLst>
              <a:gd name="T0" fmla="*/ 2147483647 w 395"/>
              <a:gd name="T1" fmla="*/ 2147483647 h 658"/>
              <a:gd name="T2" fmla="*/ 2147483647 w 395"/>
              <a:gd name="T3" fmla="*/ 2147483647 h 658"/>
              <a:gd name="T4" fmla="*/ 2147483647 w 395"/>
              <a:gd name="T5" fmla="*/ 2147483647 h 658"/>
              <a:gd name="T6" fmla="*/ 2147483647 w 395"/>
              <a:gd name="T7" fmla="*/ 2147483647 h 658"/>
              <a:gd name="T8" fmla="*/ 2147483647 w 395"/>
              <a:gd name="T9" fmla="*/ 2147483647 h 658"/>
              <a:gd name="T10" fmla="*/ 2147483647 w 395"/>
              <a:gd name="T11" fmla="*/ 2147483647 h 658"/>
              <a:gd name="T12" fmla="*/ 2147483647 w 395"/>
              <a:gd name="T13" fmla="*/ 2147483647 h 658"/>
              <a:gd name="T14" fmla="*/ 2147483647 w 395"/>
              <a:gd name="T15" fmla="*/ 2147483647 h 658"/>
              <a:gd name="T16" fmla="*/ 2147483647 w 395"/>
              <a:gd name="T17" fmla="*/ 2147483647 h 658"/>
              <a:gd name="T18" fmla="*/ 2147483647 w 395"/>
              <a:gd name="T19" fmla="*/ 2147483647 h 658"/>
              <a:gd name="T20" fmla="*/ 2147483647 w 395"/>
              <a:gd name="T21" fmla="*/ 2147483647 h 658"/>
              <a:gd name="T22" fmla="*/ 2147483647 w 395"/>
              <a:gd name="T23" fmla="*/ 2147483647 h 658"/>
              <a:gd name="T24" fmla="*/ 2147483647 w 395"/>
              <a:gd name="T25" fmla="*/ 2147483647 h 658"/>
              <a:gd name="T26" fmla="*/ 2147483647 w 395"/>
              <a:gd name="T27" fmla="*/ 2147483647 h 658"/>
              <a:gd name="T28" fmla="*/ 2147483647 w 395"/>
              <a:gd name="T29" fmla="*/ 2147483647 h 658"/>
              <a:gd name="T30" fmla="*/ 2147483647 w 395"/>
              <a:gd name="T31" fmla="*/ 2147483647 h 658"/>
              <a:gd name="T32" fmla="*/ 2147483647 w 395"/>
              <a:gd name="T33" fmla="*/ 2147483647 h 658"/>
              <a:gd name="T34" fmla="*/ 2147483647 w 395"/>
              <a:gd name="T35" fmla="*/ 2147483647 h 658"/>
              <a:gd name="T36" fmla="*/ 2147483647 w 395"/>
              <a:gd name="T37" fmla="*/ 2147483647 h 658"/>
              <a:gd name="T38" fmla="*/ 2147483647 w 395"/>
              <a:gd name="T39" fmla="*/ 2147483647 h 658"/>
              <a:gd name="T40" fmla="*/ 2147483647 w 395"/>
              <a:gd name="T41" fmla="*/ 2147483647 h 658"/>
              <a:gd name="T42" fmla="*/ 2147483647 w 395"/>
              <a:gd name="T43" fmla="*/ 2147483647 h 658"/>
              <a:gd name="T44" fmla="*/ 2147483647 w 395"/>
              <a:gd name="T45" fmla="*/ 2147483647 h 658"/>
              <a:gd name="T46" fmla="*/ 2147483647 w 395"/>
              <a:gd name="T47" fmla="*/ 2147483647 h 658"/>
              <a:gd name="T48" fmla="*/ 2147483647 w 395"/>
              <a:gd name="T49" fmla="*/ 2147483647 h 658"/>
              <a:gd name="T50" fmla="*/ 2147483647 w 395"/>
              <a:gd name="T51" fmla="*/ 2147483647 h 658"/>
              <a:gd name="T52" fmla="*/ 2147483647 w 395"/>
              <a:gd name="T53" fmla="*/ 2147483647 h 658"/>
              <a:gd name="T54" fmla="*/ 2147483647 w 395"/>
              <a:gd name="T55" fmla="*/ 2147483647 h 658"/>
              <a:gd name="T56" fmla="*/ 0 w 395"/>
              <a:gd name="T57" fmla="*/ 2147483647 h 658"/>
              <a:gd name="T58" fmla="*/ 2147483647 w 395"/>
              <a:gd name="T59" fmla="*/ 2147483647 h 658"/>
              <a:gd name="T60" fmla="*/ 2147483647 w 395"/>
              <a:gd name="T61" fmla="*/ 2147483647 h 658"/>
              <a:gd name="T62" fmla="*/ 2147483647 w 395"/>
              <a:gd name="T63" fmla="*/ 2147483647 h 658"/>
              <a:gd name="T64" fmla="*/ 2147483647 w 395"/>
              <a:gd name="T65" fmla="*/ 2147483647 h 658"/>
              <a:gd name="T66" fmla="*/ 2147483647 w 395"/>
              <a:gd name="T67" fmla="*/ 2147483647 h 658"/>
              <a:gd name="T68" fmla="*/ 2147483647 w 395"/>
              <a:gd name="T69" fmla="*/ 2147483647 h 658"/>
              <a:gd name="T70" fmla="*/ 2147483647 w 395"/>
              <a:gd name="T71" fmla="*/ 2147483647 h 658"/>
              <a:gd name="T72" fmla="*/ 2147483647 w 395"/>
              <a:gd name="T73" fmla="*/ 2147483647 h 658"/>
              <a:gd name="T74" fmla="*/ 2147483647 w 395"/>
              <a:gd name="T75" fmla="*/ 2147483647 h 658"/>
              <a:gd name="T76" fmla="*/ 2147483647 w 395"/>
              <a:gd name="T77" fmla="*/ 2147483647 h 658"/>
              <a:gd name="T78" fmla="*/ 2147483647 w 395"/>
              <a:gd name="T79" fmla="*/ 2147483647 h 658"/>
              <a:gd name="T80" fmla="*/ 2147483647 w 395"/>
              <a:gd name="T81" fmla="*/ 2147483647 h 658"/>
              <a:gd name="T82" fmla="*/ 2147483647 w 395"/>
              <a:gd name="T83" fmla="*/ 2147483647 h 658"/>
              <a:gd name="T84" fmla="*/ 2147483647 w 395"/>
              <a:gd name="T85" fmla="*/ 2147483647 h 658"/>
              <a:gd name="T86" fmla="*/ 2147483647 w 395"/>
              <a:gd name="T87" fmla="*/ 2147483647 h 658"/>
              <a:gd name="T88" fmla="*/ 2147483647 w 395"/>
              <a:gd name="T89" fmla="*/ 2147483647 h 658"/>
              <a:gd name="T90" fmla="*/ 2147483647 w 395"/>
              <a:gd name="T91" fmla="*/ 2147483647 h 658"/>
              <a:gd name="T92" fmla="*/ 2147483647 w 395"/>
              <a:gd name="T93" fmla="*/ 2147483647 h 658"/>
              <a:gd name="T94" fmla="*/ 2147483647 w 395"/>
              <a:gd name="T95" fmla="*/ 2147483647 h 658"/>
              <a:gd name="T96" fmla="*/ 2147483647 w 395"/>
              <a:gd name="T97" fmla="*/ 2147483647 h 6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5"/>
              <a:gd name="T148" fmla="*/ 0 h 658"/>
              <a:gd name="T149" fmla="*/ 395 w 395"/>
              <a:gd name="T150" fmla="*/ 658 h 6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5" h="658">
                <a:moveTo>
                  <a:pt x="328" y="263"/>
                </a:moveTo>
                <a:lnTo>
                  <a:pt x="328" y="263"/>
                </a:lnTo>
                <a:lnTo>
                  <a:pt x="342" y="272"/>
                </a:lnTo>
                <a:lnTo>
                  <a:pt x="348" y="267"/>
                </a:lnTo>
                <a:lnTo>
                  <a:pt x="355" y="261"/>
                </a:lnTo>
                <a:lnTo>
                  <a:pt x="375" y="269"/>
                </a:lnTo>
                <a:lnTo>
                  <a:pt x="384" y="278"/>
                </a:lnTo>
                <a:lnTo>
                  <a:pt x="386" y="284"/>
                </a:lnTo>
                <a:lnTo>
                  <a:pt x="381" y="289"/>
                </a:lnTo>
                <a:lnTo>
                  <a:pt x="375" y="295"/>
                </a:lnTo>
                <a:lnTo>
                  <a:pt x="379" y="299"/>
                </a:lnTo>
                <a:lnTo>
                  <a:pt x="388" y="303"/>
                </a:lnTo>
                <a:lnTo>
                  <a:pt x="395" y="308"/>
                </a:lnTo>
                <a:lnTo>
                  <a:pt x="392" y="319"/>
                </a:lnTo>
                <a:lnTo>
                  <a:pt x="392" y="329"/>
                </a:lnTo>
                <a:lnTo>
                  <a:pt x="383" y="333"/>
                </a:lnTo>
                <a:lnTo>
                  <a:pt x="368" y="336"/>
                </a:lnTo>
                <a:lnTo>
                  <a:pt x="353" y="342"/>
                </a:lnTo>
                <a:lnTo>
                  <a:pt x="353" y="355"/>
                </a:lnTo>
                <a:lnTo>
                  <a:pt x="348" y="363"/>
                </a:lnTo>
                <a:lnTo>
                  <a:pt x="340" y="366"/>
                </a:lnTo>
                <a:lnTo>
                  <a:pt x="331" y="366"/>
                </a:lnTo>
                <a:lnTo>
                  <a:pt x="331" y="380"/>
                </a:lnTo>
                <a:lnTo>
                  <a:pt x="328" y="381"/>
                </a:lnTo>
                <a:lnTo>
                  <a:pt x="324" y="381"/>
                </a:lnTo>
                <a:lnTo>
                  <a:pt x="324" y="387"/>
                </a:lnTo>
                <a:lnTo>
                  <a:pt x="326" y="396"/>
                </a:lnTo>
                <a:lnTo>
                  <a:pt x="326" y="406"/>
                </a:lnTo>
                <a:lnTo>
                  <a:pt x="326" y="412"/>
                </a:lnTo>
                <a:lnTo>
                  <a:pt x="322" y="410"/>
                </a:lnTo>
                <a:lnTo>
                  <a:pt x="322" y="406"/>
                </a:lnTo>
                <a:lnTo>
                  <a:pt x="320" y="402"/>
                </a:lnTo>
                <a:lnTo>
                  <a:pt x="317" y="396"/>
                </a:lnTo>
                <a:lnTo>
                  <a:pt x="309" y="389"/>
                </a:lnTo>
                <a:lnTo>
                  <a:pt x="309" y="391"/>
                </a:lnTo>
                <a:lnTo>
                  <a:pt x="308" y="391"/>
                </a:lnTo>
                <a:lnTo>
                  <a:pt x="304" y="389"/>
                </a:lnTo>
                <a:lnTo>
                  <a:pt x="297" y="380"/>
                </a:lnTo>
                <a:lnTo>
                  <a:pt x="297" y="385"/>
                </a:lnTo>
                <a:lnTo>
                  <a:pt x="297" y="391"/>
                </a:lnTo>
                <a:lnTo>
                  <a:pt x="293" y="393"/>
                </a:lnTo>
                <a:lnTo>
                  <a:pt x="286" y="396"/>
                </a:lnTo>
                <a:lnTo>
                  <a:pt x="282" y="404"/>
                </a:lnTo>
                <a:lnTo>
                  <a:pt x="269" y="410"/>
                </a:lnTo>
                <a:lnTo>
                  <a:pt x="253" y="410"/>
                </a:lnTo>
                <a:lnTo>
                  <a:pt x="238" y="412"/>
                </a:lnTo>
                <a:lnTo>
                  <a:pt x="236" y="425"/>
                </a:lnTo>
                <a:lnTo>
                  <a:pt x="231" y="438"/>
                </a:lnTo>
                <a:lnTo>
                  <a:pt x="227" y="453"/>
                </a:lnTo>
                <a:lnTo>
                  <a:pt x="229" y="468"/>
                </a:lnTo>
                <a:lnTo>
                  <a:pt x="232" y="474"/>
                </a:lnTo>
                <a:lnTo>
                  <a:pt x="232" y="479"/>
                </a:lnTo>
                <a:lnTo>
                  <a:pt x="231" y="487"/>
                </a:lnTo>
                <a:lnTo>
                  <a:pt x="227" y="492"/>
                </a:lnTo>
                <a:lnTo>
                  <a:pt x="220" y="490"/>
                </a:lnTo>
                <a:lnTo>
                  <a:pt x="216" y="487"/>
                </a:lnTo>
                <a:lnTo>
                  <a:pt x="211" y="485"/>
                </a:lnTo>
                <a:lnTo>
                  <a:pt x="203" y="490"/>
                </a:lnTo>
                <a:lnTo>
                  <a:pt x="203" y="506"/>
                </a:lnTo>
                <a:lnTo>
                  <a:pt x="196" y="511"/>
                </a:lnTo>
                <a:lnTo>
                  <a:pt x="181" y="513"/>
                </a:lnTo>
                <a:lnTo>
                  <a:pt x="165" y="515"/>
                </a:lnTo>
                <a:lnTo>
                  <a:pt x="165" y="519"/>
                </a:lnTo>
                <a:lnTo>
                  <a:pt x="163" y="522"/>
                </a:lnTo>
                <a:lnTo>
                  <a:pt x="159" y="528"/>
                </a:lnTo>
                <a:lnTo>
                  <a:pt x="154" y="532"/>
                </a:lnTo>
                <a:lnTo>
                  <a:pt x="148" y="539"/>
                </a:lnTo>
                <a:lnTo>
                  <a:pt x="143" y="549"/>
                </a:lnTo>
                <a:lnTo>
                  <a:pt x="141" y="558"/>
                </a:lnTo>
                <a:lnTo>
                  <a:pt x="141" y="566"/>
                </a:lnTo>
                <a:lnTo>
                  <a:pt x="148" y="573"/>
                </a:lnTo>
                <a:lnTo>
                  <a:pt x="146" y="579"/>
                </a:lnTo>
                <a:lnTo>
                  <a:pt x="139" y="586"/>
                </a:lnTo>
                <a:lnTo>
                  <a:pt x="134" y="592"/>
                </a:lnTo>
                <a:lnTo>
                  <a:pt x="134" y="601"/>
                </a:lnTo>
                <a:lnTo>
                  <a:pt x="128" y="611"/>
                </a:lnTo>
                <a:lnTo>
                  <a:pt x="123" y="618"/>
                </a:lnTo>
                <a:lnTo>
                  <a:pt x="121" y="626"/>
                </a:lnTo>
                <a:lnTo>
                  <a:pt x="123" y="631"/>
                </a:lnTo>
                <a:lnTo>
                  <a:pt x="123" y="641"/>
                </a:lnTo>
                <a:lnTo>
                  <a:pt x="123" y="650"/>
                </a:lnTo>
                <a:lnTo>
                  <a:pt x="117" y="658"/>
                </a:lnTo>
                <a:lnTo>
                  <a:pt x="110" y="652"/>
                </a:lnTo>
                <a:lnTo>
                  <a:pt x="101" y="646"/>
                </a:lnTo>
                <a:lnTo>
                  <a:pt x="93" y="637"/>
                </a:lnTo>
                <a:lnTo>
                  <a:pt x="84" y="624"/>
                </a:lnTo>
                <a:lnTo>
                  <a:pt x="79" y="607"/>
                </a:lnTo>
                <a:lnTo>
                  <a:pt x="68" y="575"/>
                </a:lnTo>
                <a:lnTo>
                  <a:pt x="53" y="534"/>
                </a:lnTo>
                <a:lnTo>
                  <a:pt x="38" y="489"/>
                </a:lnTo>
                <a:lnTo>
                  <a:pt x="24" y="443"/>
                </a:lnTo>
                <a:lnTo>
                  <a:pt x="11" y="406"/>
                </a:lnTo>
                <a:lnTo>
                  <a:pt x="4" y="378"/>
                </a:lnTo>
                <a:lnTo>
                  <a:pt x="0" y="368"/>
                </a:lnTo>
                <a:lnTo>
                  <a:pt x="0" y="359"/>
                </a:lnTo>
                <a:lnTo>
                  <a:pt x="4" y="351"/>
                </a:lnTo>
                <a:lnTo>
                  <a:pt x="6" y="351"/>
                </a:lnTo>
                <a:lnTo>
                  <a:pt x="11" y="359"/>
                </a:lnTo>
                <a:lnTo>
                  <a:pt x="17" y="365"/>
                </a:lnTo>
                <a:lnTo>
                  <a:pt x="20" y="363"/>
                </a:lnTo>
                <a:lnTo>
                  <a:pt x="22" y="351"/>
                </a:lnTo>
                <a:lnTo>
                  <a:pt x="18" y="338"/>
                </a:lnTo>
                <a:lnTo>
                  <a:pt x="26" y="333"/>
                </a:lnTo>
                <a:lnTo>
                  <a:pt x="26" y="325"/>
                </a:lnTo>
                <a:lnTo>
                  <a:pt x="22" y="318"/>
                </a:lnTo>
                <a:lnTo>
                  <a:pt x="26" y="312"/>
                </a:lnTo>
                <a:lnTo>
                  <a:pt x="31" y="303"/>
                </a:lnTo>
                <a:lnTo>
                  <a:pt x="33" y="291"/>
                </a:lnTo>
                <a:lnTo>
                  <a:pt x="37" y="282"/>
                </a:lnTo>
                <a:lnTo>
                  <a:pt x="44" y="272"/>
                </a:lnTo>
                <a:lnTo>
                  <a:pt x="42" y="242"/>
                </a:lnTo>
                <a:lnTo>
                  <a:pt x="38" y="222"/>
                </a:lnTo>
                <a:lnTo>
                  <a:pt x="38" y="199"/>
                </a:lnTo>
                <a:lnTo>
                  <a:pt x="51" y="167"/>
                </a:lnTo>
                <a:lnTo>
                  <a:pt x="46" y="154"/>
                </a:lnTo>
                <a:lnTo>
                  <a:pt x="42" y="141"/>
                </a:lnTo>
                <a:lnTo>
                  <a:pt x="42" y="130"/>
                </a:lnTo>
                <a:lnTo>
                  <a:pt x="48" y="115"/>
                </a:lnTo>
                <a:lnTo>
                  <a:pt x="57" y="94"/>
                </a:lnTo>
                <a:lnTo>
                  <a:pt x="66" y="68"/>
                </a:lnTo>
                <a:lnTo>
                  <a:pt x="73" y="43"/>
                </a:lnTo>
                <a:lnTo>
                  <a:pt x="79" y="26"/>
                </a:lnTo>
                <a:lnTo>
                  <a:pt x="82" y="17"/>
                </a:lnTo>
                <a:lnTo>
                  <a:pt x="88" y="9"/>
                </a:lnTo>
                <a:lnTo>
                  <a:pt x="97" y="9"/>
                </a:lnTo>
                <a:lnTo>
                  <a:pt x="106" y="21"/>
                </a:lnTo>
                <a:lnTo>
                  <a:pt x="114" y="30"/>
                </a:lnTo>
                <a:lnTo>
                  <a:pt x="121" y="34"/>
                </a:lnTo>
                <a:lnTo>
                  <a:pt x="128" y="34"/>
                </a:lnTo>
                <a:lnTo>
                  <a:pt x="135" y="30"/>
                </a:lnTo>
                <a:lnTo>
                  <a:pt x="143" y="24"/>
                </a:lnTo>
                <a:lnTo>
                  <a:pt x="150" y="17"/>
                </a:lnTo>
                <a:lnTo>
                  <a:pt x="157" y="13"/>
                </a:lnTo>
                <a:lnTo>
                  <a:pt x="167" y="9"/>
                </a:lnTo>
                <a:lnTo>
                  <a:pt x="172" y="2"/>
                </a:lnTo>
                <a:lnTo>
                  <a:pt x="178" y="0"/>
                </a:lnTo>
                <a:lnTo>
                  <a:pt x="187" y="2"/>
                </a:lnTo>
                <a:lnTo>
                  <a:pt x="194" y="6"/>
                </a:lnTo>
                <a:lnTo>
                  <a:pt x="203" y="11"/>
                </a:lnTo>
                <a:lnTo>
                  <a:pt x="211" y="17"/>
                </a:lnTo>
                <a:lnTo>
                  <a:pt x="220" y="22"/>
                </a:lnTo>
                <a:lnTo>
                  <a:pt x="225" y="28"/>
                </a:lnTo>
                <a:lnTo>
                  <a:pt x="231" y="32"/>
                </a:lnTo>
                <a:lnTo>
                  <a:pt x="236" y="41"/>
                </a:lnTo>
                <a:lnTo>
                  <a:pt x="242" y="56"/>
                </a:lnTo>
                <a:lnTo>
                  <a:pt x="247" y="73"/>
                </a:lnTo>
                <a:lnTo>
                  <a:pt x="253" y="96"/>
                </a:lnTo>
                <a:lnTo>
                  <a:pt x="262" y="122"/>
                </a:lnTo>
                <a:lnTo>
                  <a:pt x="271" y="150"/>
                </a:lnTo>
                <a:lnTo>
                  <a:pt x="284" y="184"/>
                </a:lnTo>
                <a:lnTo>
                  <a:pt x="293" y="207"/>
                </a:lnTo>
                <a:lnTo>
                  <a:pt x="308" y="214"/>
                </a:lnTo>
                <a:lnTo>
                  <a:pt x="320" y="216"/>
                </a:lnTo>
                <a:lnTo>
                  <a:pt x="326" y="224"/>
                </a:lnTo>
                <a:lnTo>
                  <a:pt x="322" y="231"/>
                </a:lnTo>
                <a:lnTo>
                  <a:pt x="318" y="233"/>
                </a:lnTo>
                <a:lnTo>
                  <a:pt x="317" y="235"/>
                </a:lnTo>
                <a:lnTo>
                  <a:pt x="320" y="239"/>
                </a:lnTo>
                <a:lnTo>
                  <a:pt x="326" y="244"/>
                </a:lnTo>
                <a:lnTo>
                  <a:pt x="329" y="252"/>
                </a:lnTo>
                <a:lnTo>
                  <a:pt x="331" y="257"/>
                </a:lnTo>
                <a:lnTo>
                  <a:pt x="328" y="263"/>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61" name="Freeform 310">
            <a:extLst>
              <a:ext uri="{FF2B5EF4-FFF2-40B4-BE49-F238E27FC236}">
                <a16:creationId xmlns:a16="http://schemas.microsoft.com/office/drawing/2014/main" id="{300B23BD-2716-493F-A7A7-835EDCCA8465}"/>
              </a:ext>
            </a:extLst>
          </p:cNvPr>
          <p:cNvSpPr>
            <a:spLocks/>
          </p:cNvSpPr>
          <p:nvPr/>
        </p:nvSpPr>
        <p:spPr bwMode="auto">
          <a:xfrm>
            <a:off x="9948963" y="3490590"/>
            <a:ext cx="4901" cy="34913"/>
          </a:xfrm>
          <a:custGeom>
            <a:avLst/>
            <a:gdLst>
              <a:gd name="T0" fmla="*/ 2147483647 w 4"/>
              <a:gd name="T1" fmla="*/ 2147483647 h 34"/>
              <a:gd name="T2" fmla="*/ 0 w 4"/>
              <a:gd name="T3" fmla="*/ 2147483647 h 34"/>
              <a:gd name="T4" fmla="*/ 2147483647 w 4"/>
              <a:gd name="T5" fmla="*/ 2147483647 h 34"/>
              <a:gd name="T6" fmla="*/ 2147483647 w 4"/>
              <a:gd name="T7" fmla="*/ 2147483647 h 34"/>
              <a:gd name="T8" fmla="*/ 2147483647 w 4"/>
              <a:gd name="T9" fmla="*/ 0 h 34"/>
              <a:gd name="T10" fmla="*/ 2147483647 w 4"/>
              <a:gd name="T11" fmla="*/ 2147483647 h 34"/>
              <a:gd name="T12" fmla="*/ 0 60000 65536"/>
              <a:gd name="T13" fmla="*/ 0 60000 65536"/>
              <a:gd name="T14" fmla="*/ 0 60000 65536"/>
              <a:gd name="T15" fmla="*/ 0 60000 65536"/>
              <a:gd name="T16" fmla="*/ 0 60000 65536"/>
              <a:gd name="T17" fmla="*/ 0 60000 65536"/>
              <a:gd name="T18" fmla="*/ 0 w 4"/>
              <a:gd name="T19" fmla="*/ 0 h 34"/>
              <a:gd name="T20" fmla="*/ 4 w 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4" h="34">
                <a:moveTo>
                  <a:pt x="2" y="34"/>
                </a:moveTo>
                <a:lnTo>
                  <a:pt x="0" y="19"/>
                </a:lnTo>
                <a:lnTo>
                  <a:pt x="2" y="13"/>
                </a:lnTo>
                <a:lnTo>
                  <a:pt x="4" y="9"/>
                </a:lnTo>
                <a:lnTo>
                  <a:pt x="2" y="0"/>
                </a:lnTo>
                <a:lnTo>
                  <a:pt x="2" y="34"/>
                </a:lnTo>
                <a:close/>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62" name="Freeform 311">
            <a:extLst>
              <a:ext uri="{FF2B5EF4-FFF2-40B4-BE49-F238E27FC236}">
                <a16:creationId xmlns:a16="http://schemas.microsoft.com/office/drawing/2014/main" id="{F11EA3DE-9BBE-4967-8954-F47BAF1AF3CD}"/>
              </a:ext>
            </a:extLst>
          </p:cNvPr>
          <p:cNvSpPr>
            <a:spLocks/>
          </p:cNvSpPr>
          <p:nvPr/>
        </p:nvSpPr>
        <p:spPr bwMode="auto">
          <a:xfrm>
            <a:off x="9948963" y="3490590"/>
            <a:ext cx="4901" cy="34913"/>
          </a:xfrm>
          <a:custGeom>
            <a:avLst/>
            <a:gdLst>
              <a:gd name="T0" fmla="*/ 2147483647 w 4"/>
              <a:gd name="T1" fmla="*/ 2147483647 h 34"/>
              <a:gd name="T2" fmla="*/ 2147483647 w 4"/>
              <a:gd name="T3" fmla="*/ 2147483647 h 34"/>
              <a:gd name="T4" fmla="*/ 0 w 4"/>
              <a:gd name="T5" fmla="*/ 2147483647 h 34"/>
              <a:gd name="T6" fmla="*/ 2147483647 w 4"/>
              <a:gd name="T7" fmla="*/ 2147483647 h 34"/>
              <a:gd name="T8" fmla="*/ 2147483647 w 4"/>
              <a:gd name="T9" fmla="*/ 2147483647 h 34"/>
              <a:gd name="T10" fmla="*/ 2147483647 w 4"/>
              <a:gd name="T11" fmla="*/ 0 h 34"/>
              <a:gd name="T12" fmla="*/ 0 60000 65536"/>
              <a:gd name="T13" fmla="*/ 0 60000 65536"/>
              <a:gd name="T14" fmla="*/ 0 60000 65536"/>
              <a:gd name="T15" fmla="*/ 0 60000 65536"/>
              <a:gd name="T16" fmla="*/ 0 60000 65536"/>
              <a:gd name="T17" fmla="*/ 0 60000 65536"/>
              <a:gd name="T18" fmla="*/ 0 w 4"/>
              <a:gd name="T19" fmla="*/ 0 h 34"/>
              <a:gd name="T20" fmla="*/ 4 w 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4" h="34">
                <a:moveTo>
                  <a:pt x="2" y="34"/>
                </a:moveTo>
                <a:lnTo>
                  <a:pt x="2" y="34"/>
                </a:lnTo>
                <a:lnTo>
                  <a:pt x="0" y="19"/>
                </a:lnTo>
                <a:lnTo>
                  <a:pt x="2" y="13"/>
                </a:lnTo>
                <a:lnTo>
                  <a:pt x="4" y="9"/>
                </a:lnTo>
                <a:lnTo>
                  <a:pt x="2" y="0"/>
                </a:lnTo>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63" name="Freeform 312">
            <a:extLst>
              <a:ext uri="{FF2B5EF4-FFF2-40B4-BE49-F238E27FC236}">
                <a16:creationId xmlns:a16="http://schemas.microsoft.com/office/drawing/2014/main" id="{EF5CDCE8-55DB-40A4-84FD-319BDE193DBA}"/>
              </a:ext>
            </a:extLst>
          </p:cNvPr>
          <p:cNvSpPr>
            <a:spLocks/>
          </p:cNvSpPr>
          <p:nvPr/>
        </p:nvSpPr>
        <p:spPr bwMode="auto">
          <a:xfrm>
            <a:off x="9948963" y="3490590"/>
            <a:ext cx="4901" cy="34913"/>
          </a:xfrm>
          <a:custGeom>
            <a:avLst/>
            <a:gdLst>
              <a:gd name="T0" fmla="*/ 2147483647 w 4"/>
              <a:gd name="T1" fmla="*/ 0 h 34"/>
              <a:gd name="T2" fmla="*/ 2147483647 w 4"/>
              <a:gd name="T3" fmla="*/ 2147483647 h 34"/>
              <a:gd name="T4" fmla="*/ 2147483647 w 4"/>
              <a:gd name="T5" fmla="*/ 2147483647 h 34"/>
              <a:gd name="T6" fmla="*/ 0 w 4"/>
              <a:gd name="T7" fmla="*/ 2147483647 h 34"/>
              <a:gd name="T8" fmla="*/ 2147483647 w 4"/>
              <a:gd name="T9" fmla="*/ 2147483647 h 34"/>
              <a:gd name="T10" fmla="*/ 2147483647 w 4"/>
              <a:gd name="T11" fmla="*/ 0 h 34"/>
              <a:gd name="T12" fmla="*/ 0 60000 65536"/>
              <a:gd name="T13" fmla="*/ 0 60000 65536"/>
              <a:gd name="T14" fmla="*/ 0 60000 65536"/>
              <a:gd name="T15" fmla="*/ 0 60000 65536"/>
              <a:gd name="T16" fmla="*/ 0 60000 65536"/>
              <a:gd name="T17" fmla="*/ 0 60000 65536"/>
              <a:gd name="T18" fmla="*/ 0 w 4"/>
              <a:gd name="T19" fmla="*/ 0 h 34"/>
              <a:gd name="T20" fmla="*/ 4 w 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4" h="34">
                <a:moveTo>
                  <a:pt x="2" y="0"/>
                </a:moveTo>
                <a:lnTo>
                  <a:pt x="4" y="9"/>
                </a:lnTo>
                <a:lnTo>
                  <a:pt x="2" y="13"/>
                </a:lnTo>
                <a:lnTo>
                  <a:pt x="0" y="19"/>
                </a:lnTo>
                <a:lnTo>
                  <a:pt x="2" y="34"/>
                </a:lnTo>
                <a:lnTo>
                  <a:pt x="2" y="0"/>
                </a:lnTo>
                <a:close/>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64" name="Freeform 313">
            <a:extLst>
              <a:ext uri="{FF2B5EF4-FFF2-40B4-BE49-F238E27FC236}">
                <a16:creationId xmlns:a16="http://schemas.microsoft.com/office/drawing/2014/main" id="{61CA6074-18DC-4257-92BA-AE16294C7C3B}"/>
              </a:ext>
            </a:extLst>
          </p:cNvPr>
          <p:cNvSpPr>
            <a:spLocks/>
          </p:cNvSpPr>
          <p:nvPr/>
        </p:nvSpPr>
        <p:spPr bwMode="auto">
          <a:xfrm>
            <a:off x="9948963" y="3490590"/>
            <a:ext cx="4901" cy="34913"/>
          </a:xfrm>
          <a:custGeom>
            <a:avLst/>
            <a:gdLst>
              <a:gd name="T0" fmla="*/ 2147483647 w 4"/>
              <a:gd name="T1" fmla="*/ 0 h 34"/>
              <a:gd name="T2" fmla="*/ 2147483647 w 4"/>
              <a:gd name="T3" fmla="*/ 0 h 34"/>
              <a:gd name="T4" fmla="*/ 2147483647 w 4"/>
              <a:gd name="T5" fmla="*/ 2147483647 h 34"/>
              <a:gd name="T6" fmla="*/ 2147483647 w 4"/>
              <a:gd name="T7" fmla="*/ 2147483647 h 34"/>
              <a:gd name="T8" fmla="*/ 0 w 4"/>
              <a:gd name="T9" fmla="*/ 2147483647 h 34"/>
              <a:gd name="T10" fmla="*/ 2147483647 w 4"/>
              <a:gd name="T11" fmla="*/ 2147483647 h 34"/>
              <a:gd name="T12" fmla="*/ 0 60000 65536"/>
              <a:gd name="T13" fmla="*/ 0 60000 65536"/>
              <a:gd name="T14" fmla="*/ 0 60000 65536"/>
              <a:gd name="T15" fmla="*/ 0 60000 65536"/>
              <a:gd name="T16" fmla="*/ 0 60000 65536"/>
              <a:gd name="T17" fmla="*/ 0 60000 65536"/>
              <a:gd name="T18" fmla="*/ 0 w 4"/>
              <a:gd name="T19" fmla="*/ 0 h 34"/>
              <a:gd name="T20" fmla="*/ 4 w 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4" h="34">
                <a:moveTo>
                  <a:pt x="2" y="0"/>
                </a:moveTo>
                <a:lnTo>
                  <a:pt x="2" y="0"/>
                </a:lnTo>
                <a:lnTo>
                  <a:pt x="4" y="9"/>
                </a:lnTo>
                <a:lnTo>
                  <a:pt x="2" y="13"/>
                </a:lnTo>
                <a:lnTo>
                  <a:pt x="0" y="19"/>
                </a:lnTo>
                <a:lnTo>
                  <a:pt x="2" y="34"/>
                </a:lnTo>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65" name="Freeform 315">
            <a:extLst>
              <a:ext uri="{FF2B5EF4-FFF2-40B4-BE49-F238E27FC236}">
                <a16:creationId xmlns:a16="http://schemas.microsoft.com/office/drawing/2014/main" id="{04B4E268-CB04-4E34-9F26-8182B9826E3D}"/>
              </a:ext>
            </a:extLst>
          </p:cNvPr>
          <p:cNvSpPr>
            <a:spLocks/>
          </p:cNvSpPr>
          <p:nvPr/>
        </p:nvSpPr>
        <p:spPr bwMode="auto">
          <a:xfrm>
            <a:off x="9924841" y="3491207"/>
            <a:ext cx="142142" cy="357856"/>
          </a:xfrm>
          <a:custGeom>
            <a:avLst/>
            <a:gdLst>
              <a:gd name="T0" fmla="*/ 2147483647 w 136"/>
              <a:gd name="T1" fmla="*/ 2147483647 h 340"/>
              <a:gd name="T2" fmla="*/ 2147483647 w 136"/>
              <a:gd name="T3" fmla="*/ 2147483647 h 340"/>
              <a:gd name="T4" fmla="*/ 2147483647 w 136"/>
              <a:gd name="T5" fmla="*/ 2147483647 h 340"/>
              <a:gd name="T6" fmla="*/ 0 w 136"/>
              <a:gd name="T7" fmla="*/ 2147483647 h 340"/>
              <a:gd name="T8" fmla="*/ 2147483647 w 136"/>
              <a:gd name="T9" fmla="*/ 2147483647 h 340"/>
              <a:gd name="T10" fmla="*/ 2147483647 w 136"/>
              <a:gd name="T11" fmla="*/ 2147483647 h 340"/>
              <a:gd name="T12" fmla="*/ 2147483647 w 136"/>
              <a:gd name="T13" fmla="*/ 2147483647 h 340"/>
              <a:gd name="T14" fmla="*/ 0 w 136"/>
              <a:gd name="T15" fmla="*/ 2147483647 h 340"/>
              <a:gd name="T16" fmla="*/ 2147483647 w 136"/>
              <a:gd name="T17" fmla="*/ 2147483647 h 340"/>
              <a:gd name="T18" fmla="*/ 2147483647 w 136"/>
              <a:gd name="T19" fmla="*/ 2147483647 h 340"/>
              <a:gd name="T20" fmla="*/ 2147483647 w 136"/>
              <a:gd name="T21" fmla="*/ 2147483647 h 340"/>
              <a:gd name="T22" fmla="*/ 2147483647 w 136"/>
              <a:gd name="T23" fmla="*/ 2147483647 h 340"/>
              <a:gd name="T24" fmla="*/ 2147483647 w 136"/>
              <a:gd name="T25" fmla="*/ 2147483647 h 340"/>
              <a:gd name="T26" fmla="*/ 2147483647 w 136"/>
              <a:gd name="T27" fmla="*/ 2147483647 h 340"/>
              <a:gd name="T28" fmla="*/ 2147483647 w 136"/>
              <a:gd name="T29" fmla="*/ 2147483647 h 340"/>
              <a:gd name="T30" fmla="*/ 2147483647 w 136"/>
              <a:gd name="T31" fmla="*/ 2147483647 h 340"/>
              <a:gd name="T32" fmla="*/ 2147483647 w 136"/>
              <a:gd name="T33" fmla="*/ 2147483647 h 340"/>
              <a:gd name="T34" fmla="*/ 2147483647 w 136"/>
              <a:gd name="T35" fmla="*/ 2147483647 h 340"/>
              <a:gd name="T36" fmla="*/ 2147483647 w 136"/>
              <a:gd name="T37" fmla="*/ 2147483647 h 340"/>
              <a:gd name="T38" fmla="*/ 2147483647 w 136"/>
              <a:gd name="T39" fmla="*/ 2147483647 h 340"/>
              <a:gd name="T40" fmla="*/ 2147483647 w 136"/>
              <a:gd name="T41" fmla="*/ 2147483647 h 340"/>
              <a:gd name="T42" fmla="*/ 2147483647 w 136"/>
              <a:gd name="T43" fmla="*/ 2147483647 h 340"/>
              <a:gd name="T44" fmla="*/ 2147483647 w 136"/>
              <a:gd name="T45" fmla="*/ 2147483647 h 340"/>
              <a:gd name="T46" fmla="*/ 2147483647 w 136"/>
              <a:gd name="T47" fmla="*/ 2147483647 h 340"/>
              <a:gd name="T48" fmla="*/ 2147483647 w 136"/>
              <a:gd name="T49" fmla="*/ 2147483647 h 340"/>
              <a:gd name="T50" fmla="*/ 2147483647 w 136"/>
              <a:gd name="T51" fmla="*/ 2147483647 h 340"/>
              <a:gd name="T52" fmla="*/ 2147483647 w 136"/>
              <a:gd name="T53" fmla="*/ 2147483647 h 340"/>
              <a:gd name="T54" fmla="*/ 2147483647 w 136"/>
              <a:gd name="T55" fmla="*/ 2147483647 h 340"/>
              <a:gd name="T56" fmla="*/ 2147483647 w 136"/>
              <a:gd name="T57" fmla="*/ 2147483647 h 340"/>
              <a:gd name="T58" fmla="*/ 2147483647 w 136"/>
              <a:gd name="T59" fmla="*/ 2147483647 h 340"/>
              <a:gd name="T60" fmla="*/ 2147483647 w 136"/>
              <a:gd name="T61" fmla="*/ 2147483647 h 340"/>
              <a:gd name="T62" fmla="*/ 2147483647 w 136"/>
              <a:gd name="T63" fmla="*/ 2147483647 h 340"/>
              <a:gd name="T64" fmla="*/ 2147483647 w 136"/>
              <a:gd name="T65" fmla="*/ 2147483647 h 340"/>
              <a:gd name="T66" fmla="*/ 2147483647 w 136"/>
              <a:gd name="T67" fmla="*/ 2147483647 h 340"/>
              <a:gd name="T68" fmla="*/ 2147483647 w 136"/>
              <a:gd name="T69" fmla="*/ 2147483647 h 340"/>
              <a:gd name="T70" fmla="*/ 2147483647 w 136"/>
              <a:gd name="T71" fmla="*/ 2147483647 h 340"/>
              <a:gd name="T72" fmla="*/ 2147483647 w 136"/>
              <a:gd name="T73" fmla="*/ 2147483647 h 340"/>
              <a:gd name="T74" fmla="*/ 2147483647 w 136"/>
              <a:gd name="T75" fmla="*/ 2147483647 h 340"/>
              <a:gd name="T76" fmla="*/ 2147483647 w 136"/>
              <a:gd name="T77" fmla="*/ 2147483647 h 340"/>
              <a:gd name="T78" fmla="*/ 2147483647 w 136"/>
              <a:gd name="T79" fmla="*/ 2147483647 h 340"/>
              <a:gd name="T80" fmla="*/ 2147483647 w 136"/>
              <a:gd name="T81" fmla="*/ 2147483647 h 340"/>
              <a:gd name="T82" fmla="*/ 2147483647 w 136"/>
              <a:gd name="T83" fmla="*/ 2147483647 h 3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340"/>
              <a:gd name="T128" fmla="*/ 136 w 136"/>
              <a:gd name="T129" fmla="*/ 340 h 3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340">
                <a:moveTo>
                  <a:pt x="48" y="186"/>
                </a:moveTo>
                <a:lnTo>
                  <a:pt x="48" y="186"/>
                </a:lnTo>
                <a:lnTo>
                  <a:pt x="53" y="182"/>
                </a:lnTo>
                <a:lnTo>
                  <a:pt x="59" y="175"/>
                </a:lnTo>
                <a:lnTo>
                  <a:pt x="57" y="165"/>
                </a:lnTo>
                <a:lnTo>
                  <a:pt x="51" y="156"/>
                </a:lnTo>
                <a:lnTo>
                  <a:pt x="0" y="105"/>
                </a:lnTo>
                <a:lnTo>
                  <a:pt x="0" y="101"/>
                </a:lnTo>
                <a:lnTo>
                  <a:pt x="4" y="97"/>
                </a:lnTo>
                <a:lnTo>
                  <a:pt x="9" y="96"/>
                </a:lnTo>
                <a:lnTo>
                  <a:pt x="11" y="90"/>
                </a:lnTo>
                <a:lnTo>
                  <a:pt x="7" y="81"/>
                </a:lnTo>
                <a:lnTo>
                  <a:pt x="4" y="71"/>
                </a:lnTo>
                <a:lnTo>
                  <a:pt x="0" y="64"/>
                </a:lnTo>
                <a:lnTo>
                  <a:pt x="6" y="56"/>
                </a:lnTo>
                <a:lnTo>
                  <a:pt x="7" y="47"/>
                </a:lnTo>
                <a:lnTo>
                  <a:pt x="13" y="45"/>
                </a:lnTo>
                <a:lnTo>
                  <a:pt x="17" y="43"/>
                </a:lnTo>
                <a:lnTo>
                  <a:pt x="20" y="34"/>
                </a:lnTo>
                <a:lnTo>
                  <a:pt x="18" y="19"/>
                </a:lnTo>
                <a:lnTo>
                  <a:pt x="20" y="13"/>
                </a:lnTo>
                <a:lnTo>
                  <a:pt x="22" y="9"/>
                </a:lnTo>
                <a:lnTo>
                  <a:pt x="20" y="0"/>
                </a:lnTo>
                <a:lnTo>
                  <a:pt x="130" y="37"/>
                </a:lnTo>
                <a:lnTo>
                  <a:pt x="130" y="52"/>
                </a:lnTo>
                <a:lnTo>
                  <a:pt x="123" y="58"/>
                </a:lnTo>
                <a:lnTo>
                  <a:pt x="117" y="67"/>
                </a:lnTo>
                <a:lnTo>
                  <a:pt x="114" y="77"/>
                </a:lnTo>
                <a:lnTo>
                  <a:pt x="108" y="79"/>
                </a:lnTo>
                <a:lnTo>
                  <a:pt x="106" y="92"/>
                </a:lnTo>
                <a:lnTo>
                  <a:pt x="106" y="103"/>
                </a:lnTo>
                <a:lnTo>
                  <a:pt x="112" y="113"/>
                </a:lnTo>
                <a:lnTo>
                  <a:pt x="121" y="113"/>
                </a:lnTo>
                <a:lnTo>
                  <a:pt x="128" y="109"/>
                </a:lnTo>
                <a:lnTo>
                  <a:pt x="134" y="113"/>
                </a:lnTo>
                <a:lnTo>
                  <a:pt x="134" y="120"/>
                </a:lnTo>
                <a:lnTo>
                  <a:pt x="134" y="128"/>
                </a:lnTo>
                <a:lnTo>
                  <a:pt x="136" y="139"/>
                </a:lnTo>
                <a:lnTo>
                  <a:pt x="136" y="152"/>
                </a:lnTo>
                <a:lnTo>
                  <a:pt x="136" y="163"/>
                </a:lnTo>
                <a:lnTo>
                  <a:pt x="130" y="167"/>
                </a:lnTo>
                <a:lnTo>
                  <a:pt x="126" y="169"/>
                </a:lnTo>
                <a:lnTo>
                  <a:pt x="130" y="176"/>
                </a:lnTo>
                <a:lnTo>
                  <a:pt x="132" y="188"/>
                </a:lnTo>
                <a:lnTo>
                  <a:pt x="128" y="203"/>
                </a:lnTo>
                <a:lnTo>
                  <a:pt x="128" y="222"/>
                </a:lnTo>
                <a:lnTo>
                  <a:pt x="128" y="240"/>
                </a:lnTo>
                <a:lnTo>
                  <a:pt x="121" y="261"/>
                </a:lnTo>
                <a:lnTo>
                  <a:pt x="106" y="287"/>
                </a:lnTo>
                <a:lnTo>
                  <a:pt x="104" y="299"/>
                </a:lnTo>
                <a:lnTo>
                  <a:pt x="106" y="310"/>
                </a:lnTo>
                <a:lnTo>
                  <a:pt x="103" y="321"/>
                </a:lnTo>
                <a:lnTo>
                  <a:pt x="86" y="338"/>
                </a:lnTo>
                <a:lnTo>
                  <a:pt x="81" y="340"/>
                </a:lnTo>
                <a:lnTo>
                  <a:pt x="77" y="331"/>
                </a:lnTo>
                <a:lnTo>
                  <a:pt x="72" y="319"/>
                </a:lnTo>
                <a:lnTo>
                  <a:pt x="62" y="314"/>
                </a:lnTo>
                <a:lnTo>
                  <a:pt x="55" y="310"/>
                </a:lnTo>
                <a:lnTo>
                  <a:pt x="48" y="302"/>
                </a:lnTo>
                <a:lnTo>
                  <a:pt x="40" y="297"/>
                </a:lnTo>
                <a:lnTo>
                  <a:pt x="29" y="295"/>
                </a:lnTo>
                <a:lnTo>
                  <a:pt x="20" y="287"/>
                </a:lnTo>
                <a:lnTo>
                  <a:pt x="11" y="272"/>
                </a:lnTo>
                <a:lnTo>
                  <a:pt x="7" y="253"/>
                </a:lnTo>
                <a:lnTo>
                  <a:pt x="15" y="240"/>
                </a:lnTo>
                <a:lnTo>
                  <a:pt x="28" y="229"/>
                </a:lnTo>
                <a:lnTo>
                  <a:pt x="35" y="212"/>
                </a:lnTo>
                <a:lnTo>
                  <a:pt x="42" y="197"/>
                </a:lnTo>
                <a:lnTo>
                  <a:pt x="48" y="186"/>
                </a:lnTo>
              </a:path>
            </a:pathLst>
          </a:custGeom>
          <a:solidFill>
            <a:srgbClr val="00B0F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66" name="Freeform 317">
            <a:extLst>
              <a:ext uri="{FF2B5EF4-FFF2-40B4-BE49-F238E27FC236}">
                <a16:creationId xmlns:a16="http://schemas.microsoft.com/office/drawing/2014/main" id="{16BD572F-B4E7-4855-B470-9A42DE7BD1A9}"/>
              </a:ext>
            </a:extLst>
          </p:cNvPr>
          <p:cNvSpPr>
            <a:spLocks/>
          </p:cNvSpPr>
          <p:nvPr/>
        </p:nvSpPr>
        <p:spPr bwMode="auto">
          <a:xfrm>
            <a:off x="9208842" y="3727999"/>
            <a:ext cx="508118" cy="593519"/>
          </a:xfrm>
          <a:custGeom>
            <a:avLst/>
            <a:gdLst>
              <a:gd name="T0" fmla="*/ 2147483647 w 485"/>
              <a:gd name="T1" fmla="*/ 2147483647 h 564"/>
              <a:gd name="T2" fmla="*/ 2147483647 w 485"/>
              <a:gd name="T3" fmla="*/ 2147483647 h 564"/>
              <a:gd name="T4" fmla="*/ 2147483647 w 485"/>
              <a:gd name="T5" fmla="*/ 2147483647 h 564"/>
              <a:gd name="T6" fmla="*/ 2147483647 w 485"/>
              <a:gd name="T7" fmla="*/ 2147483647 h 564"/>
              <a:gd name="T8" fmla="*/ 2147483647 w 485"/>
              <a:gd name="T9" fmla="*/ 2147483647 h 564"/>
              <a:gd name="T10" fmla="*/ 2147483647 w 485"/>
              <a:gd name="T11" fmla="*/ 2147483647 h 564"/>
              <a:gd name="T12" fmla="*/ 2147483647 w 485"/>
              <a:gd name="T13" fmla="*/ 2147483647 h 564"/>
              <a:gd name="T14" fmla="*/ 2147483647 w 485"/>
              <a:gd name="T15" fmla="*/ 2147483647 h 564"/>
              <a:gd name="T16" fmla="*/ 2147483647 w 485"/>
              <a:gd name="T17" fmla="*/ 2147483647 h 564"/>
              <a:gd name="T18" fmla="*/ 2147483647 w 485"/>
              <a:gd name="T19" fmla="*/ 2147483647 h 564"/>
              <a:gd name="T20" fmla="*/ 2147483647 w 485"/>
              <a:gd name="T21" fmla="*/ 2147483647 h 564"/>
              <a:gd name="T22" fmla="*/ 2147483647 w 485"/>
              <a:gd name="T23" fmla="*/ 2147483647 h 564"/>
              <a:gd name="T24" fmla="*/ 2147483647 w 485"/>
              <a:gd name="T25" fmla="*/ 2147483647 h 564"/>
              <a:gd name="T26" fmla="*/ 2147483647 w 485"/>
              <a:gd name="T27" fmla="*/ 2147483647 h 564"/>
              <a:gd name="T28" fmla="*/ 2147483647 w 485"/>
              <a:gd name="T29" fmla="*/ 2147483647 h 564"/>
              <a:gd name="T30" fmla="*/ 2147483647 w 485"/>
              <a:gd name="T31" fmla="*/ 2147483647 h 564"/>
              <a:gd name="T32" fmla="*/ 2147483647 w 485"/>
              <a:gd name="T33" fmla="*/ 2147483647 h 564"/>
              <a:gd name="T34" fmla="*/ 2147483647 w 485"/>
              <a:gd name="T35" fmla="*/ 2147483647 h 564"/>
              <a:gd name="T36" fmla="*/ 2147483647 w 485"/>
              <a:gd name="T37" fmla="*/ 2147483647 h 564"/>
              <a:gd name="T38" fmla="*/ 2147483647 w 485"/>
              <a:gd name="T39" fmla="*/ 2147483647 h 564"/>
              <a:gd name="T40" fmla="*/ 2147483647 w 485"/>
              <a:gd name="T41" fmla="*/ 2147483647 h 564"/>
              <a:gd name="T42" fmla="*/ 2147483647 w 485"/>
              <a:gd name="T43" fmla="*/ 2147483647 h 564"/>
              <a:gd name="T44" fmla="*/ 2147483647 w 485"/>
              <a:gd name="T45" fmla="*/ 2147483647 h 564"/>
              <a:gd name="T46" fmla="*/ 2147483647 w 485"/>
              <a:gd name="T47" fmla="*/ 2147483647 h 564"/>
              <a:gd name="T48" fmla="*/ 2147483647 w 485"/>
              <a:gd name="T49" fmla="*/ 2147483647 h 564"/>
              <a:gd name="T50" fmla="*/ 2147483647 w 485"/>
              <a:gd name="T51" fmla="*/ 2147483647 h 564"/>
              <a:gd name="T52" fmla="*/ 2147483647 w 485"/>
              <a:gd name="T53" fmla="*/ 2147483647 h 564"/>
              <a:gd name="T54" fmla="*/ 2147483647 w 485"/>
              <a:gd name="T55" fmla="*/ 2147483647 h 564"/>
              <a:gd name="T56" fmla="*/ 2147483647 w 485"/>
              <a:gd name="T57" fmla="*/ 2147483647 h 564"/>
              <a:gd name="T58" fmla="*/ 2147483647 w 485"/>
              <a:gd name="T59" fmla="*/ 2147483647 h 564"/>
              <a:gd name="T60" fmla="*/ 2147483647 w 485"/>
              <a:gd name="T61" fmla="*/ 2147483647 h 564"/>
              <a:gd name="T62" fmla="*/ 2147483647 w 485"/>
              <a:gd name="T63" fmla="*/ 2147483647 h 564"/>
              <a:gd name="T64" fmla="*/ 2147483647 w 485"/>
              <a:gd name="T65" fmla="*/ 2147483647 h 564"/>
              <a:gd name="T66" fmla="*/ 2147483647 w 485"/>
              <a:gd name="T67" fmla="*/ 2147483647 h 564"/>
              <a:gd name="T68" fmla="*/ 2147483647 w 485"/>
              <a:gd name="T69" fmla="*/ 2147483647 h 564"/>
              <a:gd name="T70" fmla="*/ 2147483647 w 485"/>
              <a:gd name="T71" fmla="*/ 2147483647 h 564"/>
              <a:gd name="T72" fmla="*/ 2147483647 w 485"/>
              <a:gd name="T73" fmla="*/ 2147483647 h 564"/>
              <a:gd name="T74" fmla="*/ 2147483647 w 485"/>
              <a:gd name="T75" fmla="*/ 2147483647 h 564"/>
              <a:gd name="T76" fmla="*/ 2147483647 w 485"/>
              <a:gd name="T77" fmla="*/ 2147483647 h 564"/>
              <a:gd name="T78" fmla="*/ 2147483647 w 485"/>
              <a:gd name="T79" fmla="*/ 2147483647 h 564"/>
              <a:gd name="T80" fmla="*/ 2147483647 w 485"/>
              <a:gd name="T81" fmla="*/ 2147483647 h 564"/>
              <a:gd name="T82" fmla="*/ 2147483647 w 485"/>
              <a:gd name="T83" fmla="*/ 2147483647 h 564"/>
              <a:gd name="T84" fmla="*/ 2147483647 w 485"/>
              <a:gd name="T85" fmla="*/ 2147483647 h 564"/>
              <a:gd name="T86" fmla="*/ 2147483647 w 485"/>
              <a:gd name="T87" fmla="*/ 2147483647 h 564"/>
              <a:gd name="T88" fmla="*/ 2147483647 w 485"/>
              <a:gd name="T89" fmla="*/ 2147483647 h 564"/>
              <a:gd name="T90" fmla="*/ 2147483647 w 485"/>
              <a:gd name="T91" fmla="*/ 2147483647 h 564"/>
              <a:gd name="T92" fmla="*/ 2147483647 w 485"/>
              <a:gd name="T93" fmla="*/ 2147483647 h 564"/>
              <a:gd name="T94" fmla="*/ 2147483647 w 485"/>
              <a:gd name="T95" fmla="*/ 2147483647 h 564"/>
              <a:gd name="T96" fmla="*/ 2147483647 w 485"/>
              <a:gd name="T97" fmla="*/ 2147483647 h 564"/>
              <a:gd name="T98" fmla="*/ 2147483647 w 485"/>
              <a:gd name="T99" fmla="*/ 2147483647 h 564"/>
              <a:gd name="T100" fmla="*/ 2147483647 w 485"/>
              <a:gd name="T101" fmla="*/ 2147483647 h 564"/>
              <a:gd name="T102" fmla="*/ 2147483647 w 485"/>
              <a:gd name="T103" fmla="*/ 2147483647 h 564"/>
              <a:gd name="T104" fmla="*/ 2147483647 w 485"/>
              <a:gd name="T105" fmla="*/ 2147483647 h 564"/>
              <a:gd name="T106" fmla="*/ 2147483647 w 485"/>
              <a:gd name="T107" fmla="*/ 2147483647 h 564"/>
              <a:gd name="T108" fmla="*/ 2147483647 w 485"/>
              <a:gd name="T109" fmla="*/ 2147483647 h 564"/>
              <a:gd name="T110" fmla="*/ 2147483647 w 485"/>
              <a:gd name="T111" fmla="*/ 2147483647 h 564"/>
              <a:gd name="T112" fmla="*/ 2147483647 w 485"/>
              <a:gd name="T113" fmla="*/ 2147483647 h 564"/>
              <a:gd name="T114" fmla="*/ 2147483647 w 485"/>
              <a:gd name="T115" fmla="*/ 2147483647 h 564"/>
              <a:gd name="T116" fmla="*/ 2147483647 w 485"/>
              <a:gd name="T117" fmla="*/ 2147483647 h 564"/>
              <a:gd name="T118" fmla="*/ 2147483647 w 485"/>
              <a:gd name="T119" fmla="*/ 2147483647 h 56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5"/>
              <a:gd name="T181" fmla="*/ 0 h 564"/>
              <a:gd name="T182" fmla="*/ 485 w 485"/>
              <a:gd name="T183" fmla="*/ 564 h 56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5" h="564">
                <a:moveTo>
                  <a:pt x="11" y="564"/>
                </a:moveTo>
                <a:lnTo>
                  <a:pt x="11" y="564"/>
                </a:lnTo>
                <a:lnTo>
                  <a:pt x="19" y="551"/>
                </a:lnTo>
                <a:lnTo>
                  <a:pt x="29" y="536"/>
                </a:lnTo>
                <a:lnTo>
                  <a:pt x="44" y="523"/>
                </a:lnTo>
                <a:lnTo>
                  <a:pt x="59" y="510"/>
                </a:lnTo>
                <a:lnTo>
                  <a:pt x="72" y="498"/>
                </a:lnTo>
                <a:lnTo>
                  <a:pt x="83" y="487"/>
                </a:lnTo>
                <a:lnTo>
                  <a:pt x="90" y="478"/>
                </a:lnTo>
                <a:lnTo>
                  <a:pt x="94" y="470"/>
                </a:lnTo>
                <a:lnTo>
                  <a:pt x="86" y="461"/>
                </a:lnTo>
                <a:lnTo>
                  <a:pt x="73" y="459"/>
                </a:lnTo>
                <a:lnTo>
                  <a:pt x="64" y="455"/>
                </a:lnTo>
                <a:lnTo>
                  <a:pt x="55" y="450"/>
                </a:lnTo>
                <a:lnTo>
                  <a:pt x="50" y="442"/>
                </a:lnTo>
                <a:lnTo>
                  <a:pt x="44" y="434"/>
                </a:lnTo>
                <a:lnTo>
                  <a:pt x="39" y="425"/>
                </a:lnTo>
                <a:lnTo>
                  <a:pt x="33" y="416"/>
                </a:lnTo>
                <a:lnTo>
                  <a:pt x="28" y="408"/>
                </a:lnTo>
                <a:lnTo>
                  <a:pt x="15" y="395"/>
                </a:lnTo>
                <a:lnTo>
                  <a:pt x="11" y="376"/>
                </a:lnTo>
                <a:lnTo>
                  <a:pt x="9" y="359"/>
                </a:lnTo>
                <a:lnTo>
                  <a:pt x="0" y="346"/>
                </a:lnTo>
                <a:lnTo>
                  <a:pt x="13" y="350"/>
                </a:lnTo>
                <a:lnTo>
                  <a:pt x="24" y="350"/>
                </a:lnTo>
                <a:lnTo>
                  <a:pt x="33" y="344"/>
                </a:lnTo>
                <a:lnTo>
                  <a:pt x="37" y="327"/>
                </a:lnTo>
                <a:lnTo>
                  <a:pt x="50" y="322"/>
                </a:lnTo>
                <a:lnTo>
                  <a:pt x="46" y="284"/>
                </a:lnTo>
                <a:lnTo>
                  <a:pt x="55" y="258"/>
                </a:lnTo>
                <a:lnTo>
                  <a:pt x="66" y="252"/>
                </a:lnTo>
                <a:lnTo>
                  <a:pt x="70" y="269"/>
                </a:lnTo>
                <a:lnTo>
                  <a:pt x="66" y="275"/>
                </a:lnTo>
                <a:lnTo>
                  <a:pt x="68" y="277"/>
                </a:lnTo>
                <a:lnTo>
                  <a:pt x="72" y="275"/>
                </a:lnTo>
                <a:lnTo>
                  <a:pt x="75" y="273"/>
                </a:lnTo>
                <a:lnTo>
                  <a:pt x="81" y="271"/>
                </a:lnTo>
                <a:lnTo>
                  <a:pt x="86" y="269"/>
                </a:lnTo>
                <a:lnTo>
                  <a:pt x="88" y="263"/>
                </a:lnTo>
                <a:lnTo>
                  <a:pt x="81" y="256"/>
                </a:lnTo>
                <a:lnTo>
                  <a:pt x="79" y="248"/>
                </a:lnTo>
                <a:lnTo>
                  <a:pt x="81" y="237"/>
                </a:lnTo>
                <a:lnTo>
                  <a:pt x="88" y="222"/>
                </a:lnTo>
                <a:lnTo>
                  <a:pt x="101" y="207"/>
                </a:lnTo>
                <a:lnTo>
                  <a:pt x="110" y="201"/>
                </a:lnTo>
                <a:lnTo>
                  <a:pt x="117" y="201"/>
                </a:lnTo>
                <a:lnTo>
                  <a:pt x="123" y="200"/>
                </a:lnTo>
                <a:lnTo>
                  <a:pt x="128" y="192"/>
                </a:lnTo>
                <a:lnTo>
                  <a:pt x="143" y="175"/>
                </a:lnTo>
                <a:lnTo>
                  <a:pt x="158" y="156"/>
                </a:lnTo>
                <a:lnTo>
                  <a:pt x="165" y="132"/>
                </a:lnTo>
                <a:lnTo>
                  <a:pt x="161" y="96"/>
                </a:lnTo>
                <a:lnTo>
                  <a:pt x="163" y="81"/>
                </a:lnTo>
                <a:lnTo>
                  <a:pt x="169" y="70"/>
                </a:lnTo>
                <a:lnTo>
                  <a:pt x="170" y="55"/>
                </a:lnTo>
                <a:lnTo>
                  <a:pt x="165" y="21"/>
                </a:lnTo>
                <a:lnTo>
                  <a:pt x="161" y="12"/>
                </a:lnTo>
                <a:lnTo>
                  <a:pt x="169" y="8"/>
                </a:lnTo>
                <a:lnTo>
                  <a:pt x="176" y="6"/>
                </a:lnTo>
                <a:lnTo>
                  <a:pt x="176" y="0"/>
                </a:lnTo>
                <a:lnTo>
                  <a:pt x="196" y="132"/>
                </a:lnTo>
                <a:lnTo>
                  <a:pt x="203" y="132"/>
                </a:lnTo>
                <a:lnTo>
                  <a:pt x="212" y="130"/>
                </a:lnTo>
                <a:lnTo>
                  <a:pt x="223" y="128"/>
                </a:lnTo>
                <a:lnTo>
                  <a:pt x="236" y="126"/>
                </a:lnTo>
                <a:lnTo>
                  <a:pt x="249" y="124"/>
                </a:lnTo>
                <a:lnTo>
                  <a:pt x="266" y="121"/>
                </a:lnTo>
                <a:lnTo>
                  <a:pt x="282" y="117"/>
                </a:lnTo>
                <a:lnTo>
                  <a:pt x="300" y="113"/>
                </a:lnTo>
                <a:lnTo>
                  <a:pt x="308" y="177"/>
                </a:lnTo>
                <a:lnTo>
                  <a:pt x="317" y="171"/>
                </a:lnTo>
                <a:lnTo>
                  <a:pt x="326" y="162"/>
                </a:lnTo>
                <a:lnTo>
                  <a:pt x="335" y="151"/>
                </a:lnTo>
                <a:lnTo>
                  <a:pt x="346" y="143"/>
                </a:lnTo>
                <a:lnTo>
                  <a:pt x="357" y="136"/>
                </a:lnTo>
                <a:lnTo>
                  <a:pt x="361" y="128"/>
                </a:lnTo>
                <a:lnTo>
                  <a:pt x="364" y="121"/>
                </a:lnTo>
                <a:lnTo>
                  <a:pt x="370" y="121"/>
                </a:lnTo>
                <a:lnTo>
                  <a:pt x="385" y="122"/>
                </a:lnTo>
                <a:lnTo>
                  <a:pt x="397" y="121"/>
                </a:lnTo>
                <a:lnTo>
                  <a:pt x="405" y="119"/>
                </a:lnTo>
                <a:lnTo>
                  <a:pt x="408" y="111"/>
                </a:lnTo>
                <a:lnTo>
                  <a:pt x="412" y="102"/>
                </a:lnTo>
                <a:lnTo>
                  <a:pt x="421" y="96"/>
                </a:lnTo>
                <a:lnTo>
                  <a:pt x="430" y="94"/>
                </a:lnTo>
                <a:lnTo>
                  <a:pt x="443" y="96"/>
                </a:lnTo>
                <a:lnTo>
                  <a:pt x="460" y="106"/>
                </a:lnTo>
                <a:lnTo>
                  <a:pt x="469" y="113"/>
                </a:lnTo>
                <a:lnTo>
                  <a:pt x="474" y="122"/>
                </a:lnTo>
                <a:lnTo>
                  <a:pt x="485" y="134"/>
                </a:lnTo>
                <a:lnTo>
                  <a:pt x="478" y="156"/>
                </a:lnTo>
                <a:lnTo>
                  <a:pt x="465" y="151"/>
                </a:lnTo>
                <a:lnTo>
                  <a:pt x="452" y="145"/>
                </a:lnTo>
                <a:lnTo>
                  <a:pt x="443" y="141"/>
                </a:lnTo>
                <a:lnTo>
                  <a:pt x="434" y="138"/>
                </a:lnTo>
                <a:lnTo>
                  <a:pt x="427" y="138"/>
                </a:lnTo>
                <a:lnTo>
                  <a:pt x="421" y="141"/>
                </a:lnTo>
                <a:lnTo>
                  <a:pt x="417" y="147"/>
                </a:lnTo>
                <a:lnTo>
                  <a:pt x="416" y="158"/>
                </a:lnTo>
                <a:lnTo>
                  <a:pt x="408" y="181"/>
                </a:lnTo>
                <a:lnTo>
                  <a:pt x="392" y="201"/>
                </a:lnTo>
                <a:lnTo>
                  <a:pt x="375" y="218"/>
                </a:lnTo>
                <a:lnTo>
                  <a:pt x="366" y="237"/>
                </a:lnTo>
                <a:lnTo>
                  <a:pt x="363" y="258"/>
                </a:lnTo>
                <a:lnTo>
                  <a:pt x="355" y="277"/>
                </a:lnTo>
                <a:lnTo>
                  <a:pt x="344" y="288"/>
                </a:lnTo>
                <a:lnTo>
                  <a:pt x="328" y="284"/>
                </a:lnTo>
                <a:lnTo>
                  <a:pt x="320" y="278"/>
                </a:lnTo>
                <a:lnTo>
                  <a:pt x="313" y="275"/>
                </a:lnTo>
                <a:lnTo>
                  <a:pt x="308" y="278"/>
                </a:lnTo>
                <a:lnTo>
                  <a:pt x="306" y="292"/>
                </a:lnTo>
                <a:lnTo>
                  <a:pt x="300" y="316"/>
                </a:lnTo>
                <a:lnTo>
                  <a:pt x="289" y="346"/>
                </a:lnTo>
                <a:lnTo>
                  <a:pt x="277" y="376"/>
                </a:lnTo>
                <a:lnTo>
                  <a:pt x="267" y="404"/>
                </a:lnTo>
                <a:lnTo>
                  <a:pt x="266" y="419"/>
                </a:lnTo>
                <a:lnTo>
                  <a:pt x="271" y="425"/>
                </a:lnTo>
                <a:lnTo>
                  <a:pt x="273" y="431"/>
                </a:lnTo>
                <a:lnTo>
                  <a:pt x="262" y="438"/>
                </a:lnTo>
                <a:lnTo>
                  <a:pt x="247" y="448"/>
                </a:lnTo>
                <a:lnTo>
                  <a:pt x="236" y="453"/>
                </a:lnTo>
                <a:lnTo>
                  <a:pt x="223" y="459"/>
                </a:lnTo>
                <a:lnTo>
                  <a:pt x="214" y="461"/>
                </a:lnTo>
                <a:lnTo>
                  <a:pt x="207" y="463"/>
                </a:lnTo>
                <a:lnTo>
                  <a:pt x="205" y="466"/>
                </a:lnTo>
                <a:lnTo>
                  <a:pt x="203" y="472"/>
                </a:lnTo>
                <a:lnTo>
                  <a:pt x="203" y="476"/>
                </a:lnTo>
                <a:lnTo>
                  <a:pt x="200" y="480"/>
                </a:lnTo>
                <a:lnTo>
                  <a:pt x="194" y="483"/>
                </a:lnTo>
                <a:lnTo>
                  <a:pt x="183" y="485"/>
                </a:lnTo>
                <a:lnTo>
                  <a:pt x="167" y="485"/>
                </a:lnTo>
                <a:lnTo>
                  <a:pt x="163" y="481"/>
                </a:lnTo>
                <a:lnTo>
                  <a:pt x="159" y="478"/>
                </a:lnTo>
                <a:lnTo>
                  <a:pt x="156" y="480"/>
                </a:lnTo>
                <a:lnTo>
                  <a:pt x="150" y="493"/>
                </a:lnTo>
                <a:lnTo>
                  <a:pt x="145" y="500"/>
                </a:lnTo>
                <a:lnTo>
                  <a:pt x="139" y="504"/>
                </a:lnTo>
                <a:lnTo>
                  <a:pt x="132" y="504"/>
                </a:lnTo>
                <a:lnTo>
                  <a:pt x="119" y="502"/>
                </a:lnTo>
                <a:lnTo>
                  <a:pt x="106" y="498"/>
                </a:lnTo>
                <a:lnTo>
                  <a:pt x="99" y="491"/>
                </a:lnTo>
                <a:lnTo>
                  <a:pt x="94" y="480"/>
                </a:lnTo>
                <a:lnTo>
                  <a:pt x="94" y="470"/>
                </a:lnTo>
                <a:lnTo>
                  <a:pt x="90" y="478"/>
                </a:lnTo>
                <a:lnTo>
                  <a:pt x="83" y="487"/>
                </a:lnTo>
                <a:lnTo>
                  <a:pt x="72" y="498"/>
                </a:lnTo>
                <a:lnTo>
                  <a:pt x="59" y="510"/>
                </a:lnTo>
                <a:lnTo>
                  <a:pt x="44" y="523"/>
                </a:lnTo>
                <a:lnTo>
                  <a:pt x="29" y="536"/>
                </a:lnTo>
                <a:lnTo>
                  <a:pt x="19" y="551"/>
                </a:lnTo>
                <a:lnTo>
                  <a:pt x="11" y="564"/>
                </a:lnTo>
              </a:path>
            </a:pathLst>
          </a:custGeom>
          <a:solidFill>
            <a:srgbClr val="0C7D40"/>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67" name="Freeform 319">
            <a:extLst>
              <a:ext uri="{FF2B5EF4-FFF2-40B4-BE49-F238E27FC236}">
                <a16:creationId xmlns:a16="http://schemas.microsoft.com/office/drawing/2014/main" id="{F85270BF-D080-4EB8-BD96-1A82A5B7A97E}"/>
              </a:ext>
            </a:extLst>
          </p:cNvPr>
          <p:cNvSpPr>
            <a:spLocks/>
          </p:cNvSpPr>
          <p:nvPr/>
        </p:nvSpPr>
        <p:spPr bwMode="auto">
          <a:xfrm>
            <a:off x="9522536" y="3762911"/>
            <a:ext cx="498315" cy="251373"/>
          </a:xfrm>
          <a:custGeom>
            <a:avLst/>
            <a:gdLst>
              <a:gd name="T0" fmla="*/ 2147483647 w 476"/>
              <a:gd name="T1" fmla="*/ 2147483647 h 239"/>
              <a:gd name="T2" fmla="*/ 2147483647 w 476"/>
              <a:gd name="T3" fmla="*/ 2147483647 h 239"/>
              <a:gd name="T4" fmla="*/ 2147483647 w 476"/>
              <a:gd name="T5" fmla="*/ 2147483647 h 239"/>
              <a:gd name="T6" fmla="*/ 2147483647 w 476"/>
              <a:gd name="T7" fmla="*/ 2147483647 h 239"/>
              <a:gd name="T8" fmla="*/ 2147483647 w 476"/>
              <a:gd name="T9" fmla="*/ 2147483647 h 239"/>
              <a:gd name="T10" fmla="*/ 2147483647 w 476"/>
              <a:gd name="T11" fmla="*/ 2147483647 h 239"/>
              <a:gd name="T12" fmla="*/ 2147483647 w 476"/>
              <a:gd name="T13" fmla="*/ 2147483647 h 239"/>
              <a:gd name="T14" fmla="*/ 2147483647 w 476"/>
              <a:gd name="T15" fmla="*/ 2147483647 h 239"/>
              <a:gd name="T16" fmla="*/ 2147483647 w 476"/>
              <a:gd name="T17" fmla="*/ 2147483647 h 239"/>
              <a:gd name="T18" fmla="*/ 2147483647 w 476"/>
              <a:gd name="T19" fmla="*/ 2147483647 h 239"/>
              <a:gd name="T20" fmla="*/ 2147483647 w 476"/>
              <a:gd name="T21" fmla="*/ 2147483647 h 239"/>
              <a:gd name="T22" fmla="*/ 2147483647 w 476"/>
              <a:gd name="T23" fmla="*/ 2147483647 h 239"/>
              <a:gd name="T24" fmla="*/ 2147483647 w 476"/>
              <a:gd name="T25" fmla="*/ 2147483647 h 239"/>
              <a:gd name="T26" fmla="*/ 2147483647 w 476"/>
              <a:gd name="T27" fmla="*/ 2147483647 h 239"/>
              <a:gd name="T28" fmla="*/ 2147483647 w 476"/>
              <a:gd name="T29" fmla="*/ 2147483647 h 239"/>
              <a:gd name="T30" fmla="*/ 2147483647 w 476"/>
              <a:gd name="T31" fmla="*/ 2147483647 h 239"/>
              <a:gd name="T32" fmla="*/ 2147483647 w 476"/>
              <a:gd name="T33" fmla="*/ 2147483647 h 239"/>
              <a:gd name="T34" fmla="*/ 2147483647 w 476"/>
              <a:gd name="T35" fmla="*/ 2147483647 h 239"/>
              <a:gd name="T36" fmla="*/ 2147483647 w 476"/>
              <a:gd name="T37" fmla="*/ 2147483647 h 239"/>
              <a:gd name="T38" fmla="*/ 2147483647 w 476"/>
              <a:gd name="T39" fmla="*/ 2147483647 h 239"/>
              <a:gd name="T40" fmla="*/ 0 w 476"/>
              <a:gd name="T41" fmla="*/ 2147483647 h 239"/>
              <a:gd name="T42" fmla="*/ 2147483647 w 476"/>
              <a:gd name="T43" fmla="*/ 2147483647 h 239"/>
              <a:gd name="T44" fmla="*/ 2147483647 w 476"/>
              <a:gd name="T45" fmla="*/ 2147483647 h 239"/>
              <a:gd name="T46" fmla="*/ 2147483647 w 476"/>
              <a:gd name="T47" fmla="*/ 2147483647 h 239"/>
              <a:gd name="T48" fmla="*/ 2147483647 w 476"/>
              <a:gd name="T49" fmla="*/ 2147483647 h 239"/>
              <a:gd name="T50" fmla="*/ 2147483647 w 476"/>
              <a:gd name="T51" fmla="*/ 2147483647 h 239"/>
              <a:gd name="T52" fmla="*/ 2147483647 w 476"/>
              <a:gd name="T53" fmla="*/ 0 h 239"/>
              <a:gd name="T54" fmla="*/ 2147483647 w 476"/>
              <a:gd name="T55" fmla="*/ 2147483647 h 239"/>
              <a:gd name="T56" fmla="*/ 2147483647 w 476"/>
              <a:gd name="T57" fmla="*/ 2147483647 h 239"/>
              <a:gd name="T58" fmla="*/ 2147483647 w 476"/>
              <a:gd name="T59" fmla="*/ 2147483647 h 239"/>
              <a:gd name="T60" fmla="*/ 2147483647 w 476"/>
              <a:gd name="T61" fmla="*/ 2147483647 h 239"/>
              <a:gd name="T62" fmla="*/ 2147483647 w 476"/>
              <a:gd name="T63" fmla="*/ 2147483647 h 239"/>
              <a:gd name="T64" fmla="*/ 2147483647 w 476"/>
              <a:gd name="T65" fmla="*/ 2147483647 h 239"/>
              <a:gd name="T66" fmla="*/ 2147483647 w 476"/>
              <a:gd name="T67" fmla="*/ 2147483647 h 239"/>
              <a:gd name="T68" fmla="*/ 2147483647 w 476"/>
              <a:gd name="T69" fmla="*/ 2147483647 h 239"/>
              <a:gd name="T70" fmla="*/ 2147483647 w 476"/>
              <a:gd name="T71" fmla="*/ 2147483647 h 239"/>
              <a:gd name="T72" fmla="*/ 2147483647 w 476"/>
              <a:gd name="T73" fmla="*/ 2147483647 h 239"/>
              <a:gd name="T74" fmla="*/ 2147483647 w 476"/>
              <a:gd name="T75" fmla="*/ 2147483647 h 239"/>
              <a:gd name="T76" fmla="*/ 2147483647 w 476"/>
              <a:gd name="T77" fmla="*/ 2147483647 h 239"/>
              <a:gd name="T78" fmla="*/ 2147483647 w 476"/>
              <a:gd name="T79" fmla="*/ 2147483647 h 239"/>
              <a:gd name="T80" fmla="*/ 2147483647 w 476"/>
              <a:gd name="T81" fmla="*/ 2147483647 h 239"/>
              <a:gd name="T82" fmla="*/ 2147483647 w 476"/>
              <a:gd name="T83" fmla="*/ 2147483647 h 239"/>
              <a:gd name="T84" fmla="*/ 2147483647 w 476"/>
              <a:gd name="T85" fmla="*/ 2147483647 h 239"/>
              <a:gd name="T86" fmla="*/ 2147483647 w 476"/>
              <a:gd name="T87" fmla="*/ 2147483647 h 239"/>
              <a:gd name="T88" fmla="*/ 2147483647 w 476"/>
              <a:gd name="T89" fmla="*/ 2147483647 h 239"/>
              <a:gd name="T90" fmla="*/ 2147483647 w 476"/>
              <a:gd name="T91" fmla="*/ 2147483647 h 239"/>
              <a:gd name="T92" fmla="*/ 2147483647 w 476"/>
              <a:gd name="T93" fmla="*/ 2147483647 h 239"/>
              <a:gd name="T94" fmla="*/ 2147483647 w 476"/>
              <a:gd name="T95" fmla="*/ 2147483647 h 239"/>
              <a:gd name="T96" fmla="*/ 2147483647 w 476"/>
              <a:gd name="T97" fmla="*/ 2147483647 h 239"/>
              <a:gd name="T98" fmla="*/ 2147483647 w 476"/>
              <a:gd name="T99" fmla="*/ 2147483647 h 239"/>
              <a:gd name="T100" fmla="*/ 2147483647 w 476"/>
              <a:gd name="T101" fmla="*/ 2147483647 h 239"/>
              <a:gd name="T102" fmla="*/ 2147483647 w 476"/>
              <a:gd name="T103" fmla="*/ 2147483647 h 239"/>
              <a:gd name="T104" fmla="*/ 2147483647 w 476"/>
              <a:gd name="T105" fmla="*/ 2147483647 h 239"/>
              <a:gd name="T106" fmla="*/ 2147483647 w 476"/>
              <a:gd name="T107" fmla="*/ 2147483647 h 239"/>
              <a:gd name="T108" fmla="*/ 2147483647 w 476"/>
              <a:gd name="T109" fmla="*/ 2147483647 h 2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6"/>
              <a:gd name="T166" fmla="*/ 0 h 239"/>
              <a:gd name="T167" fmla="*/ 476 w 476"/>
              <a:gd name="T168" fmla="*/ 239 h 2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6" h="239">
                <a:moveTo>
                  <a:pt x="326" y="167"/>
                </a:moveTo>
                <a:lnTo>
                  <a:pt x="326" y="167"/>
                </a:lnTo>
                <a:lnTo>
                  <a:pt x="341" y="186"/>
                </a:lnTo>
                <a:lnTo>
                  <a:pt x="343" y="199"/>
                </a:lnTo>
                <a:lnTo>
                  <a:pt x="343" y="209"/>
                </a:lnTo>
                <a:lnTo>
                  <a:pt x="350" y="220"/>
                </a:lnTo>
                <a:lnTo>
                  <a:pt x="357" y="231"/>
                </a:lnTo>
                <a:lnTo>
                  <a:pt x="359" y="237"/>
                </a:lnTo>
                <a:lnTo>
                  <a:pt x="354" y="239"/>
                </a:lnTo>
                <a:lnTo>
                  <a:pt x="346" y="235"/>
                </a:lnTo>
                <a:lnTo>
                  <a:pt x="333" y="226"/>
                </a:lnTo>
                <a:lnTo>
                  <a:pt x="321" y="222"/>
                </a:lnTo>
                <a:lnTo>
                  <a:pt x="308" y="220"/>
                </a:lnTo>
                <a:lnTo>
                  <a:pt x="293" y="218"/>
                </a:lnTo>
                <a:lnTo>
                  <a:pt x="284" y="203"/>
                </a:lnTo>
                <a:lnTo>
                  <a:pt x="266" y="205"/>
                </a:lnTo>
                <a:lnTo>
                  <a:pt x="264" y="213"/>
                </a:lnTo>
                <a:lnTo>
                  <a:pt x="258" y="209"/>
                </a:lnTo>
                <a:lnTo>
                  <a:pt x="255" y="201"/>
                </a:lnTo>
                <a:lnTo>
                  <a:pt x="257" y="190"/>
                </a:lnTo>
                <a:lnTo>
                  <a:pt x="266" y="179"/>
                </a:lnTo>
                <a:lnTo>
                  <a:pt x="271" y="162"/>
                </a:lnTo>
                <a:lnTo>
                  <a:pt x="264" y="145"/>
                </a:lnTo>
                <a:lnTo>
                  <a:pt x="240" y="124"/>
                </a:lnTo>
                <a:lnTo>
                  <a:pt x="235" y="120"/>
                </a:lnTo>
                <a:lnTo>
                  <a:pt x="227" y="119"/>
                </a:lnTo>
                <a:lnTo>
                  <a:pt x="220" y="115"/>
                </a:lnTo>
                <a:lnTo>
                  <a:pt x="213" y="111"/>
                </a:lnTo>
                <a:lnTo>
                  <a:pt x="203" y="109"/>
                </a:lnTo>
                <a:lnTo>
                  <a:pt x="198" y="105"/>
                </a:lnTo>
                <a:lnTo>
                  <a:pt x="191" y="104"/>
                </a:lnTo>
                <a:lnTo>
                  <a:pt x="185" y="100"/>
                </a:lnTo>
                <a:lnTo>
                  <a:pt x="174" y="88"/>
                </a:lnTo>
                <a:lnTo>
                  <a:pt x="169" y="79"/>
                </a:lnTo>
                <a:lnTo>
                  <a:pt x="160" y="72"/>
                </a:lnTo>
                <a:lnTo>
                  <a:pt x="143" y="62"/>
                </a:lnTo>
                <a:lnTo>
                  <a:pt x="130" y="60"/>
                </a:lnTo>
                <a:lnTo>
                  <a:pt x="121" y="62"/>
                </a:lnTo>
                <a:lnTo>
                  <a:pt x="112" y="68"/>
                </a:lnTo>
                <a:lnTo>
                  <a:pt x="108" y="77"/>
                </a:lnTo>
                <a:lnTo>
                  <a:pt x="105" y="85"/>
                </a:lnTo>
                <a:lnTo>
                  <a:pt x="97" y="87"/>
                </a:lnTo>
                <a:lnTo>
                  <a:pt x="85" y="88"/>
                </a:lnTo>
                <a:lnTo>
                  <a:pt x="70" y="87"/>
                </a:lnTo>
                <a:lnTo>
                  <a:pt x="64" y="87"/>
                </a:lnTo>
                <a:lnTo>
                  <a:pt x="61" y="94"/>
                </a:lnTo>
                <a:lnTo>
                  <a:pt x="57" y="102"/>
                </a:lnTo>
                <a:lnTo>
                  <a:pt x="46" y="109"/>
                </a:lnTo>
                <a:lnTo>
                  <a:pt x="35" y="117"/>
                </a:lnTo>
                <a:lnTo>
                  <a:pt x="26" y="128"/>
                </a:lnTo>
                <a:lnTo>
                  <a:pt x="17" y="137"/>
                </a:lnTo>
                <a:lnTo>
                  <a:pt x="8" y="143"/>
                </a:lnTo>
                <a:lnTo>
                  <a:pt x="0" y="79"/>
                </a:lnTo>
                <a:lnTo>
                  <a:pt x="2" y="79"/>
                </a:lnTo>
                <a:lnTo>
                  <a:pt x="30" y="73"/>
                </a:lnTo>
                <a:lnTo>
                  <a:pt x="59" y="68"/>
                </a:lnTo>
                <a:lnTo>
                  <a:pt x="88" y="62"/>
                </a:lnTo>
                <a:lnTo>
                  <a:pt x="119" y="55"/>
                </a:lnTo>
                <a:lnTo>
                  <a:pt x="150" y="49"/>
                </a:lnTo>
                <a:lnTo>
                  <a:pt x="180" y="41"/>
                </a:lnTo>
                <a:lnTo>
                  <a:pt x="209" y="36"/>
                </a:lnTo>
                <a:lnTo>
                  <a:pt x="238" y="28"/>
                </a:lnTo>
                <a:lnTo>
                  <a:pt x="266" y="23"/>
                </a:lnTo>
                <a:lnTo>
                  <a:pt x="289" y="17"/>
                </a:lnTo>
                <a:lnTo>
                  <a:pt x="311" y="13"/>
                </a:lnTo>
                <a:lnTo>
                  <a:pt x="332" y="8"/>
                </a:lnTo>
                <a:lnTo>
                  <a:pt x="346" y="6"/>
                </a:lnTo>
                <a:lnTo>
                  <a:pt x="359" y="2"/>
                </a:lnTo>
                <a:lnTo>
                  <a:pt x="366" y="0"/>
                </a:lnTo>
                <a:lnTo>
                  <a:pt x="368" y="0"/>
                </a:lnTo>
                <a:lnTo>
                  <a:pt x="410" y="167"/>
                </a:lnTo>
                <a:lnTo>
                  <a:pt x="476" y="160"/>
                </a:lnTo>
                <a:lnTo>
                  <a:pt x="473" y="179"/>
                </a:lnTo>
                <a:lnTo>
                  <a:pt x="467" y="190"/>
                </a:lnTo>
                <a:lnTo>
                  <a:pt x="463" y="199"/>
                </a:lnTo>
                <a:lnTo>
                  <a:pt x="463" y="214"/>
                </a:lnTo>
                <a:lnTo>
                  <a:pt x="463" y="220"/>
                </a:lnTo>
                <a:lnTo>
                  <a:pt x="462" y="222"/>
                </a:lnTo>
                <a:lnTo>
                  <a:pt x="460" y="224"/>
                </a:lnTo>
                <a:lnTo>
                  <a:pt x="427" y="229"/>
                </a:lnTo>
                <a:lnTo>
                  <a:pt x="421" y="235"/>
                </a:lnTo>
                <a:lnTo>
                  <a:pt x="414" y="239"/>
                </a:lnTo>
                <a:lnTo>
                  <a:pt x="410" y="239"/>
                </a:lnTo>
                <a:lnTo>
                  <a:pt x="407" y="233"/>
                </a:lnTo>
                <a:lnTo>
                  <a:pt x="407" y="228"/>
                </a:lnTo>
                <a:lnTo>
                  <a:pt x="407" y="222"/>
                </a:lnTo>
                <a:lnTo>
                  <a:pt x="403" y="222"/>
                </a:lnTo>
                <a:lnTo>
                  <a:pt x="399" y="224"/>
                </a:lnTo>
                <a:lnTo>
                  <a:pt x="394" y="226"/>
                </a:lnTo>
                <a:lnTo>
                  <a:pt x="394" y="220"/>
                </a:lnTo>
                <a:lnTo>
                  <a:pt x="394" y="214"/>
                </a:lnTo>
                <a:lnTo>
                  <a:pt x="396" y="209"/>
                </a:lnTo>
                <a:lnTo>
                  <a:pt x="396" y="203"/>
                </a:lnTo>
                <a:lnTo>
                  <a:pt x="396" y="196"/>
                </a:lnTo>
                <a:lnTo>
                  <a:pt x="392" y="194"/>
                </a:lnTo>
                <a:lnTo>
                  <a:pt x="385" y="196"/>
                </a:lnTo>
                <a:lnTo>
                  <a:pt x="376" y="199"/>
                </a:lnTo>
                <a:lnTo>
                  <a:pt x="359" y="192"/>
                </a:lnTo>
                <a:lnTo>
                  <a:pt x="346" y="171"/>
                </a:lnTo>
                <a:lnTo>
                  <a:pt x="343" y="134"/>
                </a:lnTo>
                <a:lnTo>
                  <a:pt x="346" y="130"/>
                </a:lnTo>
                <a:lnTo>
                  <a:pt x="352" y="132"/>
                </a:lnTo>
                <a:lnTo>
                  <a:pt x="354" y="130"/>
                </a:lnTo>
                <a:lnTo>
                  <a:pt x="354" y="120"/>
                </a:lnTo>
                <a:lnTo>
                  <a:pt x="352" y="107"/>
                </a:lnTo>
                <a:lnTo>
                  <a:pt x="346" y="104"/>
                </a:lnTo>
                <a:lnTo>
                  <a:pt x="341" y="104"/>
                </a:lnTo>
                <a:lnTo>
                  <a:pt x="341" y="96"/>
                </a:lnTo>
                <a:lnTo>
                  <a:pt x="337" y="83"/>
                </a:lnTo>
                <a:lnTo>
                  <a:pt x="335" y="72"/>
                </a:lnTo>
                <a:lnTo>
                  <a:pt x="339" y="62"/>
                </a:lnTo>
                <a:lnTo>
                  <a:pt x="350" y="53"/>
                </a:lnTo>
                <a:lnTo>
                  <a:pt x="354" y="47"/>
                </a:lnTo>
                <a:lnTo>
                  <a:pt x="357" y="41"/>
                </a:lnTo>
                <a:lnTo>
                  <a:pt x="361" y="36"/>
                </a:lnTo>
                <a:lnTo>
                  <a:pt x="363" y="34"/>
                </a:lnTo>
                <a:lnTo>
                  <a:pt x="365" y="23"/>
                </a:lnTo>
                <a:lnTo>
                  <a:pt x="357" y="28"/>
                </a:lnTo>
                <a:lnTo>
                  <a:pt x="352" y="26"/>
                </a:lnTo>
                <a:lnTo>
                  <a:pt x="348" y="23"/>
                </a:lnTo>
                <a:lnTo>
                  <a:pt x="343" y="23"/>
                </a:lnTo>
                <a:lnTo>
                  <a:pt x="339" y="34"/>
                </a:lnTo>
                <a:lnTo>
                  <a:pt x="335" y="43"/>
                </a:lnTo>
                <a:lnTo>
                  <a:pt x="328" y="51"/>
                </a:lnTo>
                <a:lnTo>
                  <a:pt x="321" y="55"/>
                </a:lnTo>
                <a:lnTo>
                  <a:pt x="317" y="58"/>
                </a:lnTo>
                <a:lnTo>
                  <a:pt x="317" y="66"/>
                </a:lnTo>
                <a:lnTo>
                  <a:pt x="317" y="73"/>
                </a:lnTo>
                <a:lnTo>
                  <a:pt x="317" y="79"/>
                </a:lnTo>
                <a:lnTo>
                  <a:pt x="319" y="87"/>
                </a:lnTo>
                <a:lnTo>
                  <a:pt x="321" y="96"/>
                </a:lnTo>
                <a:lnTo>
                  <a:pt x="321" y="107"/>
                </a:lnTo>
                <a:lnTo>
                  <a:pt x="319" y="120"/>
                </a:lnTo>
                <a:lnTo>
                  <a:pt x="317" y="132"/>
                </a:lnTo>
                <a:lnTo>
                  <a:pt x="321" y="147"/>
                </a:lnTo>
                <a:lnTo>
                  <a:pt x="324" y="158"/>
                </a:lnTo>
                <a:lnTo>
                  <a:pt x="326" y="167"/>
                </a:lnTo>
              </a:path>
            </a:pathLst>
          </a:custGeom>
          <a:solidFill>
            <a:srgbClr val="00B05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68" name="Freeform 320">
            <a:extLst>
              <a:ext uri="{FF2B5EF4-FFF2-40B4-BE49-F238E27FC236}">
                <a16:creationId xmlns:a16="http://schemas.microsoft.com/office/drawing/2014/main" id="{B10DE4C2-52AB-449A-B57B-0066CFA32C6C}"/>
              </a:ext>
            </a:extLst>
          </p:cNvPr>
          <p:cNvSpPr>
            <a:spLocks/>
          </p:cNvSpPr>
          <p:nvPr/>
        </p:nvSpPr>
        <p:spPr bwMode="auto">
          <a:xfrm>
            <a:off x="9948963" y="3998573"/>
            <a:ext cx="57183" cy="146635"/>
          </a:xfrm>
          <a:custGeom>
            <a:avLst/>
            <a:gdLst>
              <a:gd name="T0" fmla="*/ 0 w 55"/>
              <a:gd name="T1" fmla="*/ 2147483647 h 139"/>
              <a:gd name="T2" fmla="*/ 2147483647 w 55"/>
              <a:gd name="T3" fmla="*/ 2147483647 h 139"/>
              <a:gd name="T4" fmla="*/ 2147483647 w 55"/>
              <a:gd name="T5" fmla="*/ 2147483647 h 139"/>
              <a:gd name="T6" fmla="*/ 2147483647 w 55"/>
              <a:gd name="T7" fmla="*/ 2147483647 h 139"/>
              <a:gd name="T8" fmla="*/ 2147483647 w 55"/>
              <a:gd name="T9" fmla="*/ 2147483647 h 139"/>
              <a:gd name="T10" fmla="*/ 2147483647 w 55"/>
              <a:gd name="T11" fmla="*/ 0 h 139"/>
              <a:gd name="T12" fmla="*/ 2147483647 w 55"/>
              <a:gd name="T13" fmla="*/ 2147483647 h 139"/>
              <a:gd name="T14" fmla="*/ 2147483647 w 55"/>
              <a:gd name="T15" fmla="*/ 2147483647 h 139"/>
              <a:gd name="T16" fmla="*/ 2147483647 w 55"/>
              <a:gd name="T17" fmla="*/ 2147483647 h 139"/>
              <a:gd name="T18" fmla="*/ 2147483647 w 55"/>
              <a:gd name="T19" fmla="*/ 2147483647 h 139"/>
              <a:gd name="T20" fmla="*/ 2147483647 w 55"/>
              <a:gd name="T21" fmla="*/ 2147483647 h 139"/>
              <a:gd name="T22" fmla="*/ 2147483647 w 55"/>
              <a:gd name="T23" fmla="*/ 2147483647 h 139"/>
              <a:gd name="T24" fmla="*/ 2147483647 w 55"/>
              <a:gd name="T25" fmla="*/ 2147483647 h 139"/>
              <a:gd name="T26" fmla="*/ 2147483647 w 55"/>
              <a:gd name="T27" fmla="*/ 2147483647 h 139"/>
              <a:gd name="T28" fmla="*/ 2147483647 w 55"/>
              <a:gd name="T29" fmla="*/ 2147483647 h 139"/>
              <a:gd name="T30" fmla="*/ 2147483647 w 55"/>
              <a:gd name="T31" fmla="*/ 2147483647 h 139"/>
              <a:gd name="T32" fmla="*/ 2147483647 w 55"/>
              <a:gd name="T33" fmla="*/ 2147483647 h 139"/>
              <a:gd name="T34" fmla="*/ 2147483647 w 55"/>
              <a:gd name="T35" fmla="*/ 2147483647 h 139"/>
              <a:gd name="T36" fmla="*/ 2147483647 w 55"/>
              <a:gd name="T37" fmla="*/ 2147483647 h 139"/>
              <a:gd name="T38" fmla="*/ 2147483647 w 55"/>
              <a:gd name="T39" fmla="*/ 2147483647 h 139"/>
              <a:gd name="T40" fmla="*/ 2147483647 w 55"/>
              <a:gd name="T41" fmla="*/ 2147483647 h 139"/>
              <a:gd name="T42" fmla="*/ 2147483647 w 55"/>
              <a:gd name="T43" fmla="*/ 2147483647 h 139"/>
              <a:gd name="T44" fmla="*/ 2147483647 w 55"/>
              <a:gd name="T45" fmla="*/ 2147483647 h 139"/>
              <a:gd name="T46" fmla="*/ 2147483647 w 55"/>
              <a:gd name="T47" fmla="*/ 2147483647 h 139"/>
              <a:gd name="T48" fmla="*/ 2147483647 w 55"/>
              <a:gd name="T49" fmla="*/ 2147483647 h 139"/>
              <a:gd name="T50" fmla="*/ 2147483647 w 55"/>
              <a:gd name="T51" fmla="*/ 2147483647 h 139"/>
              <a:gd name="T52" fmla="*/ 2147483647 w 55"/>
              <a:gd name="T53" fmla="*/ 2147483647 h 139"/>
              <a:gd name="T54" fmla="*/ 2147483647 w 55"/>
              <a:gd name="T55" fmla="*/ 2147483647 h 139"/>
              <a:gd name="T56" fmla="*/ 2147483647 w 55"/>
              <a:gd name="T57" fmla="*/ 2147483647 h 139"/>
              <a:gd name="T58" fmla="*/ 2147483647 w 55"/>
              <a:gd name="T59" fmla="*/ 2147483647 h 139"/>
              <a:gd name="T60" fmla="*/ 2147483647 w 55"/>
              <a:gd name="T61" fmla="*/ 2147483647 h 139"/>
              <a:gd name="T62" fmla="*/ 2147483647 w 55"/>
              <a:gd name="T63" fmla="*/ 2147483647 h 139"/>
              <a:gd name="T64" fmla="*/ 2147483647 w 55"/>
              <a:gd name="T65" fmla="*/ 2147483647 h 139"/>
              <a:gd name="T66" fmla="*/ 2147483647 w 55"/>
              <a:gd name="T67" fmla="*/ 2147483647 h 139"/>
              <a:gd name="T68" fmla="*/ 2147483647 w 55"/>
              <a:gd name="T69" fmla="*/ 2147483647 h 139"/>
              <a:gd name="T70" fmla="*/ 2147483647 w 55"/>
              <a:gd name="T71" fmla="*/ 2147483647 h 139"/>
              <a:gd name="T72" fmla="*/ 2147483647 w 55"/>
              <a:gd name="T73" fmla="*/ 2147483647 h 139"/>
              <a:gd name="T74" fmla="*/ 2147483647 w 55"/>
              <a:gd name="T75" fmla="*/ 2147483647 h 139"/>
              <a:gd name="T76" fmla="*/ 0 w 55"/>
              <a:gd name="T77" fmla="*/ 2147483647 h 1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5"/>
              <a:gd name="T118" fmla="*/ 0 h 139"/>
              <a:gd name="T119" fmla="*/ 55 w 55"/>
              <a:gd name="T120" fmla="*/ 139 h 13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5" h="139">
                <a:moveTo>
                  <a:pt x="0" y="9"/>
                </a:moveTo>
                <a:lnTo>
                  <a:pt x="3" y="15"/>
                </a:lnTo>
                <a:lnTo>
                  <a:pt x="7" y="15"/>
                </a:lnTo>
                <a:lnTo>
                  <a:pt x="14" y="11"/>
                </a:lnTo>
                <a:lnTo>
                  <a:pt x="20" y="5"/>
                </a:lnTo>
                <a:lnTo>
                  <a:pt x="53" y="0"/>
                </a:lnTo>
                <a:lnTo>
                  <a:pt x="55" y="9"/>
                </a:lnTo>
                <a:lnTo>
                  <a:pt x="55" y="19"/>
                </a:lnTo>
                <a:lnTo>
                  <a:pt x="53" y="26"/>
                </a:lnTo>
                <a:lnTo>
                  <a:pt x="47" y="34"/>
                </a:lnTo>
                <a:lnTo>
                  <a:pt x="44" y="41"/>
                </a:lnTo>
                <a:lnTo>
                  <a:pt x="42" y="49"/>
                </a:lnTo>
                <a:lnTo>
                  <a:pt x="42" y="54"/>
                </a:lnTo>
                <a:lnTo>
                  <a:pt x="38" y="60"/>
                </a:lnTo>
                <a:lnTo>
                  <a:pt x="34" y="67"/>
                </a:lnTo>
                <a:lnTo>
                  <a:pt x="34" y="77"/>
                </a:lnTo>
                <a:lnTo>
                  <a:pt x="33" y="84"/>
                </a:lnTo>
                <a:lnTo>
                  <a:pt x="29" y="90"/>
                </a:lnTo>
                <a:lnTo>
                  <a:pt x="25" y="98"/>
                </a:lnTo>
                <a:lnTo>
                  <a:pt x="22" y="107"/>
                </a:lnTo>
                <a:lnTo>
                  <a:pt x="22" y="116"/>
                </a:lnTo>
                <a:lnTo>
                  <a:pt x="25" y="124"/>
                </a:lnTo>
                <a:lnTo>
                  <a:pt x="27" y="130"/>
                </a:lnTo>
                <a:lnTo>
                  <a:pt x="25" y="135"/>
                </a:lnTo>
                <a:lnTo>
                  <a:pt x="22" y="139"/>
                </a:lnTo>
                <a:lnTo>
                  <a:pt x="16" y="137"/>
                </a:lnTo>
                <a:lnTo>
                  <a:pt x="11" y="133"/>
                </a:lnTo>
                <a:lnTo>
                  <a:pt x="7" y="128"/>
                </a:lnTo>
                <a:lnTo>
                  <a:pt x="5" y="122"/>
                </a:lnTo>
                <a:lnTo>
                  <a:pt x="5" y="116"/>
                </a:lnTo>
                <a:lnTo>
                  <a:pt x="7" y="92"/>
                </a:lnTo>
                <a:lnTo>
                  <a:pt x="11" y="71"/>
                </a:lnTo>
                <a:lnTo>
                  <a:pt x="12" y="58"/>
                </a:lnTo>
                <a:lnTo>
                  <a:pt x="14" y="54"/>
                </a:lnTo>
                <a:lnTo>
                  <a:pt x="22" y="43"/>
                </a:lnTo>
                <a:lnTo>
                  <a:pt x="25" y="32"/>
                </a:lnTo>
                <a:lnTo>
                  <a:pt x="25" y="19"/>
                </a:lnTo>
                <a:lnTo>
                  <a:pt x="20" y="5"/>
                </a:lnTo>
                <a:lnTo>
                  <a:pt x="0" y="9"/>
                </a:lnTo>
                <a:close/>
              </a:path>
            </a:pathLst>
          </a:custGeom>
          <a:solidFill>
            <a:srgbClr val="0C7D40"/>
          </a:solidFill>
          <a:ln w="635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69" name="Freeform 321">
            <a:extLst>
              <a:ext uri="{FF2B5EF4-FFF2-40B4-BE49-F238E27FC236}">
                <a16:creationId xmlns:a16="http://schemas.microsoft.com/office/drawing/2014/main" id="{04251369-5177-4FE7-A8A2-99ED53139022}"/>
              </a:ext>
            </a:extLst>
          </p:cNvPr>
          <p:cNvSpPr>
            <a:spLocks/>
          </p:cNvSpPr>
          <p:nvPr/>
        </p:nvSpPr>
        <p:spPr bwMode="auto">
          <a:xfrm>
            <a:off x="9948963" y="3998573"/>
            <a:ext cx="57183" cy="146635"/>
          </a:xfrm>
          <a:custGeom>
            <a:avLst/>
            <a:gdLst>
              <a:gd name="T0" fmla="*/ 0 w 55"/>
              <a:gd name="T1" fmla="*/ 2147483647 h 139"/>
              <a:gd name="T2" fmla="*/ 0 w 55"/>
              <a:gd name="T3" fmla="*/ 2147483647 h 139"/>
              <a:gd name="T4" fmla="*/ 2147483647 w 55"/>
              <a:gd name="T5" fmla="*/ 2147483647 h 139"/>
              <a:gd name="T6" fmla="*/ 2147483647 w 55"/>
              <a:gd name="T7" fmla="*/ 2147483647 h 139"/>
              <a:gd name="T8" fmla="*/ 2147483647 w 55"/>
              <a:gd name="T9" fmla="*/ 2147483647 h 139"/>
              <a:gd name="T10" fmla="*/ 2147483647 w 55"/>
              <a:gd name="T11" fmla="*/ 2147483647 h 139"/>
              <a:gd name="T12" fmla="*/ 2147483647 w 55"/>
              <a:gd name="T13" fmla="*/ 0 h 139"/>
              <a:gd name="T14" fmla="*/ 2147483647 w 55"/>
              <a:gd name="T15" fmla="*/ 0 h 139"/>
              <a:gd name="T16" fmla="*/ 2147483647 w 55"/>
              <a:gd name="T17" fmla="*/ 2147483647 h 139"/>
              <a:gd name="T18" fmla="*/ 2147483647 w 55"/>
              <a:gd name="T19" fmla="*/ 2147483647 h 139"/>
              <a:gd name="T20" fmla="*/ 2147483647 w 55"/>
              <a:gd name="T21" fmla="*/ 2147483647 h 139"/>
              <a:gd name="T22" fmla="*/ 2147483647 w 55"/>
              <a:gd name="T23" fmla="*/ 2147483647 h 139"/>
              <a:gd name="T24" fmla="*/ 2147483647 w 55"/>
              <a:gd name="T25" fmla="*/ 2147483647 h 139"/>
              <a:gd name="T26" fmla="*/ 2147483647 w 55"/>
              <a:gd name="T27" fmla="*/ 2147483647 h 139"/>
              <a:gd name="T28" fmla="*/ 2147483647 w 55"/>
              <a:gd name="T29" fmla="*/ 2147483647 h 139"/>
              <a:gd name="T30" fmla="*/ 2147483647 w 55"/>
              <a:gd name="T31" fmla="*/ 2147483647 h 139"/>
              <a:gd name="T32" fmla="*/ 2147483647 w 55"/>
              <a:gd name="T33" fmla="*/ 2147483647 h 139"/>
              <a:gd name="T34" fmla="*/ 2147483647 w 55"/>
              <a:gd name="T35" fmla="*/ 2147483647 h 139"/>
              <a:gd name="T36" fmla="*/ 2147483647 w 55"/>
              <a:gd name="T37" fmla="*/ 2147483647 h 139"/>
              <a:gd name="T38" fmla="*/ 2147483647 w 55"/>
              <a:gd name="T39" fmla="*/ 2147483647 h 139"/>
              <a:gd name="T40" fmla="*/ 2147483647 w 55"/>
              <a:gd name="T41" fmla="*/ 2147483647 h 139"/>
              <a:gd name="T42" fmla="*/ 2147483647 w 55"/>
              <a:gd name="T43" fmla="*/ 2147483647 h 139"/>
              <a:gd name="T44" fmla="*/ 2147483647 w 55"/>
              <a:gd name="T45" fmla="*/ 2147483647 h 139"/>
              <a:gd name="T46" fmla="*/ 2147483647 w 55"/>
              <a:gd name="T47" fmla="*/ 2147483647 h 139"/>
              <a:gd name="T48" fmla="*/ 2147483647 w 55"/>
              <a:gd name="T49" fmla="*/ 2147483647 h 139"/>
              <a:gd name="T50" fmla="*/ 2147483647 w 55"/>
              <a:gd name="T51" fmla="*/ 2147483647 h 139"/>
              <a:gd name="T52" fmla="*/ 2147483647 w 55"/>
              <a:gd name="T53" fmla="*/ 2147483647 h 139"/>
              <a:gd name="T54" fmla="*/ 2147483647 w 55"/>
              <a:gd name="T55" fmla="*/ 2147483647 h 139"/>
              <a:gd name="T56" fmla="*/ 2147483647 w 55"/>
              <a:gd name="T57" fmla="*/ 2147483647 h 139"/>
              <a:gd name="T58" fmla="*/ 2147483647 w 55"/>
              <a:gd name="T59" fmla="*/ 2147483647 h 139"/>
              <a:gd name="T60" fmla="*/ 2147483647 w 55"/>
              <a:gd name="T61" fmla="*/ 2147483647 h 139"/>
              <a:gd name="T62" fmla="*/ 2147483647 w 55"/>
              <a:gd name="T63" fmla="*/ 2147483647 h 139"/>
              <a:gd name="T64" fmla="*/ 2147483647 w 55"/>
              <a:gd name="T65" fmla="*/ 2147483647 h 139"/>
              <a:gd name="T66" fmla="*/ 2147483647 w 55"/>
              <a:gd name="T67" fmla="*/ 2147483647 h 139"/>
              <a:gd name="T68" fmla="*/ 2147483647 w 55"/>
              <a:gd name="T69" fmla="*/ 2147483647 h 139"/>
              <a:gd name="T70" fmla="*/ 2147483647 w 55"/>
              <a:gd name="T71" fmla="*/ 2147483647 h 139"/>
              <a:gd name="T72" fmla="*/ 2147483647 w 55"/>
              <a:gd name="T73" fmla="*/ 2147483647 h 139"/>
              <a:gd name="T74" fmla="*/ 2147483647 w 55"/>
              <a:gd name="T75" fmla="*/ 2147483647 h 139"/>
              <a:gd name="T76" fmla="*/ 2147483647 w 55"/>
              <a:gd name="T77" fmla="*/ 2147483647 h 139"/>
              <a:gd name="T78" fmla="*/ 2147483647 w 55"/>
              <a:gd name="T79" fmla="*/ 2147483647 h 139"/>
              <a:gd name="T80" fmla="*/ 2147483647 w 55"/>
              <a:gd name="T81" fmla="*/ 2147483647 h 139"/>
              <a:gd name="T82" fmla="*/ 2147483647 w 55"/>
              <a:gd name="T83" fmla="*/ 2147483647 h 139"/>
              <a:gd name="T84" fmla="*/ 2147483647 w 55"/>
              <a:gd name="T85" fmla="*/ 2147483647 h 139"/>
              <a:gd name="T86" fmla="*/ 2147483647 w 55"/>
              <a:gd name="T87" fmla="*/ 2147483647 h 139"/>
              <a:gd name="T88" fmla="*/ 2147483647 w 55"/>
              <a:gd name="T89" fmla="*/ 2147483647 h 139"/>
              <a:gd name="T90" fmla="*/ 2147483647 w 55"/>
              <a:gd name="T91" fmla="*/ 2147483647 h 139"/>
              <a:gd name="T92" fmla="*/ 2147483647 w 55"/>
              <a:gd name="T93" fmla="*/ 2147483647 h 1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5"/>
              <a:gd name="T142" fmla="*/ 0 h 139"/>
              <a:gd name="T143" fmla="*/ 55 w 55"/>
              <a:gd name="T144" fmla="*/ 139 h 13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5" h="139">
                <a:moveTo>
                  <a:pt x="0" y="9"/>
                </a:moveTo>
                <a:lnTo>
                  <a:pt x="0" y="9"/>
                </a:lnTo>
                <a:lnTo>
                  <a:pt x="3" y="15"/>
                </a:lnTo>
                <a:lnTo>
                  <a:pt x="7" y="15"/>
                </a:lnTo>
                <a:lnTo>
                  <a:pt x="14" y="11"/>
                </a:lnTo>
                <a:lnTo>
                  <a:pt x="20" y="5"/>
                </a:lnTo>
                <a:lnTo>
                  <a:pt x="53" y="0"/>
                </a:lnTo>
                <a:lnTo>
                  <a:pt x="55" y="9"/>
                </a:lnTo>
                <a:lnTo>
                  <a:pt x="55" y="19"/>
                </a:lnTo>
                <a:lnTo>
                  <a:pt x="53" y="26"/>
                </a:lnTo>
                <a:lnTo>
                  <a:pt x="47" y="34"/>
                </a:lnTo>
                <a:lnTo>
                  <a:pt x="44" y="41"/>
                </a:lnTo>
                <a:lnTo>
                  <a:pt x="42" y="49"/>
                </a:lnTo>
                <a:lnTo>
                  <a:pt x="42" y="54"/>
                </a:lnTo>
                <a:lnTo>
                  <a:pt x="38" y="60"/>
                </a:lnTo>
                <a:lnTo>
                  <a:pt x="34" y="67"/>
                </a:lnTo>
                <a:lnTo>
                  <a:pt x="34" y="77"/>
                </a:lnTo>
                <a:lnTo>
                  <a:pt x="33" y="84"/>
                </a:lnTo>
                <a:lnTo>
                  <a:pt x="29" y="90"/>
                </a:lnTo>
                <a:lnTo>
                  <a:pt x="25" y="98"/>
                </a:lnTo>
                <a:lnTo>
                  <a:pt x="22" y="107"/>
                </a:lnTo>
                <a:lnTo>
                  <a:pt x="22" y="116"/>
                </a:lnTo>
                <a:lnTo>
                  <a:pt x="25" y="124"/>
                </a:lnTo>
                <a:lnTo>
                  <a:pt x="27" y="130"/>
                </a:lnTo>
                <a:lnTo>
                  <a:pt x="25" y="135"/>
                </a:lnTo>
                <a:lnTo>
                  <a:pt x="22" y="139"/>
                </a:lnTo>
                <a:lnTo>
                  <a:pt x="16" y="137"/>
                </a:lnTo>
                <a:lnTo>
                  <a:pt x="11" y="133"/>
                </a:lnTo>
                <a:lnTo>
                  <a:pt x="7" y="128"/>
                </a:lnTo>
                <a:lnTo>
                  <a:pt x="5" y="122"/>
                </a:lnTo>
                <a:lnTo>
                  <a:pt x="5" y="116"/>
                </a:lnTo>
                <a:lnTo>
                  <a:pt x="7" y="92"/>
                </a:lnTo>
                <a:lnTo>
                  <a:pt x="11" y="71"/>
                </a:lnTo>
                <a:lnTo>
                  <a:pt x="12" y="58"/>
                </a:lnTo>
                <a:lnTo>
                  <a:pt x="14" y="54"/>
                </a:lnTo>
                <a:lnTo>
                  <a:pt x="22" y="43"/>
                </a:lnTo>
                <a:lnTo>
                  <a:pt x="25" y="32"/>
                </a:lnTo>
                <a:lnTo>
                  <a:pt x="25" y="19"/>
                </a:lnTo>
                <a:lnTo>
                  <a:pt x="20" y="5"/>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70" name="Freeform 323">
            <a:extLst>
              <a:ext uri="{FF2B5EF4-FFF2-40B4-BE49-F238E27FC236}">
                <a16:creationId xmlns:a16="http://schemas.microsoft.com/office/drawing/2014/main" id="{5F3DD263-D60D-4A8B-B4BD-2B0BE6C56085}"/>
              </a:ext>
            </a:extLst>
          </p:cNvPr>
          <p:cNvSpPr>
            <a:spLocks/>
          </p:cNvSpPr>
          <p:nvPr/>
        </p:nvSpPr>
        <p:spPr bwMode="auto">
          <a:xfrm>
            <a:off x="5719005" y="3466152"/>
            <a:ext cx="648627" cy="853619"/>
          </a:xfrm>
          <a:custGeom>
            <a:avLst/>
            <a:gdLst>
              <a:gd name="T0" fmla="*/ 2147483647 w 621"/>
              <a:gd name="T1" fmla="*/ 2147483647 h 810"/>
              <a:gd name="T2" fmla="*/ 2147483647 w 621"/>
              <a:gd name="T3" fmla="*/ 2147483647 h 810"/>
              <a:gd name="T4" fmla="*/ 2147483647 w 621"/>
              <a:gd name="T5" fmla="*/ 2147483647 h 810"/>
              <a:gd name="T6" fmla="*/ 2147483647 w 621"/>
              <a:gd name="T7" fmla="*/ 2147483647 h 810"/>
              <a:gd name="T8" fmla="*/ 2147483647 w 621"/>
              <a:gd name="T9" fmla="*/ 2147483647 h 810"/>
              <a:gd name="T10" fmla="*/ 2147483647 w 621"/>
              <a:gd name="T11" fmla="*/ 2147483647 h 810"/>
              <a:gd name="T12" fmla="*/ 2147483647 w 621"/>
              <a:gd name="T13" fmla="*/ 2147483647 h 810"/>
              <a:gd name="T14" fmla="*/ 2147483647 w 621"/>
              <a:gd name="T15" fmla="*/ 2147483647 h 810"/>
              <a:gd name="T16" fmla="*/ 2147483647 w 621"/>
              <a:gd name="T17" fmla="*/ 2147483647 h 810"/>
              <a:gd name="T18" fmla="*/ 2147483647 w 621"/>
              <a:gd name="T19" fmla="*/ 2147483647 h 810"/>
              <a:gd name="T20" fmla="*/ 2147483647 w 621"/>
              <a:gd name="T21" fmla="*/ 2147483647 h 810"/>
              <a:gd name="T22" fmla="*/ 2147483647 w 621"/>
              <a:gd name="T23" fmla="*/ 0 h 810"/>
              <a:gd name="T24" fmla="*/ 0 w 621"/>
              <a:gd name="T25" fmla="*/ 2147483647 h 810"/>
              <a:gd name="T26" fmla="*/ 2147483647 w 621"/>
              <a:gd name="T27" fmla="*/ 2147483647 h 810"/>
              <a:gd name="T28" fmla="*/ 2147483647 w 621"/>
              <a:gd name="T29" fmla="*/ 2147483647 h 810"/>
              <a:gd name="T30" fmla="*/ 2147483647 w 621"/>
              <a:gd name="T31" fmla="*/ 2147483647 h 810"/>
              <a:gd name="T32" fmla="*/ 2147483647 w 621"/>
              <a:gd name="T33" fmla="*/ 2147483647 h 8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1"/>
              <a:gd name="T52" fmla="*/ 0 h 810"/>
              <a:gd name="T53" fmla="*/ 621 w 621"/>
              <a:gd name="T54" fmla="*/ 810 h 8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1" h="810">
                <a:moveTo>
                  <a:pt x="615" y="243"/>
                </a:moveTo>
                <a:lnTo>
                  <a:pt x="615" y="243"/>
                </a:lnTo>
                <a:lnTo>
                  <a:pt x="589" y="239"/>
                </a:lnTo>
                <a:lnTo>
                  <a:pt x="564" y="233"/>
                </a:lnTo>
                <a:lnTo>
                  <a:pt x="538" y="229"/>
                </a:lnTo>
                <a:lnTo>
                  <a:pt x="514" y="226"/>
                </a:lnTo>
                <a:lnTo>
                  <a:pt x="491" y="222"/>
                </a:lnTo>
                <a:lnTo>
                  <a:pt x="467" y="216"/>
                </a:lnTo>
                <a:lnTo>
                  <a:pt x="443" y="213"/>
                </a:lnTo>
                <a:lnTo>
                  <a:pt x="421" y="207"/>
                </a:lnTo>
                <a:lnTo>
                  <a:pt x="441" y="70"/>
                </a:lnTo>
                <a:lnTo>
                  <a:pt x="139" y="0"/>
                </a:lnTo>
                <a:lnTo>
                  <a:pt x="0" y="709"/>
                </a:lnTo>
                <a:lnTo>
                  <a:pt x="544" y="810"/>
                </a:lnTo>
                <a:lnTo>
                  <a:pt x="619" y="248"/>
                </a:lnTo>
                <a:lnTo>
                  <a:pt x="621" y="243"/>
                </a:lnTo>
                <a:lnTo>
                  <a:pt x="615" y="243"/>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71" name="Freeform 325">
            <a:extLst>
              <a:ext uri="{FF2B5EF4-FFF2-40B4-BE49-F238E27FC236}">
                <a16:creationId xmlns:a16="http://schemas.microsoft.com/office/drawing/2014/main" id="{3C73B2FB-4050-4857-BC24-3AB744990D2F}"/>
              </a:ext>
            </a:extLst>
          </p:cNvPr>
          <p:cNvSpPr>
            <a:spLocks/>
          </p:cNvSpPr>
          <p:nvPr/>
        </p:nvSpPr>
        <p:spPr bwMode="auto">
          <a:xfrm>
            <a:off x="5143901" y="3312535"/>
            <a:ext cx="720514" cy="1167834"/>
          </a:xfrm>
          <a:custGeom>
            <a:avLst/>
            <a:gdLst>
              <a:gd name="T0" fmla="*/ 2147483647 w 688"/>
              <a:gd name="T1" fmla="*/ 2147483647 h 1109"/>
              <a:gd name="T2" fmla="*/ 2147483647 w 688"/>
              <a:gd name="T3" fmla="*/ 2147483647 h 1109"/>
              <a:gd name="T4" fmla="*/ 2147483647 w 688"/>
              <a:gd name="T5" fmla="*/ 2147483647 h 1109"/>
              <a:gd name="T6" fmla="*/ 2147483647 w 688"/>
              <a:gd name="T7" fmla="*/ 2147483647 h 1109"/>
              <a:gd name="T8" fmla="*/ 2147483647 w 688"/>
              <a:gd name="T9" fmla="*/ 2147483647 h 1109"/>
              <a:gd name="T10" fmla="*/ 2147483647 w 688"/>
              <a:gd name="T11" fmla="*/ 2147483647 h 1109"/>
              <a:gd name="T12" fmla="*/ 2147483647 w 688"/>
              <a:gd name="T13" fmla="*/ 2147483647 h 1109"/>
              <a:gd name="T14" fmla="*/ 2147483647 w 688"/>
              <a:gd name="T15" fmla="*/ 2147483647 h 1109"/>
              <a:gd name="T16" fmla="*/ 2147483647 w 688"/>
              <a:gd name="T17" fmla="*/ 2147483647 h 1109"/>
              <a:gd name="T18" fmla="*/ 2147483647 w 688"/>
              <a:gd name="T19" fmla="*/ 2147483647 h 1109"/>
              <a:gd name="T20" fmla="*/ 2147483647 w 688"/>
              <a:gd name="T21" fmla="*/ 0 h 1109"/>
              <a:gd name="T22" fmla="*/ 0 w 688"/>
              <a:gd name="T23" fmla="*/ 2147483647 h 1109"/>
              <a:gd name="T24" fmla="*/ 2147483647 w 688"/>
              <a:gd name="T25" fmla="*/ 2147483647 h 1109"/>
              <a:gd name="T26" fmla="*/ 2147483647 w 688"/>
              <a:gd name="T27" fmla="*/ 2147483647 h 1109"/>
              <a:gd name="T28" fmla="*/ 2147483647 w 688"/>
              <a:gd name="T29" fmla="*/ 2147483647 h 1109"/>
              <a:gd name="T30" fmla="*/ 2147483647 w 688"/>
              <a:gd name="T31" fmla="*/ 2147483647 h 1109"/>
              <a:gd name="T32" fmla="*/ 2147483647 w 688"/>
              <a:gd name="T33" fmla="*/ 2147483647 h 1109"/>
              <a:gd name="T34" fmla="*/ 2147483647 w 688"/>
              <a:gd name="T35" fmla="*/ 2147483647 h 1109"/>
              <a:gd name="T36" fmla="*/ 2147483647 w 688"/>
              <a:gd name="T37" fmla="*/ 2147483647 h 1109"/>
              <a:gd name="T38" fmla="*/ 2147483647 w 688"/>
              <a:gd name="T39" fmla="*/ 2147483647 h 1109"/>
              <a:gd name="T40" fmla="*/ 2147483647 w 688"/>
              <a:gd name="T41" fmla="*/ 2147483647 h 1109"/>
              <a:gd name="T42" fmla="*/ 2147483647 w 688"/>
              <a:gd name="T43" fmla="*/ 2147483647 h 1109"/>
              <a:gd name="T44" fmla="*/ 2147483647 w 688"/>
              <a:gd name="T45" fmla="*/ 2147483647 h 1109"/>
              <a:gd name="T46" fmla="*/ 2147483647 w 688"/>
              <a:gd name="T47" fmla="*/ 2147483647 h 1109"/>
              <a:gd name="T48" fmla="*/ 2147483647 w 688"/>
              <a:gd name="T49" fmla="*/ 2147483647 h 1109"/>
              <a:gd name="T50" fmla="*/ 2147483647 w 688"/>
              <a:gd name="T51" fmla="*/ 2147483647 h 1109"/>
              <a:gd name="T52" fmla="*/ 2147483647 w 688"/>
              <a:gd name="T53" fmla="*/ 2147483647 h 1109"/>
              <a:gd name="T54" fmla="*/ 2147483647 w 688"/>
              <a:gd name="T55" fmla="*/ 2147483647 h 110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8"/>
              <a:gd name="T85" fmla="*/ 0 h 1109"/>
              <a:gd name="T86" fmla="*/ 688 w 688"/>
              <a:gd name="T87" fmla="*/ 1109 h 110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8" h="1109">
                <a:moveTo>
                  <a:pt x="509" y="992"/>
                </a:moveTo>
                <a:lnTo>
                  <a:pt x="509" y="992"/>
                </a:lnTo>
                <a:lnTo>
                  <a:pt x="513" y="994"/>
                </a:lnTo>
                <a:lnTo>
                  <a:pt x="518" y="990"/>
                </a:lnTo>
                <a:lnTo>
                  <a:pt x="522" y="985"/>
                </a:lnTo>
                <a:lnTo>
                  <a:pt x="527" y="977"/>
                </a:lnTo>
                <a:lnTo>
                  <a:pt x="549" y="855"/>
                </a:lnTo>
                <a:lnTo>
                  <a:pt x="688" y="146"/>
                </a:lnTo>
                <a:lnTo>
                  <a:pt x="686" y="146"/>
                </a:lnTo>
                <a:lnTo>
                  <a:pt x="401" y="80"/>
                </a:lnTo>
                <a:lnTo>
                  <a:pt x="95" y="0"/>
                </a:lnTo>
                <a:lnTo>
                  <a:pt x="0" y="415"/>
                </a:lnTo>
                <a:lnTo>
                  <a:pt x="436" y="1109"/>
                </a:lnTo>
                <a:lnTo>
                  <a:pt x="443" y="1105"/>
                </a:lnTo>
                <a:lnTo>
                  <a:pt x="447" y="1095"/>
                </a:lnTo>
                <a:lnTo>
                  <a:pt x="450" y="1067"/>
                </a:lnTo>
                <a:lnTo>
                  <a:pt x="454" y="1001"/>
                </a:lnTo>
                <a:lnTo>
                  <a:pt x="456" y="994"/>
                </a:lnTo>
                <a:lnTo>
                  <a:pt x="459" y="990"/>
                </a:lnTo>
                <a:lnTo>
                  <a:pt x="465" y="990"/>
                </a:lnTo>
                <a:lnTo>
                  <a:pt x="474" y="990"/>
                </a:lnTo>
                <a:lnTo>
                  <a:pt x="481" y="985"/>
                </a:lnTo>
                <a:lnTo>
                  <a:pt x="491" y="979"/>
                </a:lnTo>
                <a:lnTo>
                  <a:pt x="500" y="981"/>
                </a:lnTo>
                <a:lnTo>
                  <a:pt x="509" y="992"/>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72" name="Freeform 327">
            <a:extLst>
              <a:ext uri="{FF2B5EF4-FFF2-40B4-BE49-F238E27FC236}">
                <a16:creationId xmlns:a16="http://schemas.microsoft.com/office/drawing/2014/main" id="{5610D1FA-6DF3-420A-8F46-9908254573BB}"/>
              </a:ext>
            </a:extLst>
          </p:cNvPr>
          <p:cNvSpPr>
            <a:spLocks/>
          </p:cNvSpPr>
          <p:nvPr/>
        </p:nvSpPr>
        <p:spPr bwMode="auto">
          <a:xfrm>
            <a:off x="5508245" y="4213287"/>
            <a:ext cx="779331" cy="947885"/>
          </a:xfrm>
          <a:custGeom>
            <a:avLst/>
            <a:gdLst>
              <a:gd name="T0" fmla="*/ 2147483647 w 745"/>
              <a:gd name="T1" fmla="*/ 2147483647 h 900"/>
              <a:gd name="T2" fmla="*/ 2147483647 w 745"/>
              <a:gd name="T3" fmla="*/ 2147483647 h 900"/>
              <a:gd name="T4" fmla="*/ 2147483647 w 745"/>
              <a:gd name="T5" fmla="*/ 2147483647 h 900"/>
              <a:gd name="T6" fmla="*/ 2147483647 w 745"/>
              <a:gd name="T7" fmla="*/ 2147483647 h 900"/>
              <a:gd name="T8" fmla="*/ 2147483647 w 745"/>
              <a:gd name="T9" fmla="*/ 2147483647 h 900"/>
              <a:gd name="T10" fmla="*/ 2147483647 w 745"/>
              <a:gd name="T11" fmla="*/ 2147483647 h 900"/>
              <a:gd name="T12" fmla="*/ 2147483647 w 745"/>
              <a:gd name="T13" fmla="*/ 2147483647 h 900"/>
              <a:gd name="T14" fmla="*/ 2147483647 w 745"/>
              <a:gd name="T15" fmla="*/ 2147483647 h 900"/>
              <a:gd name="T16" fmla="*/ 2147483647 w 745"/>
              <a:gd name="T17" fmla="*/ 2147483647 h 900"/>
              <a:gd name="T18" fmla="*/ 2147483647 w 745"/>
              <a:gd name="T19" fmla="*/ 2147483647 h 900"/>
              <a:gd name="T20" fmla="*/ 2147483647 w 745"/>
              <a:gd name="T21" fmla="*/ 2147483647 h 900"/>
              <a:gd name="T22" fmla="*/ 2147483647 w 745"/>
              <a:gd name="T23" fmla="*/ 2147483647 h 900"/>
              <a:gd name="T24" fmla="*/ 2147483647 w 745"/>
              <a:gd name="T25" fmla="*/ 2147483647 h 900"/>
              <a:gd name="T26" fmla="*/ 2147483647 w 745"/>
              <a:gd name="T27" fmla="*/ 2147483647 h 900"/>
              <a:gd name="T28" fmla="*/ 2147483647 w 745"/>
              <a:gd name="T29" fmla="*/ 2147483647 h 900"/>
              <a:gd name="T30" fmla="*/ 2147483647 w 745"/>
              <a:gd name="T31" fmla="*/ 2147483647 h 900"/>
              <a:gd name="T32" fmla="*/ 2147483647 w 745"/>
              <a:gd name="T33" fmla="*/ 2147483647 h 900"/>
              <a:gd name="T34" fmla="*/ 2147483647 w 745"/>
              <a:gd name="T35" fmla="*/ 2147483647 h 900"/>
              <a:gd name="T36" fmla="*/ 2147483647 w 745"/>
              <a:gd name="T37" fmla="*/ 2147483647 h 900"/>
              <a:gd name="T38" fmla="*/ 2147483647 w 745"/>
              <a:gd name="T39" fmla="*/ 2147483647 h 900"/>
              <a:gd name="T40" fmla="*/ 2147483647 w 745"/>
              <a:gd name="T41" fmla="*/ 2147483647 h 900"/>
              <a:gd name="T42" fmla="*/ 2147483647 w 745"/>
              <a:gd name="T43" fmla="*/ 2147483647 h 900"/>
              <a:gd name="T44" fmla="*/ 2147483647 w 745"/>
              <a:gd name="T45" fmla="*/ 2147483647 h 900"/>
              <a:gd name="T46" fmla="*/ 2147483647 w 745"/>
              <a:gd name="T47" fmla="*/ 2147483647 h 900"/>
              <a:gd name="T48" fmla="*/ 2147483647 w 745"/>
              <a:gd name="T49" fmla="*/ 2147483647 h 900"/>
              <a:gd name="T50" fmla="*/ 2147483647 w 745"/>
              <a:gd name="T51" fmla="*/ 2147483647 h 900"/>
              <a:gd name="T52" fmla="*/ 2147483647 w 745"/>
              <a:gd name="T53" fmla="*/ 2147483647 h 900"/>
              <a:gd name="T54" fmla="*/ 2147483647 w 745"/>
              <a:gd name="T55" fmla="*/ 2147483647 h 900"/>
              <a:gd name="T56" fmla="*/ 2147483647 w 745"/>
              <a:gd name="T57" fmla="*/ 2147483647 h 900"/>
              <a:gd name="T58" fmla="*/ 2147483647 w 745"/>
              <a:gd name="T59" fmla="*/ 2147483647 h 900"/>
              <a:gd name="T60" fmla="*/ 2147483647 w 745"/>
              <a:gd name="T61" fmla="*/ 2147483647 h 900"/>
              <a:gd name="T62" fmla="*/ 2147483647 w 745"/>
              <a:gd name="T63" fmla="*/ 2147483647 h 900"/>
              <a:gd name="T64" fmla="*/ 2147483647 w 745"/>
              <a:gd name="T65" fmla="*/ 2147483647 h 900"/>
              <a:gd name="T66" fmla="*/ 2147483647 w 745"/>
              <a:gd name="T67" fmla="*/ 2147483647 h 900"/>
              <a:gd name="T68" fmla="*/ 2147483647 w 745"/>
              <a:gd name="T69" fmla="*/ 2147483647 h 900"/>
              <a:gd name="T70" fmla="*/ 2147483647 w 745"/>
              <a:gd name="T71" fmla="*/ 2147483647 h 900"/>
              <a:gd name="T72" fmla="*/ 2147483647 w 745"/>
              <a:gd name="T73" fmla="*/ 2147483647 h 900"/>
              <a:gd name="T74" fmla="*/ 2147483647 w 745"/>
              <a:gd name="T75" fmla="*/ 2147483647 h 900"/>
              <a:gd name="T76" fmla="*/ 0 w 745"/>
              <a:gd name="T77" fmla="*/ 2147483647 h 900"/>
              <a:gd name="T78" fmla="*/ 2147483647 w 745"/>
              <a:gd name="T79" fmla="*/ 2147483647 h 9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5"/>
              <a:gd name="T121" fmla="*/ 0 h 900"/>
              <a:gd name="T122" fmla="*/ 745 w 745"/>
              <a:gd name="T123" fmla="*/ 900 h 9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5" h="900">
                <a:moveTo>
                  <a:pt x="637" y="900"/>
                </a:moveTo>
                <a:lnTo>
                  <a:pt x="637" y="900"/>
                </a:lnTo>
                <a:lnTo>
                  <a:pt x="653" y="778"/>
                </a:lnTo>
                <a:lnTo>
                  <a:pt x="671" y="650"/>
                </a:lnTo>
                <a:lnTo>
                  <a:pt x="688" y="520"/>
                </a:lnTo>
                <a:lnTo>
                  <a:pt x="704" y="398"/>
                </a:lnTo>
                <a:lnTo>
                  <a:pt x="719" y="289"/>
                </a:lnTo>
                <a:lnTo>
                  <a:pt x="730" y="199"/>
                </a:lnTo>
                <a:lnTo>
                  <a:pt x="739" y="133"/>
                </a:lnTo>
                <a:lnTo>
                  <a:pt x="745" y="101"/>
                </a:lnTo>
                <a:lnTo>
                  <a:pt x="201" y="0"/>
                </a:lnTo>
                <a:lnTo>
                  <a:pt x="179" y="122"/>
                </a:lnTo>
                <a:lnTo>
                  <a:pt x="174" y="130"/>
                </a:lnTo>
                <a:lnTo>
                  <a:pt x="170" y="135"/>
                </a:lnTo>
                <a:lnTo>
                  <a:pt x="165" y="139"/>
                </a:lnTo>
                <a:lnTo>
                  <a:pt x="161" y="137"/>
                </a:lnTo>
                <a:lnTo>
                  <a:pt x="152" y="126"/>
                </a:lnTo>
                <a:lnTo>
                  <a:pt x="143" y="124"/>
                </a:lnTo>
                <a:lnTo>
                  <a:pt x="133" y="130"/>
                </a:lnTo>
                <a:lnTo>
                  <a:pt x="126" y="135"/>
                </a:lnTo>
                <a:lnTo>
                  <a:pt x="117" y="135"/>
                </a:lnTo>
                <a:lnTo>
                  <a:pt x="111" y="135"/>
                </a:lnTo>
                <a:lnTo>
                  <a:pt x="108" y="139"/>
                </a:lnTo>
                <a:lnTo>
                  <a:pt x="106" y="146"/>
                </a:lnTo>
                <a:lnTo>
                  <a:pt x="102" y="212"/>
                </a:lnTo>
                <a:lnTo>
                  <a:pt x="99" y="240"/>
                </a:lnTo>
                <a:lnTo>
                  <a:pt x="95" y="250"/>
                </a:lnTo>
                <a:lnTo>
                  <a:pt x="88" y="254"/>
                </a:lnTo>
                <a:lnTo>
                  <a:pt x="84" y="267"/>
                </a:lnTo>
                <a:lnTo>
                  <a:pt x="86" y="282"/>
                </a:lnTo>
                <a:lnTo>
                  <a:pt x="91" y="295"/>
                </a:lnTo>
                <a:lnTo>
                  <a:pt x="95" y="301"/>
                </a:lnTo>
                <a:lnTo>
                  <a:pt x="102" y="314"/>
                </a:lnTo>
                <a:lnTo>
                  <a:pt x="104" y="329"/>
                </a:lnTo>
                <a:lnTo>
                  <a:pt x="106" y="344"/>
                </a:lnTo>
                <a:lnTo>
                  <a:pt x="108" y="353"/>
                </a:lnTo>
                <a:lnTo>
                  <a:pt x="113" y="359"/>
                </a:lnTo>
                <a:lnTo>
                  <a:pt x="117" y="364"/>
                </a:lnTo>
                <a:lnTo>
                  <a:pt x="115" y="374"/>
                </a:lnTo>
                <a:lnTo>
                  <a:pt x="106" y="387"/>
                </a:lnTo>
                <a:lnTo>
                  <a:pt x="95" y="396"/>
                </a:lnTo>
                <a:lnTo>
                  <a:pt x="89" y="398"/>
                </a:lnTo>
                <a:lnTo>
                  <a:pt x="84" y="400"/>
                </a:lnTo>
                <a:lnTo>
                  <a:pt x="77" y="411"/>
                </a:lnTo>
                <a:lnTo>
                  <a:pt x="71" y="423"/>
                </a:lnTo>
                <a:lnTo>
                  <a:pt x="69" y="438"/>
                </a:lnTo>
                <a:lnTo>
                  <a:pt x="68" y="451"/>
                </a:lnTo>
                <a:lnTo>
                  <a:pt x="62" y="460"/>
                </a:lnTo>
                <a:lnTo>
                  <a:pt x="53" y="468"/>
                </a:lnTo>
                <a:lnTo>
                  <a:pt x="42" y="479"/>
                </a:lnTo>
                <a:lnTo>
                  <a:pt x="35" y="489"/>
                </a:lnTo>
                <a:lnTo>
                  <a:pt x="35" y="498"/>
                </a:lnTo>
                <a:lnTo>
                  <a:pt x="38" y="507"/>
                </a:lnTo>
                <a:lnTo>
                  <a:pt x="35" y="515"/>
                </a:lnTo>
                <a:lnTo>
                  <a:pt x="31" y="522"/>
                </a:lnTo>
                <a:lnTo>
                  <a:pt x="27" y="528"/>
                </a:lnTo>
                <a:lnTo>
                  <a:pt x="33" y="534"/>
                </a:lnTo>
                <a:lnTo>
                  <a:pt x="40" y="539"/>
                </a:lnTo>
                <a:lnTo>
                  <a:pt x="49" y="547"/>
                </a:lnTo>
                <a:lnTo>
                  <a:pt x="51" y="556"/>
                </a:lnTo>
                <a:lnTo>
                  <a:pt x="47" y="567"/>
                </a:lnTo>
                <a:lnTo>
                  <a:pt x="42" y="575"/>
                </a:lnTo>
                <a:lnTo>
                  <a:pt x="31" y="581"/>
                </a:lnTo>
                <a:lnTo>
                  <a:pt x="16" y="583"/>
                </a:lnTo>
                <a:lnTo>
                  <a:pt x="0" y="607"/>
                </a:lnTo>
                <a:lnTo>
                  <a:pt x="391" y="864"/>
                </a:lnTo>
                <a:lnTo>
                  <a:pt x="637" y="900"/>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73" name="Freeform 329">
            <a:extLst>
              <a:ext uri="{FF2B5EF4-FFF2-40B4-BE49-F238E27FC236}">
                <a16:creationId xmlns:a16="http://schemas.microsoft.com/office/drawing/2014/main" id="{09BF2289-2E45-49E1-AC6F-AB5F1C3184AE}"/>
              </a:ext>
            </a:extLst>
          </p:cNvPr>
          <p:cNvSpPr>
            <a:spLocks/>
          </p:cNvSpPr>
          <p:nvPr/>
        </p:nvSpPr>
        <p:spPr bwMode="auto">
          <a:xfrm>
            <a:off x="4750152" y="3183357"/>
            <a:ext cx="880628" cy="1642649"/>
          </a:xfrm>
          <a:custGeom>
            <a:avLst/>
            <a:gdLst>
              <a:gd name="T0" fmla="*/ 2147483647 w 842"/>
              <a:gd name="T1" fmla="*/ 2147483647 h 1561"/>
              <a:gd name="T2" fmla="*/ 2147483647 w 842"/>
              <a:gd name="T3" fmla="*/ 2147483647 h 1561"/>
              <a:gd name="T4" fmla="*/ 2147483647 w 842"/>
              <a:gd name="T5" fmla="*/ 2147483647 h 1561"/>
              <a:gd name="T6" fmla="*/ 2147483647 w 842"/>
              <a:gd name="T7" fmla="*/ 2147483647 h 1561"/>
              <a:gd name="T8" fmla="*/ 2147483647 w 842"/>
              <a:gd name="T9" fmla="*/ 2147483647 h 1561"/>
              <a:gd name="T10" fmla="*/ 2147483647 w 842"/>
              <a:gd name="T11" fmla="*/ 2147483647 h 1561"/>
              <a:gd name="T12" fmla="*/ 2147483647 w 842"/>
              <a:gd name="T13" fmla="*/ 2147483647 h 1561"/>
              <a:gd name="T14" fmla="*/ 2147483647 w 842"/>
              <a:gd name="T15" fmla="*/ 2147483647 h 1561"/>
              <a:gd name="T16" fmla="*/ 2147483647 w 842"/>
              <a:gd name="T17" fmla="*/ 2147483647 h 1561"/>
              <a:gd name="T18" fmla="*/ 2147483647 w 842"/>
              <a:gd name="T19" fmla="*/ 2147483647 h 1561"/>
              <a:gd name="T20" fmla="*/ 2147483647 w 842"/>
              <a:gd name="T21" fmla="*/ 2147483647 h 1561"/>
              <a:gd name="T22" fmla="*/ 2147483647 w 842"/>
              <a:gd name="T23" fmla="*/ 2147483647 h 1561"/>
              <a:gd name="T24" fmla="*/ 2147483647 w 842"/>
              <a:gd name="T25" fmla="*/ 2147483647 h 1561"/>
              <a:gd name="T26" fmla="*/ 2147483647 w 842"/>
              <a:gd name="T27" fmla="*/ 2147483647 h 1561"/>
              <a:gd name="T28" fmla="*/ 2147483647 w 842"/>
              <a:gd name="T29" fmla="*/ 2147483647 h 1561"/>
              <a:gd name="T30" fmla="*/ 2147483647 w 842"/>
              <a:gd name="T31" fmla="*/ 2147483647 h 1561"/>
              <a:gd name="T32" fmla="*/ 2147483647 w 842"/>
              <a:gd name="T33" fmla="*/ 2147483647 h 1561"/>
              <a:gd name="T34" fmla="*/ 2147483647 w 842"/>
              <a:gd name="T35" fmla="*/ 2147483647 h 1561"/>
              <a:gd name="T36" fmla="*/ 2147483647 w 842"/>
              <a:gd name="T37" fmla="*/ 2147483647 h 1561"/>
              <a:gd name="T38" fmla="*/ 2147483647 w 842"/>
              <a:gd name="T39" fmla="*/ 2147483647 h 1561"/>
              <a:gd name="T40" fmla="*/ 2147483647 w 842"/>
              <a:gd name="T41" fmla="*/ 2147483647 h 1561"/>
              <a:gd name="T42" fmla="*/ 2147483647 w 842"/>
              <a:gd name="T43" fmla="*/ 2147483647 h 1561"/>
              <a:gd name="T44" fmla="*/ 2147483647 w 842"/>
              <a:gd name="T45" fmla="*/ 2147483647 h 1561"/>
              <a:gd name="T46" fmla="*/ 2147483647 w 842"/>
              <a:gd name="T47" fmla="*/ 2147483647 h 1561"/>
              <a:gd name="T48" fmla="*/ 2147483647 w 842"/>
              <a:gd name="T49" fmla="*/ 2147483647 h 1561"/>
              <a:gd name="T50" fmla="*/ 2147483647 w 842"/>
              <a:gd name="T51" fmla="*/ 2147483647 h 1561"/>
              <a:gd name="T52" fmla="*/ 2147483647 w 842"/>
              <a:gd name="T53" fmla="*/ 2147483647 h 1561"/>
              <a:gd name="T54" fmla="*/ 2147483647 w 842"/>
              <a:gd name="T55" fmla="*/ 2147483647 h 1561"/>
              <a:gd name="T56" fmla="*/ 2147483647 w 842"/>
              <a:gd name="T57" fmla="*/ 2147483647 h 1561"/>
              <a:gd name="T58" fmla="*/ 2147483647 w 842"/>
              <a:gd name="T59" fmla="*/ 2147483647 h 1561"/>
              <a:gd name="T60" fmla="*/ 2147483647 w 842"/>
              <a:gd name="T61" fmla="*/ 2147483647 h 1561"/>
              <a:gd name="T62" fmla="*/ 2147483647 w 842"/>
              <a:gd name="T63" fmla="*/ 2147483647 h 1561"/>
              <a:gd name="T64" fmla="*/ 2147483647 w 842"/>
              <a:gd name="T65" fmla="*/ 2147483647 h 1561"/>
              <a:gd name="T66" fmla="*/ 2147483647 w 842"/>
              <a:gd name="T67" fmla="*/ 2147483647 h 1561"/>
              <a:gd name="T68" fmla="*/ 2147483647 w 842"/>
              <a:gd name="T69" fmla="*/ 2147483647 h 1561"/>
              <a:gd name="T70" fmla="*/ 2147483647 w 842"/>
              <a:gd name="T71" fmla="*/ 2147483647 h 1561"/>
              <a:gd name="T72" fmla="*/ 2147483647 w 842"/>
              <a:gd name="T73" fmla="*/ 2147483647 h 1561"/>
              <a:gd name="T74" fmla="*/ 2147483647 w 842"/>
              <a:gd name="T75" fmla="*/ 2147483647 h 1561"/>
              <a:gd name="T76" fmla="*/ 2147483647 w 842"/>
              <a:gd name="T77" fmla="*/ 2147483647 h 1561"/>
              <a:gd name="T78" fmla="*/ 2147483647 w 842"/>
              <a:gd name="T79" fmla="*/ 2147483647 h 1561"/>
              <a:gd name="T80" fmla="*/ 2147483647 w 842"/>
              <a:gd name="T81" fmla="*/ 2147483647 h 1561"/>
              <a:gd name="T82" fmla="*/ 2147483647 w 842"/>
              <a:gd name="T83" fmla="*/ 2147483647 h 1561"/>
              <a:gd name="T84" fmla="*/ 2147483647 w 842"/>
              <a:gd name="T85" fmla="*/ 2147483647 h 1561"/>
              <a:gd name="T86" fmla="*/ 2147483647 w 842"/>
              <a:gd name="T87" fmla="*/ 2147483647 h 1561"/>
              <a:gd name="T88" fmla="*/ 2147483647 w 842"/>
              <a:gd name="T89" fmla="*/ 2147483647 h 1561"/>
              <a:gd name="T90" fmla="*/ 2147483647 w 842"/>
              <a:gd name="T91" fmla="*/ 2147483647 h 1561"/>
              <a:gd name="T92" fmla="*/ 2147483647 w 842"/>
              <a:gd name="T93" fmla="*/ 2147483647 h 1561"/>
              <a:gd name="T94" fmla="*/ 2147483647 w 842"/>
              <a:gd name="T95" fmla="*/ 2147483647 h 1561"/>
              <a:gd name="T96" fmla="*/ 2147483647 w 842"/>
              <a:gd name="T97" fmla="*/ 2147483647 h 1561"/>
              <a:gd name="T98" fmla="*/ 2147483647 w 842"/>
              <a:gd name="T99" fmla="*/ 2147483647 h 1561"/>
              <a:gd name="T100" fmla="*/ 2147483647 w 842"/>
              <a:gd name="T101" fmla="*/ 2147483647 h 1561"/>
              <a:gd name="T102" fmla="*/ 2147483647 w 842"/>
              <a:gd name="T103" fmla="*/ 2147483647 h 1561"/>
              <a:gd name="T104" fmla="*/ 2147483647 w 842"/>
              <a:gd name="T105" fmla="*/ 2147483647 h 1561"/>
              <a:gd name="T106" fmla="*/ 2147483647 w 842"/>
              <a:gd name="T107" fmla="*/ 2147483647 h 1561"/>
              <a:gd name="T108" fmla="*/ 2147483647 w 842"/>
              <a:gd name="T109" fmla="*/ 2147483647 h 1561"/>
              <a:gd name="T110" fmla="*/ 2147483647 w 842"/>
              <a:gd name="T111" fmla="*/ 2147483647 h 1561"/>
              <a:gd name="T112" fmla="*/ 2147483647 w 842"/>
              <a:gd name="T113" fmla="*/ 2147483647 h 1561"/>
              <a:gd name="T114" fmla="*/ 2147483647 w 842"/>
              <a:gd name="T115" fmla="*/ 2147483647 h 15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42"/>
              <a:gd name="T175" fmla="*/ 0 h 1561"/>
              <a:gd name="T176" fmla="*/ 842 w 842"/>
              <a:gd name="T177" fmla="*/ 1561 h 156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42" h="1561">
                <a:moveTo>
                  <a:pt x="472" y="123"/>
                </a:moveTo>
                <a:lnTo>
                  <a:pt x="377" y="538"/>
                </a:lnTo>
                <a:lnTo>
                  <a:pt x="813" y="1232"/>
                </a:lnTo>
                <a:lnTo>
                  <a:pt x="809" y="1245"/>
                </a:lnTo>
                <a:lnTo>
                  <a:pt x="811" y="1260"/>
                </a:lnTo>
                <a:lnTo>
                  <a:pt x="816" y="1273"/>
                </a:lnTo>
                <a:lnTo>
                  <a:pt x="820" y="1279"/>
                </a:lnTo>
                <a:lnTo>
                  <a:pt x="827" y="1292"/>
                </a:lnTo>
                <a:lnTo>
                  <a:pt x="829" y="1307"/>
                </a:lnTo>
                <a:lnTo>
                  <a:pt x="831" y="1322"/>
                </a:lnTo>
                <a:lnTo>
                  <a:pt x="833" y="1331"/>
                </a:lnTo>
                <a:lnTo>
                  <a:pt x="838" y="1337"/>
                </a:lnTo>
                <a:lnTo>
                  <a:pt x="842" y="1342"/>
                </a:lnTo>
                <a:lnTo>
                  <a:pt x="840" y="1352"/>
                </a:lnTo>
                <a:lnTo>
                  <a:pt x="831" y="1365"/>
                </a:lnTo>
                <a:lnTo>
                  <a:pt x="820" y="1374"/>
                </a:lnTo>
                <a:lnTo>
                  <a:pt x="814" y="1376"/>
                </a:lnTo>
                <a:lnTo>
                  <a:pt x="809" y="1378"/>
                </a:lnTo>
                <a:lnTo>
                  <a:pt x="802" y="1389"/>
                </a:lnTo>
                <a:lnTo>
                  <a:pt x="796" y="1401"/>
                </a:lnTo>
                <a:lnTo>
                  <a:pt x="794" y="1416"/>
                </a:lnTo>
                <a:lnTo>
                  <a:pt x="793" y="1429"/>
                </a:lnTo>
                <a:lnTo>
                  <a:pt x="787" y="1438"/>
                </a:lnTo>
                <a:lnTo>
                  <a:pt x="778" y="1446"/>
                </a:lnTo>
                <a:lnTo>
                  <a:pt x="767" y="1457"/>
                </a:lnTo>
                <a:lnTo>
                  <a:pt x="760" y="1467"/>
                </a:lnTo>
                <a:lnTo>
                  <a:pt x="760" y="1476"/>
                </a:lnTo>
                <a:lnTo>
                  <a:pt x="763" y="1485"/>
                </a:lnTo>
                <a:lnTo>
                  <a:pt x="760" y="1493"/>
                </a:lnTo>
                <a:lnTo>
                  <a:pt x="756" y="1500"/>
                </a:lnTo>
                <a:lnTo>
                  <a:pt x="752" y="1506"/>
                </a:lnTo>
                <a:lnTo>
                  <a:pt x="758" y="1512"/>
                </a:lnTo>
                <a:lnTo>
                  <a:pt x="765" y="1517"/>
                </a:lnTo>
                <a:lnTo>
                  <a:pt x="774" y="1525"/>
                </a:lnTo>
                <a:lnTo>
                  <a:pt x="776" y="1534"/>
                </a:lnTo>
                <a:lnTo>
                  <a:pt x="772" y="1545"/>
                </a:lnTo>
                <a:lnTo>
                  <a:pt x="767" y="1553"/>
                </a:lnTo>
                <a:lnTo>
                  <a:pt x="756" y="1559"/>
                </a:lnTo>
                <a:lnTo>
                  <a:pt x="741" y="1561"/>
                </a:lnTo>
                <a:lnTo>
                  <a:pt x="472" y="1519"/>
                </a:lnTo>
                <a:lnTo>
                  <a:pt x="469" y="1514"/>
                </a:lnTo>
                <a:lnTo>
                  <a:pt x="469" y="1502"/>
                </a:lnTo>
                <a:lnTo>
                  <a:pt x="467" y="1489"/>
                </a:lnTo>
                <a:lnTo>
                  <a:pt x="461" y="1482"/>
                </a:lnTo>
                <a:lnTo>
                  <a:pt x="459" y="1470"/>
                </a:lnTo>
                <a:lnTo>
                  <a:pt x="463" y="1448"/>
                </a:lnTo>
                <a:lnTo>
                  <a:pt x="461" y="1418"/>
                </a:lnTo>
                <a:lnTo>
                  <a:pt x="439" y="1384"/>
                </a:lnTo>
                <a:lnTo>
                  <a:pt x="432" y="1376"/>
                </a:lnTo>
                <a:lnTo>
                  <a:pt x="428" y="1361"/>
                </a:lnTo>
                <a:lnTo>
                  <a:pt x="425" y="1348"/>
                </a:lnTo>
                <a:lnTo>
                  <a:pt x="417" y="1346"/>
                </a:lnTo>
                <a:lnTo>
                  <a:pt x="416" y="1348"/>
                </a:lnTo>
                <a:lnTo>
                  <a:pt x="414" y="1348"/>
                </a:lnTo>
                <a:lnTo>
                  <a:pt x="412" y="1346"/>
                </a:lnTo>
                <a:lnTo>
                  <a:pt x="410" y="1341"/>
                </a:lnTo>
                <a:lnTo>
                  <a:pt x="406" y="1331"/>
                </a:lnTo>
                <a:lnTo>
                  <a:pt x="401" y="1322"/>
                </a:lnTo>
                <a:lnTo>
                  <a:pt x="390" y="1316"/>
                </a:lnTo>
                <a:lnTo>
                  <a:pt x="379" y="1316"/>
                </a:lnTo>
                <a:lnTo>
                  <a:pt x="375" y="1318"/>
                </a:lnTo>
                <a:lnTo>
                  <a:pt x="372" y="1316"/>
                </a:lnTo>
                <a:lnTo>
                  <a:pt x="370" y="1311"/>
                </a:lnTo>
                <a:lnTo>
                  <a:pt x="373" y="1305"/>
                </a:lnTo>
                <a:lnTo>
                  <a:pt x="375" y="1301"/>
                </a:lnTo>
                <a:lnTo>
                  <a:pt x="373" y="1295"/>
                </a:lnTo>
                <a:lnTo>
                  <a:pt x="370" y="1294"/>
                </a:lnTo>
                <a:lnTo>
                  <a:pt x="364" y="1292"/>
                </a:lnTo>
                <a:lnTo>
                  <a:pt x="362" y="1288"/>
                </a:lnTo>
                <a:lnTo>
                  <a:pt x="364" y="1279"/>
                </a:lnTo>
                <a:lnTo>
                  <a:pt x="362" y="1269"/>
                </a:lnTo>
                <a:lnTo>
                  <a:pt x="350" y="1262"/>
                </a:lnTo>
                <a:lnTo>
                  <a:pt x="331" y="1258"/>
                </a:lnTo>
                <a:lnTo>
                  <a:pt x="317" y="1252"/>
                </a:lnTo>
                <a:lnTo>
                  <a:pt x="306" y="1243"/>
                </a:lnTo>
                <a:lnTo>
                  <a:pt x="297" y="1232"/>
                </a:lnTo>
                <a:lnTo>
                  <a:pt x="293" y="1224"/>
                </a:lnTo>
                <a:lnTo>
                  <a:pt x="287" y="1217"/>
                </a:lnTo>
                <a:lnTo>
                  <a:pt x="280" y="1207"/>
                </a:lnTo>
                <a:lnTo>
                  <a:pt x="273" y="1200"/>
                </a:lnTo>
                <a:lnTo>
                  <a:pt x="264" y="1192"/>
                </a:lnTo>
                <a:lnTo>
                  <a:pt x="254" y="1186"/>
                </a:lnTo>
                <a:lnTo>
                  <a:pt x="245" y="1181"/>
                </a:lnTo>
                <a:lnTo>
                  <a:pt x="234" y="1179"/>
                </a:lnTo>
                <a:lnTo>
                  <a:pt x="223" y="1173"/>
                </a:lnTo>
                <a:lnTo>
                  <a:pt x="214" y="1166"/>
                </a:lnTo>
                <a:lnTo>
                  <a:pt x="205" y="1156"/>
                </a:lnTo>
                <a:lnTo>
                  <a:pt x="189" y="1149"/>
                </a:lnTo>
                <a:lnTo>
                  <a:pt x="179" y="1147"/>
                </a:lnTo>
                <a:lnTo>
                  <a:pt x="174" y="1145"/>
                </a:lnTo>
                <a:lnTo>
                  <a:pt x="168" y="1141"/>
                </a:lnTo>
                <a:lnTo>
                  <a:pt x="163" y="1138"/>
                </a:lnTo>
                <a:lnTo>
                  <a:pt x="163" y="1128"/>
                </a:lnTo>
                <a:lnTo>
                  <a:pt x="165" y="1119"/>
                </a:lnTo>
                <a:lnTo>
                  <a:pt x="167" y="1108"/>
                </a:lnTo>
                <a:lnTo>
                  <a:pt x="167" y="1096"/>
                </a:lnTo>
                <a:lnTo>
                  <a:pt x="167" y="1081"/>
                </a:lnTo>
                <a:lnTo>
                  <a:pt x="172" y="1064"/>
                </a:lnTo>
                <a:lnTo>
                  <a:pt x="172" y="1047"/>
                </a:lnTo>
                <a:lnTo>
                  <a:pt x="165" y="1038"/>
                </a:lnTo>
                <a:lnTo>
                  <a:pt x="161" y="1030"/>
                </a:lnTo>
                <a:lnTo>
                  <a:pt x="161" y="1023"/>
                </a:lnTo>
                <a:lnTo>
                  <a:pt x="159" y="1014"/>
                </a:lnTo>
                <a:lnTo>
                  <a:pt x="156" y="1008"/>
                </a:lnTo>
                <a:lnTo>
                  <a:pt x="152" y="1000"/>
                </a:lnTo>
                <a:lnTo>
                  <a:pt x="150" y="991"/>
                </a:lnTo>
                <a:lnTo>
                  <a:pt x="145" y="982"/>
                </a:lnTo>
                <a:lnTo>
                  <a:pt x="137" y="972"/>
                </a:lnTo>
                <a:lnTo>
                  <a:pt x="130" y="963"/>
                </a:lnTo>
                <a:lnTo>
                  <a:pt x="130" y="955"/>
                </a:lnTo>
                <a:lnTo>
                  <a:pt x="132" y="948"/>
                </a:lnTo>
                <a:lnTo>
                  <a:pt x="132" y="942"/>
                </a:lnTo>
                <a:lnTo>
                  <a:pt x="128" y="936"/>
                </a:lnTo>
                <a:lnTo>
                  <a:pt x="123" y="929"/>
                </a:lnTo>
                <a:lnTo>
                  <a:pt x="119" y="918"/>
                </a:lnTo>
                <a:lnTo>
                  <a:pt x="119" y="908"/>
                </a:lnTo>
                <a:lnTo>
                  <a:pt x="112" y="897"/>
                </a:lnTo>
                <a:lnTo>
                  <a:pt x="103" y="882"/>
                </a:lnTo>
                <a:lnTo>
                  <a:pt x="95" y="865"/>
                </a:lnTo>
                <a:lnTo>
                  <a:pt x="90" y="854"/>
                </a:lnTo>
                <a:lnTo>
                  <a:pt x="86" y="846"/>
                </a:lnTo>
                <a:lnTo>
                  <a:pt x="84" y="839"/>
                </a:lnTo>
                <a:lnTo>
                  <a:pt x="86" y="831"/>
                </a:lnTo>
                <a:lnTo>
                  <a:pt x="95" y="824"/>
                </a:lnTo>
                <a:lnTo>
                  <a:pt x="104" y="814"/>
                </a:lnTo>
                <a:lnTo>
                  <a:pt x="108" y="805"/>
                </a:lnTo>
                <a:lnTo>
                  <a:pt x="112" y="797"/>
                </a:lnTo>
                <a:lnTo>
                  <a:pt x="117" y="794"/>
                </a:lnTo>
                <a:lnTo>
                  <a:pt x="121" y="784"/>
                </a:lnTo>
                <a:lnTo>
                  <a:pt x="119" y="775"/>
                </a:lnTo>
                <a:lnTo>
                  <a:pt x="110" y="765"/>
                </a:lnTo>
                <a:lnTo>
                  <a:pt x="95" y="762"/>
                </a:lnTo>
                <a:lnTo>
                  <a:pt x="86" y="752"/>
                </a:lnTo>
                <a:lnTo>
                  <a:pt x="77" y="735"/>
                </a:lnTo>
                <a:lnTo>
                  <a:pt x="73" y="717"/>
                </a:lnTo>
                <a:lnTo>
                  <a:pt x="75" y="702"/>
                </a:lnTo>
                <a:lnTo>
                  <a:pt x="77" y="690"/>
                </a:lnTo>
                <a:lnTo>
                  <a:pt x="73" y="683"/>
                </a:lnTo>
                <a:lnTo>
                  <a:pt x="68" y="675"/>
                </a:lnTo>
                <a:lnTo>
                  <a:pt x="70" y="666"/>
                </a:lnTo>
                <a:lnTo>
                  <a:pt x="73" y="660"/>
                </a:lnTo>
                <a:lnTo>
                  <a:pt x="77" y="656"/>
                </a:lnTo>
                <a:lnTo>
                  <a:pt x="77" y="653"/>
                </a:lnTo>
                <a:lnTo>
                  <a:pt x="77" y="647"/>
                </a:lnTo>
                <a:lnTo>
                  <a:pt x="79" y="641"/>
                </a:lnTo>
                <a:lnTo>
                  <a:pt x="82" y="641"/>
                </a:lnTo>
                <a:lnTo>
                  <a:pt x="86" y="645"/>
                </a:lnTo>
                <a:lnTo>
                  <a:pt x="86" y="653"/>
                </a:lnTo>
                <a:lnTo>
                  <a:pt x="90" y="660"/>
                </a:lnTo>
                <a:lnTo>
                  <a:pt x="95" y="664"/>
                </a:lnTo>
                <a:lnTo>
                  <a:pt x="99" y="670"/>
                </a:lnTo>
                <a:lnTo>
                  <a:pt x="101" y="677"/>
                </a:lnTo>
                <a:lnTo>
                  <a:pt x="104" y="683"/>
                </a:lnTo>
                <a:lnTo>
                  <a:pt x="110" y="686"/>
                </a:lnTo>
                <a:lnTo>
                  <a:pt x="115" y="686"/>
                </a:lnTo>
                <a:lnTo>
                  <a:pt x="117" y="685"/>
                </a:lnTo>
                <a:lnTo>
                  <a:pt x="117" y="681"/>
                </a:lnTo>
                <a:lnTo>
                  <a:pt x="117" y="673"/>
                </a:lnTo>
                <a:lnTo>
                  <a:pt x="115" y="664"/>
                </a:lnTo>
                <a:lnTo>
                  <a:pt x="110" y="656"/>
                </a:lnTo>
                <a:lnTo>
                  <a:pt x="104" y="645"/>
                </a:lnTo>
                <a:lnTo>
                  <a:pt x="108" y="634"/>
                </a:lnTo>
                <a:lnTo>
                  <a:pt x="110" y="623"/>
                </a:lnTo>
                <a:lnTo>
                  <a:pt x="104" y="613"/>
                </a:lnTo>
                <a:lnTo>
                  <a:pt x="106" y="609"/>
                </a:lnTo>
                <a:lnTo>
                  <a:pt x="112" y="608"/>
                </a:lnTo>
                <a:lnTo>
                  <a:pt x="115" y="609"/>
                </a:lnTo>
                <a:lnTo>
                  <a:pt x="123" y="613"/>
                </a:lnTo>
                <a:lnTo>
                  <a:pt x="130" y="617"/>
                </a:lnTo>
                <a:lnTo>
                  <a:pt x="137" y="617"/>
                </a:lnTo>
                <a:lnTo>
                  <a:pt x="146" y="619"/>
                </a:lnTo>
                <a:lnTo>
                  <a:pt x="156" y="626"/>
                </a:lnTo>
                <a:lnTo>
                  <a:pt x="168" y="630"/>
                </a:lnTo>
                <a:lnTo>
                  <a:pt x="176" y="630"/>
                </a:lnTo>
                <a:lnTo>
                  <a:pt x="176" y="628"/>
                </a:lnTo>
                <a:lnTo>
                  <a:pt x="172" y="623"/>
                </a:lnTo>
                <a:lnTo>
                  <a:pt x="168" y="615"/>
                </a:lnTo>
                <a:lnTo>
                  <a:pt x="170" y="611"/>
                </a:lnTo>
                <a:lnTo>
                  <a:pt x="170" y="608"/>
                </a:lnTo>
                <a:lnTo>
                  <a:pt x="167" y="608"/>
                </a:lnTo>
                <a:lnTo>
                  <a:pt x="157" y="608"/>
                </a:lnTo>
                <a:lnTo>
                  <a:pt x="148" y="606"/>
                </a:lnTo>
                <a:lnTo>
                  <a:pt x="137" y="604"/>
                </a:lnTo>
                <a:lnTo>
                  <a:pt x="128" y="604"/>
                </a:lnTo>
                <a:lnTo>
                  <a:pt x="126" y="596"/>
                </a:lnTo>
                <a:lnTo>
                  <a:pt x="121" y="591"/>
                </a:lnTo>
                <a:lnTo>
                  <a:pt x="112" y="589"/>
                </a:lnTo>
                <a:lnTo>
                  <a:pt x="95" y="589"/>
                </a:lnTo>
                <a:lnTo>
                  <a:pt x="90" y="592"/>
                </a:lnTo>
                <a:lnTo>
                  <a:pt x="84" y="594"/>
                </a:lnTo>
                <a:lnTo>
                  <a:pt x="81" y="598"/>
                </a:lnTo>
                <a:lnTo>
                  <a:pt x="79" y="602"/>
                </a:lnTo>
                <a:lnTo>
                  <a:pt x="77" y="606"/>
                </a:lnTo>
                <a:lnTo>
                  <a:pt x="75" y="606"/>
                </a:lnTo>
                <a:lnTo>
                  <a:pt x="70" y="602"/>
                </a:lnTo>
                <a:lnTo>
                  <a:pt x="64" y="598"/>
                </a:lnTo>
                <a:lnTo>
                  <a:pt x="55" y="592"/>
                </a:lnTo>
                <a:lnTo>
                  <a:pt x="50" y="585"/>
                </a:lnTo>
                <a:lnTo>
                  <a:pt x="48" y="576"/>
                </a:lnTo>
                <a:lnTo>
                  <a:pt x="51" y="562"/>
                </a:lnTo>
                <a:lnTo>
                  <a:pt x="53" y="547"/>
                </a:lnTo>
                <a:lnTo>
                  <a:pt x="46" y="523"/>
                </a:lnTo>
                <a:lnTo>
                  <a:pt x="35" y="495"/>
                </a:lnTo>
                <a:lnTo>
                  <a:pt x="22" y="468"/>
                </a:lnTo>
                <a:lnTo>
                  <a:pt x="13" y="448"/>
                </a:lnTo>
                <a:lnTo>
                  <a:pt x="9" y="431"/>
                </a:lnTo>
                <a:lnTo>
                  <a:pt x="9" y="416"/>
                </a:lnTo>
                <a:lnTo>
                  <a:pt x="17" y="399"/>
                </a:lnTo>
                <a:lnTo>
                  <a:pt x="22" y="384"/>
                </a:lnTo>
                <a:lnTo>
                  <a:pt x="18" y="369"/>
                </a:lnTo>
                <a:lnTo>
                  <a:pt x="17" y="356"/>
                </a:lnTo>
                <a:lnTo>
                  <a:pt x="22" y="342"/>
                </a:lnTo>
                <a:lnTo>
                  <a:pt x="29" y="327"/>
                </a:lnTo>
                <a:lnTo>
                  <a:pt x="31" y="312"/>
                </a:lnTo>
                <a:lnTo>
                  <a:pt x="29" y="295"/>
                </a:lnTo>
                <a:lnTo>
                  <a:pt x="24" y="279"/>
                </a:lnTo>
                <a:lnTo>
                  <a:pt x="17" y="258"/>
                </a:lnTo>
                <a:lnTo>
                  <a:pt x="6" y="235"/>
                </a:lnTo>
                <a:lnTo>
                  <a:pt x="0" y="213"/>
                </a:lnTo>
                <a:lnTo>
                  <a:pt x="4" y="200"/>
                </a:lnTo>
                <a:lnTo>
                  <a:pt x="17" y="188"/>
                </a:lnTo>
                <a:lnTo>
                  <a:pt x="33" y="173"/>
                </a:lnTo>
                <a:lnTo>
                  <a:pt x="44" y="155"/>
                </a:lnTo>
                <a:lnTo>
                  <a:pt x="46" y="132"/>
                </a:lnTo>
                <a:lnTo>
                  <a:pt x="51" y="123"/>
                </a:lnTo>
                <a:lnTo>
                  <a:pt x="62" y="109"/>
                </a:lnTo>
                <a:lnTo>
                  <a:pt x="73" y="94"/>
                </a:lnTo>
                <a:lnTo>
                  <a:pt x="79" y="83"/>
                </a:lnTo>
                <a:lnTo>
                  <a:pt x="79" y="68"/>
                </a:lnTo>
                <a:lnTo>
                  <a:pt x="79" y="46"/>
                </a:lnTo>
                <a:lnTo>
                  <a:pt x="79" y="25"/>
                </a:lnTo>
                <a:lnTo>
                  <a:pt x="82" y="12"/>
                </a:lnTo>
                <a:lnTo>
                  <a:pt x="84" y="8"/>
                </a:lnTo>
                <a:lnTo>
                  <a:pt x="84" y="4"/>
                </a:lnTo>
                <a:lnTo>
                  <a:pt x="81" y="2"/>
                </a:lnTo>
                <a:lnTo>
                  <a:pt x="79" y="0"/>
                </a:lnTo>
                <a:lnTo>
                  <a:pt x="472" y="123"/>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74" name="Freeform 331">
            <a:extLst>
              <a:ext uri="{FF2B5EF4-FFF2-40B4-BE49-F238E27FC236}">
                <a16:creationId xmlns:a16="http://schemas.microsoft.com/office/drawing/2014/main" id="{CD69D973-4B00-479E-8080-DDC4D38C1BF5}"/>
              </a:ext>
            </a:extLst>
          </p:cNvPr>
          <p:cNvSpPr>
            <a:spLocks/>
          </p:cNvSpPr>
          <p:nvPr/>
        </p:nvSpPr>
        <p:spPr bwMode="auto">
          <a:xfrm>
            <a:off x="4823674" y="2589838"/>
            <a:ext cx="901869" cy="806486"/>
          </a:xfrm>
          <a:custGeom>
            <a:avLst/>
            <a:gdLst>
              <a:gd name="T0" fmla="*/ 2147483647 w 863"/>
              <a:gd name="T1" fmla="*/ 2147483647 h 767"/>
              <a:gd name="T2" fmla="*/ 2147483647 w 863"/>
              <a:gd name="T3" fmla="*/ 2147483647 h 767"/>
              <a:gd name="T4" fmla="*/ 2147483647 w 863"/>
              <a:gd name="T5" fmla="*/ 2147483647 h 767"/>
              <a:gd name="T6" fmla="*/ 2147483647 w 863"/>
              <a:gd name="T7" fmla="*/ 2147483647 h 767"/>
              <a:gd name="T8" fmla="*/ 2147483647 w 863"/>
              <a:gd name="T9" fmla="*/ 2147483647 h 767"/>
              <a:gd name="T10" fmla="*/ 2147483647 w 863"/>
              <a:gd name="T11" fmla="*/ 2147483647 h 767"/>
              <a:gd name="T12" fmla="*/ 2147483647 w 863"/>
              <a:gd name="T13" fmla="*/ 2147483647 h 767"/>
              <a:gd name="T14" fmla="*/ 2147483647 w 863"/>
              <a:gd name="T15" fmla="*/ 2147483647 h 767"/>
              <a:gd name="T16" fmla="*/ 2147483647 w 863"/>
              <a:gd name="T17" fmla="*/ 2147483647 h 767"/>
              <a:gd name="T18" fmla="*/ 2147483647 w 863"/>
              <a:gd name="T19" fmla="*/ 2147483647 h 767"/>
              <a:gd name="T20" fmla="*/ 2147483647 w 863"/>
              <a:gd name="T21" fmla="*/ 2147483647 h 767"/>
              <a:gd name="T22" fmla="*/ 2147483647 w 863"/>
              <a:gd name="T23" fmla="*/ 2147483647 h 767"/>
              <a:gd name="T24" fmla="*/ 2147483647 w 863"/>
              <a:gd name="T25" fmla="*/ 2147483647 h 767"/>
              <a:gd name="T26" fmla="*/ 2147483647 w 863"/>
              <a:gd name="T27" fmla="*/ 2147483647 h 767"/>
              <a:gd name="T28" fmla="*/ 2147483647 w 863"/>
              <a:gd name="T29" fmla="*/ 2147483647 h 767"/>
              <a:gd name="T30" fmla="*/ 2147483647 w 863"/>
              <a:gd name="T31" fmla="*/ 2147483647 h 767"/>
              <a:gd name="T32" fmla="*/ 2147483647 w 863"/>
              <a:gd name="T33" fmla="*/ 2147483647 h 767"/>
              <a:gd name="T34" fmla="*/ 2147483647 w 863"/>
              <a:gd name="T35" fmla="*/ 2147483647 h 767"/>
              <a:gd name="T36" fmla="*/ 2147483647 w 863"/>
              <a:gd name="T37" fmla="*/ 2147483647 h 767"/>
              <a:gd name="T38" fmla="*/ 2147483647 w 863"/>
              <a:gd name="T39" fmla="*/ 2147483647 h 767"/>
              <a:gd name="T40" fmla="*/ 2147483647 w 863"/>
              <a:gd name="T41" fmla="*/ 2147483647 h 767"/>
              <a:gd name="T42" fmla="*/ 2147483647 w 863"/>
              <a:gd name="T43" fmla="*/ 2147483647 h 767"/>
              <a:gd name="T44" fmla="*/ 2147483647 w 863"/>
              <a:gd name="T45" fmla="*/ 2147483647 h 767"/>
              <a:gd name="T46" fmla="*/ 2147483647 w 863"/>
              <a:gd name="T47" fmla="*/ 2147483647 h 767"/>
              <a:gd name="T48" fmla="*/ 2147483647 w 863"/>
              <a:gd name="T49" fmla="*/ 2147483647 h 767"/>
              <a:gd name="T50" fmla="*/ 2147483647 w 863"/>
              <a:gd name="T51" fmla="*/ 2147483647 h 767"/>
              <a:gd name="T52" fmla="*/ 2147483647 w 863"/>
              <a:gd name="T53" fmla="*/ 2147483647 h 767"/>
              <a:gd name="T54" fmla="*/ 2147483647 w 863"/>
              <a:gd name="T55" fmla="*/ 2147483647 h 767"/>
              <a:gd name="T56" fmla="*/ 2147483647 w 863"/>
              <a:gd name="T57" fmla="*/ 2147483647 h 767"/>
              <a:gd name="T58" fmla="*/ 2147483647 w 863"/>
              <a:gd name="T59" fmla="*/ 2147483647 h 767"/>
              <a:gd name="T60" fmla="*/ 2147483647 w 863"/>
              <a:gd name="T61" fmla="*/ 0 h 767"/>
              <a:gd name="T62" fmla="*/ 2147483647 w 863"/>
              <a:gd name="T63" fmla="*/ 2147483647 h 767"/>
              <a:gd name="T64" fmla="*/ 2147483647 w 863"/>
              <a:gd name="T65" fmla="*/ 2147483647 h 767"/>
              <a:gd name="T66" fmla="*/ 2147483647 w 863"/>
              <a:gd name="T67" fmla="*/ 2147483647 h 767"/>
              <a:gd name="T68" fmla="*/ 2147483647 w 863"/>
              <a:gd name="T69" fmla="*/ 2147483647 h 767"/>
              <a:gd name="T70" fmla="*/ 2147483647 w 863"/>
              <a:gd name="T71" fmla="*/ 2147483647 h 767"/>
              <a:gd name="T72" fmla="*/ 2147483647 w 863"/>
              <a:gd name="T73" fmla="*/ 2147483647 h 767"/>
              <a:gd name="T74" fmla="*/ 2147483647 w 863"/>
              <a:gd name="T75" fmla="*/ 2147483647 h 767"/>
              <a:gd name="T76" fmla="*/ 2147483647 w 863"/>
              <a:gd name="T77" fmla="*/ 2147483647 h 767"/>
              <a:gd name="T78" fmla="*/ 2147483647 w 863"/>
              <a:gd name="T79" fmla="*/ 2147483647 h 767"/>
              <a:gd name="T80" fmla="*/ 2147483647 w 863"/>
              <a:gd name="T81" fmla="*/ 2147483647 h 767"/>
              <a:gd name="T82" fmla="*/ 2147483647 w 863"/>
              <a:gd name="T83" fmla="*/ 2147483647 h 767"/>
              <a:gd name="T84" fmla="*/ 2147483647 w 863"/>
              <a:gd name="T85" fmla="*/ 2147483647 h 767"/>
              <a:gd name="T86" fmla="*/ 2147483647 w 863"/>
              <a:gd name="T87" fmla="*/ 2147483647 h 767"/>
              <a:gd name="T88" fmla="*/ 2147483647 w 863"/>
              <a:gd name="T89" fmla="*/ 2147483647 h 767"/>
              <a:gd name="T90" fmla="*/ 2147483647 w 863"/>
              <a:gd name="T91" fmla="*/ 2147483647 h 767"/>
              <a:gd name="T92" fmla="*/ 2147483647 w 863"/>
              <a:gd name="T93" fmla="*/ 2147483647 h 767"/>
              <a:gd name="T94" fmla="*/ 2147483647 w 863"/>
              <a:gd name="T95" fmla="*/ 2147483647 h 767"/>
              <a:gd name="T96" fmla="*/ 2147483647 w 863"/>
              <a:gd name="T97" fmla="*/ 2147483647 h 767"/>
              <a:gd name="T98" fmla="*/ 2147483647 w 863"/>
              <a:gd name="T99" fmla="*/ 2147483647 h 767"/>
              <a:gd name="T100" fmla="*/ 2147483647 w 863"/>
              <a:gd name="T101" fmla="*/ 2147483647 h 767"/>
              <a:gd name="T102" fmla="*/ 2147483647 w 863"/>
              <a:gd name="T103" fmla="*/ 2147483647 h 767"/>
              <a:gd name="T104" fmla="*/ 2147483647 w 863"/>
              <a:gd name="T105" fmla="*/ 2147483647 h 767"/>
              <a:gd name="T106" fmla="*/ 0 w 863"/>
              <a:gd name="T107" fmla="*/ 2147483647 h 7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63"/>
              <a:gd name="T163" fmla="*/ 0 h 767"/>
              <a:gd name="T164" fmla="*/ 863 w 863"/>
              <a:gd name="T165" fmla="*/ 767 h 7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63" h="767">
                <a:moveTo>
                  <a:pt x="9" y="564"/>
                </a:moveTo>
                <a:lnTo>
                  <a:pt x="402" y="687"/>
                </a:lnTo>
                <a:lnTo>
                  <a:pt x="708" y="767"/>
                </a:lnTo>
                <a:lnTo>
                  <a:pt x="715" y="732"/>
                </a:lnTo>
                <a:lnTo>
                  <a:pt x="730" y="649"/>
                </a:lnTo>
                <a:lnTo>
                  <a:pt x="748" y="566"/>
                </a:lnTo>
                <a:lnTo>
                  <a:pt x="757" y="521"/>
                </a:lnTo>
                <a:lnTo>
                  <a:pt x="763" y="512"/>
                </a:lnTo>
                <a:lnTo>
                  <a:pt x="770" y="502"/>
                </a:lnTo>
                <a:lnTo>
                  <a:pt x="777" y="493"/>
                </a:lnTo>
                <a:lnTo>
                  <a:pt x="781" y="480"/>
                </a:lnTo>
                <a:lnTo>
                  <a:pt x="779" y="469"/>
                </a:lnTo>
                <a:lnTo>
                  <a:pt x="768" y="459"/>
                </a:lnTo>
                <a:lnTo>
                  <a:pt x="759" y="448"/>
                </a:lnTo>
                <a:lnTo>
                  <a:pt x="759" y="433"/>
                </a:lnTo>
                <a:lnTo>
                  <a:pt x="765" y="427"/>
                </a:lnTo>
                <a:lnTo>
                  <a:pt x="768" y="422"/>
                </a:lnTo>
                <a:lnTo>
                  <a:pt x="774" y="414"/>
                </a:lnTo>
                <a:lnTo>
                  <a:pt x="779" y="405"/>
                </a:lnTo>
                <a:lnTo>
                  <a:pt x="787" y="393"/>
                </a:lnTo>
                <a:lnTo>
                  <a:pt x="796" y="380"/>
                </a:lnTo>
                <a:lnTo>
                  <a:pt x="809" y="365"/>
                </a:lnTo>
                <a:lnTo>
                  <a:pt x="825" y="348"/>
                </a:lnTo>
                <a:lnTo>
                  <a:pt x="834" y="329"/>
                </a:lnTo>
                <a:lnTo>
                  <a:pt x="849" y="307"/>
                </a:lnTo>
                <a:lnTo>
                  <a:pt x="862" y="286"/>
                </a:lnTo>
                <a:lnTo>
                  <a:pt x="863" y="262"/>
                </a:lnTo>
                <a:lnTo>
                  <a:pt x="860" y="250"/>
                </a:lnTo>
                <a:lnTo>
                  <a:pt x="858" y="247"/>
                </a:lnTo>
                <a:lnTo>
                  <a:pt x="854" y="245"/>
                </a:lnTo>
                <a:lnTo>
                  <a:pt x="851" y="241"/>
                </a:lnTo>
                <a:lnTo>
                  <a:pt x="849" y="237"/>
                </a:lnTo>
                <a:lnTo>
                  <a:pt x="847" y="230"/>
                </a:lnTo>
                <a:lnTo>
                  <a:pt x="841" y="220"/>
                </a:lnTo>
                <a:lnTo>
                  <a:pt x="838" y="211"/>
                </a:lnTo>
                <a:lnTo>
                  <a:pt x="646" y="160"/>
                </a:lnTo>
                <a:lnTo>
                  <a:pt x="638" y="162"/>
                </a:lnTo>
                <a:lnTo>
                  <a:pt x="627" y="162"/>
                </a:lnTo>
                <a:lnTo>
                  <a:pt x="615" y="160"/>
                </a:lnTo>
                <a:lnTo>
                  <a:pt x="600" y="157"/>
                </a:lnTo>
                <a:lnTo>
                  <a:pt x="587" y="155"/>
                </a:lnTo>
                <a:lnTo>
                  <a:pt x="574" y="153"/>
                </a:lnTo>
                <a:lnTo>
                  <a:pt x="563" y="155"/>
                </a:lnTo>
                <a:lnTo>
                  <a:pt x="556" y="160"/>
                </a:lnTo>
                <a:lnTo>
                  <a:pt x="545" y="166"/>
                </a:lnTo>
                <a:lnTo>
                  <a:pt x="534" y="166"/>
                </a:lnTo>
                <a:lnTo>
                  <a:pt x="521" y="164"/>
                </a:lnTo>
                <a:lnTo>
                  <a:pt x="508" y="162"/>
                </a:lnTo>
                <a:lnTo>
                  <a:pt x="496" y="158"/>
                </a:lnTo>
                <a:lnTo>
                  <a:pt x="483" y="157"/>
                </a:lnTo>
                <a:lnTo>
                  <a:pt x="474" y="157"/>
                </a:lnTo>
                <a:lnTo>
                  <a:pt x="464" y="160"/>
                </a:lnTo>
                <a:lnTo>
                  <a:pt x="452" y="160"/>
                </a:lnTo>
                <a:lnTo>
                  <a:pt x="441" y="157"/>
                </a:lnTo>
                <a:lnTo>
                  <a:pt x="430" y="151"/>
                </a:lnTo>
                <a:lnTo>
                  <a:pt x="421" y="145"/>
                </a:lnTo>
                <a:lnTo>
                  <a:pt x="411" y="140"/>
                </a:lnTo>
                <a:lnTo>
                  <a:pt x="404" y="134"/>
                </a:lnTo>
                <a:lnTo>
                  <a:pt x="397" y="132"/>
                </a:lnTo>
                <a:lnTo>
                  <a:pt x="389" y="132"/>
                </a:lnTo>
                <a:lnTo>
                  <a:pt x="366" y="130"/>
                </a:lnTo>
                <a:lnTo>
                  <a:pt x="347" y="128"/>
                </a:lnTo>
                <a:lnTo>
                  <a:pt x="335" y="125"/>
                </a:lnTo>
                <a:lnTo>
                  <a:pt x="325" y="121"/>
                </a:lnTo>
                <a:lnTo>
                  <a:pt x="320" y="117"/>
                </a:lnTo>
                <a:lnTo>
                  <a:pt x="314" y="115"/>
                </a:lnTo>
                <a:lnTo>
                  <a:pt x="311" y="113"/>
                </a:lnTo>
                <a:lnTo>
                  <a:pt x="307" y="113"/>
                </a:lnTo>
                <a:lnTo>
                  <a:pt x="300" y="104"/>
                </a:lnTo>
                <a:lnTo>
                  <a:pt x="302" y="79"/>
                </a:lnTo>
                <a:lnTo>
                  <a:pt x="300" y="51"/>
                </a:lnTo>
                <a:lnTo>
                  <a:pt x="285" y="34"/>
                </a:lnTo>
                <a:lnTo>
                  <a:pt x="270" y="21"/>
                </a:lnTo>
                <a:lnTo>
                  <a:pt x="256" y="17"/>
                </a:lnTo>
                <a:lnTo>
                  <a:pt x="245" y="17"/>
                </a:lnTo>
                <a:lnTo>
                  <a:pt x="239" y="12"/>
                </a:lnTo>
                <a:lnTo>
                  <a:pt x="232" y="10"/>
                </a:lnTo>
                <a:lnTo>
                  <a:pt x="228" y="4"/>
                </a:lnTo>
                <a:lnTo>
                  <a:pt x="219" y="0"/>
                </a:lnTo>
                <a:lnTo>
                  <a:pt x="205" y="2"/>
                </a:lnTo>
                <a:lnTo>
                  <a:pt x="201" y="21"/>
                </a:lnTo>
                <a:lnTo>
                  <a:pt x="195" y="29"/>
                </a:lnTo>
                <a:lnTo>
                  <a:pt x="192" y="36"/>
                </a:lnTo>
                <a:lnTo>
                  <a:pt x="192" y="46"/>
                </a:lnTo>
                <a:lnTo>
                  <a:pt x="192" y="59"/>
                </a:lnTo>
                <a:lnTo>
                  <a:pt x="190" y="70"/>
                </a:lnTo>
                <a:lnTo>
                  <a:pt x="188" y="81"/>
                </a:lnTo>
                <a:lnTo>
                  <a:pt x="184" y="89"/>
                </a:lnTo>
                <a:lnTo>
                  <a:pt x="181" y="87"/>
                </a:lnTo>
                <a:lnTo>
                  <a:pt x="179" y="87"/>
                </a:lnTo>
                <a:lnTo>
                  <a:pt x="179" y="91"/>
                </a:lnTo>
                <a:lnTo>
                  <a:pt x="179" y="96"/>
                </a:lnTo>
                <a:lnTo>
                  <a:pt x="172" y="117"/>
                </a:lnTo>
                <a:lnTo>
                  <a:pt x="161" y="145"/>
                </a:lnTo>
                <a:lnTo>
                  <a:pt x="150" y="172"/>
                </a:lnTo>
                <a:lnTo>
                  <a:pt x="142" y="190"/>
                </a:lnTo>
                <a:lnTo>
                  <a:pt x="137" y="202"/>
                </a:lnTo>
                <a:lnTo>
                  <a:pt x="133" y="215"/>
                </a:lnTo>
                <a:lnTo>
                  <a:pt x="128" y="228"/>
                </a:lnTo>
                <a:lnTo>
                  <a:pt x="122" y="239"/>
                </a:lnTo>
                <a:lnTo>
                  <a:pt x="117" y="252"/>
                </a:lnTo>
                <a:lnTo>
                  <a:pt x="111" y="271"/>
                </a:lnTo>
                <a:lnTo>
                  <a:pt x="106" y="290"/>
                </a:lnTo>
                <a:lnTo>
                  <a:pt x="100" y="301"/>
                </a:lnTo>
                <a:lnTo>
                  <a:pt x="97" y="309"/>
                </a:lnTo>
                <a:lnTo>
                  <a:pt x="95" y="316"/>
                </a:lnTo>
                <a:lnTo>
                  <a:pt x="93" y="326"/>
                </a:lnTo>
                <a:lnTo>
                  <a:pt x="89" y="331"/>
                </a:lnTo>
                <a:lnTo>
                  <a:pt x="84" y="337"/>
                </a:lnTo>
                <a:lnTo>
                  <a:pt x="78" y="343"/>
                </a:lnTo>
                <a:lnTo>
                  <a:pt x="73" y="350"/>
                </a:lnTo>
                <a:lnTo>
                  <a:pt x="69" y="356"/>
                </a:lnTo>
                <a:lnTo>
                  <a:pt x="67" y="363"/>
                </a:lnTo>
                <a:lnTo>
                  <a:pt x="69" y="367"/>
                </a:lnTo>
                <a:lnTo>
                  <a:pt x="73" y="371"/>
                </a:lnTo>
                <a:lnTo>
                  <a:pt x="73" y="376"/>
                </a:lnTo>
                <a:lnTo>
                  <a:pt x="66" y="380"/>
                </a:lnTo>
                <a:lnTo>
                  <a:pt x="56" y="382"/>
                </a:lnTo>
                <a:lnTo>
                  <a:pt x="47" y="384"/>
                </a:lnTo>
                <a:lnTo>
                  <a:pt x="44" y="395"/>
                </a:lnTo>
                <a:lnTo>
                  <a:pt x="40" y="408"/>
                </a:lnTo>
                <a:lnTo>
                  <a:pt x="36" y="420"/>
                </a:lnTo>
                <a:lnTo>
                  <a:pt x="29" y="427"/>
                </a:lnTo>
                <a:lnTo>
                  <a:pt x="22" y="433"/>
                </a:lnTo>
                <a:lnTo>
                  <a:pt x="18" y="437"/>
                </a:lnTo>
                <a:lnTo>
                  <a:pt x="18" y="440"/>
                </a:lnTo>
                <a:lnTo>
                  <a:pt x="18" y="446"/>
                </a:lnTo>
                <a:lnTo>
                  <a:pt x="18" y="455"/>
                </a:lnTo>
                <a:lnTo>
                  <a:pt x="18" y="467"/>
                </a:lnTo>
                <a:lnTo>
                  <a:pt x="20" y="478"/>
                </a:lnTo>
                <a:lnTo>
                  <a:pt x="16" y="489"/>
                </a:lnTo>
                <a:lnTo>
                  <a:pt x="5" y="502"/>
                </a:lnTo>
                <a:lnTo>
                  <a:pt x="1" y="516"/>
                </a:lnTo>
                <a:lnTo>
                  <a:pt x="0" y="532"/>
                </a:lnTo>
                <a:lnTo>
                  <a:pt x="1" y="551"/>
                </a:lnTo>
                <a:lnTo>
                  <a:pt x="9" y="564"/>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75" name="Freeform 333">
            <a:extLst>
              <a:ext uri="{FF2B5EF4-FFF2-40B4-BE49-F238E27FC236}">
                <a16:creationId xmlns:a16="http://schemas.microsoft.com/office/drawing/2014/main" id="{E690FECF-0A37-49AF-AE64-9220C7A10461}"/>
              </a:ext>
            </a:extLst>
          </p:cNvPr>
          <p:cNvSpPr>
            <a:spLocks/>
          </p:cNvSpPr>
          <p:nvPr/>
        </p:nvSpPr>
        <p:spPr bwMode="auto">
          <a:xfrm>
            <a:off x="5037705" y="2221507"/>
            <a:ext cx="754825" cy="590028"/>
          </a:xfrm>
          <a:custGeom>
            <a:avLst/>
            <a:gdLst>
              <a:gd name="T0" fmla="*/ 2147483647 w 722"/>
              <a:gd name="T1" fmla="*/ 2147483647 h 560"/>
              <a:gd name="T2" fmla="*/ 2147483647 w 722"/>
              <a:gd name="T3" fmla="*/ 2147483647 h 560"/>
              <a:gd name="T4" fmla="*/ 2147483647 w 722"/>
              <a:gd name="T5" fmla="*/ 2147483647 h 560"/>
              <a:gd name="T6" fmla="*/ 2147483647 w 722"/>
              <a:gd name="T7" fmla="*/ 2147483647 h 560"/>
              <a:gd name="T8" fmla="*/ 2147483647 w 722"/>
              <a:gd name="T9" fmla="*/ 2147483647 h 560"/>
              <a:gd name="T10" fmla="*/ 2147483647 w 722"/>
              <a:gd name="T11" fmla="*/ 2147483647 h 560"/>
              <a:gd name="T12" fmla="*/ 2147483647 w 722"/>
              <a:gd name="T13" fmla="*/ 2147483647 h 560"/>
              <a:gd name="T14" fmla="*/ 2147483647 w 722"/>
              <a:gd name="T15" fmla="*/ 2147483647 h 560"/>
              <a:gd name="T16" fmla="*/ 2147483647 w 722"/>
              <a:gd name="T17" fmla="*/ 2147483647 h 560"/>
              <a:gd name="T18" fmla="*/ 2147483647 w 722"/>
              <a:gd name="T19" fmla="*/ 2147483647 h 560"/>
              <a:gd name="T20" fmla="*/ 2147483647 w 722"/>
              <a:gd name="T21" fmla="*/ 2147483647 h 560"/>
              <a:gd name="T22" fmla="*/ 2147483647 w 722"/>
              <a:gd name="T23" fmla="*/ 2147483647 h 560"/>
              <a:gd name="T24" fmla="*/ 2147483647 w 722"/>
              <a:gd name="T25" fmla="*/ 2147483647 h 560"/>
              <a:gd name="T26" fmla="*/ 2147483647 w 722"/>
              <a:gd name="T27" fmla="*/ 2147483647 h 560"/>
              <a:gd name="T28" fmla="*/ 2147483647 w 722"/>
              <a:gd name="T29" fmla="*/ 2147483647 h 560"/>
              <a:gd name="T30" fmla="*/ 2147483647 w 722"/>
              <a:gd name="T31" fmla="*/ 2147483647 h 560"/>
              <a:gd name="T32" fmla="*/ 2147483647 w 722"/>
              <a:gd name="T33" fmla="*/ 0 h 560"/>
              <a:gd name="T34" fmla="*/ 2147483647 w 722"/>
              <a:gd name="T35" fmla="*/ 2147483647 h 560"/>
              <a:gd name="T36" fmla="*/ 2147483647 w 722"/>
              <a:gd name="T37" fmla="*/ 2147483647 h 560"/>
              <a:gd name="T38" fmla="*/ 2147483647 w 722"/>
              <a:gd name="T39" fmla="*/ 2147483647 h 560"/>
              <a:gd name="T40" fmla="*/ 2147483647 w 722"/>
              <a:gd name="T41" fmla="*/ 2147483647 h 560"/>
              <a:gd name="T42" fmla="*/ 2147483647 w 722"/>
              <a:gd name="T43" fmla="*/ 2147483647 h 560"/>
              <a:gd name="T44" fmla="*/ 2147483647 w 722"/>
              <a:gd name="T45" fmla="*/ 2147483647 h 560"/>
              <a:gd name="T46" fmla="*/ 2147483647 w 722"/>
              <a:gd name="T47" fmla="*/ 2147483647 h 560"/>
              <a:gd name="T48" fmla="*/ 2147483647 w 722"/>
              <a:gd name="T49" fmla="*/ 2147483647 h 560"/>
              <a:gd name="T50" fmla="*/ 2147483647 w 722"/>
              <a:gd name="T51" fmla="*/ 2147483647 h 560"/>
              <a:gd name="T52" fmla="*/ 2147483647 w 722"/>
              <a:gd name="T53" fmla="*/ 2147483647 h 560"/>
              <a:gd name="T54" fmla="*/ 2147483647 w 722"/>
              <a:gd name="T55" fmla="*/ 2147483647 h 560"/>
              <a:gd name="T56" fmla="*/ 2147483647 w 722"/>
              <a:gd name="T57" fmla="*/ 2147483647 h 560"/>
              <a:gd name="T58" fmla="*/ 2147483647 w 722"/>
              <a:gd name="T59" fmla="*/ 2147483647 h 560"/>
              <a:gd name="T60" fmla="*/ 2147483647 w 722"/>
              <a:gd name="T61" fmla="*/ 2147483647 h 560"/>
              <a:gd name="T62" fmla="*/ 2147483647 w 722"/>
              <a:gd name="T63" fmla="*/ 2147483647 h 560"/>
              <a:gd name="T64" fmla="*/ 2147483647 w 722"/>
              <a:gd name="T65" fmla="*/ 2147483647 h 560"/>
              <a:gd name="T66" fmla="*/ 2147483647 w 722"/>
              <a:gd name="T67" fmla="*/ 2147483647 h 560"/>
              <a:gd name="T68" fmla="*/ 2147483647 w 722"/>
              <a:gd name="T69" fmla="*/ 2147483647 h 560"/>
              <a:gd name="T70" fmla="*/ 2147483647 w 722"/>
              <a:gd name="T71" fmla="*/ 2147483647 h 560"/>
              <a:gd name="T72" fmla="*/ 2147483647 w 722"/>
              <a:gd name="T73" fmla="*/ 2147483647 h 560"/>
              <a:gd name="T74" fmla="*/ 2147483647 w 722"/>
              <a:gd name="T75" fmla="*/ 2147483647 h 560"/>
              <a:gd name="T76" fmla="*/ 2147483647 w 722"/>
              <a:gd name="T77" fmla="*/ 2147483647 h 560"/>
              <a:gd name="T78" fmla="*/ 2147483647 w 722"/>
              <a:gd name="T79" fmla="*/ 2147483647 h 560"/>
              <a:gd name="T80" fmla="*/ 2147483647 w 722"/>
              <a:gd name="T81" fmla="*/ 2147483647 h 560"/>
              <a:gd name="T82" fmla="*/ 2147483647 w 722"/>
              <a:gd name="T83" fmla="*/ 2147483647 h 560"/>
              <a:gd name="T84" fmla="*/ 2147483647 w 722"/>
              <a:gd name="T85" fmla="*/ 2147483647 h 560"/>
              <a:gd name="T86" fmla="*/ 2147483647 w 722"/>
              <a:gd name="T87" fmla="*/ 2147483647 h 560"/>
              <a:gd name="T88" fmla="*/ 2147483647 w 722"/>
              <a:gd name="T89" fmla="*/ 2147483647 h 560"/>
              <a:gd name="T90" fmla="*/ 2147483647 w 722"/>
              <a:gd name="T91" fmla="*/ 2147483647 h 560"/>
              <a:gd name="T92" fmla="*/ 2147483647 w 722"/>
              <a:gd name="T93" fmla="*/ 2147483647 h 560"/>
              <a:gd name="T94" fmla="*/ 2147483647 w 722"/>
              <a:gd name="T95" fmla="*/ 2147483647 h 560"/>
              <a:gd name="T96" fmla="*/ 2147483647 w 722"/>
              <a:gd name="T97" fmla="*/ 2147483647 h 560"/>
              <a:gd name="T98" fmla="*/ 2147483647 w 722"/>
              <a:gd name="T99" fmla="*/ 2147483647 h 560"/>
              <a:gd name="T100" fmla="*/ 2147483647 w 722"/>
              <a:gd name="T101" fmla="*/ 2147483647 h 560"/>
              <a:gd name="T102" fmla="*/ 2147483647 w 722"/>
              <a:gd name="T103" fmla="*/ 2147483647 h 560"/>
              <a:gd name="T104" fmla="*/ 2147483647 w 722"/>
              <a:gd name="T105" fmla="*/ 2147483647 h 560"/>
              <a:gd name="T106" fmla="*/ 2147483647 w 722"/>
              <a:gd name="T107" fmla="*/ 2147483647 h 560"/>
              <a:gd name="T108" fmla="*/ 2147483647 w 722"/>
              <a:gd name="T109" fmla="*/ 2147483647 h 560"/>
              <a:gd name="T110" fmla="*/ 2147483647 w 722"/>
              <a:gd name="T111" fmla="*/ 2147483647 h 560"/>
              <a:gd name="T112" fmla="*/ 2147483647 w 722"/>
              <a:gd name="T113" fmla="*/ 2147483647 h 560"/>
              <a:gd name="T114" fmla="*/ 2147483647 w 722"/>
              <a:gd name="T115" fmla="*/ 2147483647 h 560"/>
              <a:gd name="T116" fmla="*/ 2147483647 w 722"/>
              <a:gd name="T117" fmla="*/ 2147483647 h 560"/>
              <a:gd name="T118" fmla="*/ 2147483647 w 722"/>
              <a:gd name="T119" fmla="*/ 2147483647 h 560"/>
              <a:gd name="T120" fmla="*/ 2147483647 w 722"/>
              <a:gd name="T121" fmla="*/ 2147483647 h 5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22"/>
              <a:gd name="T184" fmla="*/ 0 h 560"/>
              <a:gd name="T185" fmla="*/ 722 w 722"/>
              <a:gd name="T186" fmla="*/ 560 h 5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22" h="560">
                <a:moveTo>
                  <a:pt x="34" y="361"/>
                </a:moveTo>
                <a:lnTo>
                  <a:pt x="34" y="361"/>
                </a:lnTo>
                <a:lnTo>
                  <a:pt x="40" y="366"/>
                </a:lnTo>
                <a:lnTo>
                  <a:pt x="51" y="366"/>
                </a:lnTo>
                <a:lnTo>
                  <a:pt x="65" y="370"/>
                </a:lnTo>
                <a:lnTo>
                  <a:pt x="80" y="383"/>
                </a:lnTo>
                <a:lnTo>
                  <a:pt x="95" y="400"/>
                </a:lnTo>
                <a:lnTo>
                  <a:pt x="97" y="428"/>
                </a:lnTo>
                <a:lnTo>
                  <a:pt x="95" y="453"/>
                </a:lnTo>
                <a:lnTo>
                  <a:pt x="102" y="462"/>
                </a:lnTo>
                <a:lnTo>
                  <a:pt x="106" y="462"/>
                </a:lnTo>
                <a:lnTo>
                  <a:pt x="109" y="464"/>
                </a:lnTo>
                <a:lnTo>
                  <a:pt x="115" y="466"/>
                </a:lnTo>
                <a:lnTo>
                  <a:pt x="120" y="470"/>
                </a:lnTo>
                <a:lnTo>
                  <a:pt x="130" y="474"/>
                </a:lnTo>
                <a:lnTo>
                  <a:pt x="142" y="477"/>
                </a:lnTo>
                <a:lnTo>
                  <a:pt x="161" y="479"/>
                </a:lnTo>
                <a:lnTo>
                  <a:pt x="184" y="481"/>
                </a:lnTo>
                <a:lnTo>
                  <a:pt x="192" y="481"/>
                </a:lnTo>
                <a:lnTo>
                  <a:pt x="199" y="483"/>
                </a:lnTo>
                <a:lnTo>
                  <a:pt x="206" y="489"/>
                </a:lnTo>
                <a:lnTo>
                  <a:pt x="216" y="494"/>
                </a:lnTo>
                <a:lnTo>
                  <a:pt x="225" y="500"/>
                </a:lnTo>
                <a:lnTo>
                  <a:pt x="236" y="506"/>
                </a:lnTo>
                <a:lnTo>
                  <a:pt x="247" y="509"/>
                </a:lnTo>
                <a:lnTo>
                  <a:pt x="259" y="509"/>
                </a:lnTo>
                <a:lnTo>
                  <a:pt x="269" y="506"/>
                </a:lnTo>
                <a:lnTo>
                  <a:pt x="278" y="506"/>
                </a:lnTo>
                <a:lnTo>
                  <a:pt x="291" y="507"/>
                </a:lnTo>
                <a:lnTo>
                  <a:pt x="303" y="511"/>
                </a:lnTo>
                <a:lnTo>
                  <a:pt x="316" y="513"/>
                </a:lnTo>
                <a:lnTo>
                  <a:pt x="329" y="515"/>
                </a:lnTo>
                <a:lnTo>
                  <a:pt x="340" y="515"/>
                </a:lnTo>
                <a:lnTo>
                  <a:pt x="351" y="509"/>
                </a:lnTo>
                <a:lnTo>
                  <a:pt x="358" y="504"/>
                </a:lnTo>
                <a:lnTo>
                  <a:pt x="369" y="502"/>
                </a:lnTo>
                <a:lnTo>
                  <a:pt x="382" y="504"/>
                </a:lnTo>
                <a:lnTo>
                  <a:pt x="395" y="506"/>
                </a:lnTo>
                <a:lnTo>
                  <a:pt x="410" y="509"/>
                </a:lnTo>
                <a:lnTo>
                  <a:pt x="422" y="511"/>
                </a:lnTo>
                <a:lnTo>
                  <a:pt x="433" y="511"/>
                </a:lnTo>
                <a:lnTo>
                  <a:pt x="441" y="509"/>
                </a:lnTo>
                <a:lnTo>
                  <a:pt x="633" y="560"/>
                </a:lnTo>
                <a:lnTo>
                  <a:pt x="722" y="152"/>
                </a:lnTo>
                <a:lnTo>
                  <a:pt x="680" y="141"/>
                </a:lnTo>
                <a:lnTo>
                  <a:pt x="636" y="128"/>
                </a:lnTo>
                <a:lnTo>
                  <a:pt x="594" y="115"/>
                </a:lnTo>
                <a:lnTo>
                  <a:pt x="552" y="103"/>
                </a:lnTo>
                <a:lnTo>
                  <a:pt x="510" y="90"/>
                </a:lnTo>
                <a:lnTo>
                  <a:pt x="470" y="79"/>
                </a:lnTo>
                <a:lnTo>
                  <a:pt x="432" y="66"/>
                </a:lnTo>
                <a:lnTo>
                  <a:pt x="395" y="54"/>
                </a:lnTo>
                <a:lnTo>
                  <a:pt x="362" y="45"/>
                </a:lnTo>
                <a:lnTo>
                  <a:pt x="331" y="36"/>
                </a:lnTo>
                <a:lnTo>
                  <a:pt x="302" y="26"/>
                </a:lnTo>
                <a:lnTo>
                  <a:pt x="278" y="19"/>
                </a:lnTo>
                <a:lnTo>
                  <a:pt x="258" y="13"/>
                </a:lnTo>
                <a:lnTo>
                  <a:pt x="241" y="7"/>
                </a:lnTo>
                <a:lnTo>
                  <a:pt x="230" y="4"/>
                </a:lnTo>
                <a:lnTo>
                  <a:pt x="225" y="2"/>
                </a:lnTo>
                <a:lnTo>
                  <a:pt x="221" y="0"/>
                </a:lnTo>
                <a:lnTo>
                  <a:pt x="217" y="2"/>
                </a:lnTo>
                <a:lnTo>
                  <a:pt x="217" y="6"/>
                </a:lnTo>
                <a:lnTo>
                  <a:pt x="221" y="11"/>
                </a:lnTo>
                <a:lnTo>
                  <a:pt x="223" y="15"/>
                </a:lnTo>
                <a:lnTo>
                  <a:pt x="227" y="19"/>
                </a:lnTo>
                <a:lnTo>
                  <a:pt x="230" y="22"/>
                </a:lnTo>
                <a:lnTo>
                  <a:pt x="232" y="28"/>
                </a:lnTo>
                <a:lnTo>
                  <a:pt x="234" y="37"/>
                </a:lnTo>
                <a:lnTo>
                  <a:pt x="234" y="45"/>
                </a:lnTo>
                <a:lnTo>
                  <a:pt x="234" y="51"/>
                </a:lnTo>
                <a:lnTo>
                  <a:pt x="230" y="54"/>
                </a:lnTo>
                <a:lnTo>
                  <a:pt x="230" y="62"/>
                </a:lnTo>
                <a:lnTo>
                  <a:pt x="232" y="69"/>
                </a:lnTo>
                <a:lnTo>
                  <a:pt x="230" y="75"/>
                </a:lnTo>
                <a:lnTo>
                  <a:pt x="227" y="79"/>
                </a:lnTo>
                <a:lnTo>
                  <a:pt x="223" y="86"/>
                </a:lnTo>
                <a:lnTo>
                  <a:pt x="223" y="92"/>
                </a:lnTo>
                <a:lnTo>
                  <a:pt x="225" y="96"/>
                </a:lnTo>
                <a:lnTo>
                  <a:pt x="228" y="98"/>
                </a:lnTo>
                <a:lnTo>
                  <a:pt x="232" y="100"/>
                </a:lnTo>
                <a:lnTo>
                  <a:pt x="234" y="101"/>
                </a:lnTo>
                <a:lnTo>
                  <a:pt x="234" y="103"/>
                </a:lnTo>
                <a:lnTo>
                  <a:pt x="230" y="105"/>
                </a:lnTo>
                <a:lnTo>
                  <a:pt x="228" y="107"/>
                </a:lnTo>
                <a:lnTo>
                  <a:pt x="228" y="111"/>
                </a:lnTo>
                <a:lnTo>
                  <a:pt x="230" y="116"/>
                </a:lnTo>
                <a:lnTo>
                  <a:pt x="230" y="122"/>
                </a:lnTo>
                <a:lnTo>
                  <a:pt x="228" y="126"/>
                </a:lnTo>
                <a:lnTo>
                  <a:pt x="227" y="128"/>
                </a:lnTo>
                <a:lnTo>
                  <a:pt x="225" y="131"/>
                </a:lnTo>
                <a:lnTo>
                  <a:pt x="227" y="135"/>
                </a:lnTo>
                <a:lnTo>
                  <a:pt x="232" y="139"/>
                </a:lnTo>
                <a:lnTo>
                  <a:pt x="236" y="141"/>
                </a:lnTo>
                <a:lnTo>
                  <a:pt x="234" y="146"/>
                </a:lnTo>
                <a:lnTo>
                  <a:pt x="228" y="154"/>
                </a:lnTo>
                <a:lnTo>
                  <a:pt x="219" y="165"/>
                </a:lnTo>
                <a:lnTo>
                  <a:pt x="212" y="175"/>
                </a:lnTo>
                <a:lnTo>
                  <a:pt x="206" y="184"/>
                </a:lnTo>
                <a:lnTo>
                  <a:pt x="205" y="193"/>
                </a:lnTo>
                <a:lnTo>
                  <a:pt x="205" y="207"/>
                </a:lnTo>
                <a:lnTo>
                  <a:pt x="199" y="220"/>
                </a:lnTo>
                <a:lnTo>
                  <a:pt x="192" y="233"/>
                </a:lnTo>
                <a:lnTo>
                  <a:pt x="177" y="240"/>
                </a:lnTo>
                <a:lnTo>
                  <a:pt x="168" y="244"/>
                </a:lnTo>
                <a:lnTo>
                  <a:pt x="162" y="246"/>
                </a:lnTo>
                <a:lnTo>
                  <a:pt x="157" y="250"/>
                </a:lnTo>
                <a:lnTo>
                  <a:pt x="152" y="254"/>
                </a:lnTo>
                <a:lnTo>
                  <a:pt x="146" y="257"/>
                </a:lnTo>
                <a:lnTo>
                  <a:pt x="142" y="259"/>
                </a:lnTo>
                <a:lnTo>
                  <a:pt x="139" y="259"/>
                </a:lnTo>
                <a:lnTo>
                  <a:pt x="137" y="259"/>
                </a:lnTo>
                <a:lnTo>
                  <a:pt x="135" y="259"/>
                </a:lnTo>
                <a:lnTo>
                  <a:pt x="130" y="257"/>
                </a:lnTo>
                <a:lnTo>
                  <a:pt x="126" y="252"/>
                </a:lnTo>
                <a:lnTo>
                  <a:pt x="126" y="239"/>
                </a:lnTo>
                <a:lnTo>
                  <a:pt x="130" y="233"/>
                </a:lnTo>
                <a:lnTo>
                  <a:pt x="133" y="225"/>
                </a:lnTo>
                <a:lnTo>
                  <a:pt x="133" y="222"/>
                </a:lnTo>
                <a:lnTo>
                  <a:pt x="124" y="222"/>
                </a:lnTo>
                <a:lnTo>
                  <a:pt x="122" y="216"/>
                </a:lnTo>
                <a:lnTo>
                  <a:pt x="124" y="209"/>
                </a:lnTo>
                <a:lnTo>
                  <a:pt x="126" y="201"/>
                </a:lnTo>
                <a:lnTo>
                  <a:pt x="126" y="199"/>
                </a:lnTo>
                <a:lnTo>
                  <a:pt x="131" y="192"/>
                </a:lnTo>
                <a:lnTo>
                  <a:pt x="144" y="178"/>
                </a:lnTo>
                <a:lnTo>
                  <a:pt x="157" y="167"/>
                </a:lnTo>
                <a:lnTo>
                  <a:pt x="166" y="165"/>
                </a:lnTo>
                <a:lnTo>
                  <a:pt x="170" y="169"/>
                </a:lnTo>
                <a:lnTo>
                  <a:pt x="173" y="167"/>
                </a:lnTo>
                <a:lnTo>
                  <a:pt x="175" y="165"/>
                </a:lnTo>
                <a:lnTo>
                  <a:pt x="177" y="163"/>
                </a:lnTo>
                <a:lnTo>
                  <a:pt x="179" y="163"/>
                </a:lnTo>
                <a:lnTo>
                  <a:pt x="183" y="162"/>
                </a:lnTo>
                <a:lnTo>
                  <a:pt x="184" y="156"/>
                </a:lnTo>
                <a:lnTo>
                  <a:pt x="184" y="143"/>
                </a:lnTo>
                <a:lnTo>
                  <a:pt x="183" y="137"/>
                </a:lnTo>
                <a:lnTo>
                  <a:pt x="179" y="133"/>
                </a:lnTo>
                <a:lnTo>
                  <a:pt x="175" y="131"/>
                </a:lnTo>
                <a:lnTo>
                  <a:pt x="173" y="128"/>
                </a:lnTo>
                <a:lnTo>
                  <a:pt x="172" y="122"/>
                </a:lnTo>
                <a:lnTo>
                  <a:pt x="172" y="120"/>
                </a:lnTo>
                <a:lnTo>
                  <a:pt x="173" y="118"/>
                </a:lnTo>
                <a:lnTo>
                  <a:pt x="175" y="118"/>
                </a:lnTo>
                <a:lnTo>
                  <a:pt x="177" y="120"/>
                </a:lnTo>
                <a:lnTo>
                  <a:pt x="177" y="124"/>
                </a:lnTo>
                <a:lnTo>
                  <a:pt x="175" y="124"/>
                </a:lnTo>
                <a:lnTo>
                  <a:pt x="172" y="120"/>
                </a:lnTo>
                <a:lnTo>
                  <a:pt x="166" y="113"/>
                </a:lnTo>
                <a:lnTo>
                  <a:pt x="161" y="109"/>
                </a:lnTo>
                <a:lnTo>
                  <a:pt x="153" y="105"/>
                </a:lnTo>
                <a:lnTo>
                  <a:pt x="142" y="103"/>
                </a:lnTo>
                <a:lnTo>
                  <a:pt x="133" y="100"/>
                </a:lnTo>
                <a:lnTo>
                  <a:pt x="128" y="94"/>
                </a:lnTo>
                <a:lnTo>
                  <a:pt x="119" y="86"/>
                </a:lnTo>
                <a:lnTo>
                  <a:pt x="100" y="81"/>
                </a:lnTo>
                <a:lnTo>
                  <a:pt x="93" y="75"/>
                </a:lnTo>
                <a:lnTo>
                  <a:pt x="86" y="69"/>
                </a:lnTo>
                <a:lnTo>
                  <a:pt x="76" y="66"/>
                </a:lnTo>
                <a:lnTo>
                  <a:pt x="69" y="60"/>
                </a:lnTo>
                <a:lnTo>
                  <a:pt x="60" y="51"/>
                </a:lnTo>
                <a:lnTo>
                  <a:pt x="44" y="36"/>
                </a:lnTo>
                <a:lnTo>
                  <a:pt x="29" y="28"/>
                </a:lnTo>
                <a:lnTo>
                  <a:pt x="22" y="39"/>
                </a:lnTo>
                <a:lnTo>
                  <a:pt x="20" y="66"/>
                </a:lnTo>
                <a:lnTo>
                  <a:pt x="23" y="90"/>
                </a:lnTo>
                <a:lnTo>
                  <a:pt x="25" y="115"/>
                </a:lnTo>
                <a:lnTo>
                  <a:pt x="23" y="131"/>
                </a:lnTo>
                <a:lnTo>
                  <a:pt x="22" y="150"/>
                </a:lnTo>
                <a:lnTo>
                  <a:pt x="20" y="175"/>
                </a:lnTo>
                <a:lnTo>
                  <a:pt x="20" y="199"/>
                </a:lnTo>
                <a:lnTo>
                  <a:pt x="20" y="216"/>
                </a:lnTo>
                <a:lnTo>
                  <a:pt x="23" y="220"/>
                </a:lnTo>
                <a:lnTo>
                  <a:pt x="31" y="224"/>
                </a:lnTo>
                <a:lnTo>
                  <a:pt x="36" y="227"/>
                </a:lnTo>
                <a:lnTo>
                  <a:pt x="40" y="233"/>
                </a:lnTo>
                <a:lnTo>
                  <a:pt x="38" y="240"/>
                </a:lnTo>
                <a:lnTo>
                  <a:pt x="34" y="246"/>
                </a:lnTo>
                <a:lnTo>
                  <a:pt x="27" y="252"/>
                </a:lnTo>
                <a:lnTo>
                  <a:pt x="20" y="256"/>
                </a:lnTo>
                <a:lnTo>
                  <a:pt x="16" y="259"/>
                </a:lnTo>
                <a:lnTo>
                  <a:pt x="16" y="265"/>
                </a:lnTo>
                <a:lnTo>
                  <a:pt x="18" y="271"/>
                </a:lnTo>
                <a:lnTo>
                  <a:pt x="20" y="274"/>
                </a:lnTo>
                <a:lnTo>
                  <a:pt x="23" y="276"/>
                </a:lnTo>
                <a:lnTo>
                  <a:pt x="31" y="276"/>
                </a:lnTo>
                <a:lnTo>
                  <a:pt x="36" y="278"/>
                </a:lnTo>
                <a:lnTo>
                  <a:pt x="34" y="282"/>
                </a:lnTo>
                <a:lnTo>
                  <a:pt x="29" y="289"/>
                </a:lnTo>
                <a:lnTo>
                  <a:pt x="23" y="295"/>
                </a:lnTo>
                <a:lnTo>
                  <a:pt x="20" y="303"/>
                </a:lnTo>
                <a:lnTo>
                  <a:pt x="18" y="310"/>
                </a:lnTo>
                <a:lnTo>
                  <a:pt x="12" y="316"/>
                </a:lnTo>
                <a:lnTo>
                  <a:pt x="3" y="318"/>
                </a:lnTo>
                <a:lnTo>
                  <a:pt x="0" y="323"/>
                </a:lnTo>
                <a:lnTo>
                  <a:pt x="5" y="333"/>
                </a:lnTo>
                <a:lnTo>
                  <a:pt x="18" y="340"/>
                </a:lnTo>
                <a:lnTo>
                  <a:pt x="29" y="340"/>
                </a:lnTo>
                <a:lnTo>
                  <a:pt x="36" y="340"/>
                </a:lnTo>
                <a:lnTo>
                  <a:pt x="38" y="346"/>
                </a:lnTo>
                <a:lnTo>
                  <a:pt x="42" y="351"/>
                </a:lnTo>
                <a:lnTo>
                  <a:pt x="45" y="351"/>
                </a:lnTo>
                <a:lnTo>
                  <a:pt x="45" y="353"/>
                </a:lnTo>
                <a:lnTo>
                  <a:pt x="34" y="361"/>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76" name="Freeform 335">
            <a:extLst>
              <a:ext uri="{FF2B5EF4-FFF2-40B4-BE49-F238E27FC236}">
                <a16:creationId xmlns:a16="http://schemas.microsoft.com/office/drawing/2014/main" id="{1B2C95F5-4655-4ECD-8105-D0FC3B5557EA}"/>
              </a:ext>
            </a:extLst>
          </p:cNvPr>
          <p:cNvSpPr>
            <a:spLocks/>
          </p:cNvSpPr>
          <p:nvPr/>
        </p:nvSpPr>
        <p:spPr bwMode="auto">
          <a:xfrm>
            <a:off x="5849711" y="2401309"/>
            <a:ext cx="1137138" cy="787285"/>
          </a:xfrm>
          <a:custGeom>
            <a:avLst/>
            <a:gdLst>
              <a:gd name="T0" fmla="*/ 2147483647 w 1087"/>
              <a:gd name="T1" fmla="*/ 2147483647 h 748"/>
              <a:gd name="T2" fmla="*/ 0 w 1087"/>
              <a:gd name="T3" fmla="*/ 2147483647 h 748"/>
              <a:gd name="T4" fmla="*/ 2147483647 w 1087"/>
              <a:gd name="T5" fmla="*/ 2147483647 h 748"/>
              <a:gd name="T6" fmla="*/ 2147483647 w 1087"/>
              <a:gd name="T7" fmla="*/ 2147483647 h 748"/>
              <a:gd name="T8" fmla="*/ 2147483647 w 1087"/>
              <a:gd name="T9" fmla="*/ 2147483647 h 748"/>
              <a:gd name="T10" fmla="*/ 2147483647 w 1087"/>
              <a:gd name="T11" fmla="*/ 2147483647 h 748"/>
              <a:gd name="T12" fmla="*/ 2147483647 w 1087"/>
              <a:gd name="T13" fmla="*/ 2147483647 h 748"/>
              <a:gd name="T14" fmla="*/ 2147483647 w 1087"/>
              <a:gd name="T15" fmla="*/ 2147483647 h 748"/>
              <a:gd name="T16" fmla="*/ 2147483647 w 1087"/>
              <a:gd name="T17" fmla="*/ 2147483647 h 748"/>
              <a:gd name="T18" fmla="*/ 2147483647 w 1087"/>
              <a:gd name="T19" fmla="*/ 2147483647 h 748"/>
              <a:gd name="T20" fmla="*/ 2147483647 w 1087"/>
              <a:gd name="T21" fmla="*/ 2147483647 h 748"/>
              <a:gd name="T22" fmla="*/ 2147483647 w 1087"/>
              <a:gd name="T23" fmla="*/ 2147483647 h 748"/>
              <a:gd name="T24" fmla="*/ 2147483647 w 1087"/>
              <a:gd name="T25" fmla="*/ 2147483647 h 748"/>
              <a:gd name="T26" fmla="*/ 2147483647 w 1087"/>
              <a:gd name="T27" fmla="*/ 2147483647 h 748"/>
              <a:gd name="T28" fmla="*/ 2147483647 w 1087"/>
              <a:gd name="T29" fmla="*/ 2147483647 h 748"/>
              <a:gd name="T30" fmla="*/ 2147483647 w 1087"/>
              <a:gd name="T31" fmla="*/ 2147483647 h 748"/>
              <a:gd name="T32" fmla="*/ 2147483647 w 1087"/>
              <a:gd name="T33" fmla="*/ 2147483647 h 748"/>
              <a:gd name="T34" fmla="*/ 2147483647 w 1087"/>
              <a:gd name="T35" fmla="*/ 2147483647 h 748"/>
              <a:gd name="T36" fmla="*/ 2147483647 w 1087"/>
              <a:gd name="T37" fmla="*/ 2147483647 h 748"/>
              <a:gd name="T38" fmla="*/ 2147483647 w 1087"/>
              <a:gd name="T39" fmla="*/ 2147483647 h 748"/>
              <a:gd name="T40" fmla="*/ 2147483647 w 1087"/>
              <a:gd name="T41" fmla="*/ 2147483647 h 748"/>
              <a:gd name="T42" fmla="*/ 2147483647 w 1087"/>
              <a:gd name="T43" fmla="*/ 2147483647 h 748"/>
              <a:gd name="T44" fmla="*/ 2147483647 w 1087"/>
              <a:gd name="T45" fmla="*/ 2147483647 h 748"/>
              <a:gd name="T46" fmla="*/ 2147483647 w 1087"/>
              <a:gd name="T47" fmla="*/ 2147483647 h 748"/>
              <a:gd name="T48" fmla="*/ 2147483647 w 1087"/>
              <a:gd name="T49" fmla="*/ 2147483647 h 748"/>
              <a:gd name="T50" fmla="*/ 2147483647 w 1087"/>
              <a:gd name="T51" fmla="*/ 2147483647 h 748"/>
              <a:gd name="T52" fmla="*/ 2147483647 w 1087"/>
              <a:gd name="T53" fmla="*/ 2147483647 h 748"/>
              <a:gd name="T54" fmla="*/ 2147483647 w 1087"/>
              <a:gd name="T55" fmla="*/ 2147483647 h 748"/>
              <a:gd name="T56" fmla="*/ 2147483647 w 1087"/>
              <a:gd name="T57" fmla="*/ 2147483647 h 748"/>
              <a:gd name="T58" fmla="*/ 2147483647 w 1087"/>
              <a:gd name="T59" fmla="*/ 2147483647 h 748"/>
              <a:gd name="T60" fmla="*/ 2147483647 w 1087"/>
              <a:gd name="T61" fmla="*/ 2147483647 h 748"/>
              <a:gd name="T62" fmla="*/ 2147483647 w 1087"/>
              <a:gd name="T63" fmla="*/ 2147483647 h 748"/>
              <a:gd name="T64" fmla="*/ 2147483647 w 1087"/>
              <a:gd name="T65" fmla="*/ 2147483647 h 748"/>
              <a:gd name="T66" fmla="*/ 2147483647 w 1087"/>
              <a:gd name="T67" fmla="*/ 2147483647 h 748"/>
              <a:gd name="T68" fmla="*/ 2147483647 w 1087"/>
              <a:gd name="T69" fmla="*/ 2147483647 h 748"/>
              <a:gd name="T70" fmla="*/ 2147483647 w 1087"/>
              <a:gd name="T71" fmla="*/ 2147483647 h 748"/>
              <a:gd name="T72" fmla="*/ 2147483647 w 1087"/>
              <a:gd name="T73" fmla="*/ 2147483647 h 748"/>
              <a:gd name="T74" fmla="*/ 2147483647 w 1087"/>
              <a:gd name="T75" fmla="*/ 2147483647 h 748"/>
              <a:gd name="T76" fmla="*/ 2147483647 w 1087"/>
              <a:gd name="T77" fmla="*/ 2147483647 h 748"/>
              <a:gd name="T78" fmla="*/ 2147483647 w 1087"/>
              <a:gd name="T79" fmla="*/ 2147483647 h 748"/>
              <a:gd name="T80" fmla="*/ 2147483647 w 1087"/>
              <a:gd name="T81" fmla="*/ 2147483647 h 748"/>
              <a:gd name="T82" fmla="*/ 2147483647 w 1087"/>
              <a:gd name="T83" fmla="*/ 2147483647 h 748"/>
              <a:gd name="T84" fmla="*/ 2147483647 w 1087"/>
              <a:gd name="T85" fmla="*/ 2147483647 h 7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87"/>
              <a:gd name="T130" fmla="*/ 0 h 748"/>
              <a:gd name="T131" fmla="*/ 1087 w 1087"/>
              <a:gd name="T132" fmla="*/ 748 h 7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87" h="748">
                <a:moveTo>
                  <a:pt x="30" y="0"/>
                </a:moveTo>
                <a:lnTo>
                  <a:pt x="30" y="0"/>
                </a:lnTo>
                <a:lnTo>
                  <a:pt x="26" y="21"/>
                </a:lnTo>
                <a:lnTo>
                  <a:pt x="17" y="66"/>
                </a:lnTo>
                <a:lnTo>
                  <a:pt x="6" y="115"/>
                </a:lnTo>
                <a:lnTo>
                  <a:pt x="0" y="148"/>
                </a:lnTo>
                <a:lnTo>
                  <a:pt x="4" y="163"/>
                </a:lnTo>
                <a:lnTo>
                  <a:pt x="11" y="175"/>
                </a:lnTo>
                <a:lnTo>
                  <a:pt x="17" y="190"/>
                </a:lnTo>
                <a:lnTo>
                  <a:pt x="17" y="214"/>
                </a:lnTo>
                <a:lnTo>
                  <a:pt x="24" y="235"/>
                </a:lnTo>
                <a:lnTo>
                  <a:pt x="41" y="252"/>
                </a:lnTo>
                <a:lnTo>
                  <a:pt x="59" y="280"/>
                </a:lnTo>
                <a:lnTo>
                  <a:pt x="70" y="329"/>
                </a:lnTo>
                <a:lnTo>
                  <a:pt x="79" y="335"/>
                </a:lnTo>
                <a:lnTo>
                  <a:pt x="86" y="344"/>
                </a:lnTo>
                <a:lnTo>
                  <a:pt x="94" y="351"/>
                </a:lnTo>
                <a:lnTo>
                  <a:pt x="103" y="355"/>
                </a:lnTo>
                <a:lnTo>
                  <a:pt x="114" y="357"/>
                </a:lnTo>
                <a:lnTo>
                  <a:pt x="112" y="366"/>
                </a:lnTo>
                <a:lnTo>
                  <a:pt x="103" y="380"/>
                </a:lnTo>
                <a:lnTo>
                  <a:pt x="92" y="395"/>
                </a:lnTo>
                <a:lnTo>
                  <a:pt x="85" y="415"/>
                </a:lnTo>
                <a:lnTo>
                  <a:pt x="81" y="438"/>
                </a:lnTo>
                <a:lnTo>
                  <a:pt x="81" y="455"/>
                </a:lnTo>
                <a:lnTo>
                  <a:pt x="83" y="466"/>
                </a:lnTo>
                <a:lnTo>
                  <a:pt x="88" y="470"/>
                </a:lnTo>
                <a:lnTo>
                  <a:pt x="83" y="475"/>
                </a:lnTo>
                <a:lnTo>
                  <a:pt x="74" y="481"/>
                </a:lnTo>
                <a:lnTo>
                  <a:pt x="64" y="489"/>
                </a:lnTo>
                <a:lnTo>
                  <a:pt x="61" y="504"/>
                </a:lnTo>
                <a:lnTo>
                  <a:pt x="70" y="515"/>
                </a:lnTo>
                <a:lnTo>
                  <a:pt x="86" y="519"/>
                </a:lnTo>
                <a:lnTo>
                  <a:pt x="99" y="513"/>
                </a:lnTo>
                <a:lnTo>
                  <a:pt x="112" y="506"/>
                </a:lnTo>
                <a:lnTo>
                  <a:pt x="119" y="507"/>
                </a:lnTo>
                <a:lnTo>
                  <a:pt x="125" y="519"/>
                </a:lnTo>
                <a:lnTo>
                  <a:pt x="127" y="532"/>
                </a:lnTo>
                <a:lnTo>
                  <a:pt x="129" y="551"/>
                </a:lnTo>
                <a:lnTo>
                  <a:pt x="134" y="571"/>
                </a:lnTo>
                <a:lnTo>
                  <a:pt x="141" y="598"/>
                </a:lnTo>
                <a:lnTo>
                  <a:pt x="143" y="639"/>
                </a:lnTo>
                <a:lnTo>
                  <a:pt x="149" y="635"/>
                </a:lnTo>
                <a:lnTo>
                  <a:pt x="154" y="635"/>
                </a:lnTo>
                <a:lnTo>
                  <a:pt x="160" y="637"/>
                </a:lnTo>
                <a:lnTo>
                  <a:pt x="165" y="641"/>
                </a:lnTo>
                <a:lnTo>
                  <a:pt x="176" y="654"/>
                </a:lnTo>
                <a:lnTo>
                  <a:pt x="180" y="675"/>
                </a:lnTo>
                <a:lnTo>
                  <a:pt x="183" y="697"/>
                </a:lnTo>
                <a:lnTo>
                  <a:pt x="198" y="712"/>
                </a:lnTo>
                <a:lnTo>
                  <a:pt x="200" y="710"/>
                </a:lnTo>
                <a:lnTo>
                  <a:pt x="200" y="709"/>
                </a:lnTo>
                <a:lnTo>
                  <a:pt x="202" y="707"/>
                </a:lnTo>
                <a:lnTo>
                  <a:pt x="213" y="701"/>
                </a:lnTo>
                <a:lnTo>
                  <a:pt x="227" y="701"/>
                </a:lnTo>
                <a:lnTo>
                  <a:pt x="242" y="703"/>
                </a:lnTo>
                <a:lnTo>
                  <a:pt x="255" y="703"/>
                </a:lnTo>
                <a:lnTo>
                  <a:pt x="268" y="699"/>
                </a:lnTo>
                <a:lnTo>
                  <a:pt x="282" y="699"/>
                </a:lnTo>
                <a:lnTo>
                  <a:pt x="295" y="701"/>
                </a:lnTo>
                <a:lnTo>
                  <a:pt x="304" y="701"/>
                </a:lnTo>
                <a:lnTo>
                  <a:pt x="310" y="701"/>
                </a:lnTo>
                <a:lnTo>
                  <a:pt x="317" y="709"/>
                </a:lnTo>
                <a:lnTo>
                  <a:pt x="326" y="712"/>
                </a:lnTo>
                <a:lnTo>
                  <a:pt x="330" y="705"/>
                </a:lnTo>
                <a:lnTo>
                  <a:pt x="339" y="692"/>
                </a:lnTo>
                <a:lnTo>
                  <a:pt x="348" y="690"/>
                </a:lnTo>
                <a:lnTo>
                  <a:pt x="354" y="694"/>
                </a:lnTo>
                <a:lnTo>
                  <a:pt x="359" y="701"/>
                </a:lnTo>
                <a:lnTo>
                  <a:pt x="368" y="701"/>
                </a:lnTo>
                <a:lnTo>
                  <a:pt x="376" y="650"/>
                </a:lnTo>
                <a:lnTo>
                  <a:pt x="387" y="652"/>
                </a:lnTo>
                <a:lnTo>
                  <a:pt x="405" y="656"/>
                </a:lnTo>
                <a:lnTo>
                  <a:pt x="430" y="660"/>
                </a:lnTo>
                <a:lnTo>
                  <a:pt x="460" y="665"/>
                </a:lnTo>
                <a:lnTo>
                  <a:pt x="496" y="671"/>
                </a:lnTo>
                <a:lnTo>
                  <a:pt x="538" y="678"/>
                </a:lnTo>
                <a:lnTo>
                  <a:pt x="582" y="686"/>
                </a:lnTo>
                <a:lnTo>
                  <a:pt x="630" y="694"/>
                </a:lnTo>
                <a:lnTo>
                  <a:pt x="681" y="703"/>
                </a:lnTo>
                <a:lnTo>
                  <a:pt x="732" y="710"/>
                </a:lnTo>
                <a:lnTo>
                  <a:pt x="787" y="718"/>
                </a:lnTo>
                <a:lnTo>
                  <a:pt x="840" y="725"/>
                </a:lnTo>
                <a:lnTo>
                  <a:pt x="893" y="733"/>
                </a:lnTo>
                <a:lnTo>
                  <a:pt x="945" y="739"/>
                </a:lnTo>
                <a:lnTo>
                  <a:pt x="996" y="744"/>
                </a:lnTo>
                <a:lnTo>
                  <a:pt x="1044" y="748"/>
                </a:lnTo>
                <a:lnTo>
                  <a:pt x="1047" y="707"/>
                </a:lnTo>
                <a:lnTo>
                  <a:pt x="1051" y="669"/>
                </a:lnTo>
                <a:lnTo>
                  <a:pt x="1053" y="637"/>
                </a:lnTo>
                <a:lnTo>
                  <a:pt x="1056" y="609"/>
                </a:lnTo>
                <a:lnTo>
                  <a:pt x="1087" y="173"/>
                </a:lnTo>
                <a:lnTo>
                  <a:pt x="1007" y="163"/>
                </a:lnTo>
                <a:lnTo>
                  <a:pt x="926" y="154"/>
                </a:lnTo>
                <a:lnTo>
                  <a:pt x="844" y="143"/>
                </a:lnTo>
                <a:lnTo>
                  <a:pt x="762" y="132"/>
                </a:lnTo>
                <a:lnTo>
                  <a:pt x="681" y="120"/>
                </a:lnTo>
                <a:lnTo>
                  <a:pt x="602" y="107"/>
                </a:lnTo>
                <a:lnTo>
                  <a:pt x="524" y="94"/>
                </a:lnTo>
                <a:lnTo>
                  <a:pt x="449" y="83"/>
                </a:lnTo>
                <a:lnTo>
                  <a:pt x="377" y="69"/>
                </a:lnTo>
                <a:lnTo>
                  <a:pt x="312" y="58"/>
                </a:lnTo>
                <a:lnTo>
                  <a:pt x="247" y="45"/>
                </a:lnTo>
                <a:lnTo>
                  <a:pt x="191" y="36"/>
                </a:lnTo>
                <a:lnTo>
                  <a:pt x="139" y="24"/>
                </a:lnTo>
                <a:lnTo>
                  <a:pt x="96" y="15"/>
                </a:lnTo>
                <a:lnTo>
                  <a:pt x="59" y="7"/>
                </a:lnTo>
                <a:lnTo>
                  <a:pt x="30" y="0"/>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77" name="Freeform 338">
            <a:extLst>
              <a:ext uri="{FF2B5EF4-FFF2-40B4-BE49-F238E27FC236}">
                <a16:creationId xmlns:a16="http://schemas.microsoft.com/office/drawing/2014/main" id="{49DDF71B-94D8-4E2D-8C27-2EC1EF80A344}"/>
              </a:ext>
            </a:extLst>
          </p:cNvPr>
          <p:cNvSpPr>
            <a:spLocks/>
          </p:cNvSpPr>
          <p:nvPr/>
        </p:nvSpPr>
        <p:spPr bwMode="auto">
          <a:xfrm>
            <a:off x="7991648" y="5018028"/>
            <a:ext cx="624118" cy="597010"/>
          </a:xfrm>
          <a:custGeom>
            <a:avLst/>
            <a:gdLst>
              <a:gd name="T0" fmla="*/ 2147483647 w 597"/>
              <a:gd name="T1" fmla="*/ 2147483647 h 567"/>
              <a:gd name="T2" fmla="*/ 2147483647 w 597"/>
              <a:gd name="T3" fmla="*/ 2147483647 h 567"/>
              <a:gd name="T4" fmla="*/ 2147483647 w 597"/>
              <a:gd name="T5" fmla="*/ 2147483647 h 567"/>
              <a:gd name="T6" fmla="*/ 2147483647 w 597"/>
              <a:gd name="T7" fmla="*/ 2147483647 h 567"/>
              <a:gd name="T8" fmla="*/ 2147483647 w 597"/>
              <a:gd name="T9" fmla="*/ 2147483647 h 567"/>
              <a:gd name="T10" fmla="*/ 2147483647 w 597"/>
              <a:gd name="T11" fmla="*/ 2147483647 h 567"/>
              <a:gd name="T12" fmla="*/ 2147483647 w 597"/>
              <a:gd name="T13" fmla="*/ 2147483647 h 567"/>
              <a:gd name="T14" fmla="*/ 2147483647 w 597"/>
              <a:gd name="T15" fmla="*/ 2147483647 h 567"/>
              <a:gd name="T16" fmla="*/ 2147483647 w 597"/>
              <a:gd name="T17" fmla="*/ 2147483647 h 567"/>
              <a:gd name="T18" fmla="*/ 2147483647 w 597"/>
              <a:gd name="T19" fmla="*/ 2147483647 h 567"/>
              <a:gd name="T20" fmla="*/ 2147483647 w 597"/>
              <a:gd name="T21" fmla="*/ 2147483647 h 567"/>
              <a:gd name="T22" fmla="*/ 2147483647 w 597"/>
              <a:gd name="T23" fmla="*/ 2147483647 h 567"/>
              <a:gd name="T24" fmla="*/ 2147483647 w 597"/>
              <a:gd name="T25" fmla="*/ 2147483647 h 567"/>
              <a:gd name="T26" fmla="*/ 2147483647 w 597"/>
              <a:gd name="T27" fmla="*/ 2147483647 h 567"/>
              <a:gd name="T28" fmla="*/ 2147483647 w 597"/>
              <a:gd name="T29" fmla="*/ 2147483647 h 567"/>
              <a:gd name="T30" fmla="*/ 2147483647 w 597"/>
              <a:gd name="T31" fmla="*/ 2147483647 h 567"/>
              <a:gd name="T32" fmla="*/ 2147483647 w 597"/>
              <a:gd name="T33" fmla="*/ 2147483647 h 567"/>
              <a:gd name="T34" fmla="*/ 2147483647 w 597"/>
              <a:gd name="T35" fmla="*/ 2147483647 h 567"/>
              <a:gd name="T36" fmla="*/ 2147483647 w 597"/>
              <a:gd name="T37" fmla="*/ 2147483647 h 567"/>
              <a:gd name="T38" fmla="*/ 2147483647 w 597"/>
              <a:gd name="T39" fmla="*/ 2147483647 h 567"/>
              <a:gd name="T40" fmla="*/ 2147483647 w 597"/>
              <a:gd name="T41" fmla="*/ 2147483647 h 567"/>
              <a:gd name="T42" fmla="*/ 2147483647 w 597"/>
              <a:gd name="T43" fmla="*/ 2147483647 h 567"/>
              <a:gd name="T44" fmla="*/ 2147483647 w 597"/>
              <a:gd name="T45" fmla="*/ 2147483647 h 567"/>
              <a:gd name="T46" fmla="*/ 2147483647 w 597"/>
              <a:gd name="T47" fmla="*/ 2147483647 h 567"/>
              <a:gd name="T48" fmla="*/ 2147483647 w 597"/>
              <a:gd name="T49" fmla="*/ 2147483647 h 567"/>
              <a:gd name="T50" fmla="*/ 2147483647 w 597"/>
              <a:gd name="T51" fmla="*/ 2147483647 h 567"/>
              <a:gd name="T52" fmla="*/ 2147483647 w 597"/>
              <a:gd name="T53" fmla="*/ 2147483647 h 567"/>
              <a:gd name="T54" fmla="*/ 2147483647 w 597"/>
              <a:gd name="T55" fmla="*/ 2147483647 h 567"/>
              <a:gd name="T56" fmla="*/ 2147483647 w 597"/>
              <a:gd name="T57" fmla="*/ 2147483647 h 567"/>
              <a:gd name="T58" fmla="*/ 2147483647 w 597"/>
              <a:gd name="T59" fmla="*/ 2147483647 h 567"/>
              <a:gd name="T60" fmla="*/ 2147483647 w 597"/>
              <a:gd name="T61" fmla="*/ 2147483647 h 567"/>
              <a:gd name="T62" fmla="*/ 2147483647 w 597"/>
              <a:gd name="T63" fmla="*/ 2147483647 h 567"/>
              <a:gd name="T64" fmla="*/ 2147483647 w 597"/>
              <a:gd name="T65" fmla="*/ 2147483647 h 567"/>
              <a:gd name="T66" fmla="*/ 2147483647 w 597"/>
              <a:gd name="T67" fmla="*/ 2147483647 h 567"/>
              <a:gd name="T68" fmla="*/ 2147483647 w 597"/>
              <a:gd name="T69" fmla="*/ 2147483647 h 567"/>
              <a:gd name="T70" fmla="*/ 2147483647 w 597"/>
              <a:gd name="T71" fmla="*/ 2147483647 h 567"/>
              <a:gd name="T72" fmla="*/ 2147483647 w 597"/>
              <a:gd name="T73" fmla="*/ 2147483647 h 567"/>
              <a:gd name="T74" fmla="*/ 2147483647 w 597"/>
              <a:gd name="T75" fmla="*/ 2147483647 h 567"/>
              <a:gd name="T76" fmla="*/ 2147483647 w 597"/>
              <a:gd name="T77" fmla="*/ 2147483647 h 567"/>
              <a:gd name="T78" fmla="*/ 2147483647 w 597"/>
              <a:gd name="T79" fmla="*/ 2147483647 h 567"/>
              <a:gd name="T80" fmla="*/ 2147483647 w 597"/>
              <a:gd name="T81" fmla="*/ 2147483647 h 567"/>
              <a:gd name="T82" fmla="*/ 2147483647 w 597"/>
              <a:gd name="T83" fmla="*/ 2147483647 h 567"/>
              <a:gd name="T84" fmla="*/ 2147483647 w 597"/>
              <a:gd name="T85" fmla="*/ 2147483647 h 567"/>
              <a:gd name="T86" fmla="*/ 2147483647 w 597"/>
              <a:gd name="T87" fmla="*/ 2147483647 h 567"/>
              <a:gd name="T88" fmla="*/ 2147483647 w 597"/>
              <a:gd name="T89" fmla="*/ 2147483647 h 567"/>
              <a:gd name="T90" fmla="*/ 2147483647 w 597"/>
              <a:gd name="T91" fmla="*/ 2147483647 h 567"/>
              <a:gd name="T92" fmla="*/ 2147483647 w 597"/>
              <a:gd name="T93" fmla="*/ 2147483647 h 567"/>
              <a:gd name="T94" fmla="*/ 2147483647 w 597"/>
              <a:gd name="T95" fmla="*/ 2147483647 h 567"/>
              <a:gd name="T96" fmla="*/ 2147483647 w 597"/>
              <a:gd name="T97" fmla="*/ 2147483647 h 567"/>
              <a:gd name="T98" fmla="*/ 2147483647 w 597"/>
              <a:gd name="T99" fmla="*/ 2147483647 h 5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97"/>
              <a:gd name="T151" fmla="*/ 0 h 567"/>
              <a:gd name="T152" fmla="*/ 597 w 597"/>
              <a:gd name="T153" fmla="*/ 567 h 5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97" h="567">
                <a:moveTo>
                  <a:pt x="249" y="479"/>
                </a:moveTo>
                <a:lnTo>
                  <a:pt x="249" y="481"/>
                </a:lnTo>
                <a:lnTo>
                  <a:pt x="245" y="487"/>
                </a:lnTo>
                <a:lnTo>
                  <a:pt x="240" y="492"/>
                </a:lnTo>
                <a:lnTo>
                  <a:pt x="227" y="498"/>
                </a:lnTo>
                <a:lnTo>
                  <a:pt x="218" y="500"/>
                </a:lnTo>
                <a:lnTo>
                  <a:pt x="209" y="502"/>
                </a:lnTo>
                <a:lnTo>
                  <a:pt x="202" y="502"/>
                </a:lnTo>
                <a:lnTo>
                  <a:pt x="192" y="500"/>
                </a:lnTo>
                <a:lnTo>
                  <a:pt x="185" y="498"/>
                </a:lnTo>
                <a:lnTo>
                  <a:pt x="178" y="496"/>
                </a:lnTo>
                <a:lnTo>
                  <a:pt x="170" y="492"/>
                </a:lnTo>
                <a:lnTo>
                  <a:pt x="163" y="490"/>
                </a:lnTo>
                <a:lnTo>
                  <a:pt x="145" y="483"/>
                </a:lnTo>
                <a:lnTo>
                  <a:pt x="125" y="477"/>
                </a:lnTo>
                <a:lnTo>
                  <a:pt x="106" y="475"/>
                </a:lnTo>
                <a:lnTo>
                  <a:pt x="88" y="475"/>
                </a:lnTo>
                <a:lnTo>
                  <a:pt x="72" y="475"/>
                </a:lnTo>
                <a:lnTo>
                  <a:pt x="57" y="477"/>
                </a:lnTo>
                <a:lnTo>
                  <a:pt x="48" y="477"/>
                </a:lnTo>
                <a:lnTo>
                  <a:pt x="41" y="479"/>
                </a:lnTo>
                <a:lnTo>
                  <a:pt x="33" y="481"/>
                </a:lnTo>
                <a:lnTo>
                  <a:pt x="28" y="485"/>
                </a:lnTo>
                <a:lnTo>
                  <a:pt x="22" y="487"/>
                </a:lnTo>
                <a:lnTo>
                  <a:pt x="19" y="489"/>
                </a:lnTo>
                <a:lnTo>
                  <a:pt x="17" y="487"/>
                </a:lnTo>
                <a:lnTo>
                  <a:pt x="19" y="479"/>
                </a:lnTo>
                <a:lnTo>
                  <a:pt x="22" y="472"/>
                </a:lnTo>
                <a:lnTo>
                  <a:pt x="26" y="466"/>
                </a:lnTo>
                <a:lnTo>
                  <a:pt x="31" y="460"/>
                </a:lnTo>
                <a:lnTo>
                  <a:pt x="35" y="453"/>
                </a:lnTo>
                <a:lnTo>
                  <a:pt x="39" y="445"/>
                </a:lnTo>
                <a:lnTo>
                  <a:pt x="41" y="436"/>
                </a:lnTo>
                <a:lnTo>
                  <a:pt x="41" y="427"/>
                </a:lnTo>
                <a:lnTo>
                  <a:pt x="41" y="402"/>
                </a:lnTo>
                <a:lnTo>
                  <a:pt x="41" y="376"/>
                </a:lnTo>
                <a:lnTo>
                  <a:pt x="41" y="353"/>
                </a:lnTo>
                <a:lnTo>
                  <a:pt x="46" y="349"/>
                </a:lnTo>
                <a:lnTo>
                  <a:pt x="50" y="344"/>
                </a:lnTo>
                <a:lnTo>
                  <a:pt x="52" y="338"/>
                </a:lnTo>
                <a:lnTo>
                  <a:pt x="53" y="331"/>
                </a:lnTo>
                <a:lnTo>
                  <a:pt x="62" y="316"/>
                </a:lnTo>
                <a:lnTo>
                  <a:pt x="66" y="295"/>
                </a:lnTo>
                <a:lnTo>
                  <a:pt x="64" y="276"/>
                </a:lnTo>
                <a:lnTo>
                  <a:pt x="59" y="261"/>
                </a:lnTo>
                <a:lnTo>
                  <a:pt x="55" y="254"/>
                </a:lnTo>
                <a:lnTo>
                  <a:pt x="53" y="244"/>
                </a:lnTo>
                <a:lnTo>
                  <a:pt x="52" y="235"/>
                </a:lnTo>
                <a:lnTo>
                  <a:pt x="44" y="225"/>
                </a:lnTo>
                <a:lnTo>
                  <a:pt x="33" y="218"/>
                </a:lnTo>
                <a:lnTo>
                  <a:pt x="31" y="203"/>
                </a:lnTo>
                <a:lnTo>
                  <a:pt x="24" y="180"/>
                </a:lnTo>
                <a:lnTo>
                  <a:pt x="0" y="152"/>
                </a:lnTo>
                <a:lnTo>
                  <a:pt x="0" y="2"/>
                </a:lnTo>
                <a:lnTo>
                  <a:pt x="324" y="0"/>
                </a:lnTo>
                <a:lnTo>
                  <a:pt x="324" y="15"/>
                </a:lnTo>
                <a:lnTo>
                  <a:pt x="339" y="15"/>
                </a:lnTo>
                <a:lnTo>
                  <a:pt x="337" y="19"/>
                </a:lnTo>
                <a:lnTo>
                  <a:pt x="333" y="24"/>
                </a:lnTo>
                <a:lnTo>
                  <a:pt x="330" y="30"/>
                </a:lnTo>
                <a:lnTo>
                  <a:pt x="326" y="39"/>
                </a:lnTo>
                <a:lnTo>
                  <a:pt x="333" y="41"/>
                </a:lnTo>
                <a:lnTo>
                  <a:pt x="333" y="47"/>
                </a:lnTo>
                <a:lnTo>
                  <a:pt x="335" y="58"/>
                </a:lnTo>
                <a:lnTo>
                  <a:pt x="339" y="77"/>
                </a:lnTo>
                <a:lnTo>
                  <a:pt x="346" y="81"/>
                </a:lnTo>
                <a:lnTo>
                  <a:pt x="350" y="86"/>
                </a:lnTo>
                <a:lnTo>
                  <a:pt x="352" y="92"/>
                </a:lnTo>
                <a:lnTo>
                  <a:pt x="357" y="96"/>
                </a:lnTo>
                <a:lnTo>
                  <a:pt x="357" y="103"/>
                </a:lnTo>
                <a:lnTo>
                  <a:pt x="348" y="107"/>
                </a:lnTo>
                <a:lnTo>
                  <a:pt x="342" y="114"/>
                </a:lnTo>
                <a:lnTo>
                  <a:pt x="341" y="128"/>
                </a:lnTo>
                <a:lnTo>
                  <a:pt x="333" y="143"/>
                </a:lnTo>
                <a:lnTo>
                  <a:pt x="332" y="152"/>
                </a:lnTo>
                <a:lnTo>
                  <a:pt x="324" y="161"/>
                </a:lnTo>
                <a:lnTo>
                  <a:pt x="315" y="175"/>
                </a:lnTo>
                <a:lnTo>
                  <a:pt x="304" y="203"/>
                </a:lnTo>
                <a:lnTo>
                  <a:pt x="297" y="203"/>
                </a:lnTo>
                <a:lnTo>
                  <a:pt x="297" y="229"/>
                </a:lnTo>
                <a:lnTo>
                  <a:pt x="293" y="229"/>
                </a:lnTo>
                <a:lnTo>
                  <a:pt x="295" y="239"/>
                </a:lnTo>
                <a:lnTo>
                  <a:pt x="295" y="248"/>
                </a:lnTo>
                <a:lnTo>
                  <a:pt x="293" y="254"/>
                </a:lnTo>
                <a:lnTo>
                  <a:pt x="289" y="257"/>
                </a:lnTo>
                <a:lnTo>
                  <a:pt x="288" y="265"/>
                </a:lnTo>
                <a:lnTo>
                  <a:pt x="288" y="270"/>
                </a:lnTo>
                <a:lnTo>
                  <a:pt x="289" y="274"/>
                </a:lnTo>
                <a:lnTo>
                  <a:pt x="293" y="276"/>
                </a:lnTo>
                <a:lnTo>
                  <a:pt x="295" y="280"/>
                </a:lnTo>
                <a:lnTo>
                  <a:pt x="295" y="284"/>
                </a:lnTo>
                <a:lnTo>
                  <a:pt x="295" y="289"/>
                </a:lnTo>
                <a:lnTo>
                  <a:pt x="500" y="280"/>
                </a:lnTo>
                <a:lnTo>
                  <a:pt x="498" y="293"/>
                </a:lnTo>
                <a:lnTo>
                  <a:pt x="496" y="302"/>
                </a:lnTo>
                <a:lnTo>
                  <a:pt x="493" y="312"/>
                </a:lnTo>
                <a:lnTo>
                  <a:pt x="491" y="321"/>
                </a:lnTo>
                <a:lnTo>
                  <a:pt x="496" y="338"/>
                </a:lnTo>
                <a:lnTo>
                  <a:pt x="505" y="348"/>
                </a:lnTo>
                <a:lnTo>
                  <a:pt x="515" y="361"/>
                </a:lnTo>
                <a:lnTo>
                  <a:pt x="524" y="385"/>
                </a:lnTo>
                <a:lnTo>
                  <a:pt x="515" y="389"/>
                </a:lnTo>
                <a:lnTo>
                  <a:pt x="507" y="389"/>
                </a:lnTo>
                <a:lnTo>
                  <a:pt x="500" y="389"/>
                </a:lnTo>
                <a:lnTo>
                  <a:pt x="496" y="391"/>
                </a:lnTo>
                <a:lnTo>
                  <a:pt x="491" y="393"/>
                </a:lnTo>
                <a:lnTo>
                  <a:pt x="485" y="385"/>
                </a:lnTo>
                <a:lnTo>
                  <a:pt x="478" y="378"/>
                </a:lnTo>
                <a:lnTo>
                  <a:pt x="469" y="376"/>
                </a:lnTo>
                <a:lnTo>
                  <a:pt x="465" y="376"/>
                </a:lnTo>
                <a:lnTo>
                  <a:pt x="460" y="372"/>
                </a:lnTo>
                <a:lnTo>
                  <a:pt x="456" y="372"/>
                </a:lnTo>
                <a:lnTo>
                  <a:pt x="452" y="376"/>
                </a:lnTo>
                <a:lnTo>
                  <a:pt x="447" y="385"/>
                </a:lnTo>
                <a:lnTo>
                  <a:pt x="439" y="395"/>
                </a:lnTo>
                <a:lnTo>
                  <a:pt x="436" y="402"/>
                </a:lnTo>
                <a:lnTo>
                  <a:pt x="439" y="410"/>
                </a:lnTo>
                <a:lnTo>
                  <a:pt x="452" y="415"/>
                </a:lnTo>
                <a:lnTo>
                  <a:pt x="465" y="421"/>
                </a:lnTo>
                <a:lnTo>
                  <a:pt x="478" y="421"/>
                </a:lnTo>
                <a:lnTo>
                  <a:pt x="491" y="415"/>
                </a:lnTo>
                <a:lnTo>
                  <a:pt x="498" y="411"/>
                </a:lnTo>
                <a:lnTo>
                  <a:pt x="505" y="408"/>
                </a:lnTo>
                <a:lnTo>
                  <a:pt x="515" y="404"/>
                </a:lnTo>
                <a:lnTo>
                  <a:pt x="522" y="404"/>
                </a:lnTo>
                <a:lnTo>
                  <a:pt x="526" y="404"/>
                </a:lnTo>
                <a:lnTo>
                  <a:pt x="526" y="408"/>
                </a:lnTo>
                <a:lnTo>
                  <a:pt x="522" y="411"/>
                </a:lnTo>
                <a:lnTo>
                  <a:pt x="511" y="419"/>
                </a:lnTo>
                <a:lnTo>
                  <a:pt x="524" y="428"/>
                </a:lnTo>
                <a:lnTo>
                  <a:pt x="536" y="417"/>
                </a:lnTo>
                <a:lnTo>
                  <a:pt x="553" y="408"/>
                </a:lnTo>
                <a:lnTo>
                  <a:pt x="569" y="402"/>
                </a:lnTo>
                <a:lnTo>
                  <a:pt x="577" y="393"/>
                </a:lnTo>
                <a:lnTo>
                  <a:pt x="579" y="413"/>
                </a:lnTo>
                <a:lnTo>
                  <a:pt x="580" y="428"/>
                </a:lnTo>
                <a:lnTo>
                  <a:pt x="575" y="440"/>
                </a:lnTo>
                <a:lnTo>
                  <a:pt x="560" y="445"/>
                </a:lnTo>
                <a:lnTo>
                  <a:pt x="546" y="451"/>
                </a:lnTo>
                <a:lnTo>
                  <a:pt x="538" y="455"/>
                </a:lnTo>
                <a:lnTo>
                  <a:pt x="538" y="458"/>
                </a:lnTo>
                <a:lnTo>
                  <a:pt x="542" y="462"/>
                </a:lnTo>
                <a:lnTo>
                  <a:pt x="544" y="466"/>
                </a:lnTo>
                <a:lnTo>
                  <a:pt x="546" y="470"/>
                </a:lnTo>
                <a:lnTo>
                  <a:pt x="540" y="472"/>
                </a:lnTo>
                <a:lnTo>
                  <a:pt x="529" y="475"/>
                </a:lnTo>
                <a:lnTo>
                  <a:pt x="535" y="485"/>
                </a:lnTo>
                <a:lnTo>
                  <a:pt x="544" y="494"/>
                </a:lnTo>
                <a:lnTo>
                  <a:pt x="555" y="502"/>
                </a:lnTo>
                <a:lnTo>
                  <a:pt x="568" y="509"/>
                </a:lnTo>
                <a:lnTo>
                  <a:pt x="579" y="517"/>
                </a:lnTo>
                <a:lnTo>
                  <a:pt x="588" y="524"/>
                </a:lnTo>
                <a:lnTo>
                  <a:pt x="595" y="532"/>
                </a:lnTo>
                <a:lnTo>
                  <a:pt x="597" y="539"/>
                </a:lnTo>
                <a:lnTo>
                  <a:pt x="586" y="556"/>
                </a:lnTo>
                <a:lnTo>
                  <a:pt x="577" y="564"/>
                </a:lnTo>
                <a:lnTo>
                  <a:pt x="569" y="562"/>
                </a:lnTo>
                <a:lnTo>
                  <a:pt x="564" y="547"/>
                </a:lnTo>
                <a:lnTo>
                  <a:pt x="560" y="537"/>
                </a:lnTo>
                <a:lnTo>
                  <a:pt x="553" y="532"/>
                </a:lnTo>
                <a:lnTo>
                  <a:pt x="544" y="526"/>
                </a:lnTo>
                <a:lnTo>
                  <a:pt x="535" y="522"/>
                </a:lnTo>
                <a:lnTo>
                  <a:pt x="526" y="520"/>
                </a:lnTo>
                <a:lnTo>
                  <a:pt x="516" y="517"/>
                </a:lnTo>
                <a:lnTo>
                  <a:pt x="511" y="515"/>
                </a:lnTo>
                <a:lnTo>
                  <a:pt x="507" y="511"/>
                </a:lnTo>
                <a:lnTo>
                  <a:pt x="504" y="505"/>
                </a:lnTo>
                <a:lnTo>
                  <a:pt x="498" y="502"/>
                </a:lnTo>
                <a:lnTo>
                  <a:pt x="491" y="504"/>
                </a:lnTo>
                <a:lnTo>
                  <a:pt x="482" y="515"/>
                </a:lnTo>
                <a:lnTo>
                  <a:pt x="476" y="530"/>
                </a:lnTo>
                <a:lnTo>
                  <a:pt x="476" y="541"/>
                </a:lnTo>
                <a:lnTo>
                  <a:pt x="474" y="549"/>
                </a:lnTo>
                <a:lnTo>
                  <a:pt x="460" y="547"/>
                </a:lnTo>
                <a:lnTo>
                  <a:pt x="447" y="539"/>
                </a:lnTo>
                <a:lnTo>
                  <a:pt x="434" y="536"/>
                </a:lnTo>
                <a:lnTo>
                  <a:pt x="421" y="539"/>
                </a:lnTo>
                <a:lnTo>
                  <a:pt x="408" y="556"/>
                </a:lnTo>
                <a:lnTo>
                  <a:pt x="405" y="564"/>
                </a:lnTo>
                <a:lnTo>
                  <a:pt x="399" y="567"/>
                </a:lnTo>
                <a:lnTo>
                  <a:pt x="394" y="567"/>
                </a:lnTo>
                <a:lnTo>
                  <a:pt x="386" y="560"/>
                </a:lnTo>
                <a:lnTo>
                  <a:pt x="379" y="551"/>
                </a:lnTo>
                <a:lnTo>
                  <a:pt x="368" y="545"/>
                </a:lnTo>
                <a:lnTo>
                  <a:pt x="359" y="543"/>
                </a:lnTo>
                <a:lnTo>
                  <a:pt x="348" y="543"/>
                </a:lnTo>
                <a:lnTo>
                  <a:pt x="341" y="543"/>
                </a:lnTo>
                <a:lnTo>
                  <a:pt x="337" y="539"/>
                </a:lnTo>
                <a:lnTo>
                  <a:pt x="337" y="534"/>
                </a:lnTo>
                <a:lnTo>
                  <a:pt x="342" y="524"/>
                </a:lnTo>
                <a:lnTo>
                  <a:pt x="344" y="515"/>
                </a:lnTo>
                <a:lnTo>
                  <a:pt x="341" y="509"/>
                </a:lnTo>
                <a:lnTo>
                  <a:pt x="332" y="505"/>
                </a:lnTo>
                <a:lnTo>
                  <a:pt x="322" y="504"/>
                </a:lnTo>
                <a:lnTo>
                  <a:pt x="317" y="502"/>
                </a:lnTo>
                <a:lnTo>
                  <a:pt x="310" y="496"/>
                </a:lnTo>
                <a:lnTo>
                  <a:pt x="300" y="490"/>
                </a:lnTo>
                <a:lnTo>
                  <a:pt x="291" y="483"/>
                </a:lnTo>
                <a:lnTo>
                  <a:pt x="280" y="477"/>
                </a:lnTo>
                <a:lnTo>
                  <a:pt x="269" y="474"/>
                </a:lnTo>
                <a:lnTo>
                  <a:pt x="258" y="474"/>
                </a:lnTo>
                <a:lnTo>
                  <a:pt x="249" y="479"/>
                </a:lnTo>
                <a:close/>
              </a:path>
            </a:pathLst>
          </a:custGeom>
          <a:gradFill rotWithShape="1">
            <a:gsLst>
              <a:gs pos="0">
                <a:srgbClr val="E19807"/>
              </a:gs>
              <a:gs pos="100000">
                <a:srgbClr val="990033"/>
              </a:gs>
            </a:gsLst>
            <a:path path="rect">
              <a:fillToRect l="50000" t="50000" r="50000" b="50000"/>
            </a:path>
          </a:gra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78" name="Freeform 341">
            <a:extLst>
              <a:ext uri="{FF2B5EF4-FFF2-40B4-BE49-F238E27FC236}">
                <a16:creationId xmlns:a16="http://schemas.microsoft.com/office/drawing/2014/main" id="{765694AC-6CEB-490D-9EA6-0DB6CF94653A}"/>
              </a:ext>
            </a:extLst>
          </p:cNvPr>
          <p:cNvSpPr>
            <a:spLocks/>
          </p:cNvSpPr>
          <p:nvPr/>
        </p:nvSpPr>
        <p:spPr bwMode="auto">
          <a:xfrm>
            <a:off x="6486901" y="4482117"/>
            <a:ext cx="1581538" cy="1609483"/>
          </a:xfrm>
          <a:custGeom>
            <a:avLst/>
            <a:gdLst>
              <a:gd name="T0" fmla="*/ 2147483647 w 1513"/>
              <a:gd name="T1" fmla="*/ 2147483647 h 1530"/>
              <a:gd name="T2" fmla="*/ 2147483647 w 1513"/>
              <a:gd name="T3" fmla="*/ 2147483647 h 1530"/>
              <a:gd name="T4" fmla="*/ 2147483647 w 1513"/>
              <a:gd name="T5" fmla="*/ 2147483647 h 1530"/>
              <a:gd name="T6" fmla="*/ 2147483647 w 1513"/>
              <a:gd name="T7" fmla="*/ 2147483647 h 1530"/>
              <a:gd name="T8" fmla="*/ 2147483647 w 1513"/>
              <a:gd name="T9" fmla="*/ 2147483647 h 1530"/>
              <a:gd name="T10" fmla="*/ 2147483647 w 1513"/>
              <a:gd name="T11" fmla="*/ 2147483647 h 1530"/>
              <a:gd name="T12" fmla="*/ 2147483647 w 1513"/>
              <a:gd name="T13" fmla="*/ 2147483647 h 1530"/>
              <a:gd name="T14" fmla="*/ 2147483647 w 1513"/>
              <a:gd name="T15" fmla="*/ 2147483647 h 1530"/>
              <a:gd name="T16" fmla="*/ 2147483647 w 1513"/>
              <a:gd name="T17" fmla="*/ 2147483647 h 1530"/>
              <a:gd name="T18" fmla="*/ 2147483647 w 1513"/>
              <a:gd name="T19" fmla="*/ 2147483647 h 1530"/>
              <a:gd name="T20" fmla="*/ 2147483647 w 1513"/>
              <a:gd name="T21" fmla="*/ 2147483647 h 1530"/>
              <a:gd name="T22" fmla="*/ 2147483647 w 1513"/>
              <a:gd name="T23" fmla="*/ 2147483647 h 1530"/>
              <a:gd name="T24" fmla="*/ 2147483647 w 1513"/>
              <a:gd name="T25" fmla="*/ 2147483647 h 1530"/>
              <a:gd name="T26" fmla="*/ 2147483647 w 1513"/>
              <a:gd name="T27" fmla="*/ 2147483647 h 1530"/>
              <a:gd name="T28" fmla="*/ 2147483647 w 1513"/>
              <a:gd name="T29" fmla="*/ 2147483647 h 1530"/>
              <a:gd name="T30" fmla="*/ 2147483647 w 1513"/>
              <a:gd name="T31" fmla="*/ 2147483647 h 1530"/>
              <a:gd name="T32" fmla="*/ 2147483647 w 1513"/>
              <a:gd name="T33" fmla="*/ 2147483647 h 1530"/>
              <a:gd name="T34" fmla="*/ 2147483647 w 1513"/>
              <a:gd name="T35" fmla="*/ 2147483647 h 1530"/>
              <a:gd name="T36" fmla="*/ 2147483647 w 1513"/>
              <a:gd name="T37" fmla="*/ 2147483647 h 1530"/>
              <a:gd name="T38" fmla="*/ 2147483647 w 1513"/>
              <a:gd name="T39" fmla="*/ 2147483647 h 1530"/>
              <a:gd name="T40" fmla="*/ 2147483647 w 1513"/>
              <a:gd name="T41" fmla="*/ 2147483647 h 1530"/>
              <a:gd name="T42" fmla="*/ 2147483647 w 1513"/>
              <a:gd name="T43" fmla="*/ 2147483647 h 1530"/>
              <a:gd name="T44" fmla="*/ 2147483647 w 1513"/>
              <a:gd name="T45" fmla="*/ 2147483647 h 1530"/>
              <a:gd name="T46" fmla="*/ 2147483647 w 1513"/>
              <a:gd name="T47" fmla="*/ 2147483647 h 1530"/>
              <a:gd name="T48" fmla="*/ 2147483647 w 1513"/>
              <a:gd name="T49" fmla="*/ 2147483647 h 1530"/>
              <a:gd name="T50" fmla="*/ 2147483647 w 1513"/>
              <a:gd name="T51" fmla="*/ 2147483647 h 1530"/>
              <a:gd name="T52" fmla="*/ 2147483647 w 1513"/>
              <a:gd name="T53" fmla="*/ 2147483647 h 1530"/>
              <a:gd name="T54" fmla="*/ 2147483647 w 1513"/>
              <a:gd name="T55" fmla="*/ 2147483647 h 1530"/>
              <a:gd name="T56" fmla="*/ 2147483647 w 1513"/>
              <a:gd name="T57" fmla="*/ 2147483647 h 1530"/>
              <a:gd name="T58" fmla="*/ 2147483647 w 1513"/>
              <a:gd name="T59" fmla="*/ 2147483647 h 1530"/>
              <a:gd name="T60" fmla="*/ 2147483647 w 1513"/>
              <a:gd name="T61" fmla="*/ 2147483647 h 1530"/>
              <a:gd name="T62" fmla="*/ 2147483647 w 1513"/>
              <a:gd name="T63" fmla="*/ 2147483647 h 1530"/>
              <a:gd name="T64" fmla="*/ 2147483647 w 1513"/>
              <a:gd name="T65" fmla="*/ 2147483647 h 1530"/>
              <a:gd name="T66" fmla="*/ 2147483647 w 1513"/>
              <a:gd name="T67" fmla="*/ 2147483647 h 1530"/>
              <a:gd name="T68" fmla="*/ 2147483647 w 1513"/>
              <a:gd name="T69" fmla="*/ 2147483647 h 1530"/>
              <a:gd name="T70" fmla="*/ 2147483647 w 1513"/>
              <a:gd name="T71" fmla="*/ 2147483647 h 1530"/>
              <a:gd name="T72" fmla="*/ 2147483647 w 1513"/>
              <a:gd name="T73" fmla="*/ 2147483647 h 1530"/>
              <a:gd name="T74" fmla="*/ 2147483647 w 1513"/>
              <a:gd name="T75" fmla="*/ 2147483647 h 1530"/>
              <a:gd name="T76" fmla="*/ 2147483647 w 1513"/>
              <a:gd name="T77" fmla="*/ 2147483647 h 1530"/>
              <a:gd name="T78" fmla="*/ 2147483647 w 1513"/>
              <a:gd name="T79" fmla="*/ 2147483647 h 1530"/>
              <a:gd name="T80" fmla="*/ 2147483647 w 1513"/>
              <a:gd name="T81" fmla="*/ 2147483647 h 1530"/>
              <a:gd name="T82" fmla="*/ 2147483647 w 1513"/>
              <a:gd name="T83" fmla="*/ 2147483647 h 1530"/>
              <a:gd name="T84" fmla="*/ 2147483647 w 1513"/>
              <a:gd name="T85" fmla="*/ 2147483647 h 1530"/>
              <a:gd name="T86" fmla="*/ 2147483647 w 1513"/>
              <a:gd name="T87" fmla="*/ 2147483647 h 1530"/>
              <a:gd name="T88" fmla="*/ 2147483647 w 1513"/>
              <a:gd name="T89" fmla="*/ 2147483647 h 1530"/>
              <a:gd name="T90" fmla="*/ 2147483647 w 1513"/>
              <a:gd name="T91" fmla="*/ 2147483647 h 1530"/>
              <a:gd name="T92" fmla="*/ 2147483647 w 1513"/>
              <a:gd name="T93" fmla="*/ 2147483647 h 1530"/>
              <a:gd name="T94" fmla="*/ 2147483647 w 1513"/>
              <a:gd name="T95" fmla="*/ 2147483647 h 1530"/>
              <a:gd name="T96" fmla="*/ 2147483647 w 1513"/>
              <a:gd name="T97" fmla="*/ 2147483647 h 1530"/>
              <a:gd name="T98" fmla="*/ 2147483647 w 1513"/>
              <a:gd name="T99" fmla="*/ 2147483647 h 1530"/>
              <a:gd name="T100" fmla="*/ 2147483647 w 1513"/>
              <a:gd name="T101" fmla="*/ 2147483647 h 1530"/>
              <a:gd name="T102" fmla="*/ 2147483647 w 1513"/>
              <a:gd name="T103" fmla="*/ 2147483647 h 1530"/>
              <a:gd name="T104" fmla="*/ 2147483647 w 1513"/>
              <a:gd name="T105" fmla="*/ 2147483647 h 1530"/>
              <a:gd name="T106" fmla="*/ 2147483647 w 1513"/>
              <a:gd name="T107" fmla="*/ 2147483647 h 1530"/>
              <a:gd name="T108" fmla="*/ 2147483647 w 1513"/>
              <a:gd name="T109" fmla="*/ 2147483647 h 1530"/>
              <a:gd name="T110" fmla="*/ 2147483647 w 1513"/>
              <a:gd name="T111" fmla="*/ 2147483647 h 1530"/>
              <a:gd name="T112" fmla="*/ 2147483647 w 1513"/>
              <a:gd name="T113" fmla="*/ 2147483647 h 1530"/>
              <a:gd name="T114" fmla="*/ 2147483647 w 1513"/>
              <a:gd name="T115" fmla="*/ 2147483647 h 1530"/>
              <a:gd name="T116" fmla="*/ 2147483647 w 1513"/>
              <a:gd name="T117" fmla="*/ 2147483647 h 1530"/>
              <a:gd name="T118" fmla="*/ 2147483647 w 1513"/>
              <a:gd name="T119" fmla="*/ 2147483647 h 15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3"/>
              <a:gd name="T181" fmla="*/ 0 h 1530"/>
              <a:gd name="T182" fmla="*/ 1513 w 1513"/>
              <a:gd name="T183" fmla="*/ 1530 h 15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3" h="1530">
                <a:moveTo>
                  <a:pt x="1466" y="999"/>
                </a:moveTo>
                <a:lnTo>
                  <a:pt x="1466" y="999"/>
                </a:lnTo>
                <a:lnTo>
                  <a:pt x="1464" y="997"/>
                </a:lnTo>
                <a:lnTo>
                  <a:pt x="1466" y="989"/>
                </a:lnTo>
                <a:lnTo>
                  <a:pt x="1469" y="982"/>
                </a:lnTo>
                <a:lnTo>
                  <a:pt x="1473" y="976"/>
                </a:lnTo>
                <a:lnTo>
                  <a:pt x="1478" y="970"/>
                </a:lnTo>
                <a:lnTo>
                  <a:pt x="1482" y="963"/>
                </a:lnTo>
                <a:lnTo>
                  <a:pt x="1486" y="955"/>
                </a:lnTo>
                <a:lnTo>
                  <a:pt x="1488" y="946"/>
                </a:lnTo>
                <a:lnTo>
                  <a:pt x="1488" y="937"/>
                </a:lnTo>
                <a:lnTo>
                  <a:pt x="1488" y="912"/>
                </a:lnTo>
                <a:lnTo>
                  <a:pt x="1488" y="886"/>
                </a:lnTo>
                <a:lnTo>
                  <a:pt x="1488" y="863"/>
                </a:lnTo>
                <a:lnTo>
                  <a:pt x="1493" y="859"/>
                </a:lnTo>
                <a:lnTo>
                  <a:pt x="1497" y="854"/>
                </a:lnTo>
                <a:lnTo>
                  <a:pt x="1499" y="848"/>
                </a:lnTo>
                <a:lnTo>
                  <a:pt x="1500" y="841"/>
                </a:lnTo>
                <a:lnTo>
                  <a:pt x="1509" y="826"/>
                </a:lnTo>
                <a:lnTo>
                  <a:pt x="1513" y="805"/>
                </a:lnTo>
                <a:lnTo>
                  <a:pt x="1511" y="786"/>
                </a:lnTo>
                <a:lnTo>
                  <a:pt x="1506" y="771"/>
                </a:lnTo>
                <a:lnTo>
                  <a:pt x="1502" y="764"/>
                </a:lnTo>
                <a:lnTo>
                  <a:pt x="1500" y="754"/>
                </a:lnTo>
                <a:lnTo>
                  <a:pt x="1499" y="745"/>
                </a:lnTo>
                <a:lnTo>
                  <a:pt x="1491" y="735"/>
                </a:lnTo>
                <a:lnTo>
                  <a:pt x="1480" y="728"/>
                </a:lnTo>
                <a:lnTo>
                  <a:pt x="1478" y="713"/>
                </a:lnTo>
                <a:lnTo>
                  <a:pt x="1471" y="690"/>
                </a:lnTo>
                <a:lnTo>
                  <a:pt x="1447" y="662"/>
                </a:lnTo>
                <a:lnTo>
                  <a:pt x="1447" y="512"/>
                </a:lnTo>
                <a:lnTo>
                  <a:pt x="1445" y="444"/>
                </a:lnTo>
                <a:lnTo>
                  <a:pt x="1433" y="440"/>
                </a:lnTo>
                <a:lnTo>
                  <a:pt x="1420" y="440"/>
                </a:lnTo>
                <a:lnTo>
                  <a:pt x="1407" y="440"/>
                </a:lnTo>
                <a:lnTo>
                  <a:pt x="1394" y="438"/>
                </a:lnTo>
                <a:lnTo>
                  <a:pt x="1372" y="429"/>
                </a:lnTo>
                <a:lnTo>
                  <a:pt x="1354" y="418"/>
                </a:lnTo>
                <a:lnTo>
                  <a:pt x="1339" y="408"/>
                </a:lnTo>
                <a:lnTo>
                  <a:pt x="1328" y="401"/>
                </a:lnTo>
                <a:lnTo>
                  <a:pt x="1319" y="395"/>
                </a:lnTo>
                <a:lnTo>
                  <a:pt x="1312" y="391"/>
                </a:lnTo>
                <a:lnTo>
                  <a:pt x="1305" y="393"/>
                </a:lnTo>
                <a:lnTo>
                  <a:pt x="1295" y="399"/>
                </a:lnTo>
                <a:lnTo>
                  <a:pt x="1284" y="403"/>
                </a:lnTo>
                <a:lnTo>
                  <a:pt x="1272" y="397"/>
                </a:lnTo>
                <a:lnTo>
                  <a:pt x="1257" y="393"/>
                </a:lnTo>
                <a:lnTo>
                  <a:pt x="1244" y="395"/>
                </a:lnTo>
                <a:lnTo>
                  <a:pt x="1239" y="403"/>
                </a:lnTo>
                <a:lnTo>
                  <a:pt x="1233" y="405"/>
                </a:lnTo>
                <a:lnTo>
                  <a:pt x="1224" y="405"/>
                </a:lnTo>
                <a:lnTo>
                  <a:pt x="1217" y="403"/>
                </a:lnTo>
                <a:lnTo>
                  <a:pt x="1208" y="403"/>
                </a:lnTo>
                <a:lnTo>
                  <a:pt x="1198" y="403"/>
                </a:lnTo>
                <a:lnTo>
                  <a:pt x="1191" y="408"/>
                </a:lnTo>
                <a:lnTo>
                  <a:pt x="1184" y="418"/>
                </a:lnTo>
                <a:lnTo>
                  <a:pt x="1178" y="423"/>
                </a:lnTo>
                <a:lnTo>
                  <a:pt x="1171" y="425"/>
                </a:lnTo>
                <a:lnTo>
                  <a:pt x="1165" y="421"/>
                </a:lnTo>
                <a:lnTo>
                  <a:pt x="1164" y="414"/>
                </a:lnTo>
                <a:lnTo>
                  <a:pt x="1153" y="406"/>
                </a:lnTo>
                <a:lnTo>
                  <a:pt x="1143" y="401"/>
                </a:lnTo>
                <a:lnTo>
                  <a:pt x="1136" y="397"/>
                </a:lnTo>
                <a:lnTo>
                  <a:pt x="1127" y="397"/>
                </a:lnTo>
                <a:lnTo>
                  <a:pt x="1122" y="401"/>
                </a:lnTo>
                <a:lnTo>
                  <a:pt x="1114" y="393"/>
                </a:lnTo>
                <a:lnTo>
                  <a:pt x="1107" y="390"/>
                </a:lnTo>
                <a:lnTo>
                  <a:pt x="1096" y="401"/>
                </a:lnTo>
                <a:lnTo>
                  <a:pt x="1092" y="414"/>
                </a:lnTo>
                <a:lnTo>
                  <a:pt x="1089" y="416"/>
                </a:lnTo>
                <a:lnTo>
                  <a:pt x="1083" y="412"/>
                </a:lnTo>
                <a:lnTo>
                  <a:pt x="1079" y="405"/>
                </a:lnTo>
                <a:lnTo>
                  <a:pt x="1079" y="395"/>
                </a:lnTo>
                <a:lnTo>
                  <a:pt x="1078" y="391"/>
                </a:lnTo>
                <a:lnTo>
                  <a:pt x="1072" y="390"/>
                </a:lnTo>
                <a:lnTo>
                  <a:pt x="1059" y="390"/>
                </a:lnTo>
                <a:lnTo>
                  <a:pt x="1057" y="397"/>
                </a:lnTo>
                <a:lnTo>
                  <a:pt x="1054" y="399"/>
                </a:lnTo>
                <a:lnTo>
                  <a:pt x="1050" y="399"/>
                </a:lnTo>
                <a:lnTo>
                  <a:pt x="1045" y="399"/>
                </a:lnTo>
                <a:lnTo>
                  <a:pt x="1039" y="395"/>
                </a:lnTo>
                <a:lnTo>
                  <a:pt x="1034" y="386"/>
                </a:lnTo>
                <a:lnTo>
                  <a:pt x="1026" y="382"/>
                </a:lnTo>
                <a:lnTo>
                  <a:pt x="1019" y="391"/>
                </a:lnTo>
                <a:lnTo>
                  <a:pt x="1008" y="399"/>
                </a:lnTo>
                <a:lnTo>
                  <a:pt x="995" y="401"/>
                </a:lnTo>
                <a:lnTo>
                  <a:pt x="990" y="395"/>
                </a:lnTo>
                <a:lnTo>
                  <a:pt x="993" y="382"/>
                </a:lnTo>
                <a:lnTo>
                  <a:pt x="986" y="373"/>
                </a:lnTo>
                <a:lnTo>
                  <a:pt x="982" y="365"/>
                </a:lnTo>
                <a:lnTo>
                  <a:pt x="975" y="361"/>
                </a:lnTo>
                <a:lnTo>
                  <a:pt x="959" y="359"/>
                </a:lnTo>
                <a:lnTo>
                  <a:pt x="942" y="363"/>
                </a:lnTo>
                <a:lnTo>
                  <a:pt x="929" y="361"/>
                </a:lnTo>
                <a:lnTo>
                  <a:pt x="920" y="359"/>
                </a:lnTo>
                <a:lnTo>
                  <a:pt x="913" y="361"/>
                </a:lnTo>
                <a:lnTo>
                  <a:pt x="900" y="363"/>
                </a:lnTo>
                <a:lnTo>
                  <a:pt x="891" y="358"/>
                </a:lnTo>
                <a:lnTo>
                  <a:pt x="884" y="350"/>
                </a:lnTo>
                <a:lnTo>
                  <a:pt x="874" y="346"/>
                </a:lnTo>
                <a:lnTo>
                  <a:pt x="858" y="346"/>
                </a:lnTo>
                <a:lnTo>
                  <a:pt x="856" y="341"/>
                </a:lnTo>
                <a:lnTo>
                  <a:pt x="858" y="329"/>
                </a:lnTo>
                <a:lnTo>
                  <a:pt x="849" y="320"/>
                </a:lnTo>
                <a:lnTo>
                  <a:pt x="838" y="314"/>
                </a:lnTo>
                <a:lnTo>
                  <a:pt x="834" y="318"/>
                </a:lnTo>
                <a:lnTo>
                  <a:pt x="831" y="322"/>
                </a:lnTo>
                <a:lnTo>
                  <a:pt x="820" y="318"/>
                </a:lnTo>
                <a:lnTo>
                  <a:pt x="796" y="314"/>
                </a:lnTo>
                <a:lnTo>
                  <a:pt x="788" y="307"/>
                </a:lnTo>
                <a:lnTo>
                  <a:pt x="785" y="297"/>
                </a:lnTo>
                <a:lnTo>
                  <a:pt x="768" y="292"/>
                </a:lnTo>
                <a:lnTo>
                  <a:pt x="766" y="23"/>
                </a:lnTo>
                <a:lnTo>
                  <a:pt x="454" y="0"/>
                </a:lnTo>
                <a:lnTo>
                  <a:pt x="402" y="632"/>
                </a:lnTo>
                <a:lnTo>
                  <a:pt x="0" y="596"/>
                </a:lnTo>
                <a:lnTo>
                  <a:pt x="0" y="623"/>
                </a:lnTo>
                <a:lnTo>
                  <a:pt x="18" y="636"/>
                </a:lnTo>
                <a:lnTo>
                  <a:pt x="27" y="656"/>
                </a:lnTo>
                <a:lnTo>
                  <a:pt x="31" y="675"/>
                </a:lnTo>
                <a:lnTo>
                  <a:pt x="42" y="688"/>
                </a:lnTo>
                <a:lnTo>
                  <a:pt x="55" y="694"/>
                </a:lnTo>
                <a:lnTo>
                  <a:pt x="60" y="705"/>
                </a:lnTo>
                <a:lnTo>
                  <a:pt x="66" y="717"/>
                </a:lnTo>
                <a:lnTo>
                  <a:pt x="75" y="722"/>
                </a:lnTo>
                <a:lnTo>
                  <a:pt x="91" y="732"/>
                </a:lnTo>
                <a:lnTo>
                  <a:pt x="98" y="747"/>
                </a:lnTo>
                <a:lnTo>
                  <a:pt x="102" y="762"/>
                </a:lnTo>
                <a:lnTo>
                  <a:pt x="109" y="773"/>
                </a:lnTo>
                <a:lnTo>
                  <a:pt x="117" y="777"/>
                </a:lnTo>
                <a:lnTo>
                  <a:pt x="124" y="780"/>
                </a:lnTo>
                <a:lnTo>
                  <a:pt x="133" y="786"/>
                </a:lnTo>
                <a:lnTo>
                  <a:pt x="144" y="794"/>
                </a:lnTo>
                <a:lnTo>
                  <a:pt x="153" y="801"/>
                </a:lnTo>
                <a:lnTo>
                  <a:pt x="163" y="812"/>
                </a:lnTo>
                <a:lnTo>
                  <a:pt x="168" y="824"/>
                </a:lnTo>
                <a:lnTo>
                  <a:pt x="174" y="837"/>
                </a:lnTo>
                <a:lnTo>
                  <a:pt x="175" y="852"/>
                </a:lnTo>
                <a:lnTo>
                  <a:pt x="179" y="863"/>
                </a:lnTo>
                <a:lnTo>
                  <a:pt x="188" y="874"/>
                </a:lnTo>
                <a:lnTo>
                  <a:pt x="194" y="884"/>
                </a:lnTo>
                <a:lnTo>
                  <a:pt x="188" y="897"/>
                </a:lnTo>
                <a:lnTo>
                  <a:pt x="188" y="920"/>
                </a:lnTo>
                <a:lnTo>
                  <a:pt x="194" y="940"/>
                </a:lnTo>
                <a:lnTo>
                  <a:pt x="203" y="957"/>
                </a:lnTo>
                <a:lnTo>
                  <a:pt x="217" y="974"/>
                </a:lnTo>
                <a:lnTo>
                  <a:pt x="230" y="987"/>
                </a:lnTo>
                <a:lnTo>
                  <a:pt x="243" y="999"/>
                </a:lnTo>
                <a:lnTo>
                  <a:pt x="252" y="1006"/>
                </a:lnTo>
                <a:lnTo>
                  <a:pt x="256" y="1014"/>
                </a:lnTo>
                <a:lnTo>
                  <a:pt x="265" y="1019"/>
                </a:lnTo>
                <a:lnTo>
                  <a:pt x="280" y="1021"/>
                </a:lnTo>
                <a:lnTo>
                  <a:pt x="296" y="1027"/>
                </a:lnTo>
                <a:lnTo>
                  <a:pt x="307" y="1040"/>
                </a:lnTo>
                <a:lnTo>
                  <a:pt x="309" y="1049"/>
                </a:lnTo>
                <a:lnTo>
                  <a:pt x="313" y="1053"/>
                </a:lnTo>
                <a:lnTo>
                  <a:pt x="314" y="1055"/>
                </a:lnTo>
                <a:lnTo>
                  <a:pt x="316" y="1057"/>
                </a:lnTo>
                <a:lnTo>
                  <a:pt x="322" y="1064"/>
                </a:lnTo>
                <a:lnTo>
                  <a:pt x="335" y="1076"/>
                </a:lnTo>
                <a:lnTo>
                  <a:pt x="351" y="1081"/>
                </a:lnTo>
                <a:lnTo>
                  <a:pt x="366" y="1070"/>
                </a:lnTo>
                <a:lnTo>
                  <a:pt x="377" y="1057"/>
                </a:lnTo>
                <a:lnTo>
                  <a:pt x="384" y="1053"/>
                </a:lnTo>
                <a:lnTo>
                  <a:pt x="389" y="1049"/>
                </a:lnTo>
                <a:lnTo>
                  <a:pt x="393" y="1038"/>
                </a:lnTo>
                <a:lnTo>
                  <a:pt x="399" y="1019"/>
                </a:lnTo>
                <a:lnTo>
                  <a:pt x="410" y="999"/>
                </a:lnTo>
                <a:lnTo>
                  <a:pt x="422" y="982"/>
                </a:lnTo>
                <a:lnTo>
                  <a:pt x="432" y="972"/>
                </a:lnTo>
                <a:lnTo>
                  <a:pt x="441" y="968"/>
                </a:lnTo>
                <a:lnTo>
                  <a:pt x="446" y="961"/>
                </a:lnTo>
                <a:lnTo>
                  <a:pt x="450" y="955"/>
                </a:lnTo>
                <a:lnTo>
                  <a:pt x="457" y="953"/>
                </a:lnTo>
                <a:lnTo>
                  <a:pt x="463" y="955"/>
                </a:lnTo>
                <a:lnTo>
                  <a:pt x="470" y="957"/>
                </a:lnTo>
                <a:lnTo>
                  <a:pt x="481" y="959"/>
                </a:lnTo>
                <a:lnTo>
                  <a:pt x="490" y="963"/>
                </a:lnTo>
                <a:lnTo>
                  <a:pt x="501" y="965"/>
                </a:lnTo>
                <a:lnTo>
                  <a:pt x="510" y="967"/>
                </a:lnTo>
                <a:lnTo>
                  <a:pt x="516" y="968"/>
                </a:lnTo>
                <a:lnTo>
                  <a:pt x="518" y="968"/>
                </a:lnTo>
                <a:lnTo>
                  <a:pt x="536" y="972"/>
                </a:lnTo>
                <a:lnTo>
                  <a:pt x="549" y="970"/>
                </a:lnTo>
                <a:lnTo>
                  <a:pt x="556" y="968"/>
                </a:lnTo>
                <a:lnTo>
                  <a:pt x="567" y="976"/>
                </a:lnTo>
                <a:lnTo>
                  <a:pt x="591" y="1004"/>
                </a:lnTo>
                <a:lnTo>
                  <a:pt x="609" y="1021"/>
                </a:lnTo>
                <a:lnTo>
                  <a:pt x="624" y="1030"/>
                </a:lnTo>
                <a:lnTo>
                  <a:pt x="635" y="1036"/>
                </a:lnTo>
                <a:lnTo>
                  <a:pt x="642" y="1038"/>
                </a:lnTo>
                <a:lnTo>
                  <a:pt x="648" y="1044"/>
                </a:lnTo>
                <a:lnTo>
                  <a:pt x="651" y="1053"/>
                </a:lnTo>
                <a:lnTo>
                  <a:pt x="657" y="1068"/>
                </a:lnTo>
                <a:lnTo>
                  <a:pt x="660" y="1087"/>
                </a:lnTo>
                <a:lnTo>
                  <a:pt x="669" y="1104"/>
                </a:lnTo>
                <a:lnTo>
                  <a:pt x="675" y="1119"/>
                </a:lnTo>
                <a:lnTo>
                  <a:pt x="675" y="1134"/>
                </a:lnTo>
                <a:lnTo>
                  <a:pt x="677" y="1141"/>
                </a:lnTo>
                <a:lnTo>
                  <a:pt x="684" y="1149"/>
                </a:lnTo>
                <a:lnTo>
                  <a:pt x="690" y="1158"/>
                </a:lnTo>
                <a:lnTo>
                  <a:pt x="693" y="1173"/>
                </a:lnTo>
                <a:lnTo>
                  <a:pt x="702" y="1190"/>
                </a:lnTo>
                <a:lnTo>
                  <a:pt x="719" y="1209"/>
                </a:lnTo>
                <a:lnTo>
                  <a:pt x="735" y="1230"/>
                </a:lnTo>
                <a:lnTo>
                  <a:pt x="743" y="1249"/>
                </a:lnTo>
                <a:lnTo>
                  <a:pt x="748" y="1269"/>
                </a:lnTo>
                <a:lnTo>
                  <a:pt x="757" y="1273"/>
                </a:lnTo>
                <a:lnTo>
                  <a:pt x="770" y="1279"/>
                </a:lnTo>
                <a:lnTo>
                  <a:pt x="781" y="1297"/>
                </a:lnTo>
                <a:lnTo>
                  <a:pt x="787" y="1318"/>
                </a:lnTo>
                <a:lnTo>
                  <a:pt x="796" y="1341"/>
                </a:lnTo>
                <a:lnTo>
                  <a:pt x="805" y="1361"/>
                </a:lnTo>
                <a:lnTo>
                  <a:pt x="816" y="1380"/>
                </a:lnTo>
                <a:lnTo>
                  <a:pt x="825" y="1393"/>
                </a:lnTo>
                <a:lnTo>
                  <a:pt x="829" y="1403"/>
                </a:lnTo>
                <a:lnTo>
                  <a:pt x="831" y="1412"/>
                </a:lnTo>
                <a:lnTo>
                  <a:pt x="831" y="1421"/>
                </a:lnTo>
                <a:lnTo>
                  <a:pt x="832" y="1427"/>
                </a:lnTo>
                <a:lnTo>
                  <a:pt x="840" y="1429"/>
                </a:lnTo>
                <a:lnTo>
                  <a:pt x="845" y="1431"/>
                </a:lnTo>
                <a:lnTo>
                  <a:pt x="851" y="1440"/>
                </a:lnTo>
                <a:lnTo>
                  <a:pt x="858" y="1450"/>
                </a:lnTo>
                <a:lnTo>
                  <a:pt x="867" y="1455"/>
                </a:lnTo>
                <a:lnTo>
                  <a:pt x="876" y="1457"/>
                </a:lnTo>
                <a:lnTo>
                  <a:pt x="884" y="1463"/>
                </a:lnTo>
                <a:lnTo>
                  <a:pt x="891" y="1468"/>
                </a:lnTo>
                <a:lnTo>
                  <a:pt x="900" y="1470"/>
                </a:lnTo>
                <a:lnTo>
                  <a:pt x="909" y="1474"/>
                </a:lnTo>
                <a:lnTo>
                  <a:pt x="917" y="1480"/>
                </a:lnTo>
                <a:lnTo>
                  <a:pt x="926" y="1487"/>
                </a:lnTo>
                <a:lnTo>
                  <a:pt x="935" y="1489"/>
                </a:lnTo>
                <a:lnTo>
                  <a:pt x="944" y="1491"/>
                </a:lnTo>
                <a:lnTo>
                  <a:pt x="949" y="1499"/>
                </a:lnTo>
                <a:lnTo>
                  <a:pt x="955" y="1502"/>
                </a:lnTo>
                <a:lnTo>
                  <a:pt x="962" y="1504"/>
                </a:lnTo>
                <a:lnTo>
                  <a:pt x="973" y="1504"/>
                </a:lnTo>
                <a:lnTo>
                  <a:pt x="984" y="1504"/>
                </a:lnTo>
                <a:lnTo>
                  <a:pt x="997" y="1504"/>
                </a:lnTo>
                <a:lnTo>
                  <a:pt x="1008" y="1506"/>
                </a:lnTo>
                <a:lnTo>
                  <a:pt x="1017" y="1510"/>
                </a:lnTo>
                <a:lnTo>
                  <a:pt x="1025" y="1515"/>
                </a:lnTo>
                <a:lnTo>
                  <a:pt x="1030" y="1523"/>
                </a:lnTo>
                <a:lnTo>
                  <a:pt x="1037" y="1527"/>
                </a:lnTo>
                <a:lnTo>
                  <a:pt x="1046" y="1530"/>
                </a:lnTo>
                <a:lnTo>
                  <a:pt x="1056" y="1530"/>
                </a:lnTo>
                <a:lnTo>
                  <a:pt x="1063" y="1530"/>
                </a:lnTo>
                <a:lnTo>
                  <a:pt x="1068" y="1527"/>
                </a:lnTo>
                <a:lnTo>
                  <a:pt x="1070" y="1523"/>
                </a:lnTo>
                <a:lnTo>
                  <a:pt x="1068" y="1517"/>
                </a:lnTo>
                <a:lnTo>
                  <a:pt x="1065" y="1510"/>
                </a:lnTo>
                <a:lnTo>
                  <a:pt x="1063" y="1500"/>
                </a:lnTo>
                <a:lnTo>
                  <a:pt x="1059" y="1489"/>
                </a:lnTo>
                <a:lnTo>
                  <a:pt x="1052" y="1485"/>
                </a:lnTo>
                <a:lnTo>
                  <a:pt x="1052" y="1476"/>
                </a:lnTo>
                <a:lnTo>
                  <a:pt x="1048" y="1468"/>
                </a:lnTo>
                <a:lnTo>
                  <a:pt x="1045" y="1461"/>
                </a:lnTo>
                <a:lnTo>
                  <a:pt x="1041" y="1450"/>
                </a:lnTo>
                <a:lnTo>
                  <a:pt x="1048" y="1444"/>
                </a:lnTo>
                <a:lnTo>
                  <a:pt x="1052" y="1436"/>
                </a:lnTo>
                <a:lnTo>
                  <a:pt x="1052" y="1427"/>
                </a:lnTo>
                <a:lnTo>
                  <a:pt x="1046" y="1421"/>
                </a:lnTo>
                <a:lnTo>
                  <a:pt x="1043" y="1414"/>
                </a:lnTo>
                <a:lnTo>
                  <a:pt x="1045" y="1403"/>
                </a:lnTo>
                <a:lnTo>
                  <a:pt x="1046" y="1393"/>
                </a:lnTo>
                <a:lnTo>
                  <a:pt x="1043" y="1388"/>
                </a:lnTo>
                <a:lnTo>
                  <a:pt x="1052" y="1380"/>
                </a:lnTo>
                <a:lnTo>
                  <a:pt x="1054" y="1361"/>
                </a:lnTo>
                <a:lnTo>
                  <a:pt x="1050" y="1348"/>
                </a:lnTo>
                <a:lnTo>
                  <a:pt x="1043" y="1348"/>
                </a:lnTo>
                <a:lnTo>
                  <a:pt x="1039" y="1350"/>
                </a:lnTo>
                <a:lnTo>
                  <a:pt x="1032" y="1352"/>
                </a:lnTo>
                <a:lnTo>
                  <a:pt x="1026" y="1348"/>
                </a:lnTo>
                <a:lnTo>
                  <a:pt x="1032" y="1331"/>
                </a:lnTo>
                <a:lnTo>
                  <a:pt x="1041" y="1329"/>
                </a:lnTo>
                <a:lnTo>
                  <a:pt x="1054" y="1329"/>
                </a:lnTo>
                <a:lnTo>
                  <a:pt x="1061" y="1326"/>
                </a:lnTo>
                <a:lnTo>
                  <a:pt x="1063" y="1311"/>
                </a:lnTo>
                <a:lnTo>
                  <a:pt x="1067" y="1301"/>
                </a:lnTo>
                <a:lnTo>
                  <a:pt x="1065" y="1296"/>
                </a:lnTo>
                <a:lnTo>
                  <a:pt x="1059" y="1290"/>
                </a:lnTo>
                <a:lnTo>
                  <a:pt x="1057" y="1282"/>
                </a:lnTo>
                <a:lnTo>
                  <a:pt x="1048" y="1280"/>
                </a:lnTo>
                <a:lnTo>
                  <a:pt x="1039" y="1273"/>
                </a:lnTo>
                <a:lnTo>
                  <a:pt x="1037" y="1267"/>
                </a:lnTo>
                <a:lnTo>
                  <a:pt x="1048" y="1265"/>
                </a:lnTo>
                <a:lnTo>
                  <a:pt x="1067" y="1267"/>
                </a:lnTo>
                <a:lnTo>
                  <a:pt x="1083" y="1267"/>
                </a:lnTo>
                <a:lnTo>
                  <a:pt x="1094" y="1264"/>
                </a:lnTo>
                <a:lnTo>
                  <a:pt x="1096" y="1249"/>
                </a:lnTo>
                <a:lnTo>
                  <a:pt x="1094" y="1247"/>
                </a:lnTo>
                <a:lnTo>
                  <a:pt x="1089" y="1250"/>
                </a:lnTo>
                <a:lnTo>
                  <a:pt x="1083" y="1252"/>
                </a:lnTo>
                <a:lnTo>
                  <a:pt x="1083" y="1241"/>
                </a:lnTo>
                <a:lnTo>
                  <a:pt x="1089" y="1230"/>
                </a:lnTo>
                <a:lnTo>
                  <a:pt x="1098" y="1230"/>
                </a:lnTo>
                <a:lnTo>
                  <a:pt x="1105" y="1228"/>
                </a:lnTo>
                <a:lnTo>
                  <a:pt x="1111" y="1218"/>
                </a:lnTo>
                <a:lnTo>
                  <a:pt x="1116" y="1222"/>
                </a:lnTo>
                <a:lnTo>
                  <a:pt x="1122" y="1220"/>
                </a:lnTo>
                <a:lnTo>
                  <a:pt x="1125" y="1215"/>
                </a:lnTo>
                <a:lnTo>
                  <a:pt x="1125" y="1202"/>
                </a:lnTo>
                <a:lnTo>
                  <a:pt x="1122" y="1190"/>
                </a:lnTo>
                <a:lnTo>
                  <a:pt x="1120" y="1188"/>
                </a:lnTo>
                <a:lnTo>
                  <a:pt x="1127" y="1187"/>
                </a:lnTo>
                <a:lnTo>
                  <a:pt x="1134" y="1190"/>
                </a:lnTo>
                <a:lnTo>
                  <a:pt x="1143" y="1198"/>
                </a:lnTo>
                <a:lnTo>
                  <a:pt x="1151" y="1202"/>
                </a:lnTo>
                <a:lnTo>
                  <a:pt x="1156" y="1198"/>
                </a:lnTo>
                <a:lnTo>
                  <a:pt x="1160" y="1187"/>
                </a:lnTo>
                <a:lnTo>
                  <a:pt x="1160" y="1177"/>
                </a:lnTo>
                <a:lnTo>
                  <a:pt x="1154" y="1171"/>
                </a:lnTo>
                <a:lnTo>
                  <a:pt x="1145" y="1170"/>
                </a:lnTo>
                <a:lnTo>
                  <a:pt x="1143" y="1162"/>
                </a:lnTo>
                <a:lnTo>
                  <a:pt x="1145" y="1149"/>
                </a:lnTo>
                <a:lnTo>
                  <a:pt x="1149" y="1141"/>
                </a:lnTo>
                <a:lnTo>
                  <a:pt x="1151" y="1149"/>
                </a:lnTo>
                <a:lnTo>
                  <a:pt x="1158" y="1155"/>
                </a:lnTo>
                <a:lnTo>
                  <a:pt x="1167" y="1156"/>
                </a:lnTo>
                <a:lnTo>
                  <a:pt x="1175" y="1155"/>
                </a:lnTo>
                <a:lnTo>
                  <a:pt x="1175" y="1145"/>
                </a:lnTo>
                <a:lnTo>
                  <a:pt x="1186" y="1143"/>
                </a:lnTo>
                <a:lnTo>
                  <a:pt x="1193" y="1143"/>
                </a:lnTo>
                <a:lnTo>
                  <a:pt x="1197" y="1143"/>
                </a:lnTo>
                <a:lnTo>
                  <a:pt x="1198" y="1138"/>
                </a:lnTo>
                <a:lnTo>
                  <a:pt x="1197" y="1140"/>
                </a:lnTo>
                <a:lnTo>
                  <a:pt x="1198" y="1149"/>
                </a:lnTo>
                <a:lnTo>
                  <a:pt x="1202" y="1158"/>
                </a:lnTo>
                <a:lnTo>
                  <a:pt x="1211" y="1155"/>
                </a:lnTo>
                <a:lnTo>
                  <a:pt x="1224" y="1143"/>
                </a:lnTo>
                <a:lnTo>
                  <a:pt x="1235" y="1138"/>
                </a:lnTo>
                <a:lnTo>
                  <a:pt x="1240" y="1140"/>
                </a:lnTo>
                <a:lnTo>
                  <a:pt x="1239" y="1145"/>
                </a:lnTo>
                <a:lnTo>
                  <a:pt x="1235" y="1151"/>
                </a:lnTo>
                <a:lnTo>
                  <a:pt x="1228" y="1156"/>
                </a:lnTo>
                <a:lnTo>
                  <a:pt x="1220" y="1164"/>
                </a:lnTo>
                <a:lnTo>
                  <a:pt x="1213" y="1170"/>
                </a:lnTo>
                <a:lnTo>
                  <a:pt x="1204" y="1175"/>
                </a:lnTo>
                <a:lnTo>
                  <a:pt x="1197" y="1181"/>
                </a:lnTo>
                <a:lnTo>
                  <a:pt x="1189" y="1185"/>
                </a:lnTo>
                <a:lnTo>
                  <a:pt x="1184" y="1187"/>
                </a:lnTo>
                <a:lnTo>
                  <a:pt x="1180" y="1187"/>
                </a:lnTo>
                <a:lnTo>
                  <a:pt x="1180" y="1188"/>
                </a:lnTo>
                <a:lnTo>
                  <a:pt x="1184" y="1190"/>
                </a:lnTo>
                <a:lnTo>
                  <a:pt x="1189" y="1190"/>
                </a:lnTo>
                <a:lnTo>
                  <a:pt x="1197" y="1188"/>
                </a:lnTo>
                <a:lnTo>
                  <a:pt x="1208" y="1185"/>
                </a:lnTo>
                <a:lnTo>
                  <a:pt x="1220" y="1177"/>
                </a:lnTo>
                <a:lnTo>
                  <a:pt x="1235" y="1166"/>
                </a:lnTo>
                <a:lnTo>
                  <a:pt x="1251" y="1153"/>
                </a:lnTo>
                <a:lnTo>
                  <a:pt x="1268" y="1138"/>
                </a:lnTo>
                <a:lnTo>
                  <a:pt x="1284" y="1126"/>
                </a:lnTo>
                <a:lnTo>
                  <a:pt x="1299" y="1115"/>
                </a:lnTo>
                <a:lnTo>
                  <a:pt x="1310" y="1106"/>
                </a:lnTo>
                <a:lnTo>
                  <a:pt x="1315" y="1100"/>
                </a:lnTo>
                <a:lnTo>
                  <a:pt x="1315" y="1096"/>
                </a:lnTo>
                <a:lnTo>
                  <a:pt x="1310" y="1094"/>
                </a:lnTo>
                <a:lnTo>
                  <a:pt x="1308" y="1091"/>
                </a:lnTo>
                <a:lnTo>
                  <a:pt x="1310" y="1083"/>
                </a:lnTo>
                <a:lnTo>
                  <a:pt x="1317" y="1076"/>
                </a:lnTo>
                <a:lnTo>
                  <a:pt x="1330" y="1070"/>
                </a:lnTo>
                <a:lnTo>
                  <a:pt x="1341" y="1064"/>
                </a:lnTo>
                <a:lnTo>
                  <a:pt x="1345" y="1057"/>
                </a:lnTo>
                <a:lnTo>
                  <a:pt x="1341" y="1053"/>
                </a:lnTo>
                <a:lnTo>
                  <a:pt x="1334" y="1051"/>
                </a:lnTo>
                <a:lnTo>
                  <a:pt x="1336" y="1040"/>
                </a:lnTo>
                <a:lnTo>
                  <a:pt x="1334" y="1029"/>
                </a:lnTo>
                <a:lnTo>
                  <a:pt x="1330" y="1015"/>
                </a:lnTo>
                <a:lnTo>
                  <a:pt x="1332" y="1000"/>
                </a:lnTo>
                <a:lnTo>
                  <a:pt x="1348" y="999"/>
                </a:lnTo>
                <a:lnTo>
                  <a:pt x="1363" y="991"/>
                </a:lnTo>
                <a:lnTo>
                  <a:pt x="1374" y="985"/>
                </a:lnTo>
                <a:lnTo>
                  <a:pt x="1376" y="993"/>
                </a:lnTo>
                <a:lnTo>
                  <a:pt x="1369" y="1006"/>
                </a:lnTo>
                <a:lnTo>
                  <a:pt x="1361" y="1017"/>
                </a:lnTo>
                <a:lnTo>
                  <a:pt x="1359" y="1025"/>
                </a:lnTo>
                <a:lnTo>
                  <a:pt x="1372" y="1027"/>
                </a:lnTo>
                <a:lnTo>
                  <a:pt x="1385" y="1025"/>
                </a:lnTo>
                <a:lnTo>
                  <a:pt x="1389" y="1025"/>
                </a:lnTo>
                <a:lnTo>
                  <a:pt x="1383" y="1029"/>
                </a:lnTo>
                <a:lnTo>
                  <a:pt x="1376" y="1038"/>
                </a:lnTo>
                <a:lnTo>
                  <a:pt x="1369" y="1049"/>
                </a:lnTo>
                <a:lnTo>
                  <a:pt x="1361" y="1059"/>
                </a:lnTo>
                <a:lnTo>
                  <a:pt x="1363" y="1059"/>
                </a:lnTo>
                <a:lnTo>
                  <a:pt x="1378" y="1051"/>
                </a:lnTo>
                <a:lnTo>
                  <a:pt x="1392" y="1042"/>
                </a:lnTo>
                <a:lnTo>
                  <a:pt x="1402" y="1034"/>
                </a:lnTo>
                <a:lnTo>
                  <a:pt x="1407" y="1027"/>
                </a:lnTo>
                <a:lnTo>
                  <a:pt x="1412" y="1021"/>
                </a:lnTo>
                <a:lnTo>
                  <a:pt x="1416" y="1015"/>
                </a:lnTo>
                <a:lnTo>
                  <a:pt x="1422" y="1010"/>
                </a:lnTo>
                <a:lnTo>
                  <a:pt x="1429" y="1006"/>
                </a:lnTo>
                <a:lnTo>
                  <a:pt x="1440" y="1002"/>
                </a:lnTo>
                <a:lnTo>
                  <a:pt x="1449" y="1004"/>
                </a:lnTo>
                <a:lnTo>
                  <a:pt x="1456" y="1002"/>
                </a:lnTo>
                <a:lnTo>
                  <a:pt x="1464" y="1000"/>
                </a:lnTo>
                <a:lnTo>
                  <a:pt x="1466" y="999"/>
                </a:lnTo>
              </a:path>
            </a:pathLst>
          </a:custGeom>
          <a:noFill/>
          <a:ln w="0">
            <a:solidFill>
              <a:schemeClr val="bg1">
                <a:lumMod val="75000"/>
              </a:schemeClr>
            </a:solidFill>
            <a:round/>
            <a:headEnd/>
            <a:tailEnd/>
          </a:ln>
        </p:spPr>
        <p:txBody>
          <a:bodyPr lIns="86493" tIns="43247" rIns="86493" bIns="43247"/>
          <a:lstStyle/>
          <a:p>
            <a:pPr eaLnBrk="0" hangingPunct="0">
              <a:defRPr/>
            </a:pPr>
            <a:r>
              <a:rPr lang="en-US" dirty="0">
                <a:latin typeface="Times"/>
              </a:rPr>
              <a:t> </a:t>
            </a:r>
          </a:p>
        </p:txBody>
      </p:sp>
      <p:sp>
        <p:nvSpPr>
          <p:cNvPr id="79" name="Freeform 342">
            <a:extLst>
              <a:ext uri="{FF2B5EF4-FFF2-40B4-BE49-F238E27FC236}">
                <a16:creationId xmlns:a16="http://schemas.microsoft.com/office/drawing/2014/main" id="{A0BD4675-6F0C-4CCE-A82C-8EFAD9D6E698}"/>
              </a:ext>
            </a:extLst>
          </p:cNvPr>
          <p:cNvSpPr>
            <a:spLocks/>
          </p:cNvSpPr>
          <p:nvPr/>
        </p:nvSpPr>
        <p:spPr bwMode="auto">
          <a:xfrm>
            <a:off x="7991648" y="5018028"/>
            <a:ext cx="339834" cy="1746"/>
          </a:xfrm>
          <a:custGeom>
            <a:avLst/>
            <a:gdLst>
              <a:gd name="T0" fmla="*/ 2147483647 w 324"/>
              <a:gd name="T1" fmla="*/ 0 h 2"/>
              <a:gd name="T2" fmla="*/ 0 w 324"/>
              <a:gd name="T3" fmla="*/ 2147483647 h 2"/>
              <a:gd name="T4" fmla="*/ 2147483647 w 324"/>
              <a:gd name="T5" fmla="*/ 0 h 2"/>
              <a:gd name="T6" fmla="*/ 0 60000 65536"/>
              <a:gd name="T7" fmla="*/ 0 60000 65536"/>
              <a:gd name="T8" fmla="*/ 0 60000 65536"/>
              <a:gd name="T9" fmla="*/ 0 w 324"/>
              <a:gd name="T10" fmla="*/ 0 h 2"/>
              <a:gd name="T11" fmla="*/ 324 w 324"/>
              <a:gd name="T12" fmla="*/ 2 h 2"/>
            </a:gdLst>
            <a:ahLst/>
            <a:cxnLst>
              <a:cxn ang="T6">
                <a:pos x="T0" y="T1"/>
              </a:cxn>
              <a:cxn ang="T7">
                <a:pos x="T2" y="T3"/>
              </a:cxn>
              <a:cxn ang="T8">
                <a:pos x="T4" y="T5"/>
              </a:cxn>
            </a:cxnLst>
            <a:rect l="T9" t="T10" r="T11" b="T12"/>
            <a:pathLst>
              <a:path w="324" h="2">
                <a:moveTo>
                  <a:pt x="324" y="0"/>
                </a:moveTo>
                <a:lnTo>
                  <a:pt x="0" y="2"/>
                </a:lnTo>
                <a:lnTo>
                  <a:pt x="324" y="0"/>
                </a:lnTo>
                <a:close/>
              </a:path>
            </a:pathLst>
          </a:custGeom>
          <a:solidFill>
            <a:srgbClr val="FFFFFF"/>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80" name="Line 343">
            <a:extLst>
              <a:ext uri="{FF2B5EF4-FFF2-40B4-BE49-F238E27FC236}">
                <a16:creationId xmlns:a16="http://schemas.microsoft.com/office/drawing/2014/main" id="{47135C4D-8873-4E67-AB49-FBC7BBC579B6}"/>
              </a:ext>
            </a:extLst>
          </p:cNvPr>
          <p:cNvSpPr>
            <a:spLocks noChangeShapeType="1"/>
          </p:cNvSpPr>
          <p:nvPr/>
        </p:nvSpPr>
        <p:spPr bwMode="auto">
          <a:xfrm flipH="1">
            <a:off x="7991648" y="5018028"/>
            <a:ext cx="339834" cy="1746"/>
          </a:xfrm>
          <a:prstGeom prst="line">
            <a:avLst/>
          </a:pr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81" name="Freeform 345">
            <a:extLst>
              <a:ext uri="{FF2B5EF4-FFF2-40B4-BE49-F238E27FC236}">
                <a16:creationId xmlns:a16="http://schemas.microsoft.com/office/drawing/2014/main" id="{17F14E0D-BC54-48E7-8ECE-2B30123A0E73}"/>
              </a:ext>
            </a:extLst>
          </p:cNvPr>
          <p:cNvSpPr>
            <a:spLocks/>
          </p:cNvSpPr>
          <p:nvPr/>
        </p:nvSpPr>
        <p:spPr bwMode="auto">
          <a:xfrm>
            <a:off x="8292270" y="5018028"/>
            <a:ext cx="248341" cy="404990"/>
          </a:xfrm>
          <a:custGeom>
            <a:avLst/>
            <a:gdLst>
              <a:gd name="T0" fmla="*/ 2147483647 w 236"/>
              <a:gd name="T1" fmla="*/ 2147483647 h 385"/>
              <a:gd name="T2" fmla="*/ 2147483647 w 236"/>
              <a:gd name="T3" fmla="*/ 2147483647 h 385"/>
              <a:gd name="T4" fmla="*/ 2147483647 w 236"/>
              <a:gd name="T5" fmla="*/ 2147483647 h 385"/>
              <a:gd name="T6" fmla="*/ 2147483647 w 236"/>
              <a:gd name="T7" fmla="*/ 2147483647 h 385"/>
              <a:gd name="T8" fmla="*/ 2147483647 w 236"/>
              <a:gd name="T9" fmla="*/ 2147483647 h 385"/>
              <a:gd name="T10" fmla="*/ 2147483647 w 236"/>
              <a:gd name="T11" fmla="*/ 2147483647 h 385"/>
              <a:gd name="T12" fmla="*/ 2147483647 w 236"/>
              <a:gd name="T13" fmla="*/ 2147483647 h 385"/>
              <a:gd name="T14" fmla="*/ 2147483647 w 236"/>
              <a:gd name="T15" fmla="*/ 2147483647 h 385"/>
              <a:gd name="T16" fmla="*/ 2147483647 w 236"/>
              <a:gd name="T17" fmla="*/ 2147483647 h 385"/>
              <a:gd name="T18" fmla="*/ 2147483647 w 236"/>
              <a:gd name="T19" fmla="*/ 2147483647 h 385"/>
              <a:gd name="T20" fmla="*/ 2147483647 w 236"/>
              <a:gd name="T21" fmla="*/ 2147483647 h 385"/>
              <a:gd name="T22" fmla="*/ 2147483647 w 236"/>
              <a:gd name="T23" fmla="*/ 2147483647 h 385"/>
              <a:gd name="T24" fmla="*/ 2147483647 w 236"/>
              <a:gd name="T25" fmla="*/ 2147483647 h 385"/>
              <a:gd name="T26" fmla="*/ 2147483647 w 236"/>
              <a:gd name="T27" fmla="*/ 2147483647 h 385"/>
              <a:gd name="T28" fmla="*/ 2147483647 w 236"/>
              <a:gd name="T29" fmla="*/ 2147483647 h 385"/>
              <a:gd name="T30" fmla="*/ 2147483647 w 236"/>
              <a:gd name="T31" fmla="*/ 2147483647 h 385"/>
              <a:gd name="T32" fmla="*/ 2147483647 w 236"/>
              <a:gd name="T33" fmla="*/ 2147483647 h 385"/>
              <a:gd name="T34" fmla="*/ 2147483647 w 236"/>
              <a:gd name="T35" fmla="*/ 2147483647 h 385"/>
              <a:gd name="T36" fmla="*/ 0 w 236"/>
              <a:gd name="T37" fmla="*/ 2147483647 h 385"/>
              <a:gd name="T38" fmla="*/ 0 w 236"/>
              <a:gd name="T39" fmla="*/ 2147483647 h 385"/>
              <a:gd name="T40" fmla="*/ 2147483647 w 236"/>
              <a:gd name="T41" fmla="*/ 2147483647 h 385"/>
              <a:gd name="T42" fmla="*/ 2147483647 w 236"/>
              <a:gd name="T43" fmla="*/ 2147483647 h 385"/>
              <a:gd name="T44" fmla="*/ 2147483647 w 236"/>
              <a:gd name="T45" fmla="*/ 2147483647 h 385"/>
              <a:gd name="T46" fmla="*/ 2147483647 w 236"/>
              <a:gd name="T47" fmla="*/ 2147483647 h 385"/>
              <a:gd name="T48" fmla="*/ 2147483647 w 236"/>
              <a:gd name="T49" fmla="*/ 2147483647 h 385"/>
              <a:gd name="T50" fmla="*/ 2147483647 w 236"/>
              <a:gd name="T51" fmla="*/ 2147483647 h 385"/>
              <a:gd name="T52" fmla="*/ 2147483647 w 236"/>
              <a:gd name="T53" fmla="*/ 2147483647 h 385"/>
              <a:gd name="T54" fmla="*/ 2147483647 w 236"/>
              <a:gd name="T55" fmla="*/ 2147483647 h 385"/>
              <a:gd name="T56" fmla="*/ 2147483647 w 236"/>
              <a:gd name="T57" fmla="*/ 2147483647 h 385"/>
              <a:gd name="T58" fmla="*/ 2147483647 w 236"/>
              <a:gd name="T59" fmla="*/ 2147483647 h 385"/>
              <a:gd name="T60" fmla="*/ 2147483647 w 236"/>
              <a:gd name="T61" fmla="*/ 2147483647 h 385"/>
              <a:gd name="T62" fmla="*/ 2147483647 w 236"/>
              <a:gd name="T63" fmla="*/ 2147483647 h 385"/>
              <a:gd name="T64" fmla="*/ 2147483647 w 236"/>
              <a:gd name="T65" fmla="*/ 2147483647 h 385"/>
              <a:gd name="T66" fmla="*/ 2147483647 w 236"/>
              <a:gd name="T67" fmla="*/ 2147483647 h 385"/>
              <a:gd name="T68" fmla="*/ 2147483647 w 236"/>
              <a:gd name="T69" fmla="*/ 2147483647 h 385"/>
              <a:gd name="T70" fmla="*/ 2147483647 w 236"/>
              <a:gd name="T71" fmla="*/ 2147483647 h 385"/>
              <a:gd name="T72" fmla="*/ 2147483647 w 236"/>
              <a:gd name="T73" fmla="*/ 2147483647 h 385"/>
              <a:gd name="T74" fmla="*/ 2147483647 w 236"/>
              <a:gd name="T75" fmla="*/ 2147483647 h 385"/>
              <a:gd name="T76" fmla="*/ 2147483647 w 236"/>
              <a:gd name="T77" fmla="*/ 2147483647 h 385"/>
              <a:gd name="T78" fmla="*/ 2147483647 w 236"/>
              <a:gd name="T79" fmla="*/ 2147483647 h 385"/>
              <a:gd name="T80" fmla="*/ 2147483647 w 236"/>
              <a:gd name="T81" fmla="*/ 2147483647 h 385"/>
              <a:gd name="T82" fmla="*/ 2147483647 w 236"/>
              <a:gd name="T83" fmla="*/ 2147483647 h 385"/>
              <a:gd name="T84" fmla="*/ 2147483647 w 236"/>
              <a:gd name="T85" fmla="*/ 2147483647 h 385"/>
              <a:gd name="T86" fmla="*/ 2147483647 w 236"/>
              <a:gd name="T87" fmla="*/ 2147483647 h 385"/>
              <a:gd name="T88" fmla="*/ 2147483647 w 236"/>
              <a:gd name="T89" fmla="*/ 2147483647 h 385"/>
              <a:gd name="T90" fmla="*/ 2147483647 w 236"/>
              <a:gd name="T91" fmla="*/ 2147483647 h 385"/>
              <a:gd name="T92" fmla="*/ 2147483647 w 236"/>
              <a:gd name="T93" fmla="*/ 2147483647 h 385"/>
              <a:gd name="T94" fmla="*/ 2147483647 w 236"/>
              <a:gd name="T95" fmla="*/ 2147483647 h 385"/>
              <a:gd name="T96" fmla="*/ 2147483647 w 236"/>
              <a:gd name="T97" fmla="*/ 2147483647 h 385"/>
              <a:gd name="T98" fmla="*/ 2147483647 w 236"/>
              <a:gd name="T99" fmla="*/ 2147483647 h 385"/>
              <a:gd name="T100" fmla="*/ 2147483647 w 236"/>
              <a:gd name="T101" fmla="*/ 2147483647 h 385"/>
              <a:gd name="T102" fmla="*/ 2147483647 w 236"/>
              <a:gd name="T103" fmla="*/ 2147483647 h 385"/>
              <a:gd name="T104" fmla="*/ 2147483647 w 236"/>
              <a:gd name="T105" fmla="*/ 2147483647 h 385"/>
              <a:gd name="T106" fmla="*/ 2147483647 w 236"/>
              <a:gd name="T107" fmla="*/ 2147483647 h 385"/>
              <a:gd name="T108" fmla="*/ 2147483647 w 236"/>
              <a:gd name="T109" fmla="*/ 2147483647 h 385"/>
              <a:gd name="T110" fmla="*/ 2147483647 w 236"/>
              <a:gd name="T111" fmla="*/ 2147483647 h 385"/>
              <a:gd name="T112" fmla="*/ 2147483647 w 236"/>
              <a:gd name="T113" fmla="*/ 0 h 3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6"/>
              <a:gd name="T172" fmla="*/ 0 h 385"/>
              <a:gd name="T173" fmla="*/ 236 w 236"/>
              <a:gd name="T174" fmla="*/ 385 h 3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6" h="385">
                <a:moveTo>
                  <a:pt x="236" y="385"/>
                </a:moveTo>
                <a:lnTo>
                  <a:pt x="236" y="385"/>
                </a:lnTo>
                <a:lnTo>
                  <a:pt x="227" y="361"/>
                </a:lnTo>
                <a:lnTo>
                  <a:pt x="217" y="348"/>
                </a:lnTo>
                <a:lnTo>
                  <a:pt x="208" y="338"/>
                </a:lnTo>
                <a:lnTo>
                  <a:pt x="203" y="321"/>
                </a:lnTo>
                <a:lnTo>
                  <a:pt x="205" y="312"/>
                </a:lnTo>
                <a:lnTo>
                  <a:pt x="208" y="302"/>
                </a:lnTo>
                <a:lnTo>
                  <a:pt x="210" y="293"/>
                </a:lnTo>
                <a:lnTo>
                  <a:pt x="212" y="280"/>
                </a:lnTo>
                <a:lnTo>
                  <a:pt x="7" y="289"/>
                </a:lnTo>
                <a:lnTo>
                  <a:pt x="7" y="284"/>
                </a:lnTo>
                <a:lnTo>
                  <a:pt x="7" y="280"/>
                </a:lnTo>
                <a:lnTo>
                  <a:pt x="5" y="276"/>
                </a:lnTo>
                <a:lnTo>
                  <a:pt x="1" y="274"/>
                </a:lnTo>
                <a:lnTo>
                  <a:pt x="0" y="270"/>
                </a:lnTo>
                <a:lnTo>
                  <a:pt x="0" y="265"/>
                </a:lnTo>
                <a:lnTo>
                  <a:pt x="1" y="257"/>
                </a:lnTo>
                <a:lnTo>
                  <a:pt x="5" y="254"/>
                </a:lnTo>
                <a:lnTo>
                  <a:pt x="7" y="248"/>
                </a:lnTo>
                <a:lnTo>
                  <a:pt x="7" y="239"/>
                </a:lnTo>
                <a:lnTo>
                  <a:pt x="5" y="229"/>
                </a:lnTo>
                <a:lnTo>
                  <a:pt x="9" y="229"/>
                </a:lnTo>
                <a:lnTo>
                  <a:pt x="9" y="203"/>
                </a:lnTo>
                <a:lnTo>
                  <a:pt x="16" y="203"/>
                </a:lnTo>
                <a:lnTo>
                  <a:pt x="27" y="175"/>
                </a:lnTo>
                <a:lnTo>
                  <a:pt x="36" y="161"/>
                </a:lnTo>
                <a:lnTo>
                  <a:pt x="44" y="152"/>
                </a:lnTo>
                <a:lnTo>
                  <a:pt x="45" y="143"/>
                </a:lnTo>
                <a:lnTo>
                  <a:pt x="53" y="128"/>
                </a:lnTo>
                <a:lnTo>
                  <a:pt x="54" y="114"/>
                </a:lnTo>
                <a:lnTo>
                  <a:pt x="60" y="107"/>
                </a:lnTo>
                <a:lnTo>
                  <a:pt x="69" y="103"/>
                </a:lnTo>
                <a:lnTo>
                  <a:pt x="69" y="96"/>
                </a:lnTo>
                <a:lnTo>
                  <a:pt x="64" y="92"/>
                </a:lnTo>
                <a:lnTo>
                  <a:pt x="62" y="86"/>
                </a:lnTo>
                <a:lnTo>
                  <a:pt x="58" y="81"/>
                </a:lnTo>
                <a:lnTo>
                  <a:pt x="51" y="77"/>
                </a:lnTo>
                <a:lnTo>
                  <a:pt x="47" y="58"/>
                </a:lnTo>
                <a:lnTo>
                  <a:pt x="45" y="47"/>
                </a:lnTo>
                <a:lnTo>
                  <a:pt x="45" y="41"/>
                </a:lnTo>
                <a:lnTo>
                  <a:pt x="38" y="39"/>
                </a:lnTo>
                <a:lnTo>
                  <a:pt x="42" y="30"/>
                </a:lnTo>
                <a:lnTo>
                  <a:pt x="45" y="24"/>
                </a:lnTo>
                <a:lnTo>
                  <a:pt x="49" y="19"/>
                </a:lnTo>
                <a:lnTo>
                  <a:pt x="51" y="15"/>
                </a:lnTo>
                <a:lnTo>
                  <a:pt x="36" y="15"/>
                </a:lnTo>
                <a:lnTo>
                  <a:pt x="36" y="0"/>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82" name="Freeform 346">
            <a:extLst>
              <a:ext uri="{FF2B5EF4-FFF2-40B4-BE49-F238E27FC236}">
                <a16:creationId xmlns:a16="http://schemas.microsoft.com/office/drawing/2014/main" id="{F39E0397-2FBF-4ADD-AD20-1B83D3427BA0}"/>
              </a:ext>
            </a:extLst>
          </p:cNvPr>
          <p:cNvSpPr>
            <a:spLocks/>
          </p:cNvSpPr>
          <p:nvPr/>
        </p:nvSpPr>
        <p:spPr bwMode="auto">
          <a:xfrm>
            <a:off x="7991648" y="5018028"/>
            <a:ext cx="339834" cy="1746"/>
          </a:xfrm>
          <a:custGeom>
            <a:avLst/>
            <a:gdLst>
              <a:gd name="T0" fmla="*/ 2147483647 w 324"/>
              <a:gd name="T1" fmla="*/ 0 h 2"/>
              <a:gd name="T2" fmla="*/ 0 w 324"/>
              <a:gd name="T3" fmla="*/ 2147483647 h 2"/>
              <a:gd name="T4" fmla="*/ 2147483647 w 324"/>
              <a:gd name="T5" fmla="*/ 0 h 2"/>
              <a:gd name="T6" fmla="*/ 0 60000 65536"/>
              <a:gd name="T7" fmla="*/ 0 60000 65536"/>
              <a:gd name="T8" fmla="*/ 0 60000 65536"/>
              <a:gd name="T9" fmla="*/ 0 w 324"/>
              <a:gd name="T10" fmla="*/ 0 h 2"/>
              <a:gd name="T11" fmla="*/ 324 w 324"/>
              <a:gd name="T12" fmla="*/ 2 h 2"/>
            </a:gdLst>
            <a:ahLst/>
            <a:cxnLst>
              <a:cxn ang="T6">
                <a:pos x="T0" y="T1"/>
              </a:cxn>
              <a:cxn ang="T7">
                <a:pos x="T2" y="T3"/>
              </a:cxn>
              <a:cxn ang="T8">
                <a:pos x="T4" y="T5"/>
              </a:cxn>
            </a:cxnLst>
            <a:rect l="T9" t="T10" r="T11" b="T12"/>
            <a:pathLst>
              <a:path w="324" h="2">
                <a:moveTo>
                  <a:pt x="324" y="0"/>
                </a:moveTo>
                <a:lnTo>
                  <a:pt x="0" y="2"/>
                </a:lnTo>
                <a:lnTo>
                  <a:pt x="324" y="0"/>
                </a:lnTo>
                <a:close/>
              </a:path>
            </a:pathLst>
          </a:custGeom>
          <a:solidFill>
            <a:srgbClr val="FFFFFF"/>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83" name="Line 347">
            <a:extLst>
              <a:ext uri="{FF2B5EF4-FFF2-40B4-BE49-F238E27FC236}">
                <a16:creationId xmlns:a16="http://schemas.microsoft.com/office/drawing/2014/main" id="{2F5868FA-858B-4BE3-A9F3-E1185BAAC3F3}"/>
              </a:ext>
            </a:extLst>
          </p:cNvPr>
          <p:cNvSpPr>
            <a:spLocks noChangeShapeType="1"/>
          </p:cNvSpPr>
          <p:nvPr/>
        </p:nvSpPr>
        <p:spPr bwMode="auto">
          <a:xfrm flipH="1">
            <a:off x="7991648" y="5018028"/>
            <a:ext cx="339834" cy="1746"/>
          </a:xfrm>
          <a:prstGeom prst="line">
            <a:avLst/>
          </a:pr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84" name="Freeform 359">
            <a:extLst>
              <a:ext uri="{FF2B5EF4-FFF2-40B4-BE49-F238E27FC236}">
                <a16:creationId xmlns:a16="http://schemas.microsoft.com/office/drawing/2014/main" id="{C4D1DAA3-E2A4-480C-A9C3-23F9DCEC7F6C}"/>
              </a:ext>
            </a:extLst>
          </p:cNvPr>
          <p:cNvSpPr>
            <a:spLocks/>
          </p:cNvSpPr>
          <p:nvPr/>
        </p:nvSpPr>
        <p:spPr bwMode="auto">
          <a:xfrm>
            <a:off x="4506712" y="5356857"/>
            <a:ext cx="75156" cy="50624"/>
          </a:xfrm>
          <a:custGeom>
            <a:avLst/>
            <a:gdLst>
              <a:gd name="T0" fmla="*/ 2147483647 w 72"/>
              <a:gd name="T1" fmla="*/ 2147483647 h 48"/>
              <a:gd name="T2" fmla="*/ 2147483647 w 72"/>
              <a:gd name="T3" fmla="*/ 2147483647 h 48"/>
              <a:gd name="T4" fmla="*/ 2147483647 w 72"/>
              <a:gd name="T5" fmla="*/ 2147483647 h 48"/>
              <a:gd name="T6" fmla="*/ 2147483647 w 72"/>
              <a:gd name="T7" fmla="*/ 2147483647 h 48"/>
              <a:gd name="T8" fmla="*/ 2147483647 w 72"/>
              <a:gd name="T9" fmla="*/ 2147483647 h 48"/>
              <a:gd name="T10" fmla="*/ 2147483647 w 72"/>
              <a:gd name="T11" fmla="*/ 2147483647 h 48"/>
              <a:gd name="T12" fmla="*/ 2147483647 w 72"/>
              <a:gd name="T13" fmla="*/ 2147483647 h 48"/>
              <a:gd name="T14" fmla="*/ 2147483647 w 72"/>
              <a:gd name="T15" fmla="*/ 2147483647 h 48"/>
              <a:gd name="T16" fmla="*/ 2147483647 w 72"/>
              <a:gd name="T17" fmla="*/ 2147483647 h 48"/>
              <a:gd name="T18" fmla="*/ 2147483647 w 72"/>
              <a:gd name="T19" fmla="*/ 2147483647 h 48"/>
              <a:gd name="T20" fmla="*/ 2147483647 w 72"/>
              <a:gd name="T21" fmla="*/ 2147483647 h 48"/>
              <a:gd name="T22" fmla="*/ 2147483647 w 72"/>
              <a:gd name="T23" fmla="*/ 2147483647 h 48"/>
              <a:gd name="T24" fmla="*/ 2147483647 w 72"/>
              <a:gd name="T25" fmla="*/ 2147483647 h 48"/>
              <a:gd name="T26" fmla="*/ 2147483647 w 72"/>
              <a:gd name="T27" fmla="*/ 2147483647 h 48"/>
              <a:gd name="T28" fmla="*/ 2147483647 w 72"/>
              <a:gd name="T29" fmla="*/ 2147483647 h 48"/>
              <a:gd name="T30" fmla="*/ 2147483647 w 72"/>
              <a:gd name="T31" fmla="*/ 2147483647 h 48"/>
              <a:gd name="T32" fmla="*/ 2147483647 w 72"/>
              <a:gd name="T33" fmla="*/ 2147483647 h 48"/>
              <a:gd name="T34" fmla="*/ 2147483647 w 72"/>
              <a:gd name="T35" fmla="*/ 2147483647 h 48"/>
              <a:gd name="T36" fmla="*/ 2147483647 w 72"/>
              <a:gd name="T37" fmla="*/ 2147483647 h 48"/>
              <a:gd name="T38" fmla="*/ 2147483647 w 72"/>
              <a:gd name="T39" fmla="*/ 2147483647 h 48"/>
              <a:gd name="T40" fmla="*/ 2147483647 w 72"/>
              <a:gd name="T41" fmla="*/ 2147483647 h 48"/>
              <a:gd name="T42" fmla="*/ 2147483647 w 72"/>
              <a:gd name="T43" fmla="*/ 2147483647 h 48"/>
              <a:gd name="T44" fmla="*/ 2147483647 w 72"/>
              <a:gd name="T45" fmla="*/ 2147483647 h 48"/>
              <a:gd name="T46" fmla="*/ 2147483647 w 72"/>
              <a:gd name="T47" fmla="*/ 2147483647 h 48"/>
              <a:gd name="T48" fmla="*/ 2147483647 w 72"/>
              <a:gd name="T49" fmla="*/ 2147483647 h 48"/>
              <a:gd name="T50" fmla="*/ 2147483647 w 72"/>
              <a:gd name="T51" fmla="*/ 2147483647 h 48"/>
              <a:gd name="T52" fmla="*/ 2147483647 w 72"/>
              <a:gd name="T53" fmla="*/ 2147483647 h 48"/>
              <a:gd name="T54" fmla="*/ 2147483647 w 72"/>
              <a:gd name="T55" fmla="*/ 2147483647 h 48"/>
              <a:gd name="T56" fmla="*/ 2147483647 w 72"/>
              <a:gd name="T57" fmla="*/ 0 h 48"/>
              <a:gd name="T58" fmla="*/ 2147483647 w 72"/>
              <a:gd name="T59" fmla="*/ 0 h 48"/>
              <a:gd name="T60" fmla="*/ 2147483647 w 72"/>
              <a:gd name="T61" fmla="*/ 2147483647 h 48"/>
              <a:gd name="T62" fmla="*/ 2147483647 w 72"/>
              <a:gd name="T63" fmla="*/ 2147483647 h 48"/>
              <a:gd name="T64" fmla="*/ 2147483647 w 72"/>
              <a:gd name="T65" fmla="*/ 2147483647 h 48"/>
              <a:gd name="T66" fmla="*/ 2147483647 w 72"/>
              <a:gd name="T67" fmla="*/ 2147483647 h 48"/>
              <a:gd name="T68" fmla="*/ 0 w 72"/>
              <a:gd name="T69" fmla="*/ 2147483647 h 48"/>
              <a:gd name="T70" fmla="*/ 2147483647 w 72"/>
              <a:gd name="T71" fmla="*/ 2147483647 h 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2"/>
              <a:gd name="T109" fmla="*/ 0 h 48"/>
              <a:gd name="T110" fmla="*/ 72 w 72"/>
              <a:gd name="T111" fmla="*/ 48 h 4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2" h="48">
                <a:moveTo>
                  <a:pt x="8" y="15"/>
                </a:moveTo>
                <a:lnTo>
                  <a:pt x="8" y="15"/>
                </a:lnTo>
                <a:lnTo>
                  <a:pt x="13" y="18"/>
                </a:lnTo>
                <a:lnTo>
                  <a:pt x="17" y="22"/>
                </a:lnTo>
                <a:lnTo>
                  <a:pt x="19" y="26"/>
                </a:lnTo>
                <a:lnTo>
                  <a:pt x="19" y="30"/>
                </a:lnTo>
                <a:lnTo>
                  <a:pt x="21" y="33"/>
                </a:lnTo>
                <a:lnTo>
                  <a:pt x="28" y="39"/>
                </a:lnTo>
                <a:lnTo>
                  <a:pt x="35" y="41"/>
                </a:lnTo>
                <a:lnTo>
                  <a:pt x="43" y="39"/>
                </a:lnTo>
                <a:lnTo>
                  <a:pt x="48" y="39"/>
                </a:lnTo>
                <a:lnTo>
                  <a:pt x="54" y="43"/>
                </a:lnTo>
                <a:lnTo>
                  <a:pt x="59" y="48"/>
                </a:lnTo>
                <a:lnTo>
                  <a:pt x="66" y="48"/>
                </a:lnTo>
                <a:lnTo>
                  <a:pt x="72" y="45"/>
                </a:lnTo>
                <a:lnTo>
                  <a:pt x="72" y="41"/>
                </a:lnTo>
                <a:lnTo>
                  <a:pt x="68" y="37"/>
                </a:lnTo>
                <a:lnTo>
                  <a:pt x="66" y="28"/>
                </a:lnTo>
                <a:lnTo>
                  <a:pt x="63" y="22"/>
                </a:lnTo>
                <a:lnTo>
                  <a:pt x="54" y="18"/>
                </a:lnTo>
                <a:lnTo>
                  <a:pt x="46" y="15"/>
                </a:lnTo>
                <a:lnTo>
                  <a:pt x="44" y="5"/>
                </a:lnTo>
                <a:lnTo>
                  <a:pt x="43" y="2"/>
                </a:lnTo>
                <a:lnTo>
                  <a:pt x="41" y="0"/>
                </a:lnTo>
                <a:lnTo>
                  <a:pt x="35" y="0"/>
                </a:lnTo>
                <a:lnTo>
                  <a:pt x="30" y="3"/>
                </a:lnTo>
                <a:lnTo>
                  <a:pt x="19" y="5"/>
                </a:lnTo>
                <a:lnTo>
                  <a:pt x="6" y="5"/>
                </a:lnTo>
                <a:lnTo>
                  <a:pt x="0" y="7"/>
                </a:lnTo>
                <a:lnTo>
                  <a:pt x="8" y="15"/>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85" name="Freeform 363">
            <a:extLst>
              <a:ext uri="{FF2B5EF4-FFF2-40B4-BE49-F238E27FC236}">
                <a16:creationId xmlns:a16="http://schemas.microsoft.com/office/drawing/2014/main" id="{DEE91FAA-B877-4CBD-890D-281F3A483B1B}"/>
              </a:ext>
            </a:extLst>
          </p:cNvPr>
          <p:cNvSpPr>
            <a:spLocks/>
          </p:cNvSpPr>
          <p:nvPr/>
        </p:nvSpPr>
        <p:spPr bwMode="auto">
          <a:xfrm>
            <a:off x="4441360" y="5255609"/>
            <a:ext cx="65352" cy="50624"/>
          </a:xfrm>
          <a:custGeom>
            <a:avLst/>
            <a:gdLst>
              <a:gd name="T0" fmla="*/ 2147483647 w 62"/>
              <a:gd name="T1" fmla="*/ 2147483647 h 47"/>
              <a:gd name="T2" fmla="*/ 2147483647 w 62"/>
              <a:gd name="T3" fmla="*/ 2147483647 h 47"/>
              <a:gd name="T4" fmla="*/ 2147483647 w 62"/>
              <a:gd name="T5" fmla="*/ 2147483647 h 47"/>
              <a:gd name="T6" fmla="*/ 2147483647 w 62"/>
              <a:gd name="T7" fmla="*/ 2147483647 h 47"/>
              <a:gd name="T8" fmla="*/ 2147483647 w 62"/>
              <a:gd name="T9" fmla="*/ 2147483647 h 47"/>
              <a:gd name="T10" fmla="*/ 2147483647 w 62"/>
              <a:gd name="T11" fmla="*/ 2147483647 h 47"/>
              <a:gd name="T12" fmla="*/ 2147483647 w 62"/>
              <a:gd name="T13" fmla="*/ 2147483647 h 47"/>
              <a:gd name="T14" fmla="*/ 2147483647 w 62"/>
              <a:gd name="T15" fmla="*/ 2147483647 h 47"/>
              <a:gd name="T16" fmla="*/ 2147483647 w 62"/>
              <a:gd name="T17" fmla="*/ 2147483647 h 47"/>
              <a:gd name="T18" fmla="*/ 2147483647 w 62"/>
              <a:gd name="T19" fmla="*/ 2147483647 h 47"/>
              <a:gd name="T20" fmla="*/ 2147483647 w 62"/>
              <a:gd name="T21" fmla="*/ 2147483647 h 47"/>
              <a:gd name="T22" fmla="*/ 2147483647 w 62"/>
              <a:gd name="T23" fmla="*/ 2147483647 h 47"/>
              <a:gd name="T24" fmla="*/ 2147483647 w 62"/>
              <a:gd name="T25" fmla="*/ 0 h 47"/>
              <a:gd name="T26" fmla="*/ 2147483647 w 62"/>
              <a:gd name="T27" fmla="*/ 0 h 47"/>
              <a:gd name="T28" fmla="*/ 2147483647 w 62"/>
              <a:gd name="T29" fmla="*/ 2147483647 h 47"/>
              <a:gd name="T30" fmla="*/ 2147483647 w 62"/>
              <a:gd name="T31" fmla="*/ 2147483647 h 47"/>
              <a:gd name="T32" fmla="*/ 2147483647 w 62"/>
              <a:gd name="T33" fmla="*/ 2147483647 h 47"/>
              <a:gd name="T34" fmla="*/ 2147483647 w 62"/>
              <a:gd name="T35" fmla="*/ 2147483647 h 47"/>
              <a:gd name="T36" fmla="*/ 2147483647 w 62"/>
              <a:gd name="T37" fmla="*/ 2147483647 h 47"/>
              <a:gd name="T38" fmla="*/ 2147483647 w 62"/>
              <a:gd name="T39" fmla="*/ 2147483647 h 47"/>
              <a:gd name="T40" fmla="*/ 2147483647 w 62"/>
              <a:gd name="T41" fmla="*/ 2147483647 h 47"/>
              <a:gd name="T42" fmla="*/ 2147483647 w 62"/>
              <a:gd name="T43" fmla="*/ 2147483647 h 47"/>
              <a:gd name="T44" fmla="*/ 0 w 62"/>
              <a:gd name="T45" fmla="*/ 2147483647 h 47"/>
              <a:gd name="T46" fmla="*/ 0 w 62"/>
              <a:gd name="T47" fmla="*/ 2147483647 h 47"/>
              <a:gd name="T48" fmla="*/ 2147483647 w 62"/>
              <a:gd name="T49" fmla="*/ 2147483647 h 47"/>
              <a:gd name="T50" fmla="*/ 2147483647 w 62"/>
              <a:gd name="T51" fmla="*/ 2147483647 h 47"/>
              <a:gd name="T52" fmla="*/ 2147483647 w 62"/>
              <a:gd name="T53" fmla="*/ 2147483647 h 47"/>
              <a:gd name="T54" fmla="*/ 2147483647 w 62"/>
              <a:gd name="T55" fmla="*/ 2147483647 h 47"/>
              <a:gd name="T56" fmla="*/ 2147483647 w 62"/>
              <a:gd name="T57" fmla="*/ 2147483647 h 47"/>
              <a:gd name="T58" fmla="*/ 2147483647 w 62"/>
              <a:gd name="T59" fmla="*/ 2147483647 h 47"/>
              <a:gd name="T60" fmla="*/ 2147483647 w 62"/>
              <a:gd name="T61" fmla="*/ 2147483647 h 47"/>
              <a:gd name="T62" fmla="*/ 2147483647 w 62"/>
              <a:gd name="T63" fmla="*/ 2147483647 h 47"/>
              <a:gd name="T64" fmla="*/ 2147483647 w 62"/>
              <a:gd name="T65" fmla="*/ 2147483647 h 47"/>
              <a:gd name="T66" fmla="*/ 2147483647 w 62"/>
              <a:gd name="T67" fmla="*/ 2147483647 h 47"/>
              <a:gd name="T68" fmla="*/ 2147483647 w 62"/>
              <a:gd name="T69" fmla="*/ 2147483647 h 47"/>
              <a:gd name="T70" fmla="*/ 2147483647 w 62"/>
              <a:gd name="T71" fmla="*/ 2147483647 h 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2"/>
              <a:gd name="T109" fmla="*/ 0 h 47"/>
              <a:gd name="T110" fmla="*/ 62 w 62"/>
              <a:gd name="T111" fmla="*/ 47 h 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2" h="47">
                <a:moveTo>
                  <a:pt x="53" y="38"/>
                </a:moveTo>
                <a:lnTo>
                  <a:pt x="53" y="38"/>
                </a:lnTo>
                <a:lnTo>
                  <a:pt x="53" y="29"/>
                </a:lnTo>
                <a:lnTo>
                  <a:pt x="53" y="23"/>
                </a:lnTo>
                <a:lnTo>
                  <a:pt x="53" y="19"/>
                </a:lnTo>
                <a:lnTo>
                  <a:pt x="53" y="17"/>
                </a:lnTo>
                <a:lnTo>
                  <a:pt x="58" y="15"/>
                </a:lnTo>
                <a:lnTo>
                  <a:pt x="62" y="13"/>
                </a:lnTo>
                <a:lnTo>
                  <a:pt x="60" y="10"/>
                </a:lnTo>
                <a:lnTo>
                  <a:pt x="51" y="4"/>
                </a:lnTo>
                <a:lnTo>
                  <a:pt x="38" y="0"/>
                </a:lnTo>
                <a:lnTo>
                  <a:pt x="31" y="0"/>
                </a:lnTo>
                <a:lnTo>
                  <a:pt x="24" y="2"/>
                </a:lnTo>
                <a:lnTo>
                  <a:pt x="14" y="4"/>
                </a:lnTo>
                <a:lnTo>
                  <a:pt x="9" y="8"/>
                </a:lnTo>
                <a:lnTo>
                  <a:pt x="7" y="12"/>
                </a:lnTo>
                <a:lnTo>
                  <a:pt x="5" y="13"/>
                </a:lnTo>
                <a:lnTo>
                  <a:pt x="3" y="15"/>
                </a:lnTo>
                <a:lnTo>
                  <a:pt x="0" y="19"/>
                </a:lnTo>
                <a:lnTo>
                  <a:pt x="0" y="27"/>
                </a:lnTo>
                <a:lnTo>
                  <a:pt x="3" y="32"/>
                </a:lnTo>
                <a:lnTo>
                  <a:pt x="7" y="38"/>
                </a:lnTo>
                <a:lnTo>
                  <a:pt x="14" y="38"/>
                </a:lnTo>
                <a:lnTo>
                  <a:pt x="22" y="38"/>
                </a:lnTo>
                <a:lnTo>
                  <a:pt x="27" y="40"/>
                </a:lnTo>
                <a:lnTo>
                  <a:pt x="29" y="44"/>
                </a:lnTo>
                <a:lnTo>
                  <a:pt x="35" y="47"/>
                </a:lnTo>
                <a:lnTo>
                  <a:pt x="44" y="45"/>
                </a:lnTo>
                <a:lnTo>
                  <a:pt x="53" y="42"/>
                </a:lnTo>
                <a:lnTo>
                  <a:pt x="53" y="38"/>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86" name="Freeform 365">
            <a:extLst>
              <a:ext uri="{FF2B5EF4-FFF2-40B4-BE49-F238E27FC236}">
                <a16:creationId xmlns:a16="http://schemas.microsoft.com/office/drawing/2014/main" id="{4414E550-4953-4122-A5D6-A11C6FC29518}"/>
              </a:ext>
            </a:extLst>
          </p:cNvPr>
          <p:cNvSpPr>
            <a:spLocks/>
          </p:cNvSpPr>
          <p:nvPr/>
        </p:nvSpPr>
        <p:spPr bwMode="auto">
          <a:xfrm>
            <a:off x="4369471" y="5306232"/>
            <a:ext cx="37578" cy="31421"/>
          </a:xfrm>
          <a:custGeom>
            <a:avLst/>
            <a:gdLst>
              <a:gd name="T0" fmla="*/ 2147483647 w 35"/>
              <a:gd name="T1" fmla="*/ 2147483647 h 30"/>
              <a:gd name="T2" fmla="*/ 2147483647 w 35"/>
              <a:gd name="T3" fmla="*/ 2147483647 h 30"/>
              <a:gd name="T4" fmla="*/ 2147483647 w 35"/>
              <a:gd name="T5" fmla="*/ 2147483647 h 30"/>
              <a:gd name="T6" fmla="*/ 2147483647 w 35"/>
              <a:gd name="T7" fmla="*/ 0 h 30"/>
              <a:gd name="T8" fmla="*/ 2147483647 w 35"/>
              <a:gd name="T9" fmla="*/ 0 h 30"/>
              <a:gd name="T10" fmla="*/ 2147483647 w 35"/>
              <a:gd name="T11" fmla="*/ 2147483647 h 30"/>
              <a:gd name="T12" fmla="*/ 2147483647 w 35"/>
              <a:gd name="T13" fmla="*/ 2147483647 h 30"/>
              <a:gd name="T14" fmla="*/ 2147483647 w 35"/>
              <a:gd name="T15" fmla="*/ 2147483647 h 30"/>
              <a:gd name="T16" fmla="*/ 2147483647 w 35"/>
              <a:gd name="T17" fmla="*/ 2147483647 h 30"/>
              <a:gd name="T18" fmla="*/ 2147483647 w 35"/>
              <a:gd name="T19" fmla="*/ 2147483647 h 30"/>
              <a:gd name="T20" fmla="*/ 2147483647 w 35"/>
              <a:gd name="T21" fmla="*/ 2147483647 h 30"/>
              <a:gd name="T22" fmla="*/ 2147483647 w 35"/>
              <a:gd name="T23" fmla="*/ 2147483647 h 30"/>
              <a:gd name="T24" fmla="*/ 0 w 35"/>
              <a:gd name="T25" fmla="*/ 2147483647 h 30"/>
              <a:gd name="T26" fmla="*/ 2147483647 w 35"/>
              <a:gd name="T27" fmla="*/ 2147483647 h 30"/>
              <a:gd name="T28" fmla="*/ 2147483647 w 35"/>
              <a:gd name="T29" fmla="*/ 2147483647 h 30"/>
              <a:gd name="T30" fmla="*/ 2147483647 w 35"/>
              <a:gd name="T31" fmla="*/ 2147483647 h 30"/>
              <a:gd name="T32" fmla="*/ 2147483647 w 35"/>
              <a:gd name="T33" fmla="*/ 2147483647 h 30"/>
              <a:gd name="T34" fmla="*/ 2147483647 w 35"/>
              <a:gd name="T35" fmla="*/ 2147483647 h 30"/>
              <a:gd name="T36" fmla="*/ 2147483647 w 35"/>
              <a:gd name="T37" fmla="*/ 2147483647 h 30"/>
              <a:gd name="T38" fmla="*/ 2147483647 w 35"/>
              <a:gd name="T39" fmla="*/ 2147483647 h 30"/>
              <a:gd name="T40" fmla="*/ 2147483647 w 35"/>
              <a:gd name="T41" fmla="*/ 2147483647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30"/>
              <a:gd name="T65" fmla="*/ 35 w 35"/>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30">
                <a:moveTo>
                  <a:pt x="33" y="9"/>
                </a:moveTo>
                <a:lnTo>
                  <a:pt x="33" y="9"/>
                </a:lnTo>
                <a:lnTo>
                  <a:pt x="33" y="3"/>
                </a:lnTo>
                <a:lnTo>
                  <a:pt x="30" y="0"/>
                </a:lnTo>
                <a:lnTo>
                  <a:pt x="24" y="0"/>
                </a:lnTo>
                <a:lnTo>
                  <a:pt x="19" y="3"/>
                </a:lnTo>
                <a:lnTo>
                  <a:pt x="13" y="11"/>
                </a:lnTo>
                <a:lnTo>
                  <a:pt x="9" y="15"/>
                </a:lnTo>
                <a:lnTo>
                  <a:pt x="6" y="20"/>
                </a:lnTo>
                <a:lnTo>
                  <a:pt x="2" y="22"/>
                </a:lnTo>
                <a:lnTo>
                  <a:pt x="0" y="24"/>
                </a:lnTo>
                <a:lnTo>
                  <a:pt x="2" y="28"/>
                </a:lnTo>
                <a:lnTo>
                  <a:pt x="9" y="30"/>
                </a:lnTo>
                <a:lnTo>
                  <a:pt x="19" y="24"/>
                </a:lnTo>
                <a:lnTo>
                  <a:pt x="28" y="17"/>
                </a:lnTo>
                <a:lnTo>
                  <a:pt x="33" y="13"/>
                </a:lnTo>
                <a:lnTo>
                  <a:pt x="35" y="11"/>
                </a:lnTo>
                <a:lnTo>
                  <a:pt x="33" y="9"/>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87" name="Freeform 366">
            <a:extLst>
              <a:ext uri="{FF2B5EF4-FFF2-40B4-BE49-F238E27FC236}">
                <a16:creationId xmlns:a16="http://schemas.microsoft.com/office/drawing/2014/main" id="{6C8AA62C-35B3-4C50-801D-1F02F24C0EB5}"/>
              </a:ext>
            </a:extLst>
          </p:cNvPr>
          <p:cNvSpPr>
            <a:spLocks/>
          </p:cNvSpPr>
          <p:nvPr/>
        </p:nvSpPr>
        <p:spPr bwMode="auto">
          <a:xfrm>
            <a:off x="3160445" y="2389860"/>
            <a:ext cx="1228631" cy="995017"/>
          </a:xfrm>
          <a:custGeom>
            <a:avLst/>
            <a:gdLst>
              <a:gd name="T0" fmla="*/ 2147483647 w 1175"/>
              <a:gd name="T1" fmla="*/ 2147483647 h 946"/>
              <a:gd name="T2" fmla="*/ 2147483647 w 1175"/>
              <a:gd name="T3" fmla="*/ 2147483647 h 946"/>
              <a:gd name="T4" fmla="*/ 2147483647 w 1175"/>
              <a:gd name="T5" fmla="*/ 2147483647 h 946"/>
              <a:gd name="T6" fmla="*/ 2147483647 w 1175"/>
              <a:gd name="T7" fmla="*/ 2147483647 h 946"/>
              <a:gd name="T8" fmla="*/ 2147483647 w 1175"/>
              <a:gd name="T9" fmla="*/ 2147483647 h 946"/>
              <a:gd name="T10" fmla="*/ 2147483647 w 1175"/>
              <a:gd name="T11" fmla="*/ 2147483647 h 946"/>
              <a:gd name="T12" fmla="*/ 2147483647 w 1175"/>
              <a:gd name="T13" fmla="*/ 2147483647 h 946"/>
              <a:gd name="T14" fmla="*/ 2147483647 w 1175"/>
              <a:gd name="T15" fmla="*/ 2147483647 h 946"/>
              <a:gd name="T16" fmla="*/ 2147483647 w 1175"/>
              <a:gd name="T17" fmla="*/ 2147483647 h 946"/>
              <a:gd name="T18" fmla="*/ 2147483647 w 1175"/>
              <a:gd name="T19" fmla="*/ 2147483647 h 946"/>
              <a:gd name="T20" fmla="*/ 2147483647 w 1175"/>
              <a:gd name="T21" fmla="*/ 2147483647 h 946"/>
              <a:gd name="T22" fmla="*/ 2147483647 w 1175"/>
              <a:gd name="T23" fmla="*/ 2147483647 h 946"/>
              <a:gd name="T24" fmla="*/ 2147483647 w 1175"/>
              <a:gd name="T25" fmla="*/ 2147483647 h 946"/>
              <a:gd name="T26" fmla="*/ 2147483647 w 1175"/>
              <a:gd name="T27" fmla="*/ 2147483647 h 946"/>
              <a:gd name="T28" fmla="*/ 2147483647 w 1175"/>
              <a:gd name="T29" fmla="*/ 2147483647 h 946"/>
              <a:gd name="T30" fmla="*/ 2147483647 w 1175"/>
              <a:gd name="T31" fmla="*/ 2147483647 h 946"/>
              <a:gd name="T32" fmla="*/ 2147483647 w 1175"/>
              <a:gd name="T33" fmla="*/ 2147483647 h 946"/>
              <a:gd name="T34" fmla="*/ 2147483647 w 1175"/>
              <a:gd name="T35" fmla="*/ 2147483647 h 946"/>
              <a:gd name="T36" fmla="*/ 2147483647 w 1175"/>
              <a:gd name="T37" fmla="*/ 2147483647 h 946"/>
              <a:gd name="T38" fmla="*/ 2147483647 w 1175"/>
              <a:gd name="T39" fmla="*/ 2147483647 h 946"/>
              <a:gd name="T40" fmla="*/ 2147483647 w 1175"/>
              <a:gd name="T41" fmla="*/ 2147483647 h 946"/>
              <a:gd name="T42" fmla="*/ 2147483647 w 1175"/>
              <a:gd name="T43" fmla="*/ 2147483647 h 946"/>
              <a:gd name="T44" fmla="*/ 2147483647 w 1175"/>
              <a:gd name="T45" fmla="*/ 2147483647 h 946"/>
              <a:gd name="T46" fmla="*/ 2147483647 w 1175"/>
              <a:gd name="T47" fmla="*/ 2147483647 h 946"/>
              <a:gd name="T48" fmla="*/ 2147483647 w 1175"/>
              <a:gd name="T49" fmla="*/ 2147483647 h 946"/>
              <a:gd name="T50" fmla="*/ 2147483647 w 1175"/>
              <a:gd name="T51" fmla="*/ 2147483647 h 946"/>
              <a:gd name="T52" fmla="*/ 2147483647 w 1175"/>
              <a:gd name="T53" fmla="*/ 2147483647 h 946"/>
              <a:gd name="T54" fmla="*/ 2147483647 w 1175"/>
              <a:gd name="T55" fmla="*/ 2147483647 h 946"/>
              <a:gd name="T56" fmla="*/ 2147483647 w 1175"/>
              <a:gd name="T57" fmla="*/ 2147483647 h 946"/>
              <a:gd name="T58" fmla="*/ 2147483647 w 1175"/>
              <a:gd name="T59" fmla="*/ 2147483647 h 946"/>
              <a:gd name="T60" fmla="*/ 2147483647 w 1175"/>
              <a:gd name="T61" fmla="*/ 2147483647 h 946"/>
              <a:gd name="T62" fmla="*/ 2147483647 w 1175"/>
              <a:gd name="T63" fmla="*/ 2147483647 h 946"/>
              <a:gd name="T64" fmla="*/ 2147483647 w 1175"/>
              <a:gd name="T65" fmla="*/ 2147483647 h 946"/>
              <a:gd name="T66" fmla="*/ 2147483647 w 1175"/>
              <a:gd name="T67" fmla="*/ 2147483647 h 946"/>
              <a:gd name="T68" fmla="*/ 2147483647 w 1175"/>
              <a:gd name="T69" fmla="*/ 2147483647 h 946"/>
              <a:gd name="T70" fmla="*/ 2147483647 w 1175"/>
              <a:gd name="T71" fmla="*/ 2147483647 h 946"/>
              <a:gd name="T72" fmla="*/ 2147483647 w 1175"/>
              <a:gd name="T73" fmla="*/ 2147483647 h 946"/>
              <a:gd name="T74" fmla="*/ 2147483647 w 1175"/>
              <a:gd name="T75" fmla="*/ 2147483647 h 946"/>
              <a:gd name="T76" fmla="*/ 2147483647 w 1175"/>
              <a:gd name="T77" fmla="*/ 2147483647 h 946"/>
              <a:gd name="T78" fmla="*/ 2147483647 w 1175"/>
              <a:gd name="T79" fmla="*/ 2147483647 h 946"/>
              <a:gd name="T80" fmla="*/ 2147483647 w 1175"/>
              <a:gd name="T81" fmla="*/ 2147483647 h 946"/>
              <a:gd name="T82" fmla="*/ 2147483647 w 1175"/>
              <a:gd name="T83" fmla="*/ 2147483647 h 946"/>
              <a:gd name="T84" fmla="*/ 2147483647 w 1175"/>
              <a:gd name="T85" fmla="*/ 2147483647 h 946"/>
              <a:gd name="T86" fmla="*/ 2147483647 w 1175"/>
              <a:gd name="T87" fmla="*/ 2147483647 h 946"/>
              <a:gd name="T88" fmla="*/ 2147483647 w 1175"/>
              <a:gd name="T89" fmla="*/ 2147483647 h 946"/>
              <a:gd name="T90" fmla="*/ 2147483647 w 1175"/>
              <a:gd name="T91" fmla="*/ 2147483647 h 946"/>
              <a:gd name="T92" fmla="*/ 2147483647 w 1175"/>
              <a:gd name="T93" fmla="*/ 2147483647 h 946"/>
              <a:gd name="T94" fmla="*/ 2147483647 w 1175"/>
              <a:gd name="T95" fmla="*/ 2147483647 h 946"/>
              <a:gd name="T96" fmla="*/ 2147483647 w 1175"/>
              <a:gd name="T97" fmla="*/ 2147483647 h 946"/>
              <a:gd name="T98" fmla="*/ 2147483647 w 1175"/>
              <a:gd name="T99" fmla="*/ 2147483647 h 946"/>
              <a:gd name="T100" fmla="*/ 2147483647 w 1175"/>
              <a:gd name="T101" fmla="*/ 2147483647 h 946"/>
              <a:gd name="T102" fmla="*/ 2147483647 w 1175"/>
              <a:gd name="T103" fmla="*/ 2147483647 h 946"/>
              <a:gd name="T104" fmla="*/ 2147483647 w 1175"/>
              <a:gd name="T105" fmla="*/ 2147483647 h 946"/>
              <a:gd name="T106" fmla="*/ 2147483647 w 1175"/>
              <a:gd name="T107" fmla="*/ 2147483647 h 946"/>
              <a:gd name="T108" fmla="*/ 2147483647 w 1175"/>
              <a:gd name="T109" fmla="*/ 2147483647 h 946"/>
              <a:gd name="T110" fmla="*/ 2147483647 w 1175"/>
              <a:gd name="T111" fmla="*/ 2147483647 h 946"/>
              <a:gd name="T112" fmla="*/ 2147483647 w 1175"/>
              <a:gd name="T113" fmla="*/ 2147483647 h 946"/>
              <a:gd name="T114" fmla="*/ 2147483647 w 1175"/>
              <a:gd name="T115" fmla="*/ 2147483647 h 9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75"/>
              <a:gd name="T175" fmla="*/ 0 h 946"/>
              <a:gd name="T176" fmla="*/ 1175 w 1175"/>
              <a:gd name="T177" fmla="*/ 946 h 9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75" h="946">
                <a:moveTo>
                  <a:pt x="796" y="611"/>
                </a:moveTo>
                <a:lnTo>
                  <a:pt x="749" y="105"/>
                </a:lnTo>
                <a:lnTo>
                  <a:pt x="745" y="96"/>
                </a:lnTo>
                <a:lnTo>
                  <a:pt x="738" y="90"/>
                </a:lnTo>
                <a:lnTo>
                  <a:pt x="728" y="89"/>
                </a:lnTo>
                <a:lnTo>
                  <a:pt x="717" y="89"/>
                </a:lnTo>
                <a:lnTo>
                  <a:pt x="712" y="85"/>
                </a:lnTo>
                <a:lnTo>
                  <a:pt x="708" y="75"/>
                </a:lnTo>
                <a:lnTo>
                  <a:pt x="701" y="72"/>
                </a:lnTo>
                <a:lnTo>
                  <a:pt x="688" y="89"/>
                </a:lnTo>
                <a:lnTo>
                  <a:pt x="684" y="87"/>
                </a:lnTo>
                <a:lnTo>
                  <a:pt x="673" y="83"/>
                </a:lnTo>
                <a:lnTo>
                  <a:pt x="662" y="81"/>
                </a:lnTo>
                <a:lnTo>
                  <a:pt x="653" y="85"/>
                </a:lnTo>
                <a:lnTo>
                  <a:pt x="648" y="87"/>
                </a:lnTo>
                <a:lnTo>
                  <a:pt x="644" y="83"/>
                </a:lnTo>
                <a:lnTo>
                  <a:pt x="639" y="77"/>
                </a:lnTo>
                <a:lnTo>
                  <a:pt x="628" y="77"/>
                </a:lnTo>
                <a:lnTo>
                  <a:pt x="619" y="74"/>
                </a:lnTo>
                <a:lnTo>
                  <a:pt x="611" y="70"/>
                </a:lnTo>
                <a:lnTo>
                  <a:pt x="604" y="68"/>
                </a:lnTo>
                <a:lnTo>
                  <a:pt x="597" y="72"/>
                </a:lnTo>
                <a:lnTo>
                  <a:pt x="593" y="60"/>
                </a:lnTo>
                <a:lnTo>
                  <a:pt x="586" y="60"/>
                </a:lnTo>
                <a:lnTo>
                  <a:pt x="576" y="62"/>
                </a:lnTo>
                <a:lnTo>
                  <a:pt x="573" y="60"/>
                </a:lnTo>
                <a:lnTo>
                  <a:pt x="565" y="58"/>
                </a:lnTo>
                <a:lnTo>
                  <a:pt x="558" y="58"/>
                </a:lnTo>
                <a:lnTo>
                  <a:pt x="553" y="60"/>
                </a:lnTo>
                <a:lnTo>
                  <a:pt x="549" y="64"/>
                </a:lnTo>
                <a:lnTo>
                  <a:pt x="547" y="66"/>
                </a:lnTo>
                <a:lnTo>
                  <a:pt x="544" y="62"/>
                </a:lnTo>
                <a:lnTo>
                  <a:pt x="538" y="55"/>
                </a:lnTo>
                <a:lnTo>
                  <a:pt x="527" y="49"/>
                </a:lnTo>
                <a:lnTo>
                  <a:pt x="527" y="40"/>
                </a:lnTo>
                <a:lnTo>
                  <a:pt x="523" y="30"/>
                </a:lnTo>
                <a:lnTo>
                  <a:pt x="516" y="28"/>
                </a:lnTo>
                <a:lnTo>
                  <a:pt x="507" y="34"/>
                </a:lnTo>
                <a:lnTo>
                  <a:pt x="507" y="40"/>
                </a:lnTo>
                <a:lnTo>
                  <a:pt x="516" y="43"/>
                </a:lnTo>
                <a:lnTo>
                  <a:pt x="523" y="49"/>
                </a:lnTo>
                <a:lnTo>
                  <a:pt x="518" y="55"/>
                </a:lnTo>
                <a:lnTo>
                  <a:pt x="514" y="58"/>
                </a:lnTo>
                <a:lnTo>
                  <a:pt x="512" y="60"/>
                </a:lnTo>
                <a:lnTo>
                  <a:pt x="509" y="58"/>
                </a:lnTo>
                <a:lnTo>
                  <a:pt x="503" y="55"/>
                </a:lnTo>
                <a:lnTo>
                  <a:pt x="501" y="49"/>
                </a:lnTo>
                <a:lnTo>
                  <a:pt x="501" y="43"/>
                </a:lnTo>
                <a:lnTo>
                  <a:pt x="500" y="40"/>
                </a:lnTo>
                <a:lnTo>
                  <a:pt x="496" y="38"/>
                </a:lnTo>
                <a:lnTo>
                  <a:pt x="494" y="34"/>
                </a:lnTo>
                <a:lnTo>
                  <a:pt x="494" y="27"/>
                </a:lnTo>
                <a:lnTo>
                  <a:pt x="494" y="23"/>
                </a:lnTo>
                <a:lnTo>
                  <a:pt x="487" y="23"/>
                </a:lnTo>
                <a:lnTo>
                  <a:pt x="478" y="25"/>
                </a:lnTo>
                <a:lnTo>
                  <a:pt x="474" y="28"/>
                </a:lnTo>
                <a:lnTo>
                  <a:pt x="472" y="32"/>
                </a:lnTo>
                <a:lnTo>
                  <a:pt x="472" y="38"/>
                </a:lnTo>
                <a:lnTo>
                  <a:pt x="470" y="38"/>
                </a:lnTo>
                <a:lnTo>
                  <a:pt x="472" y="28"/>
                </a:lnTo>
                <a:lnTo>
                  <a:pt x="470" y="19"/>
                </a:lnTo>
                <a:lnTo>
                  <a:pt x="465" y="15"/>
                </a:lnTo>
                <a:lnTo>
                  <a:pt x="461" y="13"/>
                </a:lnTo>
                <a:lnTo>
                  <a:pt x="463" y="6"/>
                </a:lnTo>
                <a:lnTo>
                  <a:pt x="461" y="0"/>
                </a:lnTo>
                <a:lnTo>
                  <a:pt x="448" y="6"/>
                </a:lnTo>
                <a:lnTo>
                  <a:pt x="445" y="13"/>
                </a:lnTo>
                <a:lnTo>
                  <a:pt x="439" y="17"/>
                </a:lnTo>
                <a:lnTo>
                  <a:pt x="432" y="19"/>
                </a:lnTo>
                <a:lnTo>
                  <a:pt x="417" y="19"/>
                </a:lnTo>
                <a:lnTo>
                  <a:pt x="403" y="21"/>
                </a:lnTo>
                <a:lnTo>
                  <a:pt x="395" y="27"/>
                </a:lnTo>
                <a:lnTo>
                  <a:pt x="393" y="34"/>
                </a:lnTo>
                <a:lnTo>
                  <a:pt x="393" y="36"/>
                </a:lnTo>
                <a:lnTo>
                  <a:pt x="393" y="38"/>
                </a:lnTo>
                <a:lnTo>
                  <a:pt x="392" y="40"/>
                </a:lnTo>
                <a:lnTo>
                  <a:pt x="388" y="42"/>
                </a:lnTo>
                <a:lnTo>
                  <a:pt x="382" y="38"/>
                </a:lnTo>
                <a:lnTo>
                  <a:pt x="379" y="36"/>
                </a:lnTo>
                <a:lnTo>
                  <a:pt x="372" y="38"/>
                </a:lnTo>
                <a:lnTo>
                  <a:pt x="362" y="40"/>
                </a:lnTo>
                <a:lnTo>
                  <a:pt x="353" y="43"/>
                </a:lnTo>
                <a:lnTo>
                  <a:pt x="342" y="49"/>
                </a:lnTo>
                <a:lnTo>
                  <a:pt x="335" y="57"/>
                </a:lnTo>
                <a:lnTo>
                  <a:pt x="328" y="64"/>
                </a:lnTo>
                <a:lnTo>
                  <a:pt x="324" y="74"/>
                </a:lnTo>
                <a:lnTo>
                  <a:pt x="315" y="90"/>
                </a:lnTo>
                <a:lnTo>
                  <a:pt x="298" y="102"/>
                </a:lnTo>
                <a:lnTo>
                  <a:pt x="284" y="107"/>
                </a:lnTo>
                <a:lnTo>
                  <a:pt x="273" y="107"/>
                </a:lnTo>
                <a:lnTo>
                  <a:pt x="267" y="104"/>
                </a:lnTo>
                <a:lnTo>
                  <a:pt x="260" y="100"/>
                </a:lnTo>
                <a:lnTo>
                  <a:pt x="251" y="102"/>
                </a:lnTo>
                <a:lnTo>
                  <a:pt x="245" y="109"/>
                </a:lnTo>
                <a:lnTo>
                  <a:pt x="238" y="115"/>
                </a:lnTo>
                <a:lnTo>
                  <a:pt x="231" y="117"/>
                </a:lnTo>
                <a:lnTo>
                  <a:pt x="229" y="119"/>
                </a:lnTo>
                <a:lnTo>
                  <a:pt x="238" y="130"/>
                </a:lnTo>
                <a:lnTo>
                  <a:pt x="251" y="145"/>
                </a:lnTo>
                <a:lnTo>
                  <a:pt x="262" y="160"/>
                </a:lnTo>
                <a:lnTo>
                  <a:pt x="269" y="175"/>
                </a:lnTo>
                <a:lnTo>
                  <a:pt x="273" y="196"/>
                </a:lnTo>
                <a:lnTo>
                  <a:pt x="273" y="209"/>
                </a:lnTo>
                <a:lnTo>
                  <a:pt x="276" y="218"/>
                </a:lnTo>
                <a:lnTo>
                  <a:pt x="282" y="224"/>
                </a:lnTo>
                <a:lnTo>
                  <a:pt x="291" y="226"/>
                </a:lnTo>
                <a:lnTo>
                  <a:pt x="302" y="226"/>
                </a:lnTo>
                <a:lnTo>
                  <a:pt x="313" y="228"/>
                </a:lnTo>
                <a:lnTo>
                  <a:pt x="317" y="233"/>
                </a:lnTo>
                <a:lnTo>
                  <a:pt x="311" y="241"/>
                </a:lnTo>
                <a:lnTo>
                  <a:pt x="304" y="250"/>
                </a:lnTo>
                <a:lnTo>
                  <a:pt x="306" y="258"/>
                </a:lnTo>
                <a:lnTo>
                  <a:pt x="313" y="260"/>
                </a:lnTo>
                <a:lnTo>
                  <a:pt x="326" y="258"/>
                </a:lnTo>
                <a:lnTo>
                  <a:pt x="340" y="256"/>
                </a:lnTo>
                <a:lnTo>
                  <a:pt x="348" y="260"/>
                </a:lnTo>
                <a:lnTo>
                  <a:pt x="344" y="267"/>
                </a:lnTo>
                <a:lnTo>
                  <a:pt x="328" y="269"/>
                </a:lnTo>
                <a:lnTo>
                  <a:pt x="320" y="269"/>
                </a:lnTo>
                <a:lnTo>
                  <a:pt x="315" y="271"/>
                </a:lnTo>
                <a:lnTo>
                  <a:pt x="311" y="275"/>
                </a:lnTo>
                <a:lnTo>
                  <a:pt x="313" y="275"/>
                </a:lnTo>
                <a:lnTo>
                  <a:pt x="306" y="275"/>
                </a:lnTo>
                <a:lnTo>
                  <a:pt x="298" y="277"/>
                </a:lnTo>
                <a:lnTo>
                  <a:pt x="296" y="282"/>
                </a:lnTo>
                <a:lnTo>
                  <a:pt x="285" y="280"/>
                </a:lnTo>
                <a:lnTo>
                  <a:pt x="275" y="277"/>
                </a:lnTo>
                <a:lnTo>
                  <a:pt x="264" y="273"/>
                </a:lnTo>
                <a:lnTo>
                  <a:pt x="256" y="271"/>
                </a:lnTo>
                <a:lnTo>
                  <a:pt x="253" y="269"/>
                </a:lnTo>
                <a:lnTo>
                  <a:pt x="249" y="265"/>
                </a:lnTo>
                <a:lnTo>
                  <a:pt x="249" y="261"/>
                </a:lnTo>
                <a:lnTo>
                  <a:pt x="253" y="258"/>
                </a:lnTo>
                <a:lnTo>
                  <a:pt x="256" y="254"/>
                </a:lnTo>
                <a:lnTo>
                  <a:pt x="258" y="246"/>
                </a:lnTo>
                <a:lnTo>
                  <a:pt x="253" y="243"/>
                </a:lnTo>
                <a:lnTo>
                  <a:pt x="238" y="246"/>
                </a:lnTo>
                <a:lnTo>
                  <a:pt x="232" y="248"/>
                </a:lnTo>
                <a:lnTo>
                  <a:pt x="229" y="252"/>
                </a:lnTo>
                <a:lnTo>
                  <a:pt x="223" y="254"/>
                </a:lnTo>
                <a:lnTo>
                  <a:pt x="218" y="254"/>
                </a:lnTo>
                <a:lnTo>
                  <a:pt x="210" y="254"/>
                </a:lnTo>
                <a:lnTo>
                  <a:pt x="201" y="254"/>
                </a:lnTo>
                <a:lnTo>
                  <a:pt x="194" y="258"/>
                </a:lnTo>
                <a:lnTo>
                  <a:pt x="185" y="260"/>
                </a:lnTo>
                <a:lnTo>
                  <a:pt x="178" y="263"/>
                </a:lnTo>
                <a:lnTo>
                  <a:pt x="170" y="267"/>
                </a:lnTo>
                <a:lnTo>
                  <a:pt x="163" y="267"/>
                </a:lnTo>
                <a:lnTo>
                  <a:pt x="159" y="267"/>
                </a:lnTo>
                <a:lnTo>
                  <a:pt x="152" y="267"/>
                </a:lnTo>
                <a:lnTo>
                  <a:pt x="154" y="271"/>
                </a:lnTo>
                <a:lnTo>
                  <a:pt x="159" y="275"/>
                </a:lnTo>
                <a:lnTo>
                  <a:pt x="168" y="282"/>
                </a:lnTo>
                <a:lnTo>
                  <a:pt x="178" y="288"/>
                </a:lnTo>
                <a:lnTo>
                  <a:pt x="185" y="295"/>
                </a:lnTo>
                <a:lnTo>
                  <a:pt x="187" y="303"/>
                </a:lnTo>
                <a:lnTo>
                  <a:pt x="181" y="308"/>
                </a:lnTo>
                <a:lnTo>
                  <a:pt x="178" y="318"/>
                </a:lnTo>
                <a:lnTo>
                  <a:pt x="179" y="329"/>
                </a:lnTo>
                <a:lnTo>
                  <a:pt x="187" y="342"/>
                </a:lnTo>
                <a:lnTo>
                  <a:pt x="199" y="355"/>
                </a:lnTo>
                <a:lnTo>
                  <a:pt x="205" y="359"/>
                </a:lnTo>
                <a:lnTo>
                  <a:pt x="212" y="357"/>
                </a:lnTo>
                <a:lnTo>
                  <a:pt x="220" y="357"/>
                </a:lnTo>
                <a:lnTo>
                  <a:pt x="223" y="357"/>
                </a:lnTo>
                <a:lnTo>
                  <a:pt x="231" y="359"/>
                </a:lnTo>
                <a:lnTo>
                  <a:pt x="243" y="357"/>
                </a:lnTo>
                <a:lnTo>
                  <a:pt x="254" y="357"/>
                </a:lnTo>
                <a:lnTo>
                  <a:pt x="256" y="361"/>
                </a:lnTo>
                <a:lnTo>
                  <a:pt x="254" y="367"/>
                </a:lnTo>
                <a:lnTo>
                  <a:pt x="258" y="369"/>
                </a:lnTo>
                <a:lnTo>
                  <a:pt x="262" y="369"/>
                </a:lnTo>
                <a:lnTo>
                  <a:pt x="267" y="369"/>
                </a:lnTo>
                <a:lnTo>
                  <a:pt x="276" y="363"/>
                </a:lnTo>
                <a:lnTo>
                  <a:pt x="291" y="355"/>
                </a:lnTo>
                <a:lnTo>
                  <a:pt x="300" y="357"/>
                </a:lnTo>
                <a:lnTo>
                  <a:pt x="295" y="372"/>
                </a:lnTo>
                <a:lnTo>
                  <a:pt x="289" y="384"/>
                </a:lnTo>
                <a:lnTo>
                  <a:pt x="295" y="401"/>
                </a:lnTo>
                <a:lnTo>
                  <a:pt x="293" y="419"/>
                </a:lnTo>
                <a:lnTo>
                  <a:pt x="273" y="431"/>
                </a:lnTo>
                <a:lnTo>
                  <a:pt x="258" y="429"/>
                </a:lnTo>
                <a:lnTo>
                  <a:pt x="247" y="434"/>
                </a:lnTo>
                <a:lnTo>
                  <a:pt x="238" y="442"/>
                </a:lnTo>
                <a:lnTo>
                  <a:pt x="231" y="440"/>
                </a:lnTo>
                <a:lnTo>
                  <a:pt x="220" y="434"/>
                </a:lnTo>
                <a:lnTo>
                  <a:pt x="205" y="433"/>
                </a:lnTo>
                <a:lnTo>
                  <a:pt x="190" y="438"/>
                </a:lnTo>
                <a:lnTo>
                  <a:pt x="183" y="457"/>
                </a:lnTo>
                <a:lnTo>
                  <a:pt x="176" y="465"/>
                </a:lnTo>
                <a:lnTo>
                  <a:pt x="167" y="472"/>
                </a:lnTo>
                <a:lnTo>
                  <a:pt x="157" y="478"/>
                </a:lnTo>
                <a:lnTo>
                  <a:pt x="156" y="483"/>
                </a:lnTo>
                <a:lnTo>
                  <a:pt x="154" y="489"/>
                </a:lnTo>
                <a:lnTo>
                  <a:pt x="148" y="493"/>
                </a:lnTo>
                <a:lnTo>
                  <a:pt x="143" y="496"/>
                </a:lnTo>
                <a:lnTo>
                  <a:pt x="135" y="502"/>
                </a:lnTo>
                <a:lnTo>
                  <a:pt x="134" y="511"/>
                </a:lnTo>
                <a:lnTo>
                  <a:pt x="135" y="523"/>
                </a:lnTo>
                <a:lnTo>
                  <a:pt x="139" y="534"/>
                </a:lnTo>
                <a:lnTo>
                  <a:pt x="141" y="538"/>
                </a:lnTo>
                <a:lnTo>
                  <a:pt x="148" y="543"/>
                </a:lnTo>
                <a:lnTo>
                  <a:pt x="150" y="564"/>
                </a:lnTo>
                <a:lnTo>
                  <a:pt x="145" y="564"/>
                </a:lnTo>
                <a:lnTo>
                  <a:pt x="139" y="562"/>
                </a:lnTo>
                <a:lnTo>
                  <a:pt x="137" y="564"/>
                </a:lnTo>
                <a:lnTo>
                  <a:pt x="141" y="570"/>
                </a:lnTo>
                <a:lnTo>
                  <a:pt x="146" y="579"/>
                </a:lnTo>
                <a:lnTo>
                  <a:pt x="156" y="590"/>
                </a:lnTo>
                <a:lnTo>
                  <a:pt x="161" y="600"/>
                </a:lnTo>
                <a:lnTo>
                  <a:pt x="161" y="609"/>
                </a:lnTo>
                <a:lnTo>
                  <a:pt x="163" y="619"/>
                </a:lnTo>
                <a:lnTo>
                  <a:pt x="174" y="630"/>
                </a:lnTo>
                <a:lnTo>
                  <a:pt x="188" y="634"/>
                </a:lnTo>
                <a:lnTo>
                  <a:pt x="201" y="628"/>
                </a:lnTo>
                <a:lnTo>
                  <a:pt x="210" y="617"/>
                </a:lnTo>
                <a:lnTo>
                  <a:pt x="218" y="609"/>
                </a:lnTo>
                <a:lnTo>
                  <a:pt x="220" y="609"/>
                </a:lnTo>
                <a:lnTo>
                  <a:pt x="218" y="619"/>
                </a:lnTo>
                <a:lnTo>
                  <a:pt x="216" y="634"/>
                </a:lnTo>
                <a:lnTo>
                  <a:pt x="216" y="649"/>
                </a:lnTo>
                <a:lnTo>
                  <a:pt x="218" y="660"/>
                </a:lnTo>
                <a:lnTo>
                  <a:pt x="220" y="664"/>
                </a:lnTo>
                <a:lnTo>
                  <a:pt x="214" y="669"/>
                </a:lnTo>
                <a:lnTo>
                  <a:pt x="212" y="673"/>
                </a:lnTo>
                <a:lnTo>
                  <a:pt x="212" y="677"/>
                </a:lnTo>
                <a:lnTo>
                  <a:pt x="212" y="688"/>
                </a:lnTo>
                <a:lnTo>
                  <a:pt x="210" y="699"/>
                </a:lnTo>
                <a:lnTo>
                  <a:pt x="209" y="707"/>
                </a:lnTo>
                <a:lnTo>
                  <a:pt x="203" y="709"/>
                </a:lnTo>
                <a:lnTo>
                  <a:pt x="198" y="703"/>
                </a:lnTo>
                <a:lnTo>
                  <a:pt x="194" y="699"/>
                </a:lnTo>
                <a:lnTo>
                  <a:pt x="192" y="705"/>
                </a:lnTo>
                <a:lnTo>
                  <a:pt x="196" y="713"/>
                </a:lnTo>
                <a:lnTo>
                  <a:pt x="203" y="716"/>
                </a:lnTo>
                <a:lnTo>
                  <a:pt x="214" y="714"/>
                </a:lnTo>
                <a:lnTo>
                  <a:pt x="225" y="711"/>
                </a:lnTo>
                <a:lnTo>
                  <a:pt x="234" y="707"/>
                </a:lnTo>
                <a:lnTo>
                  <a:pt x="238" y="705"/>
                </a:lnTo>
                <a:lnTo>
                  <a:pt x="247" y="716"/>
                </a:lnTo>
                <a:lnTo>
                  <a:pt x="262" y="716"/>
                </a:lnTo>
                <a:lnTo>
                  <a:pt x="276" y="745"/>
                </a:lnTo>
                <a:lnTo>
                  <a:pt x="280" y="750"/>
                </a:lnTo>
                <a:lnTo>
                  <a:pt x="285" y="752"/>
                </a:lnTo>
                <a:lnTo>
                  <a:pt x="289" y="750"/>
                </a:lnTo>
                <a:lnTo>
                  <a:pt x="287" y="743"/>
                </a:lnTo>
                <a:lnTo>
                  <a:pt x="287" y="735"/>
                </a:lnTo>
                <a:lnTo>
                  <a:pt x="291" y="731"/>
                </a:lnTo>
                <a:lnTo>
                  <a:pt x="295" y="728"/>
                </a:lnTo>
                <a:lnTo>
                  <a:pt x="295" y="718"/>
                </a:lnTo>
                <a:lnTo>
                  <a:pt x="293" y="713"/>
                </a:lnTo>
                <a:lnTo>
                  <a:pt x="298" y="713"/>
                </a:lnTo>
                <a:lnTo>
                  <a:pt x="302" y="713"/>
                </a:lnTo>
                <a:lnTo>
                  <a:pt x="302" y="703"/>
                </a:lnTo>
                <a:lnTo>
                  <a:pt x="306" y="699"/>
                </a:lnTo>
                <a:lnTo>
                  <a:pt x="309" y="699"/>
                </a:lnTo>
                <a:lnTo>
                  <a:pt x="313" y="703"/>
                </a:lnTo>
                <a:lnTo>
                  <a:pt x="311" y="709"/>
                </a:lnTo>
                <a:lnTo>
                  <a:pt x="307" y="718"/>
                </a:lnTo>
                <a:lnTo>
                  <a:pt x="307" y="726"/>
                </a:lnTo>
                <a:lnTo>
                  <a:pt x="309" y="730"/>
                </a:lnTo>
                <a:lnTo>
                  <a:pt x="318" y="730"/>
                </a:lnTo>
                <a:lnTo>
                  <a:pt x="329" y="728"/>
                </a:lnTo>
                <a:lnTo>
                  <a:pt x="339" y="724"/>
                </a:lnTo>
                <a:lnTo>
                  <a:pt x="346" y="724"/>
                </a:lnTo>
                <a:lnTo>
                  <a:pt x="346" y="728"/>
                </a:lnTo>
                <a:lnTo>
                  <a:pt x="342" y="733"/>
                </a:lnTo>
                <a:lnTo>
                  <a:pt x="333" y="737"/>
                </a:lnTo>
                <a:lnTo>
                  <a:pt x="326" y="739"/>
                </a:lnTo>
                <a:lnTo>
                  <a:pt x="324" y="745"/>
                </a:lnTo>
                <a:lnTo>
                  <a:pt x="326" y="750"/>
                </a:lnTo>
                <a:lnTo>
                  <a:pt x="329" y="756"/>
                </a:lnTo>
                <a:lnTo>
                  <a:pt x="329" y="760"/>
                </a:lnTo>
                <a:lnTo>
                  <a:pt x="328" y="763"/>
                </a:lnTo>
                <a:lnTo>
                  <a:pt x="324" y="767"/>
                </a:lnTo>
                <a:lnTo>
                  <a:pt x="322" y="771"/>
                </a:lnTo>
                <a:lnTo>
                  <a:pt x="320" y="778"/>
                </a:lnTo>
                <a:lnTo>
                  <a:pt x="318" y="786"/>
                </a:lnTo>
                <a:lnTo>
                  <a:pt x="317" y="792"/>
                </a:lnTo>
                <a:lnTo>
                  <a:pt x="311" y="793"/>
                </a:lnTo>
                <a:lnTo>
                  <a:pt x="306" y="795"/>
                </a:lnTo>
                <a:lnTo>
                  <a:pt x="296" y="803"/>
                </a:lnTo>
                <a:lnTo>
                  <a:pt x="289" y="814"/>
                </a:lnTo>
                <a:lnTo>
                  <a:pt x="285" y="825"/>
                </a:lnTo>
                <a:lnTo>
                  <a:pt x="280" y="833"/>
                </a:lnTo>
                <a:lnTo>
                  <a:pt x="273" y="837"/>
                </a:lnTo>
                <a:lnTo>
                  <a:pt x="262" y="840"/>
                </a:lnTo>
                <a:lnTo>
                  <a:pt x="245" y="846"/>
                </a:lnTo>
                <a:lnTo>
                  <a:pt x="231" y="854"/>
                </a:lnTo>
                <a:lnTo>
                  <a:pt x="225" y="861"/>
                </a:lnTo>
                <a:lnTo>
                  <a:pt x="223" y="869"/>
                </a:lnTo>
                <a:lnTo>
                  <a:pt x="223" y="876"/>
                </a:lnTo>
                <a:lnTo>
                  <a:pt x="220" y="882"/>
                </a:lnTo>
                <a:lnTo>
                  <a:pt x="212" y="882"/>
                </a:lnTo>
                <a:lnTo>
                  <a:pt x="207" y="878"/>
                </a:lnTo>
                <a:lnTo>
                  <a:pt x="207" y="872"/>
                </a:lnTo>
                <a:lnTo>
                  <a:pt x="205" y="869"/>
                </a:lnTo>
                <a:lnTo>
                  <a:pt x="192" y="869"/>
                </a:lnTo>
                <a:lnTo>
                  <a:pt x="174" y="872"/>
                </a:lnTo>
                <a:lnTo>
                  <a:pt x="161" y="876"/>
                </a:lnTo>
                <a:lnTo>
                  <a:pt x="152" y="884"/>
                </a:lnTo>
                <a:lnTo>
                  <a:pt x="150" y="891"/>
                </a:lnTo>
                <a:lnTo>
                  <a:pt x="146" y="897"/>
                </a:lnTo>
                <a:lnTo>
                  <a:pt x="139" y="899"/>
                </a:lnTo>
                <a:lnTo>
                  <a:pt x="130" y="899"/>
                </a:lnTo>
                <a:lnTo>
                  <a:pt x="126" y="901"/>
                </a:lnTo>
                <a:lnTo>
                  <a:pt x="121" y="904"/>
                </a:lnTo>
                <a:lnTo>
                  <a:pt x="108" y="904"/>
                </a:lnTo>
                <a:lnTo>
                  <a:pt x="95" y="908"/>
                </a:lnTo>
                <a:lnTo>
                  <a:pt x="82" y="914"/>
                </a:lnTo>
                <a:lnTo>
                  <a:pt x="71" y="921"/>
                </a:lnTo>
                <a:lnTo>
                  <a:pt x="64" y="929"/>
                </a:lnTo>
                <a:lnTo>
                  <a:pt x="57" y="933"/>
                </a:lnTo>
                <a:lnTo>
                  <a:pt x="51" y="934"/>
                </a:lnTo>
                <a:lnTo>
                  <a:pt x="46" y="934"/>
                </a:lnTo>
                <a:lnTo>
                  <a:pt x="38" y="933"/>
                </a:lnTo>
                <a:lnTo>
                  <a:pt x="31" y="933"/>
                </a:lnTo>
                <a:lnTo>
                  <a:pt x="26" y="934"/>
                </a:lnTo>
                <a:lnTo>
                  <a:pt x="20" y="938"/>
                </a:lnTo>
                <a:lnTo>
                  <a:pt x="11" y="942"/>
                </a:lnTo>
                <a:lnTo>
                  <a:pt x="4" y="944"/>
                </a:lnTo>
                <a:lnTo>
                  <a:pt x="0" y="946"/>
                </a:lnTo>
                <a:lnTo>
                  <a:pt x="33" y="944"/>
                </a:lnTo>
                <a:lnTo>
                  <a:pt x="60" y="938"/>
                </a:lnTo>
                <a:lnTo>
                  <a:pt x="108" y="925"/>
                </a:lnTo>
                <a:lnTo>
                  <a:pt x="108" y="927"/>
                </a:lnTo>
                <a:lnTo>
                  <a:pt x="108" y="931"/>
                </a:lnTo>
                <a:lnTo>
                  <a:pt x="110" y="931"/>
                </a:lnTo>
                <a:lnTo>
                  <a:pt x="113" y="925"/>
                </a:lnTo>
                <a:lnTo>
                  <a:pt x="117" y="917"/>
                </a:lnTo>
                <a:lnTo>
                  <a:pt x="121" y="914"/>
                </a:lnTo>
                <a:lnTo>
                  <a:pt x="126" y="914"/>
                </a:lnTo>
                <a:lnTo>
                  <a:pt x="134" y="914"/>
                </a:lnTo>
                <a:lnTo>
                  <a:pt x="143" y="916"/>
                </a:lnTo>
                <a:lnTo>
                  <a:pt x="152" y="914"/>
                </a:lnTo>
                <a:lnTo>
                  <a:pt x="159" y="914"/>
                </a:lnTo>
                <a:lnTo>
                  <a:pt x="165" y="910"/>
                </a:lnTo>
                <a:lnTo>
                  <a:pt x="170" y="902"/>
                </a:lnTo>
                <a:lnTo>
                  <a:pt x="176" y="897"/>
                </a:lnTo>
                <a:lnTo>
                  <a:pt x="181" y="893"/>
                </a:lnTo>
                <a:lnTo>
                  <a:pt x="185" y="899"/>
                </a:lnTo>
                <a:lnTo>
                  <a:pt x="194" y="902"/>
                </a:lnTo>
                <a:lnTo>
                  <a:pt x="210" y="899"/>
                </a:lnTo>
                <a:lnTo>
                  <a:pt x="225" y="891"/>
                </a:lnTo>
                <a:lnTo>
                  <a:pt x="232" y="887"/>
                </a:lnTo>
                <a:lnTo>
                  <a:pt x="234" y="887"/>
                </a:lnTo>
                <a:lnTo>
                  <a:pt x="242" y="886"/>
                </a:lnTo>
                <a:lnTo>
                  <a:pt x="251" y="886"/>
                </a:lnTo>
                <a:lnTo>
                  <a:pt x="262" y="884"/>
                </a:lnTo>
                <a:lnTo>
                  <a:pt x="271" y="882"/>
                </a:lnTo>
                <a:lnTo>
                  <a:pt x="278" y="878"/>
                </a:lnTo>
                <a:lnTo>
                  <a:pt x="284" y="876"/>
                </a:lnTo>
                <a:lnTo>
                  <a:pt x="282" y="872"/>
                </a:lnTo>
                <a:lnTo>
                  <a:pt x="280" y="865"/>
                </a:lnTo>
                <a:lnTo>
                  <a:pt x="287" y="859"/>
                </a:lnTo>
                <a:lnTo>
                  <a:pt x="300" y="854"/>
                </a:lnTo>
                <a:lnTo>
                  <a:pt x="309" y="848"/>
                </a:lnTo>
                <a:lnTo>
                  <a:pt x="317" y="842"/>
                </a:lnTo>
                <a:lnTo>
                  <a:pt x="329" y="839"/>
                </a:lnTo>
                <a:lnTo>
                  <a:pt x="340" y="837"/>
                </a:lnTo>
                <a:lnTo>
                  <a:pt x="348" y="835"/>
                </a:lnTo>
                <a:lnTo>
                  <a:pt x="353" y="827"/>
                </a:lnTo>
                <a:lnTo>
                  <a:pt x="357" y="816"/>
                </a:lnTo>
                <a:lnTo>
                  <a:pt x="361" y="805"/>
                </a:lnTo>
                <a:lnTo>
                  <a:pt x="364" y="799"/>
                </a:lnTo>
                <a:lnTo>
                  <a:pt x="370" y="797"/>
                </a:lnTo>
                <a:lnTo>
                  <a:pt x="375" y="793"/>
                </a:lnTo>
                <a:lnTo>
                  <a:pt x="379" y="790"/>
                </a:lnTo>
                <a:lnTo>
                  <a:pt x="381" y="788"/>
                </a:lnTo>
                <a:lnTo>
                  <a:pt x="395" y="786"/>
                </a:lnTo>
                <a:lnTo>
                  <a:pt x="412" y="782"/>
                </a:lnTo>
                <a:lnTo>
                  <a:pt x="423" y="778"/>
                </a:lnTo>
                <a:lnTo>
                  <a:pt x="426" y="767"/>
                </a:lnTo>
                <a:lnTo>
                  <a:pt x="430" y="756"/>
                </a:lnTo>
                <a:lnTo>
                  <a:pt x="443" y="746"/>
                </a:lnTo>
                <a:lnTo>
                  <a:pt x="452" y="737"/>
                </a:lnTo>
                <a:lnTo>
                  <a:pt x="450" y="722"/>
                </a:lnTo>
                <a:lnTo>
                  <a:pt x="443" y="707"/>
                </a:lnTo>
                <a:lnTo>
                  <a:pt x="443" y="698"/>
                </a:lnTo>
                <a:lnTo>
                  <a:pt x="448" y="692"/>
                </a:lnTo>
                <a:lnTo>
                  <a:pt x="454" y="690"/>
                </a:lnTo>
                <a:lnTo>
                  <a:pt x="461" y="688"/>
                </a:lnTo>
                <a:lnTo>
                  <a:pt x="470" y="683"/>
                </a:lnTo>
                <a:lnTo>
                  <a:pt x="479" y="675"/>
                </a:lnTo>
                <a:lnTo>
                  <a:pt x="483" y="669"/>
                </a:lnTo>
                <a:lnTo>
                  <a:pt x="483" y="666"/>
                </a:lnTo>
                <a:lnTo>
                  <a:pt x="481" y="662"/>
                </a:lnTo>
                <a:lnTo>
                  <a:pt x="479" y="660"/>
                </a:lnTo>
                <a:lnTo>
                  <a:pt x="476" y="656"/>
                </a:lnTo>
                <a:lnTo>
                  <a:pt x="474" y="654"/>
                </a:lnTo>
                <a:lnTo>
                  <a:pt x="476" y="652"/>
                </a:lnTo>
                <a:lnTo>
                  <a:pt x="479" y="649"/>
                </a:lnTo>
                <a:lnTo>
                  <a:pt x="481" y="645"/>
                </a:lnTo>
                <a:lnTo>
                  <a:pt x="485" y="641"/>
                </a:lnTo>
                <a:lnTo>
                  <a:pt x="490" y="636"/>
                </a:lnTo>
                <a:lnTo>
                  <a:pt x="498" y="632"/>
                </a:lnTo>
                <a:lnTo>
                  <a:pt x="507" y="628"/>
                </a:lnTo>
                <a:lnTo>
                  <a:pt x="516" y="621"/>
                </a:lnTo>
                <a:lnTo>
                  <a:pt x="527" y="609"/>
                </a:lnTo>
                <a:lnTo>
                  <a:pt x="536" y="598"/>
                </a:lnTo>
                <a:lnTo>
                  <a:pt x="545" y="596"/>
                </a:lnTo>
                <a:lnTo>
                  <a:pt x="553" y="594"/>
                </a:lnTo>
                <a:lnTo>
                  <a:pt x="562" y="589"/>
                </a:lnTo>
                <a:lnTo>
                  <a:pt x="565" y="590"/>
                </a:lnTo>
                <a:lnTo>
                  <a:pt x="560" y="605"/>
                </a:lnTo>
                <a:lnTo>
                  <a:pt x="565" y="613"/>
                </a:lnTo>
                <a:lnTo>
                  <a:pt x="567" y="619"/>
                </a:lnTo>
                <a:lnTo>
                  <a:pt x="564" y="622"/>
                </a:lnTo>
                <a:lnTo>
                  <a:pt x="553" y="622"/>
                </a:lnTo>
                <a:lnTo>
                  <a:pt x="540" y="622"/>
                </a:lnTo>
                <a:lnTo>
                  <a:pt x="529" y="624"/>
                </a:lnTo>
                <a:lnTo>
                  <a:pt x="522" y="630"/>
                </a:lnTo>
                <a:lnTo>
                  <a:pt x="516" y="637"/>
                </a:lnTo>
                <a:lnTo>
                  <a:pt x="514" y="649"/>
                </a:lnTo>
                <a:lnTo>
                  <a:pt x="511" y="664"/>
                </a:lnTo>
                <a:lnTo>
                  <a:pt x="507" y="679"/>
                </a:lnTo>
                <a:lnTo>
                  <a:pt x="500" y="684"/>
                </a:lnTo>
                <a:lnTo>
                  <a:pt x="507" y="684"/>
                </a:lnTo>
                <a:lnTo>
                  <a:pt x="514" y="686"/>
                </a:lnTo>
                <a:lnTo>
                  <a:pt x="512" y="690"/>
                </a:lnTo>
                <a:lnTo>
                  <a:pt x="503" y="699"/>
                </a:lnTo>
                <a:lnTo>
                  <a:pt x="496" y="707"/>
                </a:lnTo>
                <a:lnTo>
                  <a:pt x="494" y="714"/>
                </a:lnTo>
                <a:lnTo>
                  <a:pt x="496" y="718"/>
                </a:lnTo>
                <a:lnTo>
                  <a:pt x="503" y="718"/>
                </a:lnTo>
                <a:lnTo>
                  <a:pt x="511" y="716"/>
                </a:lnTo>
                <a:lnTo>
                  <a:pt x="520" y="714"/>
                </a:lnTo>
                <a:lnTo>
                  <a:pt x="527" y="711"/>
                </a:lnTo>
                <a:lnTo>
                  <a:pt x="544" y="699"/>
                </a:lnTo>
                <a:lnTo>
                  <a:pt x="558" y="686"/>
                </a:lnTo>
                <a:lnTo>
                  <a:pt x="569" y="675"/>
                </a:lnTo>
                <a:lnTo>
                  <a:pt x="575" y="675"/>
                </a:lnTo>
                <a:lnTo>
                  <a:pt x="584" y="677"/>
                </a:lnTo>
                <a:lnTo>
                  <a:pt x="591" y="675"/>
                </a:lnTo>
                <a:lnTo>
                  <a:pt x="593" y="671"/>
                </a:lnTo>
                <a:lnTo>
                  <a:pt x="591" y="668"/>
                </a:lnTo>
                <a:lnTo>
                  <a:pt x="591" y="662"/>
                </a:lnTo>
                <a:lnTo>
                  <a:pt x="598" y="652"/>
                </a:lnTo>
                <a:lnTo>
                  <a:pt x="602" y="643"/>
                </a:lnTo>
                <a:lnTo>
                  <a:pt x="597" y="637"/>
                </a:lnTo>
                <a:lnTo>
                  <a:pt x="597" y="628"/>
                </a:lnTo>
                <a:lnTo>
                  <a:pt x="598" y="617"/>
                </a:lnTo>
                <a:lnTo>
                  <a:pt x="604" y="609"/>
                </a:lnTo>
                <a:lnTo>
                  <a:pt x="611" y="609"/>
                </a:lnTo>
                <a:lnTo>
                  <a:pt x="620" y="615"/>
                </a:lnTo>
                <a:lnTo>
                  <a:pt x="631" y="617"/>
                </a:lnTo>
                <a:lnTo>
                  <a:pt x="641" y="615"/>
                </a:lnTo>
                <a:lnTo>
                  <a:pt x="646" y="607"/>
                </a:lnTo>
                <a:lnTo>
                  <a:pt x="652" y="602"/>
                </a:lnTo>
                <a:lnTo>
                  <a:pt x="657" y="602"/>
                </a:lnTo>
                <a:lnTo>
                  <a:pt x="659" y="604"/>
                </a:lnTo>
                <a:lnTo>
                  <a:pt x="655" y="607"/>
                </a:lnTo>
                <a:lnTo>
                  <a:pt x="650" y="613"/>
                </a:lnTo>
                <a:lnTo>
                  <a:pt x="648" y="617"/>
                </a:lnTo>
                <a:lnTo>
                  <a:pt x="648" y="622"/>
                </a:lnTo>
                <a:lnTo>
                  <a:pt x="650" y="628"/>
                </a:lnTo>
                <a:lnTo>
                  <a:pt x="657" y="634"/>
                </a:lnTo>
                <a:lnTo>
                  <a:pt x="670" y="637"/>
                </a:lnTo>
                <a:lnTo>
                  <a:pt x="684" y="641"/>
                </a:lnTo>
                <a:lnTo>
                  <a:pt x="690" y="643"/>
                </a:lnTo>
                <a:lnTo>
                  <a:pt x="692" y="651"/>
                </a:lnTo>
                <a:lnTo>
                  <a:pt x="697" y="654"/>
                </a:lnTo>
                <a:lnTo>
                  <a:pt x="703" y="658"/>
                </a:lnTo>
                <a:lnTo>
                  <a:pt x="706" y="666"/>
                </a:lnTo>
                <a:lnTo>
                  <a:pt x="710" y="673"/>
                </a:lnTo>
                <a:lnTo>
                  <a:pt x="714" y="677"/>
                </a:lnTo>
                <a:lnTo>
                  <a:pt x="719" y="677"/>
                </a:lnTo>
                <a:lnTo>
                  <a:pt x="723" y="675"/>
                </a:lnTo>
                <a:lnTo>
                  <a:pt x="728" y="673"/>
                </a:lnTo>
                <a:lnTo>
                  <a:pt x="738" y="675"/>
                </a:lnTo>
                <a:lnTo>
                  <a:pt x="745" y="675"/>
                </a:lnTo>
                <a:lnTo>
                  <a:pt x="750" y="673"/>
                </a:lnTo>
                <a:lnTo>
                  <a:pt x="756" y="668"/>
                </a:lnTo>
                <a:lnTo>
                  <a:pt x="761" y="664"/>
                </a:lnTo>
                <a:lnTo>
                  <a:pt x="765" y="662"/>
                </a:lnTo>
                <a:lnTo>
                  <a:pt x="769" y="666"/>
                </a:lnTo>
                <a:lnTo>
                  <a:pt x="774" y="669"/>
                </a:lnTo>
                <a:lnTo>
                  <a:pt x="781" y="669"/>
                </a:lnTo>
                <a:lnTo>
                  <a:pt x="789" y="673"/>
                </a:lnTo>
                <a:lnTo>
                  <a:pt x="792" y="679"/>
                </a:lnTo>
                <a:lnTo>
                  <a:pt x="796" y="684"/>
                </a:lnTo>
                <a:lnTo>
                  <a:pt x="805" y="686"/>
                </a:lnTo>
                <a:lnTo>
                  <a:pt x="818" y="684"/>
                </a:lnTo>
                <a:lnTo>
                  <a:pt x="829" y="679"/>
                </a:lnTo>
                <a:lnTo>
                  <a:pt x="840" y="673"/>
                </a:lnTo>
                <a:lnTo>
                  <a:pt x="849" y="671"/>
                </a:lnTo>
                <a:lnTo>
                  <a:pt x="855" y="677"/>
                </a:lnTo>
                <a:lnTo>
                  <a:pt x="853" y="686"/>
                </a:lnTo>
                <a:lnTo>
                  <a:pt x="853" y="698"/>
                </a:lnTo>
                <a:lnTo>
                  <a:pt x="858" y="705"/>
                </a:lnTo>
                <a:lnTo>
                  <a:pt x="866" y="709"/>
                </a:lnTo>
                <a:lnTo>
                  <a:pt x="875" y="713"/>
                </a:lnTo>
                <a:lnTo>
                  <a:pt x="880" y="718"/>
                </a:lnTo>
                <a:lnTo>
                  <a:pt x="884" y="726"/>
                </a:lnTo>
                <a:lnTo>
                  <a:pt x="884" y="733"/>
                </a:lnTo>
                <a:lnTo>
                  <a:pt x="888" y="739"/>
                </a:lnTo>
                <a:lnTo>
                  <a:pt x="899" y="743"/>
                </a:lnTo>
                <a:lnTo>
                  <a:pt x="915" y="748"/>
                </a:lnTo>
                <a:lnTo>
                  <a:pt x="932" y="758"/>
                </a:lnTo>
                <a:lnTo>
                  <a:pt x="941" y="765"/>
                </a:lnTo>
                <a:lnTo>
                  <a:pt x="944" y="769"/>
                </a:lnTo>
                <a:lnTo>
                  <a:pt x="948" y="769"/>
                </a:lnTo>
                <a:lnTo>
                  <a:pt x="952" y="765"/>
                </a:lnTo>
                <a:lnTo>
                  <a:pt x="957" y="761"/>
                </a:lnTo>
                <a:lnTo>
                  <a:pt x="966" y="758"/>
                </a:lnTo>
                <a:lnTo>
                  <a:pt x="979" y="756"/>
                </a:lnTo>
                <a:lnTo>
                  <a:pt x="990" y="756"/>
                </a:lnTo>
                <a:lnTo>
                  <a:pt x="996" y="760"/>
                </a:lnTo>
                <a:lnTo>
                  <a:pt x="999" y="765"/>
                </a:lnTo>
                <a:lnTo>
                  <a:pt x="1008" y="771"/>
                </a:lnTo>
                <a:lnTo>
                  <a:pt x="1018" y="777"/>
                </a:lnTo>
                <a:lnTo>
                  <a:pt x="1023" y="786"/>
                </a:lnTo>
                <a:lnTo>
                  <a:pt x="1029" y="797"/>
                </a:lnTo>
                <a:lnTo>
                  <a:pt x="1038" y="805"/>
                </a:lnTo>
                <a:lnTo>
                  <a:pt x="1045" y="810"/>
                </a:lnTo>
                <a:lnTo>
                  <a:pt x="1050" y="812"/>
                </a:lnTo>
                <a:lnTo>
                  <a:pt x="1056" y="812"/>
                </a:lnTo>
                <a:lnTo>
                  <a:pt x="1065" y="814"/>
                </a:lnTo>
                <a:lnTo>
                  <a:pt x="1072" y="820"/>
                </a:lnTo>
                <a:lnTo>
                  <a:pt x="1078" y="827"/>
                </a:lnTo>
                <a:lnTo>
                  <a:pt x="1082" y="833"/>
                </a:lnTo>
                <a:lnTo>
                  <a:pt x="1087" y="837"/>
                </a:lnTo>
                <a:lnTo>
                  <a:pt x="1094" y="840"/>
                </a:lnTo>
                <a:lnTo>
                  <a:pt x="1100" y="848"/>
                </a:lnTo>
                <a:lnTo>
                  <a:pt x="1107" y="857"/>
                </a:lnTo>
                <a:lnTo>
                  <a:pt x="1111" y="854"/>
                </a:lnTo>
                <a:lnTo>
                  <a:pt x="1113" y="846"/>
                </a:lnTo>
                <a:lnTo>
                  <a:pt x="1118" y="846"/>
                </a:lnTo>
                <a:lnTo>
                  <a:pt x="1127" y="855"/>
                </a:lnTo>
                <a:lnTo>
                  <a:pt x="1136" y="871"/>
                </a:lnTo>
                <a:lnTo>
                  <a:pt x="1142" y="887"/>
                </a:lnTo>
                <a:lnTo>
                  <a:pt x="1144" y="899"/>
                </a:lnTo>
                <a:lnTo>
                  <a:pt x="1147" y="906"/>
                </a:lnTo>
                <a:lnTo>
                  <a:pt x="1157" y="912"/>
                </a:lnTo>
                <a:lnTo>
                  <a:pt x="1166" y="914"/>
                </a:lnTo>
                <a:lnTo>
                  <a:pt x="1173" y="910"/>
                </a:lnTo>
                <a:lnTo>
                  <a:pt x="1175" y="895"/>
                </a:lnTo>
                <a:lnTo>
                  <a:pt x="1171" y="872"/>
                </a:lnTo>
                <a:lnTo>
                  <a:pt x="1164" y="852"/>
                </a:lnTo>
                <a:lnTo>
                  <a:pt x="1151" y="842"/>
                </a:lnTo>
                <a:lnTo>
                  <a:pt x="1135" y="840"/>
                </a:lnTo>
                <a:lnTo>
                  <a:pt x="1124" y="835"/>
                </a:lnTo>
                <a:lnTo>
                  <a:pt x="1113" y="831"/>
                </a:lnTo>
                <a:lnTo>
                  <a:pt x="1104" y="827"/>
                </a:lnTo>
                <a:lnTo>
                  <a:pt x="1098" y="824"/>
                </a:lnTo>
                <a:lnTo>
                  <a:pt x="1094" y="818"/>
                </a:lnTo>
                <a:lnTo>
                  <a:pt x="1091" y="810"/>
                </a:lnTo>
                <a:lnTo>
                  <a:pt x="1087" y="803"/>
                </a:lnTo>
                <a:lnTo>
                  <a:pt x="1080" y="795"/>
                </a:lnTo>
                <a:lnTo>
                  <a:pt x="1071" y="784"/>
                </a:lnTo>
                <a:lnTo>
                  <a:pt x="1061" y="775"/>
                </a:lnTo>
                <a:lnTo>
                  <a:pt x="1058" y="765"/>
                </a:lnTo>
                <a:lnTo>
                  <a:pt x="1052" y="758"/>
                </a:lnTo>
                <a:lnTo>
                  <a:pt x="1043" y="746"/>
                </a:lnTo>
                <a:lnTo>
                  <a:pt x="1034" y="735"/>
                </a:lnTo>
                <a:lnTo>
                  <a:pt x="1027" y="728"/>
                </a:lnTo>
                <a:lnTo>
                  <a:pt x="1010" y="713"/>
                </a:lnTo>
                <a:lnTo>
                  <a:pt x="996" y="696"/>
                </a:lnTo>
                <a:lnTo>
                  <a:pt x="985" y="683"/>
                </a:lnTo>
                <a:lnTo>
                  <a:pt x="977" y="671"/>
                </a:lnTo>
                <a:lnTo>
                  <a:pt x="970" y="664"/>
                </a:lnTo>
                <a:lnTo>
                  <a:pt x="963" y="660"/>
                </a:lnTo>
                <a:lnTo>
                  <a:pt x="955" y="662"/>
                </a:lnTo>
                <a:lnTo>
                  <a:pt x="946" y="669"/>
                </a:lnTo>
                <a:lnTo>
                  <a:pt x="930" y="686"/>
                </a:lnTo>
                <a:lnTo>
                  <a:pt x="917" y="699"/>
                </a:lnTo>
                <a:lnTo>
                  <a:pt x="906" y="701"/>
                </a:lnTo>
                <a:lnTo>
                  <a:pt x="897" y="690"/>
                </a:lnTo>
                <a:lnTo>
                  <a:pt x="888" y="679"/>
                </a:lnTo>
                <a:lnTo>
                  <a:pt x="875" y="675"/>
                </a:lnTo>
                <a:lnTo>
                  <a:pt x="862" y="669"/>
                </a:lnTo>
                <a:lnTo>
                  <a:pt x="855" y="654"/>
                </a:lnTo>
                <a:lnTo>
                  <a:pt x="851" y="645"/>
                </a:lnTo>
                <a:lnTo>
                  <a:pt x="842" y="641"/>
                </a:lnTo>
                <a:lnTo>
                  <a:pt x="831" y="641"/>
                </a:lnTo>
                <a:lnTo>
                  <a:pt x="820" y="643"/>
                </a:lnTo>
                <a:lnTo>
                  <a:pt x="809" y="643"/>
                </a:lnTo>
                <a:lnTo>
                  <a:pt x="800" y="641"/>
                </a:lnTo>
                <a:lnTo>
                  <a:pt x="796" y="630"/>
                </a:lnTo>
                <a:lnTo>
                  <a:pt x="796" y="611"/>
                </a:lnTo>
                <a:close/>
              </a:path>
            </a:pathLst>
          </a:custGeom>
          <a:solidFill>
            <a:srgbClr val="0AA147"/>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88" name="Freeform 367">
            <a:extLst>
              <a:ext uri="{FF2B5EF4-FFF2-40B4-BE49-F238E27FC236}">
                <a16:creationId xmlns:a16="http://schemas.microsoft.com/office/drawing/2014/main" id="{2E60F4C6-73ED-44B9-9060-C988598420E5}"/>
              </a:ext>
            </a:extLst>
          </p:cNvPr>
          <p:cNvSpPr>
            <a:spLocks/>
          </p:cNvSpPr>
          <p:nvPr/>
        </p:nvSpPr>
        <p:spPr bwMode="auto">
          <a:xfrm>
            <a:off x="3160445" y="2389860"/>
            <a:ext cx="1228631" cy="995019"/>
          </a:xfrm>
          <a:custGeom>
            <a:avLst/>
            <a:gdLst>
              <a:gd name="T0" fmla="*/ 2147483647 w 1175"/>
              <a:gd name="T1" fmla="*/ 2147483647 h 946"/>
              <a:gd name="T2" fmla="*/ 2147483647 w 1175"/>
              <a:gd name="T3" fmla="*/ 2147483647 h 946"/>
              <a:gd name="T4" fmla="*/ 2147483647 w 1175"/>
              <a:gd name="T5" fmla="*/ 2147483647 h 946"/>
              <a:gd name="T6" fmla="*/ 2147483647 w 1175"/>
              <a:gd name="T7" fmla="*/ 2147483647 h 946"/>
              <a:gd name="T8" fmla="*/ 2147483647 w 1175"/>
              <a:gd name="T9" fmla="*/ 2147483647 h 946"/>
              <a:gd name="T10" fmla="*/ 2147483647 w 1175"/>
              <a:gd name="T11" fmla="*/ 2147483647 h 946"/>
              <a:gd name="T12" fmla="*/ 2147483647 w 1175"/>
              <a:gd name="T13" fmla="*/ 2147483647 h 946"/>
              <a:gd name="T14" fmla="*/ 2147483647 w 1175"/>
              <a:gd name="T15" fmla="*/ 2147483647 h 946"/>
              <a:gd name="T16" fmla="*/ 2147483647 w 1175"/>
              <a:gd name="T17" fmla="*/ 2147483647 h 946"/>
              <a:gd name="T18" fmla="*/ 2147483647 w 1175"/>
              <a:gd name="T19" fmla="*/ 2147483647 h 946"/>
              <a:gd name="T20" fmla="*/ 2147483647 w 1175"/>
              <a:gd name="T21" fmla="*/ 2147483647 h 946"/>
              <a:gd name="T22" fmla="*/ 2147483647 w 1175"/>
              <a:gd name="T23" fmla="*/ 2147483647 h 946"/>
              <a:gd name="T24" fmla="*/ 2147483647 w 1175"/>
              <a:gd name="T25" fmla="*/ 2147483647 h 946"/>
              <a:gd name="T26" fmla="*/ 2147483647 w 1175"/>
              <a:gd name="T27" fmla="*/ 2147483647 h 946"/>
              <a:gd name="T28" fmla="*/ 2147483647 w 1175"/>
              <a:gd name="T29" fmla="*/ 2147483647 h 946"/>
              <a:gd name="T30" fmla="*/ 2147483647 w 1175"/>
              <a:gd name="T31" fmla="*/ 2147483647 h 946"/>
              <a:gd name="T32" fmla="*/ 2147483647 w 1175"/>
              <a:gd name="T33" fmla="*/ 2147483647 h 946"/>
              <a:gd name="T34" fmla="*/ 2147483647 w 1175"/>
              <a:gd name="T35" fmla="*/ 2147483647 h 946"/>
              <a:gd name="T36" fmla="*/ 2147483647 w 1175"/>
              <a:gd name="T37" fmla="*/ 2147483647 h 946"/>
              <a:gd name="T38" fmla="*/ 2147483647 w 1175"/>
              <a:gd name="T39" fmla="*/ 2147483647 h 946"/>
              <a:gd name="T40" fmla="*/ 2147483647 w 1175"/>
              <a:gd name="T41" fmla="*/ 2147483647 h 946"/>
              <a:gd name="T42" fmla="*/ 2147483647 w 1175"/>
              <a:gd name="T43" fmla="*/ 2147483647 h 946"/>
              <a:gd name="T44" fmla="*/ 2147483647 w 1175"/>
              <a:gd name="T45" fmla="*/ 2147483647 h 946"/>
              <a:gd name="T46" fmla="*/ 2147483647 w 1175"/>
              <a:gd name="T47" fmla="*/ 2147483647 h 946"/>
              <a:gd name="T48" fmla="*/ 2147483647 w 1175"/>
              <a:gd name="T49" fmla="*/ 2147483647 h 946"/>
              <a:gd name="T50" fmla="*/ 2147483647 w 1175"/>
              <a:gd name="T51" fmla="*/ 2147483647 h 946"/>
              <a:gd name="T52" fmla="*/ 2147483647 w 1175"/>
              <a:gd name="T53" fmla="*/ 2147483647 h 946"/>
              <a:gd name="T54" fmla="*/ 2147483647 w 1175"/>
              <a:gd name="T55" fmla="*/ 2147483647 h 946"/>
              <a:gd name="T56" fmla="*/ 2147483647 w 1175"/>
              <a:gd name="T57" fmla="*/ 2147483647 h 946"/>
              <a:gd name="T58" fmla="*/ 2147483647 w 1175"/>
              <a:gd name="T59" fmla="*/ 2147483647 h 946"/>
              <a:gd name="T60" fmla="*/ 2147483647 w 1175"/>
              <a:gd name="T61" fmla="*/ 2147483647 h 946"/>
              <a:gd name="T62" fmla="*/ 2147483647 w 1175"/>
              <a:gd name="T63" fmla="*/ 2147483647 h 946"/>
              <a:gd name="T64" fmla="*/ 2147483647 w 1175"/>
              <a:gd name="T65" fmla="*/ 2147483647 h 946"/>
              <a:gd name="T66" fmla="*/ 2147483647 w 1175"/>
              <a:gd name="T67" fmla="*/ 2147483647 h 946"/>
              <a:gd name="T68" fmla="*/ 2147483647 w 1175"/>
              <a:gd name="T69" fmla="*/ 2147483647 h 946"/>
              <a:gd name="T70" fmla="*/ 2147483647 w 1175"/>
              <a:gd name="T71" fmla="*/ 2147483647 h 946"/>
              <a:gd name="T72" fmla="*/ 2147483647 w 1175"/>
              <a:gd name="T73" fmla="*/ 2147483647 h 946"/>
              <a:gd name="T74" fmla="*/ 2147483647 w 1175"/>
              <a:gd name="T75" fmla="*/ 2147483647 h 946"/>
              <a:gd name="T76" fmla="*/ 2147483647 w 1175"/>
              <a:gd name="T77" fmla="*/ 2147483647 h 946"/>
              <a:gd name="T78" fmla="*/ 2147483647 w 1175"/>
              <a:gd name="T79" fmla="*/ 2147483647 h 946"/>
              <a:gd name="T80" fmla="*/ 2147483647 w 1175"/>
              <a:gd name="T81" fmla="*/ 2147483647 h 946"/>
              <a:gd name="T82" fmla="*/ 2147483647 w 1175"/>
              <a:gd name="T83" fmla="*/ 2147483647 h 946"/>
              <a:gd name="T84" fmla="*/ 2147483647 w 1175"/>
              <a:gd name="T85" fmla="*/ 2147483647 h 946"/>
              <a:gd name="T86" fmla="*/ 2147483647 w 1175"/>
              <a:gd name="T87" fmla="*/ 2147483647 h 946"/>
              <a:gd name="T88" fmla="*/ 2147483647 w 1175"/>
              <a:gd name="T89" fmla="*/ 2147483647 h 946"/>
              <a:gd name="T90" fmla="*/ 2147483647 w 1175"/>
              <a:gd name="T91" fmla="*/ 2147483647 h 946"/>
              <a:gd name="T92" fmla="*/ 2147483647 w 1175"/>
              <a:gd name="T93" fmla="*/ 2147483647 h 946"/>
              <a:gd name="T94" fmla="*/ 2147483647 w 1175"/>
              <a:gd name="T95" fmla="*/ 2147483647 h 946"/>
              <a:gd name="T96" fmla="*/ 2147483647 w 1175"/>
              <a:gd name="T97" fmla="*/ 2147483647 h 946"/>
              <a:gd name="T98" fmla="*/ 2147483647 w 1175"/>
              <a:gd name="T99" fmla="*/ 2147483647 h 946"/>
              <a:gd name="T100" fmla="*/ 2147483647 w 1175"/>
              <a:gd name="T101" fmla="*/ 2147483647 h 946"/>
              <a:gd name="T102" fmla="*/ 2147483647 w 1175"/>
              <a:gd name="T103" fmla="*/ 2147483647 h 946"/>
              <a:gd name="T104" fmla="*/ 2147483647 w 1175"/>
              <a:gd name="T105" fmla="*/ 2147483647 h 946"/>
              <a:gd name="T106" fmla="*/ 2147483647 w 1175"/>
              <a:gd name="T107" fmla="*/ 2147483647 h 946"/>
              <a:gd name="T108" fmla="*/ 2147483647 w 1175"/>
              <a:gd name="T109" fmla="*/ 2147483647 h 946"/>
              <a:gd name="T110" fmla="*/ 2147483647 w 1175"/>
              <a:gd name="T111" fmla="*/ 2147483647 h 946"/>
              <a:gd name="T112" fmla="*/ 2147483647 w 1175"/>
              <a:gd name="T113" fmla="*/ 2147483647 h 946"/>
              <a:gd name="T114" fmla="*/ 2147483647 w 1175"/>
              <a:gd name="T115" fmla="*/ 2147483647 h 946"/>
              <a:gd name="T116" fmla="*/ 2147483647 w 1175"/>
              <a:gd name="T117" fmla="*/ 2147483647 h 9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75"/>
              <a:gd name="T178" fmla="*/ 0 h 946"/>
              <a:gd name="T179" fmla="*/ 1175 w 1175"/>
              <a:gd name="T180" fmla="*/ 946 h 9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75" h="946">
                <a:moveTo>
                  <a:pt x="796" y="611"/>
                </a:moveTo>
                <a:lnTo>
                  <a:pt x="749" y="105"/>
                </a:lnTo>
                <a:lnTo>
                  <a:pt x="745" y="96"/>
                </a:lnTo>
                <a:lnTo>
                  <a:pt x="738" y="90"/>
                </a:lnTo>
                <a:lnTo>
                  <a:pt x="728" y="89"/>
                </a:lnTo>
                <a:lnTo>
                  <a:pt x="717" y="89"/>
                </a:lnTo>
                <a:lnTo>
                  <a:pt x="712" y="85"/>
                </a:lnTo>
                <a:lnTo>
                  <a:pt x="708" y="75"/>
                </a:lnTo>
                <a:lnTo>
                  <a:pt x="701" y="72"/>
                </a:lnTo>
                <a:lnTo>
                  <a:pt x="688" y="89"/>
                </a:lnTo>
                <a:lnTo>
                  <a:pt x="684" y="87"/>
                </a:lnTo>
                <a:lnTo>
                  <a:pt x="673" y="83"/>
                </a:lnTo>
                <a:lnTo>
                  <a:pt x="662" y="81"/>
                </a:lnTo>
                <a:lnTo>
                  <a:pt x="653" y="85"/>
                </a:lnTo>
                <a:lnTo>
                  <a:pt x="648" y="87"/>
                </a:lnTo>
                <a:lnTo>
                  <a:pt x="644" y="83"/>
                </a:lnTo>
                <a:lnTo>
                  <a:pt x="639" y="77"/>
                </a:lnTo>
                <a:lnTo>
                  <a:pt x="628" y="77"/>
                </a:lnTo>
                <a:lnTo>
                  <a:pt x="619" y="74"/>
                </a:lnTo>
                <a:lnTo>
                  <a:pt x="611" y="70"/>
                </a:lnTo>
                <a:lnTo>
                  <a:pt x="604" y="68"/>
                </a:lnTo>
                <a:lnTo>
                  <a:pt x="597" y="72"/>
                </a:lnTo>
                <a:lnTo>
                  <a:pt x="593" y="60"/>
                </a:lnTo>
                <a:lnTo>
                  <a:pt x="586" y="60"/>
                </a:lnTo>
                <a:lnTo>
                  <a:pt x="576" y="62"/>
                </a:lnTo>
                <a:lnTo>
                  <a:pt x="573" y="60"/>
                </a:lnTo>
                <a:lnTo>
                  <a:pt x="565" y="58"/>
                </a:lnTo>
                <a:lnTo>
                  <a:pt x="558" y="58"/>
                </a:lnTo>
                <a:lnTo>
                  <a:pt x="553" y="60"/>
                </a:lnTo>
                <a:lnTo>
                  <a:pt x="549" y="64"/>
                </a:lnTo>
                <a:lnTo>
                  <a:pt x="547" y="66"/>
                </a:lnTo>
                <a:lnTo>
                  <a:pt x="544" y="62"/>
                </a:lnTo>
                <a:lnTo>
                  <a:pt x="538" y="55"/>
                </a:lnTo>
                <a:lnTo>
                  <a:pt x="527" y="49"/>
                </a:lnTo>
                <a:lnTo>
                  <a:pt x="527" y="40"/>
                </a:lnTo>
                <a:lnTo>
                  <a:pt x="523" y="30"/>
                </a:lnTo>
                <a:lnTo>
                  <a:pt x="516" y="28"/>
                </a:lnTo>
                <a:lnTo>
                  <a:pt x="507" y="34"/>
                </a:lnTo>
                <a:lnTo>
                  <a:pt x="507" y="40"/>
                </a:lnTo>
                <a:lnTo>
                  <a:pt x="516" y="43"/>
                </a:lnTo>
                <a:lnTo>
                  <a:pt x="523" y="49"/>
                </a:lnTo>
                <a:lnTo>
                  <a:pt x="518" y="55"/>
                </a:lnTo>
                <a:lnTo>
                  <a:pt x="514" y="58"/>
                </a:lnTo>
                <a:lnTo>
                  <a:pt x="512" y="60"/>
                </a:lnTo>
                <a:lnTo>
                  <a:pt x="509" y="58"/>
                </a:lnTo>
                <a:lnTo>
                  <a:pt x="503" y="55"/>
                </a:lnTo>
                <a:lnTo>
                  <a:pt x="501" y="49"/>
                </a:lnTo>
                <a:lnTo>
                  <a:pt x="501" y="43"/>
                </a:lnTo>
                <a:lnTo>
                  <a:pt x="500" y="40"/>
                </a:lnTo>
                <a:lnTo>
                  <a:pt x="496" y="38"/>
                </a:lnTo>
                <a:lnTo>
                  <a:pt x="494" y="34"/>
                </a:lnTo>
                <a:lnTo>
                  <a:pt x="494" y="27"/>
                </a:lnTo>
                <a:lnTo>
                  <a:pt x="494" y="23"/>
                </a:lnTo>
                <a:lnTo>
                  <a:pt x="487" y="23"/>
                </a:lnTo>
                <a:lnTo>
                  <a:pt x="478" y="25"/>
                </a:lnTo>
                <a:lnTo>
                  <a:pt x="474" y="28"/>
                </a:lnTo>
                <a:lnTo>
                  <a:pt x="472" y="32"/>
                </a:lnTo>
                <a:lnTo>
                  <a:pt x="472" y="38"/>
                </a:lnTo>
                <a:lnTo>
                  <a:pt x="470" y="38"/>
                </a:lnTo>
                <a:lnTo>
                  <a:pt x="472" y="28"/>
                </a:lnTo>
                <a:lnTo>
                  <a:pt x="470" y="19"/>
                </a:lnTo>
                <a:lnTo>
                  <a:pt x="465" y="15"/>
                </a:lnTo>
                <a:lnTo>
                  <a:pt x="461" y="13"/>
                </a:lnTo>
                <a:lnTo>
                  <a:pt x="463" y="6"/>
                </a:lnTo>
                <a:lnTo>
                  <a:pt x="461" y="0"/>
                </a:lnTo>
                <a:lnTo>
                  <a:pt x="448" y="6"/>
                </a:lnTo>
                <a:lnTo>
                  <a:pt x="445" y="13"/>
                </a:lnTo>
                <a:lnTo>
                  <a:pt x="439" y="17"/>
                </a:lnTo>
                <a:lnTo>
                  <a:pt x="432" y="19"/>
                </a:lnTo>
                <a:lnTo>
                  <a:pt x="417" y="19"/>
                </a:lnTo>
                <a:lnTo>
                  <a:pt x="403" y="21"/>
                </a:lnTo>
                <a:lnTo>
                  <a:pt x="395" y="27"/>
                </a:lnTo>
                <a:lnTo>
                  <a:pt x="393" y="34"/>
                </a:lnTo>
                <a:lnTo>
                  <a:pt x="393" y="36"/>
                </a:lnTo>
                <a:lnTo>
                  <a:pt x="393" y="38"/>
                </a:lnTo>
                <a:lnTo>
                  <a:pt x="392" y="40"/>
                </a:lnTo>
                <a:lnTo>
                  <a:pt x="388" y="42"/>
                </a:lnTo>
                <a:lnTo>
                  <a:pt x="382" y="38"/>
                </a:lnTo>
                <a:lnTo>
                  <a:pt x="379" y="36"/>
                </a:lnTo>
                <a:lnTo>
                  <a:pt x="372" y="38"/>
                </a:lnTo>
                <a:lnTo>
                  <a:pt x="362" y="40"/>
                </a:lnTo>
                <a:lnTo>
                  <a:pt x="353" y="43"/>
                </a:lnTo>
                <a:lnTo>
                  <a:pt x="342" y="49"/>
                </a:lnTo>
                <a:lnTo>
                  <a:pt x="335" y="57"/>
                </a:lnTo>
                <a:lnTo>
                  <a:pt x="328" y="64"/>
                </a:lnTo>
                <a:lnTo>
                  <a:pt x="324" y="74"/>
                </a:lnTo>
                <a:lnTo>
                  <a:pt x="315" y="90"/>
                </a:lnTo>
                <a:lnTo>
                  <a:pt x="298" y="102"/>
                </a:lnTo>
                <a:lnTo>
                  <a:pt x="284" y="107"/>
                </a:lnTo>
                <a:lnTo>
                  <a:pt x="273" y="107"/>
                </a:lnTo>
                <a:lnTo>
                  <a:pt x="267" y="104"/>
                </a:lnTo>
                <a:lnTo>
                  <a:pt x="260" y="100"/>
                </a:lnTo>
                <a:lnTo>
                  <a:pt x="251" y="102"/>
                </a:lnTo>
                <a:lnTo>
                  <a:pt x="245" y="109"/>
                </a:lnTo>
                <a:lnTo>
                  <a:pt x="238" y="115"/>
                </a:lnTo>
                <a:lnTo>
                  <a:pt x="231" y="117"/>
                </a:lnTo>
                <a:lnTo>
                  <a:pt x="229" y="119"/>
                </a:lnTo>
                <a:lnTo>
                  <a:pt x="238" y="130"/>
                </a:lnTo>
                <a:lnTo>
                  <a:pt x="251" y="145"/>
                </a:lnTo>
                <a:lnTo>
                  <a:pt x="262" y="160"/>
                </a:lnTo>
                <a:lnTo>
                  <a:pt x="269" y="175"/>
                </a:lnTo>
                <a:lnTo>
                  <a:pt x="273" y="196"/>
                </a:lnTo>
                <a:lnTo>
                  <a:pt x="273" y="209"/>
                </a:lnTo>
                <a:lnTo>
                  <a:pt x="276" y="218"/>
                </a:lnTo>
                <a:lnTo>
                  <a:pt x="282" y="224"/>
                </a:lnTo>
                <a:lnTo>
                  <a:pt x="291" y="226"/>
                </a:lnTo>
                <a:lnTo>
                  <a:pt x="302" y="226"/>
                </a:lnTo>
                <a:lnTo>
                  <a:pt x="313" y="228"/>
                </a:lnTo>
                <a:lnTo>
                  <a:pt x="317" y="233"/>
                </a:lnTo>
                <a:lnTo>
                  <a:pt x="311" y="241"/>
                </a:lnTo>
                <a:lnTo>
                  <a:pt x="304" y="250"/>
                </a:lnTo>
                <a:lnTo>
                  <a:pt x="306" y="258"/>
                </a:lnTo>
                <a:lnTo>
                  <a:pt x="313" y="260"/>
                </a:lnTo>
                <a:lnTo>
                  <a:pt x="326" y="258"/>
                </a:lnTo>
                <a:lnTo>
                  <a:pt x="340" y="256"/>
                </a:lnTo>
                <a:lnTo>
                  <a:pt x="348" y="260"/>
                </a:lnTo>
                <a:lnTo>
                  <a:pt x="344" y="267"/>
                </a:lnTo>
                <a:lnTo>
                  <a:pt x="328" y="269"/>
                </a:lnTo>
                <a:lnTo>
                  <a:pt x="320" y="269"/>
                </a:lnTo>
                <a:lnTo>
                  <a:pt x="315" y="271"/>
                </a:lnTo>
                <a:lnTo>
                  <a:pt x="311" y="275"/>
                </a:lnTo>
                <a:lnTo>
                  <a:pt x="313" y="275"/>
                </a:lnTo>
                <a:lnTo>
                  <a:pt x="306" y="275"/>
                </a:lnTo>
                <a:lnTo>
                  <a:pt x="298" y="277"/>
                </a:lnTo>
                <a:lnTo>
                  <a:pt x="296" y="282"/>
                </a:lnTo>
                <a:lnTo>
                  <a:pt x="285" y="280"/>
                </a:lnTo>
                <a:lnTo>
                  <a:pt x="275" y="277"/>
                </a:lnTo>
                <a:lnTo>
                  <a:pt x="264" y="273"/>
                </a:lnTo>
                <a:lnTo>
                  <a:pt x="256" y="271"/>
                </a:lnTo>
                <a:lnTo>
                  <a:pt x="253" y="269"/>
                </a:lnTo>
                <a:lnTo>
                  <a:pt x="249" y="265"/>
                </a:lnTo>
                <a:lnTo>
                  <a:pt x="249" y="261"/>
                </a:lnTo>
                <a:lnTo>
                  <a:pt x="253" y="258"/>
                </a:lnTo>
                <a:lnTo>
                  <a:pt x="256" y="254"/>
                </a:lnTo>
                <a:lnTo>
                  <a:pt x="258" y="246"/>
                </a:lnTo>
                <a:lnTo>
                  <a:pt x="253" y="243"/>
                </a:lnTo>
                <a:lnTo>
                  <a:pt x="238" y="246"/>
                </a:lnTo>
                <a:lnTo>
                  <a:pt x="232" y="248"/>
                </a:lnTo>
                <a:lnTo>
                  <a:pt x="229" y="252"/>
                </a:lnTo>
                <a:lnTo>
                  <a:pt x="223" y="254"/>
                </a:lnTo>
                <a:lnTo>
                  <a:pt x="218" y="254"/>
                </a:lnTo>
                <a:lnTo>
                  <a:pt x="210" y="254"/>
                </a:lnTo>
                <a:lnTo>
                  <a:pt x="201" y="254"/>
                </a:lnTo>
                <a:lnTo>
                  <a:pt x="194" y="258"/>
                </a:lnTo>
                <a:lnTo>
                  <a:pt x="185" y="260"/>
                </a:lnTo>
                <a:lnTo>
                  <a:pt x="178" y="263"/>
                </a:lnTo>
                <a:lnTo>
                  <a:pt x="170" y="267"/>
                </a:lnTo>
                <a:lnTo>
                  <a:pt x="163" y="267"/>
                </a:lnTo>
                <a:lnTo>
                  <a:pt x="159" y="267"/>
                </a:lnTo>
                <a:lnTo>
                  <a:pt x="152" y="267"/>
                </a:lnTo>
                <a:lnTo>
                  <a:pt x="154" y="271"/>
                </a:lnTo>
                <a:lnTo>
                  <a:pt x="159" y="275"/>
                </a:lnTo>
                <a:lnTo>
                  <a:pt x="168" y="282"/>
                </a:lnTo>
                <a:lnTo>
                  <a:pt x="178" y="288"/>
                </a:lnTo>
                <a:lnTo>
                  <a:pt x="185" y="295"/>
                </a:lnTo>
                <a:lnTo>
                  <a:pt x="187" y="303"/>
                </a:lnTo>
                <a:lnTo>
                  <a:pt x="181" y="308"/>
                </a:lnTo>
                <a:lnTo>
                  <a:pt x="178" y="318"/>
                </a:lnTo>
                <a:lnTo>
                  <a:pt x="179" y="329"/>
                </a:lnTo>
                <a:lnTo>
                  <a:pt x="187" y="342"/>
                </a:lnTo>
                <a:lnTo>
                  <a:pt x="199" y="355"/>
                </a:lnTo>
                <a:lnTo>
                  <a:pt x="205" y="359"/>
                </a:lnTo>
                <a:lnTo>
                  <a:pt x="212" y="357"/>
                </a:lnTo>
                <a:lnTo>
                  <a:pt x="220" y="357"/>
                </a:lnTo>
                <a:lnTo>
                  <a:pt x="223" y="357"/>
                </a:lnTo>
                <a:lnTo>
                  <a:pt x="231" y="359"/>
                </a:lnTo>
                <a:lnTo>
                  <a:pt x="243" y="357"/>
                </a:lnTo>
                <a:lnTo>
                  <a:pt x="254" y="357"/>
                </a:lnTo>
                <a:lnTo>
                  <a:pt x="256" y="361"/>
                </a:lnTo>
                <a:lnTo>
                  <a:pt x="254" y="367"/>
                </a:lnTo>
                <a:lnTo>
                  <a:pt x="258" y="369"/>
                </a:lnTo>
                <a:lnTo>
                  <a:pt x="262" y="369"/>
                </a:lnTo>
                <a:lnTo>
                  <a:pt x="267" y="369"/>
                </a:lnTo>
                <a:lnTo>
                  <a:pt x="276" y="363"/>
                </a:lnTo>
                <a:lnTo>
                  <a:pt x="291" y="355"/>
                </a:lnTo>
                <a:lnTo>
                  <a:pt x="300" y="357"/>
                </a:lnTo>
                <a:lnTo>
                  <a:pt x="295" y="372"/>
                </a:lnTo>
                <a:lnTo>
                  <a:pt x="289" y="384"/>
                </a:lnTo>
                <a:lnTo>
                  <a:pt x="295" y="401"/>
                </a:lnTo>
                <a:lnTo>
                  <a:pt x="293" y="419"/>
                </a:lnTo>
                <a:lnTo>
                  <a:pt x="273" y="431"/>
                </a:lnTo>
                <a:lnTo>
                  <a:pt x="258" y="429"/>
                </a:lnTo>
                <a:lnTo>
                  <a:pt x="247" y="434"/>
                </a:lnTo>
                <a:lnTo>
                  <a:pt x="238" y="442"/>
                </a:lnTo>
                <a:lnTo>
                  <a:pt x="231" y="440"/>
                </a:lnTo>
                <a:lnTo>
                  <a:pt x="220" y="434"/>
                </a:lnTo>
                <a:lnTo>
                  <a:pt x="205" y="433"/>
                </a:lnTo>
                <a:lnTo>
                  <a:pt x="190" y="438"/>
                </a:lnTo>
                <a:lnTo>
                  <a:pt x="183" y="457"/>
                </a:lnTo>
                <a:lnTo>
                  <a:pt x="176" y="465"/>
                </a:lnTo>
                <a:lnTo>
                  <a:pt x="167" y="472"/>
                </a:lnTo>
                <a:lnTo>
                  <a:pt x="157" y="478"/>
                </a:lnTo>
                <a:lnTo>
                  <a:pt x="156" y="483"/>
                </a:lnTo>
                <a:lnTo>
                  <a:pt x="154" y="489"/>
                </a:lnTo>
                <a:lnTo>
                  <a:pt x="148" y="493"/>
                </a:lnTo>
                <a:lnTo>
                  <a:pt x="143" y="496"/>
                </a:lnTo>
                <a:lnTo>
                  <a:pt x="135" y="502"/>
                </a:lnTo>
                <a:lnTo>
                  <a:pt x="134" y="511"/>
                </a:lnTo>
                <a:lnTo>
                  <a:pt x="135" y="523"/>
                </a:lnTo>
                <a:lnTo>
                  <a:pt x="139" y="534"/>
                </a:lnTo>
                <a:lnTo>
                  <a:pt x="141" y="538"/>
                </a:lnTo>
                <a:lnTo>
                  <a:pt x="148" y="543"/>
                </a:lnTo>
                <a:lnTo>
                  <a:pt x="150" y="564"/>
                </a:lnTo>
                <a:lnTo>
                  <a:pt x="145" y="564"/>
                </a:lnTo>
                <a:lnTo>
                  <a:pt x="139" y="562"/>
                </a:lnTo>
                <a:lnTo>
                  <a:pt x="137" y="564"/>
                </a:lnTo>
                <a:lnTo>
                  <a:pt x="141" y="570"/>
                </a:lnTo>
                <a:lnTo>
                  <a:pt x="146" y="579"/>
                </a:lnTo>
                <a:lnTo>
                  <a:pt x="156" y="590"/>
                </a:lnTo>
                <a:lnTo>
                  <a:pt x="161" y="600"/>
                </a:lnTo>
                <a:lnTo>
                  <a:pt x="161" y="609"/>
                </a:lnTo>
                <a:lnTo>
                  <a:pt x="163" y="619"/>
                </a:lnTo>
                <a:lnTo>
                  <a:pt x="174" y="630"/>
                </a:lnTo>
                <a:lnTo>
                  <a:pt x="188" y="634"/>
                </a:lnTo>
                <a:lnTo>
                  <a:pt x="201" y="628"/>
                </a:lnTo>
                <a:lnTo>
                  <a:pt x="210" y="617"/>
                </a:lnTo>
                <a:lnTo>
                  <a:pt x="218" y="609"/>
                </a:lnTo>
                <a:lnTo>
                  <a:pt x="220" y="609"/>
                </a:lnTo>
                <a:lnTo>
                  <a:pt x="218" y="619"/>
                </a:lnTo>
                <a:lnTo>
                  <a:pt x="216" y="634"/>
                </a:lnTo>
                <a:lnTo>
                  <a:pt x="216" y="649"/>
                </a:lnTo>
                <a:lnTo>
                  <a:pt x="218" y="660"/>
                </a:lnTo>
                <a:lnTo>
                  <a:pt x="220" y="664"/>
                </a:lnTo>
                <a:lnTo>
                  <a:pt x="214" y="669"/>
                </a:lnTo>
                <a:lnTo>
                  <a:pt x="212" y="673"/>
                </a:lnTo>
                <a:lnTo>
                  <a:pt x="212" y="677"/>
                </a:lnTo>
                <a:lnTo>
                  <a:pt x="212" y="688"/>
                </a:lnTo>
                <a:lnTo>
                  <a:pt x="210" y="699"/>
                </a:lnTo>
                <a:lnTo>
                  <a:pt x="209" y="707"/>
                </a:lnTo>
                <a:lnTo>
                  <a:pt x="203" y="709"/>
                </a:lnTo>
                <a:lnTo>
                  <a:pt x="198" y="703"/>
                </a:lnTo>
                <a:lnTo>
                  <a:pt x="194" y="699"/>
                </a:lnTo>
                <a:lnTo>
                  <a:pt x="192" y="705"/>
                </a:lnTo>
                <a:lnTo>
                  <a:pt x="196" y="713"/>
                </a:lnTo>
                <a:lnTo>
                  <a:pt x="203" y="716"/>
                </a:lnTo>
                <a:lnTo>
                  <a:pt x="214" y="714"/>
                </a:lnTo>
                <a:lnTo>
                  <a:pt x="225" y="711"/>
                </a:lnTo>
                <a:lnTo>
                  <a:pt x="234" y="707"/>
                </a:lnTo>
                <a:lnTo>
                  <a:pt x="238" y="705"/>
                </a:lnTo>
                <a:lnTo>
                  <a:pt x="247" y="716"/>
                </a:lnTo>
                <a:lnTo>
                  <a:pt x="262" y="716"/>
                </a:lnTo>
                <a:lnTo>
                  <a:pt x="276" y="745"/>
                </a:lnTo>
                <a:lnTo>
                  <a:pt x="280" y="750"/>
                </a:lnTo>
                <a:lnTo>
                  <a:pt x="285" y="752"/>
                </a:lnTo>
                <a:lnTo>
                  <a:pt x="289" y="750"/>
                </a:lnTo>
                <a:lnTo>
                  <a:pt x="287" y="743"/>
                </a:lnTo>
                <a:lnTo>
                  <a:pt x="287" y="735"/>
                </a:lnTo>
                <a:lnTo>
                  <a:pt x="291" y="731"/>
                </a:lnTo>
                <a:lnTo>
                  <a:pt x="295" y="728"/>
                </a:lnTo>
                <a:lnTo>
                  <a:pt x="295" y="718"/>
                </a:lnTo>
                <a:lnTo>
                  <a:pt x="293" y="713"/>
                </a:lnTo>
                <a:lnTo>
                  <a:pt x="298" y="713"/>
                </a:lnTo>
                <a:lnTo>
                  <a:pt x="302" y="713"/>
                </a:lnTo>
                <a:lnTo>
                  <a:pt x="302" y="703"/>
                </a:lnTo>
                <a:lnTo>
                  <a:pt x="306" y="699"/>
                </a:lnTo>
                <a:lnTo>
                  <a:pt x="309" y="699"/>
                </a:lnTo>
                <a:lnTo>
                  <a:pt x="313" y="703"/>
                </a:lnTo>
                <a:lnTo>
                  <a:pt x="311" y="709"/>
                </a:lnTo>
                <a:lnTo>
                  <a:pt x="307" y="718"/>
                </a:lnTo>
                <a:lnTo>
                  <a:pt x="307" y="726"/>
                </a:lnTo>
                <a:lnTo>
                  <a:pt x="309" y="730"/>
                </a:lnTo>
                <a:lnTo>
                  <a:pt x="318" y="730"/>
                </a:lnTo>
                <a:lnTo>
                  <a:pt x="329" y="728"/>
                </a:lnTo>
                <a:lnTo>
                  <a:pt x="339" y="724"/>
                </a:lnTo>
                <a:lnTo>
                  <a:pt x="346" y="724"/>
                </a:lnTo>
                <a:lnTo>
                  <a:pt x="346" y="728"/>
                </a:lnTo>
                <a:lnTo>
                  <a:pt x="342" y="733"/>
                </a:lnTo>
                <a:lnTo>
                  <a:pt x="333" y="737"/>
                </a:lnTo>
                <a:lnTo>
                  <a:pt x="326" y="739"/>
                </a:lnTo>
                <a:lnTo>
                  <a:pt x="324" y="745"/>
                </a:lnTo>
                <a:lnTo>
                  <a:pt x="326" y="750"/>
                </a:lnTo>
                <a:lnTo>
                  <a:pt x="329" y="756"/>
                </a:lnTo>
                <a:lnTo>
                  <a:pt x="329" y="760"/>
                </a:lnTo>
                <a:lnTo>
                  <a:pt x="328" y="763"/>
                </a:lnTo>
                <a:lnTo>
                  <a:pt x="324" y="767"/>
                </a:lnTo>
                <a:lnTo>
                  <a:pt x="322" y="771"/>
                </a:lnTo>
                <a:lnTo>
                  <a:pt x="320" y="778"/>
                </a:lnTo>
                <a:lnTo>
                  <a:pt x="318" y="786"/>
                </a:lnTo>
                <a:lnTo>
                  <a:pt x="317" y="792"/>
                </a:lnTo>
                <a:lnTo>
                  <a:pt x="311" y="793"/>
                </a:lnTo>
                <a:lnTo>
                  <a:pt x="306" y="795"/>
                </a:lnTo>
                <a:lnTo>
                  <a:pt x="296" y="803"/>
                </a:lnTo>
                <a:lnTo>
                  <a:pt x="289" y="814"/>
                </a:lnTo>
                <a:lnTo>
                  <a:pt x="285" y="825"/>
                </a:lnTo>
                <a:lnTo>
                  <a:pt x="280" y="833"/>
                </a:lnTo>
                <a:lnTo>
                  <a:pt x="273" y="837"/>
                </a:lnTo>
                <a:lnTo>
                  <a:pt x="262" y="840"/>
                </a:lnTo>
                <a:lnTo>
                  <a:pt x="245" y="846"/>
                </a:lnTo>
                <a:lnTo>
                  <a:pt x="231" y="854"/>
                </a:lnTo>
                <a:lnTo>
                  <a:pt x="225" y="861"/>
                </a:lnTo>
                <a:lnTo>
                  <a:pt x="223" y="869"/>
                </a:lnTo>
                <a:lnTo>
                  <a:pt x="223" y="876"/>
                </a:lnTo>
                <a:lnTo>
                  <a:pt x="220" y="882"/>
                </a:lnTo>
                <a:lnTo>
                  <a:pt x="212" y="882"/>
                </a:lnTo>
                <a:lnTo>
                  <a:pt x="207" y="878"/>
                </a:lnTo>
                <a:lnTo>
                  <a:pt x="207" y="872"/>
                </a:lnTo>
                <a:lnTo>
                  <a:pt x="205" y="869"/>
                </a:lnTo>
                <a:lnTo>
                  <a:pt x="192" y="869"/>
                </a:lnTo>
                <a:lnTo>
                  <a:pt x="174" y="872"/>
                </a:lnTo>
                <a:lnTo>
                  <a:pt x="161" y="876"/>
                </a:lnTo>
                <a:lnTo>
                  <a:pt x="152" y="884"/>
                </a:lnTo>
                <a:lnTo>
                  <a:pt x="150" y="891"/>
                </a:lnTo>
                <a:lnTo>
                  <a:pt x="146" y="897"/>
                </a:lnTo>
                <a:lnTo>
                  <a:pt x="139" y="899"/>
                </a:lnTo>
                <a:lnTo>
                  <a:pt x="130" y="899"/>
                </a:lnTo>
                <a:lnTo>
                  <a:pt x="126" y="901"/>
                </a:lnTo>
                <a:lnTo>
                  <a:pt x="121" y="904"/>
                </a:lnTo>
                <a:lnTo>
                  <a:pt x="108" y="904"/>
                </a:lnTo>
                <a:lnTo>
                  <a:pt x="95" y="908"/>
                </a:lnTo>
                <a:lnTo>
                  <a:pt x="82" y="914"/>
                </a:lnTo>
                <a:lnTo>
                  <a:pt x="71" y="921"/>
                </a:lnTo>
                <a:lnTo>
                  <a:pt x="64" y="929"/>
                </a:lnTo>
                <a:lnTo>
                  <a:pt x="57" y="933"/>
                </a:lnTo>
                <a:lnTo>
                  <a:pt x="51" y="934"/>
                </a:lnTo>
                <a:lnTo>
                  <a:pt x="46" y="934"/>
                </a:lnTo>
                <a:lnTo>
                  <a:pt x="38" y="933"/>
                </a:lnTo>
                <a:lnTo>
                  <a:pt x="31" y="933"/>
                </a:lnTo>
                <a:lnTo>
                  <a:pt x="26" y="934"/>
                </a:lnTo>
                <a:lnTo>
                  <a:pt x="20" y="938"/>
                </a:lnTo>
                <a:lnTo>
                  <a:pt x="11" y="942"/>
                </a:lnTo>
                <a:lnTo>
                  <a:pt x="4" y="944"/>
                </a:lnTo>
                <a:lnTo>
                  <a:pt x="0" y="946"/>
                </a:lnTo>
                <a:lnTo>
                  <a:pt x="33" y="944"/>
                </a:lnTo>
                <a:lnTo>
                  <a:pt x="60" y="938"/>
                </a:lnTo>
                <a:lnTo>
                  <a:pt x="108" y="925"/>
                </a:lnTo>
                <a:lnTo>
                  <a:pt x="108" y="927"/>
                </a:lnTo>
                <a:lnTo>
                  <a:pt x="108" y="931"/>
                </a:lnTo>
                <a:lnTo>
                  <a:pt x="110" y="931"/>
                </a:lnTo>
                <a:lnTo>
                  <a:pt x="113" y="925"/>
                </a:lnTo>
                <a:lnTo>
                  <a:pt x="117" y="917"/>
                </a:lnTo>
                <a:lnTo>
                  <a:pt x="121" y="914"/>
                </a:lnTo>
                <a:lnTo>
                  <a:pt x="126" y="914"/>
                </a:lnTo>
                <a:lnTo>
                  <a:pt x="134" y="914"/>
                </a:lnTo>
                <a:lnTo>
                  <a:pt x="143" y="916"/>
                </a:lnTo>
                <a:lnTo>
                  <a:pt x="152" y="914"/>
                </a:lnTo>
                <a:lnTo>
                  <a:pt x="159" y="914"/>
                </a:lnTo>
                <a:lnTo>
                  <a:pt x="165" y="910"/>
                </a:lnTo>
                <a:lnTo>
                  <a:pt x="170" y="902"/>
                </a:lnTo>
                <a:lnTo>
                  <a:pt x="176" y="897"/>
                </a:lnTo>
                <a:lnTo>
                  <a:pt x="181" y="893"/>
                </a:lnTo>
                <a:lnTo>
                  <a:pt x="185" y="899"/>
                </a:lnTo>
                <a:lnTo>
                  <a:pt x="194" y="902"/>
                </a:lnTo>
                <a:lnTo>
                  <a:pt x="210" y="899"/>
                </a:lnTo>
                <a:lnTo>
                  <a:pt x="225" y="891"/>
                </a:lnTo>
                <a:lnTo>
                  <a:pt x="232" y="887"/>
                </a:lnTo>
                <a:lnTo>
                  <a:pt x="234" y="887"/>
                </a:lnTo>
                <a:lnTo>
                  <a:pt x="242" y="886"/>
                </a:lnTo>
                <a:lnTo>
                  <a:pt x="251" y="886"/>
                </a:lnTo>
                <a:lnTo>
                  <a:pt x="262" y="884"/>
                </a:lnTo>
                <a:lnTo>
                  <a:pt x="271" y="882"/>
                </a:lnTo>
                <a:lnTo>
                  <a:pt x="278" y="878"/>
                </a:lnTo>
                <a:lnTo>
                  <a:pt x="284" y="876"/>
                </a:lnTo>
                <a:lnTo>
                  <a:pt x="282" y="872"/>
                </a:lnTo>
                <a:lnTo>
                  <a:pt x="280" y="865"/>
                </a:lnTo>
                <a:lnTo>
                  <a:pt x="287" y="859"/>
                </a:lnTo>
                <a:lnTo>
                  <a:pt x="300" y="854"/>
                </a:lnTo>
                <a:lnTo>
                  <a:pt x="309" y="848"/>
                </a:lnTo>
                <a:lnTo>
                  <a:pt x="317" y="842"/>
                </a:lnTo>
                <a:lnTo>
                  <a:pt x="329" y="839"/>
                </a:lnTo>
                <a:lnTo>
                  <a:pt x="340" y="837"/>
                </a:lnTo>
                <a:lnTo>
                  <a:pt x="348" y="835"/>
                </a:lnTo>
                <a:lnTo>
                  <a:pt x="353" y="827"/>
                </a:lnTo>
                <a:lnTo>
                  <a:pt x="357" y="816"/>
                </a:lnTo>
                <a:lnTo>
                  <a:pt x="361" y="805"/>
                </a:lnTo>
                <a:lnTo>
                  <a:pt x="364" y="799"/>
                </a:lnTo>
                <a:lnTo>
                  <a:pt x="370" y="797"/>
                </a:lnTo>
                <a:lnTo>
                  <a:pt x="375" y="793"/>
                </a:lnTo>
                <a:lnTo>
                  <a:pt x="379" y="790"/>
                </a:lnTo>
                <a:lnTo>
                  <a:pt x="381" y="788"/>
                </a:lnTo>
                <a:lnTo>
                  <a:pt x="395" y="786"/>
                </a:lnTo>
                <a:lnTo>
                  <a:pt x="412" y="782"/>
                </a:lnTo>
                <a:lnTo>
                  <a:pt x="423" y="778"/>
                </a:lnTo>
                <a:lnTo>
                  <a:pt x="426" y="767"/>
                </a:lnTo>
                <a:lnTo>
                  <a:pt x="430" y="756"/>
                </a:lnTo>
                <a:lnTo>
                  <a:pt x="443" y="746"/>
                </a:lnTo>
                <a:lnTo>
                  <a:pt x="452" y="737"/>
                </a:lnTo>
                <a:lnTo>
                  <a:pt x="450" y="722"/>
                </a:lnTo>
                <a:lnTo>
                  <a:pt x="443" y="707"/>
                </a:lnTo>
                <a:lnTo>
                  <a:pt x="443" y="698"/>
                </a:lnTo>
                <a:lnTo>
                  <a:pt x="448" y="692"/>
                </a:lnTo>
                <a:lnTo>
                  <a:pt x="454" y="690"/>
                </a:lnTo>
                <a:lnTo>
                  <a:pt x="461" y="688"/>
                </a:lnTo>
                <a:lnTo>
                  <a:pt x="470" y="683"/>
                </a:lnTo>
                <a:lnTo>
                  <a:pt x="479" y="675"/>
                </a:lnTo>
                <a:lnTo>
                  <a:pt x="483" y="669"/>
                </a:lnTo>
                <a:lnTo>
                  <a:pt x="483" y="666"/>
                </a:lnTo>
                <a:lnTo>
                  <a:pt x="481" y="662"/>
                </a:lnTo>
                <a:lnTo>
                  <a:pt x="479" y="660"/>
                </a:lnTo>
                <a:lnTo>
                  <a:pt x="476" y="656"/>
                </a:lnTo>
                <a:lnTo>
                  <a:pt x="474" y="654"/>
                </a:lnTo>
                <a:lnTo>
                  <a:pt x="476" y="652"/>
                </a:lnTo>
                <a:lnTo>
                  <a:pt x="479" y="649"/>
                </a:lnTo>
                <a:lnTo>
                  <a:pt x="481" y="645"/>
                </a:lnTo>
                <a:lnTo>
                  <a:pt x="485" y="641"/>
                </a:lnTo>
                <a:lnTo>
                  <a:pt x="490" y="636"/>
                </a:lnTo>
                <a:lnTo>
                  <a:pt x="498" y="632"/>
                </a:lnTo>
                <a:lnTo>
                  <a:pt x="507" y="628"/>
                </a:lnTo>
                <a:lnTo>
                  <a:pt x="516" y="621"/>
                </a:lnTo>
                <a:lnTo>
                  <a:pt x="527" y="609"/>
                </a:lnTo>
                <a:lnTo>
                  <a:pt x="536" y="598"/>
                </a:lnTo>
                <a:lnTo>
                  <a:pt x="545" y="596"/>
                </a:lnTo>
                <a:lnTo>
                  <a:pt x="553" y="594"/>
                </a:lnTo>
                <a:lnTo>
                  <a:pt x="562" y="589"/>
                </a:lnTo>
                <a:lnTo>
                  <a:pt x="565" y="590"/>
                </a:lnTo>
                <a:lnTo>
                  <a:pt x="560" y="605"/>
                </a:lnTo>
                <a:lnTo>
                  <a:pt x="565" y="613"/>
                </a:lnTo>
                <a:lnTo>
                  <a:pt x="567" y="619"/>
                </a:lnTo>
                <a:lnTo>
                  <a:pt x="564" y="622"/>
                </a:lnTo>
                <a:lnTo>
                  <a:pt x="553" y="622"/>
                </a:lnTo>
                <a:lnTo>
                  <a:pt x="540" y="622"/>
                </a:lnTo>
                <a:lnTo>
                  <a:pt x="529" y="624"/>
                </a:lnTo>
                <a:lnTo>
                  <a:pt x="522" y="630"/>
                </a:lnTo>
                <a:lnTo>
                  <a:pt x="516" y="637"/>
                </a:lnTo>
                <a:lnTo>
                  <a:pt x="514" y="649"/>
                </a:lnTo>
                <a:lnTo>
                  <a:pt x="511" y="664"/>
                </a:lnTo>
                <a:lnTo>
                  <a:pt x="507" y="679"/>
                </a:lnTo>
                <a:lnTo>
                  <a:pt x="500" y="684"/>
                </a:lnTo>
                <a:lnTo>
                  <a:pt x="507" y="684"/>
                </a:lnTo>
                <a:lnTo>
                  <a:pt x="514" y="686"/>
                </a:lnTo>
                <a:lnTo>
                  <a:pt x="512" y="690"/>
                </a:lnTo>
                <a:lnTo>
                  <a:pt x="503" y="699"/>
                </a:lnTo>
                <a:lnTo>
                  <a:pt x="496" y="707"/>
                </a:lnTo>
                <a:lnTo>
                  <a:pt x="494" y="714"/>
                </a:lnTo>
                <a:lnTo>
                  <a:pt x="496" y="718"/>
                </a:lnTo>
                <a:lnTo>
                  <a:pt x="503" y="718"/>
                </a:lnTo>
                <a:lnTo>
                  <a:pt x="511" y="716"/>
                </a:lnTo>
                <a:lnTo>
                  <a:pt x="520" y="714"/>
                </a:lnTo>
                <a:lnTo>
                  <a:pt x="527" y="711"/>
                </a:lnTo>
                <a:lnTo>
                  <a:pt x="544" y="699"/>
                </a:lnTo>
                <a:lnTo>
                  <a:pt x="558" y="686"/>
                </a:lnTo>
                <a:lnTo>
                  <a:pt x="569" y="675"/>
                </a:lnTo>
                <a:lnTo>
                  <a:pt x="575" y="675"/>
                </a:lnTo>
                <a:lnTo>
                  <a:pt x="584" y="677"/>
                </a:lnTo>
                <a:lnTo>
                  <a:pt x="591" y="675"/>
                </a:lnTo>
                <a:lnTo>
                  <a:pt x="593" y="671"/>
                </a:lnTo>
                <a:lnTo>
                  <a:pt x="591" y="668"/>
                </a:lnTo>
                <a:lnTo>
                  <a:pt x="591" y="662"/>
                </a:lnTo>
                <a:lnTo>
                  <a:pt x="598" y="652"/>
                </a:lnTo>
                <a:lnTo>
                  <a:pt x="602" y="643"/>
                </a:lnTo>
                <a:lnTo>
                  <a:pt x="597" y="637"/>
                </a:lnTo>
                <a:lnTo>
                  <a:pt x="597" y="628"/>
                </a:lnTo>
                <a:lnTo>
                  <a:pt x="598" y="617"/>
                </a:lnTo>
                <a:lnTo>
                  <a:pt x="604" y="609"/>
                </a:lnTo>
                <a:lnTo>
                  <a:pt x="611" y="609"/>
                </a:lnTo>
                <a:lnTo>
                  <a:pt x="620" y="615"/>
                </a:lnTo>
                <a:lnTo>
                  <a:pt x="631" y="617"/>
                </a:lnTo>
                <a:lnTo>
                  <a:pt x="641" y="615"/>
                </a:lnTo>
                <a:lnTo>
                  <a:pt x="646" y="607"/>
                </a:lnTo>
                <a:lnTo>
                  <a:pt x="652" y="602"/>
                </a:lnTo>
                <a:lnTo>
                  <a:pt x="657" y="602"/>
                </a:lnTo>
                <a:lnTo>
                  <a:pt x="659" y="604"/>
                </a:lnTo>
                <a:lnTo>
                  <a:pt x="655" y="607"/>
                </a:lnTo>
                <a:lnTo>
                  <a:pt x="650" y="613"/>
                </a:lnTo>
                <a:lnTo>
                  <a:pt x="648" y="617"/>
                </a:lnTo>
                <a:lnTo>
                  <a:pt x="648" y="622"/>
                </a:lnTo>
                <a:lnTo>
                  <a:pt x="650" y="628"/>
                </a:lnTo>
                <a:lnTo>
                  <a:pt x="657" y="634"/>
                </a:lnTo>
                <a:lnTo>
                  <a:pt x="670" y="637"/>
                </a:lnTo>
                <a:lnTo>
                  <a:pt x="684" y="641"/>
                </a:lnTo>
                <a:lnTo>
                  <a:pt x="690" y="643"/>
                </a:lnTo>
                <a:lnTo>
                  <a:pt x="692" y="651"/>
                </a:lnTo>
                <a:lnTo>
                  <a:pt x="697" y="654"/>
                </a:lnTo>
                <a:lnTo>
                  <a:pt x="703" y="658"/>
                </a:lnTo>
                <a:lnTo>
                  <a:pt x="706" y="666"/>
                </a:lnTo>
                <a:lnTo>
                  <a:pt x="710" y="673"/>
                </a:lnTo>
                <a:lnTo>
                  <a:pt x="714" y="677"/>
                </a:lnTo>
                <a:lnTo>
                  <a:pt x="719" y="677"/>
                </a:lnTo>
                <a:lnTo>
                  <a:pt x="723" y="675"/>
                </a:lnTo>
                <a:lnTo>
                  <a:pt x="728" y="673"/>
                </a:lnTo>
                <a:lnTo>
                  <a:pt x="738" y="675"/>
                </a:lnTo>
                <a:lnTo>
                  <a:pt x="745" y="675"/>
                </a:lnTo>
                <a:lnTo>
                  <a:pt x="750" y="673"/>
                </a:lnTo>
                <a:lnTo>
                  <a:pt x="756" y="668"/>
                </a:lnTo>
                <a:lnTo>
                  <a:pt x="761" y="664"/>
                </a:lnTo>
                <a:lnTo>
                  <a:pt x="765" y="662"/>
                </a:lnTo>
                <a:lnTo>
                  <a:pt x="769" y="666"/>
                </a:lnTo>
                <a:lnTo>
                  <a:pt x="774" y="669"/>
                </a:lnTo>
                <a:lnTo>
                  <a:pt x="781" y="669"/>
                </a:lnTo>
                <a:lnTo>
                  <a:pt x="789" y="673"/>
                </a:lnTo>
                <a:lnTo>
                  <a:pt x="792" y="679"/>
                </a:lnTo>
                <a:lnTo>
                  <a:pt x="796" y="684"/>
                </a:lnTo>
                <a:lnTo>
                  <a:pt x="805" y="686"/>
                </a:lnTo>
                <a:lnTo>
                  <a:pt x="818" y="684"/>
                </a:lnTo>
                <a:lnTo>
                  <a:pt x="829" y="679"/>
                </a:lnTo>
                <a:lnTo>
                  <a:pt x="840" y="673"/>
                </a:lnTo>
                <a:lnTo>
                  <a:pt x="849" y="671"/>
                </a:lnTo>
                <a:lnTo>
                  <a:pt x="855" y="677"/>
                </a:lnTo>
                <a:lnTo>
                  <a:pt x="853" y="686"/>
                </a:lnTo>
                <a:lnTo>
                  <a:pt x="853" y="698"/>
                </a:lnTo>
                <a:lnTo>
                  <a:pt x="858" y="705"/>
                </a:lnTo>
                <a:lnTo>
                  <a:pt x="866" y="709"/>
                </a:lnTo>
                <a:lnTo>
                  <a:pt x="875" y="713"/>
                </a:lnTo>
                <a:lnTo>
                  <a:pt x="880" y="718"/>
                </a:lnTo>
                <a:lnTo>
                  <a:pt x="884" y="726"/>
                </a:lnTo>
                <a:lnTo>
                  <a:pt x="884" y="733"/>
                </a:lnTo>
                <a:lnTo>
                  <a:pt x="888" y="739"/>
                </a:lnTo>
                <a:lnTo>
                  <a:pt x="899" y="743"/>
                </a:lnTo>
                <a:lnTo>
                  <a:pt x="915" y="748"/>
                </a:lnTo>
                <a:lnTo>
                  <a:pt x="932" y="758"/>
                </a:lnTo>
                <a:lnTo>
                  <a:pt x="941" y="765"/>
                </a:lnTo>
                <a:lnTo>
                  <a:pt x="944" y="769"/>
                </a:lnTo>
                <a:lnTo>
                  <a:pt x="948" y="769"/>
                </a:lnTo>
                <a:lnTo>
                  <a:pt x="952" y="765"/>
                </a:lnTo>
                <a:lnTo>
                  <a:pt x="957" y="761"/>
                </a:lnTo>
                <a:lnTo>
                  <a:pt x="966" y="758"/>
                </a:lnTo>
                <a:lnTo>
                  <a:pt x="979" y="756"/>
                </a:lnTo>
                <a:lnTo>
                  <a:pt x="990" y="756"/>
                </a:lnTo>
                <a:lnTo>
                  <a:pt x="996" y="760"/>
                </a:lnTo>
                <a:lnTo>
                  <a:pt x="999" y="765"/>
                </a:lnTo>
                <a:lnTo>
                  <a:pt x="1008" y="771"/>
                </a:lnTo>
                <a:lnTo>
                  <a:pt x="1018" y="777"/>
                </a:lnTo>
                <a:lnTo>
                  <a:pt x="1023" y="786"/>
                </a:lnTo>
                <a:lnTo>
                  <a:pt x="1029" y="797"/>
                </a:lnTo>
                <a:lnTo>
                  <a:pt x="1038" y="805"/>
                </a:lnTo>
                <a:lnTo>
                  <a:pt x="1045" y="810"/>
                </a:lnTo>
                <a:lnTo>
                  <a:pt x="1050" y="812"/>
                </a:lnTo>
                <a:lnTo>
                  <a:pt x="1056" y="812"/>
                </a:lnTo>
                <a:lnTo>
                  <a:pt x="1065" y="814"/>
                </a:lnTo>
                <a:lnTo>
                  <a:pt x="1072" y="820"/>
                </a:lnTo>
                <a:lnTo>
                  <a:pt x="1078" y="827"/>
                </a:lnTo>
                <a:lnTo>
                  <a:pt x="1082" y="833"/>
                </a:lnTo>
                <a:lnTo>
                  <a:pt x="1087" y="837"/>
                </a:lnTo>
                <a:lnTo>
                  <a:pt x="1094" y="840"/>
                </a:lnTo>
                <a:lnTo>
                  <a:pt x="1100" y="848"/>
                </a:lnTo>
                <a:lnTo>
                  <a:pt x="1107" y="857"/>
                </a:lnTo>
                <a:lnTo>
                  <a:pt x="1111" y="854"/>
                </a:lnTo>
                <a:lnTo>
                  <a:pt x="1113" y="846"/>
                </a:lnTo>
                <a:lnTo>
                  <a:pt x="1118" y="846"/>
                </a:lnTo>
                <a:lnTo>
                  <a:pt x="1127" y="855"/>
                </a:lnTo>
                <a:lnTo>
                  <a:pt x="1136" y="871"/>
                </a:lnTo>
                <a:lnTo>
                  <a:pt x="1142" y="887"/>
                </a:lnTo>
                <a:lnTo>
                  <a:pt x="1144" y="899"/>
                </a:lnTo>
                <a:lnTo>
                  <a:pt x="1147" y="906"/>
                </a:lnTo>
                <a:lnTo>
                  <a:pt x="1157" y="912"/>
                </a:lnTo>
                <a:lnTo>
                  <a:pt x="1166" y="914"/>
                </a:lnTo>
                <a:lnTo>
                  <a:pt x="1173" y="910"/>
                </a:lnTo>
                <a:lnTo>
                  <a:pt x="1175" y="895"/>
                </a:lnTo>
                <a:lnTo>
                  <a:pt x="1171" y="872"/>
                </a:lnTo>
                <a:lnTo>
                  <a:pt x="1164" y="852"/>
                </a:lnTo>
                <a:lnTo>
                  <a:pt x="1151" y="842"/>
                </a:lnTo>
                <a:lnTo>
                  <a:pt x="1135" y="840"/>
                </a:lnTo>
                <a:lnTo>
                  <a:pt x="1124" y="835"/>
                </a:lnTo>
                <a:lnTo>
                  <a:pt x="1113" y="831"/>
                </a:lnTo>
                <a:lnTo>
                  <a:pt x="1104" y="827"/>
                </a:lnTo>
                <a:lnTo>
                  <a:pt x="1098" y="824"/>
                </a:lnTo>
                <a:lnTo>
                  <a:pt x="1094" y="818"/>
                </a:lnTo>
                <a:lnTo>
                  <a:pt x="1091" y="810"/>
                </a:lnTo>
                <a:lnTo>
                  <a:pt x="1087" y="803"/>
                </a:lnTo>
                <a:lnTo>
                  <a:pt x="1080" y="795"/>
                </a:lnTo>
                <a:lnTo>
                  <a:pt x="1071" y="784"/>
                </a:lnTo>
                <a:lnTo>
                  <a:pt x="1061" y="775"/>
                </a:lnTo>
                <a:lnTo>
                  <a:pt x="1058" y="765"/>
                </a:lnTo>
                <a:lnTo>
                  <a:pt x="1052" y="758"/>
                </a:lnTo>
                <a:lnTo>
                  <a:pt x="1043" y="746"/>
                </a:lnTo>
                <a:lnTo>
                  <a:pt x="1034" y="735"/>
                </a:lnTo>
                <a:lnTo>
                  <a:pt x="1027" y="728"/>
                </a:lnTo>
                <a:lnTo>
                  <a:pt x="1010" y="713"/>
                </a:lnTo>
                <a:lnTo>
                  <a:pt x="996" y="696"/>
                </a:lnTo>
                <a:lnTo>
                  <a:pt x="985" y="683"/>
                </a:lnTo>
                <a:lnTo>
                  <a:pt x="977" y="671"/>
                </a:lnTo>
                <a:lnTo>
                  <a:pt x="970" y="664"/>
                </a:lnTo>
                <a:lnTo>
                  <a:pt x="963" y="660"/>
                </a:lnTo>
                <a:lnTo>
                  <a:pt x="955" y="662"/>
                </a:lnTo>
                <a:lnTo>
                  <a:pt x="946" y="669"/>
                </a:lnTo>
                <a:lnTo>
                  <a:pt x="930" y="686"/>
                </a:lnTo>
                <a:lnTo>
                  <a:pt x="917" y="699"/>
                </a:lnTo>
                <a:lnTo>
                  <a:pt x="906" y="701"/>
                </a:lnTo>
                <a:lnTo>
                  <a:pt x="897" y="690"/>
                </a:lnTo>
                <a:lnTo>
                  <a:pt x="888" y="679"/>
                </a:lnTo>
                <a:lnTo>
                  <a:pt x="875" y="675"/>
                </a:lnTo>
                <a:lnTo>
                  <a:pt x="862" y="669"/>
                </a:lnTo>
                <a:lnTo>
                  <a:pt x="855" y="654"/>
                </a:lnTo>
                <a:lnTo>
                  <a:pt x="851" y="645"/>
                </a:lnTo>
                <a:lnTo>
                  <a:pt x="842" y="641"/>
                </a:lnTo>
                <a:lnTo>
                  <a:pt x="831" y="641"/>
                </a:lnTo>
                <a:lnTo>
                  <a:pt x="820" y="643"/>
                </a:lnTo>
                <a:lnTo>
                  <a:pt x="809" y="643"/>
                </a:lnTo>
                <a:lnTo>
                  <a:pt x="800" y="641"/>
                </a:lnTo>
                <a:lnTo>
                  <a:pt x="796" y="630"/>
                </a:lnTo>
                <a:lnTo>
                  <a:pt x="796" y="611"/>
                </a:lnTo>
              </a:path>
            </a:pathLst>
          </a:custGeom>
          <a:solidFill>
            <a:srgbClr val="0AA147"/>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89" name="Freeform 369">
            <a:extLst>
              <a:ext uri="{FF2B5EF4-FFF2-40B4-BE49-F238E27FC236}">
                <a16:creationId xmlns:a16="http://schemas.microsoft.com/office/drawing/2014/main" id="{80F60572-062D-4802-B247-2A66F39B62CE}"/>
              </a:ext>
            </a:extLst>
          </p:cNvPr>
          <p:cNvSpPr>
            <a:spLocks/>
          </p:cNvSpPr>
          <p:nvPr/>
        </p:nvSpPr>
        <p:spPr bwMode="auto">
          <a:xfrm>
            <a:off x="10048933" y="3448699"/>
            <a:ext cx="212502" cy="104683"/>
          </a:xfrm>
          <a:custGeom>
            <a:avLst/>
            <a:gdLst>
              <a:gd name="T0" fmla="*/ 2147483647 w 179"/>
              <a:gd name="T1" fmla="*/ 2147483647 h 111"/>
              <a:gd name="T2" fmla="*/ 2147483647 w 179"/>
              <a:gd name="T3" fmla="*/ 2147483647 h 111"/>
              <a:gd name="T4" fmla="*/ 2147483647 w 179"/>
              <a:gd name="T5" fmla="*/ 2147483647 h 111"/>
              <a:gd name="T6" fmla="*/ 2147483647 w 179"/>
              <a:gd name="T7" fmla="*/ 2147483647 h 111"/>
              <a:gd name="T8" fmla="*/ 2147483647 w 179"/>
              <a:gd name="T9" fmla="*/ 2147483647 h 111"/>
              <a:gd name="T10" fmla="*/ 2147483647 w 179"/>
              <a:gd name="T11" fmla="*/ 2147483647 h 111"/>
              <a:gd name="T12" fmla="*/ 2147483647 w 179"/>
              <a:gd name="T13" fmla="*/ 2147483647 h 111"/>
              <a:gd name="T14" fmla="*/ 2147483647 w 179"/>
              <a:gd name="T15" fmla="*/ 2147483647 h 111"/>
              <a:gd name="T16" fmla="*/ 2147483647 w 179"/>
              <a:gd name="T17" fmla="*/ 2147483647 h 111"/>
              <a:gd name="T18" fmla="*/ 2147483647 w 179"/>
              <a:gd name="T19" fmla="*/ 2147483647 h 111"/>
              <a:gd name="T20" fmla="*/ 2147483647 w 179"/>
              <a:gd name="T21" fmla="*/ 2147483647 h 111"/>
              <a:gd name="T22" fmla="*/ 2147483647 w 179"/>
              <a:gd name="T23" fmla="*/ 2147483647 h 111"/>
              <a:gd name="T24" fmla="*/ 2147483647 w 179"/>
              <a:gd name="T25" fmla="*/ 2147483647 h 111"/>
              <a:gd name="T26" fmla="*/ 2147483647 w 179"/>
              <a:gd name="T27" fmla="*/ 2147483647 h 111"/>
              <a:gd name="T28" fmla="*/ 2147483647 w 179"/>
              <a:gd name="T29" fmla="*/ 2147483647 h 111"/>
              <a:gd name="T30" fmla="*/ 2147483647 w 179"/>
              <a:gd name="T31" fmla="*/ 2147483647 h 111"/>
              <a:gd name="T32" fmla="*/ 2147483647 w 179"/>
              <a:gd name="T33" fmla="*/ 2147483647 h 111"/>
              <a:gd name="T34" fmla="*/ 2147483647 w 179"/>
              <a:gd name="T35" fmla="*/ 2147483647 h 111"/>
              <a:gd name="T36" fmla="*/ 2147483647 w 179"/>
              <a:gd name="T37" fmla="*/ 2147483647 h 111"/>
              <a:gd name="T38" fmla="*/ 2147483647 w 179"/>
              <a:gd name="T39" fmla="*/ 2147483647 h 111"/>
              <a:gd name="T40" fmla="*/ 2147483647 w 179"/>
              <a:gd name="T41" fmla="*/ 2147483647 h 111"/>
              <a:gd name="T42" fmla="*/ 2147483647 w 179"/>
              <a:gd name="T43" fmla="*/ 2147483647 h 111"/>
              <a:gd name="T44" fmla="*/ 2147483647 w 179"/>
              <a:gd name="T45" fmla="*/ 2147483647 h 111"/>
              <a:gd name="T46" fmla="*/ 2147483647 w 179"/>
              <a:gd name="T47" fmla="*/ 2147483647 h 111"/>
              <a:gd name="T48" fmla="*/ 2147483647 w 179"/>
              <a:gd name="T49" fmla="*/ 2147483647 h 111"/>
              <a:gd name="T50" fmla="*/ 2147483647 w 179"/>
              <a:gd name="T51" fmla="*/ 2147483647 h 111"/>
              <a:gd name="T52" fmla="*/ 2147483647 w 179"/>
              <a:gd name="T53" fmla="*/ 2147483647 h 111"/>
              <a:gd name="T54" fmla="*/ 2147483647 w 179"/>
              <a:gd name="T55" fmla="*/ 2147483647 h 111"/>
              <a:gd name="T56" fmla="*/ 2147483647 w 179"/>
              <a:gd name="T57" fmla="*/ 2147483647 h 111"/>
              <a:gd name="T58" fmla="*/ 2147483647 w 179"/>
              <a:gd name="T59" fmla="*/ 2147483647 h 111"/>
              <a:gd name="T60" fmla="*/ 0 w 179"/>
              <a:gd name="T61" fmla="*/ 2147483647 h 111"/>
              <a:gd name="T62" fmla="*/ 2147483647 w 179"/>
              <a:gd name="T63" fmla="*/ 2147483647 h 111"/>
              <a:gd name="T64" fmla="*/ 2147483647 w 179"/>
              <a:gd name="T65" fmla="*/ 2147483647 h 111"/>
              <a:gd name="T66" fmla="*/ 2147483647 w 179"/>
              <a:gd name="T67" fmla="*/ 2147483647 h 111"/>
              <a:gd name="T68" fmla="*/ 2147483647 w 179"/>
              <a:gd name="T69" fmla="*/ 2147483647 h 111"/>
              <a:gd name="T70" fmla="*/ 2147483647 w 179"/>
              <a:gd name="T71" fmla="*/ 2147483647 h 111"/>
              <a:gd name="T72" fmla="*/ 2147483647 w 179"/>
              <a:gd name="T73" fmla="*/ 2147483647 h 111"/>
              <a:gd name="T74" fmla="*/ 2147483647 w 179"/>
              <a:gd name="T75" fmla="*/ 2147483647 h 111"/>
              <a:gd name="T76" fmla="*/ 2147483647 w 179"/>
              <a:gd name="T77" fmla="*/ 2147483647 h 111"/>
              <a:gd name="T78" fmla="*/ 2147483647 w 179"/>
              <a:gd name="T79" fmla="*/ 2147483647 h 111"/>
              <a:gd name="T80" fmla="*/ 2147483647 w 179"/>
              <a:gd name="T81" fmla="*/ 2147483647 h 111"/>
              <a:gd name="T82" fmla="*/ 2147483647 w 179"/>
              <a:gd name="T83" fmla="*/ 2147483647 h 111"/>
              <a:gd name="T84" fmla="*/ 2147483647 w 179"/>
              <a:gd name="T85" fmla="*/ 2147483647 h 111"/>
              <a:gd name="T86" fmla="*/ 2147483647 w 179"/>
              <a:gd name="T87" fmla="*/ 2147483647 h 111"/>
              <a:gd name="T88" fmla="*/ 2147483647 w 179"/>
              <a:gd name="T89" fmla="*/ 2147483647 h 111"/>
              <a:gd name="T90" fmla="*/ 2147483647 w 179"/>
              <a:gd name="T91" fmla="*/ 2147483647 h 111"/>
              <a:gd name="T92" fmla="*/ 2147483647 w 179"/>
              <a:gd name="T93" fmla="*/ 2147483647 h 111"/>
              <a:gd name="T94" fmla="*/ 2147483647 w 179"/>
              <a:gd name="T95" fmla="*/ 2147483647 h 111"/>
              <a:gd name="T96" fmla="*/ 2147483647 w 179"/>
              <a:gd name="T97" fmla="*/ 2147483647 h 111"/>
              <a:gd name="T98" fmla="*/ 2147483647 w 179"/>
              <a:gd name="T99" fmla="*/ 2147483647 h 11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9"/>
              <a:gd name="T151" fmla="*/ 0 h 111"/>
              <a:gd name="T152" fmla="*/ 179 w 179"/>
              <a:gd name="T153" fmla="*/ 111 h 11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9" h="111">
                <a:moveTo>
                  <a:pt x="76" y="53"/>
                </a:moveTo>
                <a:lnTo>
                  <a:pt x="76" y="53"/>
                </a:lnTo>
                <a:lnTo>
                  <a:pt x="84" y="47"/>
                </a:lnTo>
                <a:lnTo>
                  <a:pt x="93" y="40"/>
                </a:lnTo>
                <a:lnTo>
                  <a:pt x="104" y="34"/>
                </a:lnTo>
                <a:lnTo>
                  <a:pt x="115" y="32"/>
                </a:lnTo>
                <a:lnTo>
                  <a:pt x="122" y="32"/>
                </a:lnTo>
                <a:lnTo>
                  <a:pt x="128" y="27"/>
                </a:lnTo>
                <a:lnTo>
                  <a:pt x="131" y="23"/>
                </a:lnTo>
                <a:lnTo>
                  <a:pt x="139" y="17"/>
                </a:lnTo>
                <a:lnTo>
                  <a:pt x="144" y="13"/>
                </a:lnTo>
                <a:lnTo>
                  <a:pt x="148" y="12"/>
                </a:lnTo>
                <a:lnTo>
                  <a:pt x="151" y="10"/>
                </a:lnTo>
                <a:lnTo>
                  <a:pt x="155" y="10"/>
                </a:lnTo>
                <a:lnTo>
                  <a:pt x="175" y="2"/>
                </a:lnTo>
                <a:lnTo>
                  <a:pt x="179" y="0"/>
                </a:lnTo>
                <a:lnTo>
                  <a:pt x="173" y="6"/>
                </a:lnTo>
                <a:lnTo>
                  <a:pt x="166" y="13"/>
                </a:lnTo>
                <a:lnTo>
                  <a:pt x="159" y="17"/>
                </a:lnTo>
                <a:lnTo>
                  <a:pt x="151" y="23"/>
                </a:lnTo>
                <a:lnTo>
                  <a:pt x="142" y="28"/>
                </a:lnTo>
                <a:lnTo>
                  <a:pt x="133" y="34"/>
                </a:lnTo>
                <a:lnTo>
                  <a:pt x="124" y="42"/>
                </a:lnTo>
                <a:lnTo>
                  <a:pt x="117" y="47"/>
                </a:lnTo>
                <a:lnTo>
                  <a:pt x="109" y="53"/>
                </a:lnTo>
                <a:lnTo>
                  <a:pt x="106" y="57"/>
                </a:lnTo>
                <a:lnTo>
                  <a:pt x="97" y="64"/>
                </a:lnTo>
                <a:lnTo>
                  <a:pt x="93" y="68"/>
                </a:lnTo>
                <a:lnTo>
                  <a:pt x="89" y="74"/>
                </a:lnTo>
                <a:lnTo>
                  <a:pt x="80" y="81"/>
                </a:lnTo>
                <a:lnTo>
                  <a:pt x="67" y="89"/>
                </a:lnTo>
                <a:lnTo>
                  <a:pt x="64" y="90"/>
                </a:lnTo>
                <a:lnTo>
                  <a:pt x="65" y="87"/>
                </a:lnTo>
                <a:lnTo>
                  <a:pt x="75" y="77"/>
                </a:lnTo>
                <a:lnTo>
                  <a:pt x="75" y="75"/>
                </a:lnTo>
                <a:lnTo>
                  <a:pt x="67" y="81"/>
                </a:lnTo>
                <a:lnTo>
                  <a:pt x="54" y="89"/>
                </a:lnTo>
                <a:lnTo>
                  <a:pt x="45" y="96"/>
                </a:lnTo>
                <a:lnTo>
                  <a:pt x="42" y="98"/>
                </a:lnTo>
                <a:lnTo>
                  <a:pt x="34" y="104"/>
                </a:lnTo>
                <a:lnTo>
                  <a:pt x="27" y="109"/>
                </a:lnTo>
                <a:lnTo>
                  <a:pt x="23" y="107"/>
                </a:lnTo>
                <a:lnTo>
                  <a:pt x="22" y="102"/>
                </a:lnTo>
                <a:lnTo>
                  <a:pt x="20" y="102"/>
                </a:lnTo>
                <a:lnTo>
                  <a:pt x="18" y="104"/>
                </a:lnTo>
                <a:lnTo>
                  <a:pt x="18" y="107"/>
                </a:lnTo>
                <a:lnTo>
                  <a:pt x="16" y="111"/>
                </a:lnTo>
                <a:lnTo>
                  <a:pt x="12" y="111"/>
                </a:lnTo>
                <a:lnTo>
                  <a:pt x="7" y="111"/>
                </a:lnTo>
                <a:lnTo>
                  <a:pt x="1" y="107"/>
                </a:lnTo>
                <a:lnTo>
                  <a:pt x="0" y="104"/>
                </a:lnTo>
                <a:lnTo>
                  <a:pt x="3" y="100"/>
                </a:lnTo>
                <a:lnTo>
                  <a:pt x="9" y="96"/>
                </a:lnTo>
                <a:lnTo>
                  <a:pt x="14" y="90"/>
                </a:lnTo>
                <a:lnTo>
                  <a:pt x="18" y="85"/>
                </a:lnTo>
                <a:lnTo>
                  <a:pt x="25" y="79"/>
                </a:lnTo>
                <a:lnTo>
                  <a:pt x="31" y="75"/>
                </a:lnTo>
                <a:lnTo>
                  <a:pt x="34" y="70"/>
                </a:lnTo>
                <a:lnTo>
                  <a:pt x="38" y="66"/>
                </a:lnTo>
                <a:lnTo>
                  <a:pt x="43" y="62"/>
                </a:lnTo>
                <a:lnTo>
                  <a:pt x="47" y="62"/>
                </a:lnTo>
                <a:lnTo>
                  <a:pt x="51" y="60"/>
                </a:lnTo>
                <a:lnTo>
                  <a:pt x="58" y="53"/>
                </a:lnTo>
                <a:lnTo>
                  <a:pt x="69" y="45"/>
                </a:lnTo>
                <a:lnTo>
                  <a:pt x="76" y="38"/>
                </a:lnTo>
                <a:lnTo>
                  <a:pt x="80" y="32"/>
                </a:lnTo>
                <a:lnTo>
                  <a:pt x="84" y="27"/>
                </a:lnTo>
                <a:lnTo>
                  <a:pt x="89" y="21"/>
                </a:lnTo>
                <a:lnTo>
                  <a:pt x="97" y="15"/>
                </a:lnTo>
                <a:lnTo>
                  <a:pt x="102" y="17"/>
                </a:lnTo>
                <a:lnTo>
                  <a:pt x="109" y="15"/>
                </a:lnTo>
                <a:lnTo>
                  <a:pt x="117" y="12"/>
                </a:lnTo>
                <a:lnTo>
                  <a:pt x="122" y="10"/>
                </a:lnTo>
                <a:lnTo>
                  <a:pt x="122" y="12"/>
                </a:lnTo>
                <a:lnTo>
                  <a:pt x="119" y="17"/>
                </a:lnTo>
                <a:lnTo>
                  <a:pt x="113" y="21"/>
                </a:lnTo>
                <a:lnTo>
                  <a:pt x="108" y="25"/>
                </a:lnTo>
                <a:lnTo>
                  <a:pt x="102" y="28"/>
                </a:lnTo>
                <a:lnTo>
                  <a:pt x="97" y="32"/>
                </a:lnTo>
                <a:lnTo>
                  <a:pt x="87" y="40"/>
                </a:lnTo>
                <a:lnTo>
                  <a:pt x="80" y="47"/>
                </a:lnTo>
                <a:lnTo>
                  <a:pt x="76" y="53"/>
                </a:lnTo>
              </a:path>
            </a:pathLst>
          </a:custGeom>
          <a:solidFill>
            <a:schemeClr val="bg1">
              <a:lumMod val="85000"/>
            </a:schemeClr>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90" name="Freeform 285">
            <a:extLst>
              <a:ext uri="{FF2B5EF4-FFF2-40B4-BE49-F238E27FC236}">
                <a16:creationId xmlns:a16="http://schemas.microsoft.com/office/drawing/2014/main" id="{9D665D38-A442-4062-835A-B0D7F9A0D5A8}"/>
              </a:ext>
            </a:extLst>
          </p:cNvPr>
          <p:cNvSpPr>
            <a:spLocks/>
          </p:cNvSpPr>
          <p:nvPr/>
        </p:nvSpPr>
        <p:spPr bwMode="auto">
          <a:xfrm>
            <a:off x="9143489" y="3867648"/>
            <a:ext cx="844685" cy="518456"/>
          </a:xfrm>
          <a:custGeom>
            <a:avLst/>
            <a:gdLst>
              <a:gd name="T0" fmla="*/ 2147483647 w 807"/>
              <a:gd name="T1" fmla="*/ 2147483647 h 492"/>
              <a:gd name="T2" fmla="*/ 2147483647 w 807"/>
              <a:gd name="T3" fmla="*/ 2147483647 h 492"/>
              <a:gd name="T4" fmla="*/ 2147483647 w 807"/>
              <a:gd name="T5" fmla="*/ 2147483647 h 492"/>
              <a:gd name="T6" fmla="*/ 2147483647 w 807"/>
              <a:gd name="T7" fmla="*/ 2147483647 h 492"/>
              <a:gd name="T8" fmla="*/ 0 w 807"/>
              <a:gd name="T9" fmla="*/ 2147483647 h 492"/>
              <a:gd name="T10" fmla="*/ 2147483647 w 807"/>
              <a:gd name="T11" fmla="*/ 2147483647 h 492"/>
              <a:gd name="T12" fmla="*/ 2147483647 w 807"/>
              <a:gd name="T13" fmla="*/ 2147483647 h 492"/>
              <a:gd name="T14" fmla="*/ 2147483647 w 807"/>
              <a:gd name="T15" fmla="*/ 2147483647 h 492"/>
              <a:gd name="T16" fmla="*/ 2147483647 w 807"/>
              <a:gd name="T17" fmla="*/ 2147483647 h 492"/>
              <a:gd name="T18" fmla="*/ 2147483647 w 807"/>
              <a:gd name="T19" fmla="*/ 2147483647 h 492"/>
              <a:gd name="T20" fmla="*/ 2147483647 w 807"/>
              <a:gd name="T21" fmla="*/ 2147483647 h 492"/>
              <a:gd name="T22" fmla="*/ 2147483647 w 807"/>
              <a:gd name="T23" fmla="*/ 2147483647 h 492"/>
              <a:gd name="T24" fmla="*/ 2147483647 w 807"/>
              <a:gd name="T25" fmla="*/ 2147483647 h 492"/>
              <a:gd name="T26" fmla="*/ 2147483647 w 807"/>
              <a:gd name="T27" fmla="*/ 2147483647 h 492"/>
              <a:gd name="T28" fmla="*/ 2147483647 w 807"/>
              <a:gd name="T29" fmla="*/ 2147483647 h 492"/>
              <a:gd name="T30" fmla="*/ 2147483647 w 807"/>
              <a:gd name="T31" fmla="*/ 2147483647 h 492"/>
              <a:gd name="T32" fmla="*/ 2147483647 w 807"/>
              <a:gd name="T33" fmla="*/ 2147483647 h 492"/>
              <a:gd name="T34" fmla="*/ 2147483647 w 807"/>
              <a:gd name="T35" fmla="*/ 2147483647 h 492"/>
              <a:gd name="T36" fmla="*/ 2147483647 w 807"/>
              <a:gd name="T37" fmla="*/ 2147483647 h 492"/>
              <a:gd name="T38" fmla="*/ 2147483647 w 807"/>
              <a:gd name="T39" fmla="*/ 2147483647 h 492"/>
              <a:gd name="T40" fmla="*/ 2147483647 w 807"/>
              <a:gd name="T41" fmla="*/ 2147483647 h 492"/>
              <a:gd name="T42" fmla="*/ 2147483647 w 807"/>
              <a:gd name="T43" fmla="*/ 2147483647 h 492"/>
              <a:gd name="T44" fmla="*/ 2147483647 w 807"/>
              <a:gd name="T45" fmla="*/ 2147483647 h 492"/>
              <a:gd name="T46" fmla="*/ 2147483647 w 807"/>
              <a:gd name="T47" fmla="*/ 2147483647 h 492"/>
              <a:gd name="T48" fmla="*/ 2147483647 w 807"/>
              <a:gd name="T49" fmla="*/ 2147483647 h 492"/>
              <a:gd name="T50" fmla="*/ 2147483647 w 807"/>
              <a:gd name="T51" fmla="*/ 2147483647 h 492"/>
              <a:gd name="T52" fmla="*/ 2147483647 w 807"/>
              <a:gd name="T53" fmla="*/ 2147483647 h 492"/>
              <a:gd name="T54" fmla="*/ 2147483647 w 807"/>
              <a:gd name="T55" fmla="*/ 2147483647 h 492"/>
              <a:gd name="T56" fmla="*/ 2147483647 w 807"/>
              <a:gd name="T57" fmla="*/ 2147483647 h 492"/>
              <a:gd name="T58" fmla="*/ 2147483647 w 807"/>
              <a:gd name="T59" fmla="*/ 2147483647 h 492"/>
              <a:gd name="T60" fmla="*/ 2147483647 w 807"/>
              <a:gd name="T61" fmla="*/ 2147483647 h 492"/>
              <a:gd name="T62" fmla="*/ 2147483647 w 807"/>
              <a:gd name="T63" fmla="*/ 2147483647 h 492"/>
              <a:gd name="T64" fmla="*/ 2147483647 w 807"/>
              <a:gd name="T65" fmla="*/ 2147483647 h 492"/>
              <a:gd name="T66" fmla="*/ 2147483647 w 807"/>
              <a:gd name="T67" fmla="*/ 2147483647 h 492"/>
              <a:gd name="T68" fmla="*/ 2147483647 w 807"/>
              <a:gd name="T69" fmla="*/ 2147483647 h 492"/>
              <a:gd name="T70" fmla="*/ 2147483647 w 807"/>
              <a:gd name="T71" fmla="*/ 2147483647 h 492"/>
              <a:gd name="T72" fmla="*/ 2147483647 w 807"/>
              <a:gd name="T73" fmla="*/ 2147483647 h 492"/>
              <a:gd name="T74" fmla="*/ 2147483647 w 807"/>
              <a:gd name="T75" fmla="*/ 2147483647 h 492"/>
              <a:gd name="T76" fmla="*/ 2147483647 w 807"/>
              <a:gd name="T77" fmla="*/ 2147483647 h 492"/>
              <a:gd name="T78" fmla="*/ 2147483647 w 807"/>
              <a:gd name="T79" fmla="*/ 2147483647 h 492"/>
              <a:gd name="T80" fmla="*/ 2147483647 w 807"/>
              <a:gd name="T81" fmla="*/ 2147483647 h 492"/>
              <a:gd name="T82" fmla="*/ 2147483647 w 807"/>
              <a:gd name="T83" fmla="*/ 2147483647 h 492"/>
              <a:gd name="T84" fmla="*/ 2147483647 w 807"/>
              <a:gd name="T85" fmla="*/ 2147483647 h 492"/>
              <a:gd name="T86" fmla="*/ 2147483647 w 807"/>
              <a:gd name="T87" fmla="*/ 2147483647 h 492"/>
              <a:gd name="T88" fmla="*/ 2147483647 w 807"/>
              <a:gd name="T89" fmla="*/ 2147483647 h 492"/>
              <a:gd name="T90" fmla="*/ 2147483647 w 807"/>
              <a:gd name="T91" fmla="*/ 2147483647 h 492"/>
              <a:gd name="T92" fmla="*/ 2147483647 w 807"/>
              <a:gd name="T93" fmla="*/ 2147483647 h 492"/>
              <a:gd name="T94" fmla="*/ 2147483647 w 807"/>
              <a:gd name="T95" fmla="*/ 2147483647 h 492"/>
              <a:gd name="T96" fmla="*/ 2147483647 w 807"/>
              <a:gd name="T97" fmla="*/ 2147483647 h 492"/>
              <a:gd name="T98" fmla="*/ 2147483647 w 807"/>
              <a:gd name="T99" fmla="*/ 2147483647 h 492"/>
              <a:gd name="T100" fmla="*/ 2147483647 w 807"/>
              <a:gd name="T101" fmla="*/ 2147483647 h 492"/>
              <a:gd name="T102" fmla="*/ 2147483647 w 807"/>
              <a:gd name="T103" fmla="*/ 2147483647 h 492"/>
              <a:gd name="T104" fmla="*/ 2147483647 w 807"/>
              <a:gd name="T105" fmla="*/ 2147483647 h 492"/>
              <a:gd name="T106" fmla="*/ 2147483647 w 807"/>
              <a:gd name="T107" fmla="*/ 2147483647 h 492"/>
              <a:gd name="T108" fmla="*/ 2147483647 w 807"/>
              <a:gd name="T109" fmla="*/ 2147483647 h 492"/>
              <a:gd name="T110" fmla="*/ 2147483647 w 807"/>
              <a:gd name="T111" fmla="*/ 2147483647 h 492"/>
              <a:gd name="T112" fmla="*/ 2147483647 w 807"/>
              <a:gd name="T113" fmla="*/ 2147483647 h 492"/>
              <a:gd name="T114" fmla="*/ 2147483647 w 807"/>
              <a:gd name="T115" fmla="*/ 2147483647 h 492"/>
              <a:gd name="T116" fmla="*/ 2147483647 w 807"/>
              <a:gd name="T117" fmla="*/ 2147483647 h 4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07"/>
              <a:gd name="T178" fmla="*/ 0 h 492"/>
              <a:gd name="T179" fmla="*/ 807 w 807"/>
              <a:gd name="T180" fmla="*/ 492 h 4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07" h="492">
                <a:moveTo>
                  <a:pt x="156" y="336"/>
                </a:moveTo>
                <a:lnTo>
                  <a:pt x="156" y="336"/>
                </a:lnTo>
                <a:lnTo>
                  <a:pt x="152" y="344"/>
                </a:lnTo>
                <a:lnTo>
                  <a:pt x="145" y="353"/>
                </a:lnTo>
                <a:lnTo>
                  <a:pt x="134" y="364"/>
                </a:lnTo>
                <a:lnTo>
                  <a:pt x="121" y="376"/>
                </a:lnTo>
                <a:lnTo>
                  <a:pt x="106" y="389"/>
                </a:lnTo>
                <a:lnTo>
                  <a:pt x="91" y="402"/>
                </a:lnTo>
                <a:lnTo>
                  <a:pt x="81" y="417"/>
                </a:lnTo>
                <a:lnTo>
                  <a:pt x="73" y="430"/>
                </a:lnTo>
                <a:lnTo>
                  <a:pt x="64" y="443"/>
                </a:lnTo>
                <a:lnTo>
                  <a:pt x="57" y="447"/>
                </a:lnTo>
                <a:lnTo>
                  <a:pt x="48" y="451"/>
                </a:lnTo>
                <a:lnTo>
                  <a:pt x="38" y="464"/>
                </a:lnTo>
                <a:lnTo>
                  <a:pt x="29" y="472"/>
                </a:lnTo>
                <a:lnTo>
                  <a:pt x="18" y="475"/>
                </a:lnTo>
                <a:lnTo>
                  <a:pt x="7" y="483"/>
                </a:lnTo>
                <a:lnTo>
                  <a:pt x="0" y="492"/>
                </a:lnTo>
                <a:lnTo>
                  <a:pt x="37" y="487"/>
                </a:lnTo>
                <a:lnTo>
                  <a:pt x="70" y="483"/>
                </a:lnTo>
                <a:lnTo>
                  <a:pt x="101" y="477"/>
                </a:lnTo>
                <a:lnTo>
                  <a:pt x="130" y="473"/>
                </a:lnTo>
                <a:lnTo>
                  <a:pt x="154" y="470"/>
                </a:lnTo>
                <a:lnTo>
                  <a:pt x="176" y="466"/>
                </a:lnTo>
                <a:lnTo>
                  <a:pt x="194" y="464"/>
                </a:lnTo>
                <a:lnTo>
                  <a:pt x="209" y="462"/>
                </a:lnTo>
                <a:lnTo>
                  <a:pt x="236" y="458"/>
                </a:lnTo>
                <a:lnTo>
                  <a:pt x="267" y="453"/>
                </a:lnTo>
                <a:lnTo>
                  <a:pt x="302" y="447"/>
                </a:lnTo>
                <a:lnTo>
                  <a:pt x="339" y="440"/>
                </a:lnTo>
                <a:lnTo>
                  <a:pt x="377" y="432"/>
                </a:lnTo>
                <a:lnTo>
                  <a:pt x="417" y="425"/>
                </a:lnTo>
                <a:lnTo>
                  <a:pt x="458" y="417"/>
                </a:lnTo>
                <a:lnTo>
                  <a:pt x="498" y="410"/>
                </a:lnTo>
                <a:lnTo>
                  <a:pt x="536" y="404"/>
                </a:lnTo>
                <a:lnTo>
                  <a:pt x="573" y="396"/>
                </a:lnTo>
                <a:lnTo>
                  <a:pt x="606" y="389"/>
                </a:lnTo>
                <a:lnTo>
                  <a:pt x="635" y="383"/>
                </a:lnTo>
                <a:lnTo>
                  <a:pt x="659" y="379"/>
                </a:lnTo>
                <a:lnTo>
                  <a:pt x="679" y="376"/>
                </a:lnTo>
                <a:lnTo>
                  <a:pt x="692" y="372"/>
                </a:lnTo>
                <a:lnTo>
                  <a:pt x="699" y="370"/>
                </a:lnTo>
                <a:lnTo>
                  <a:pt x="705" y="366"/>
                </a:lnTo>
                <a:lnTo>
                  <a:pt x="710" y="364"/>
                </a:lnTo>
                <a:lnTo>
                  <a:pt x="716" y="361"/>
                </a:lnTo>
                <a:lnTo>
                  <a:pt x="725" y="359"/>
                </a:lnTo>
                <a:lnTo>
                  <a:pt x="736" y="355"/>
                </a:lnTo>
                <a:lnTo>
                  <a:pt x="750" y="353"/>
                </a:lnTo>
                <a:lnTo>
                  <a:pt x="770" y="349"/>
                </a:lnTo>
                <a:lnTo>
                  <a:pt x="796" y="347"/>
                </a:lnTo>
                <a:lnTo>
                  <a:pt x="802" y="338"/>
                </a:lnTo>
                <a:lnTo>
                  <a:pt x="807" y="327"/>
                </a:lnTo>
                <a:lnTo>
                  <a:pt x="805" y="316"/>
                </a:lnTo>
                <a:lnTo>
                  <a:pt x="794" y="306"/>
                </a:lnTo>
                <a:lnTo>
                  <a:pt x="778" y="299"/>
                </a:lnTo>
                <a:lnTo>
                  <a:pt x="767" y="297"/>
                </a:lnTo>
                <a:lnTo>
                  <a:pt x="761" y="299"/>
                </a:lnTo>
                <a:lnTo>
                  <a:pt x="761" y="304"/>
                </a:lnTo>
                <a:lnTo>
                  <a:pt x="748" y="302"/>
                </a:lnTo>
                <a:lnTo>
                  <a:pt x="734" y="299"/>
                </a:lnTo>
                <a:lnTo>
                  <a:pt x="721" y="291"/>
                </a:lnTo>
                <a:lnTo>
                  <a:pt x="714" y="282"/>
                </a:lnTo>
                <a:lnTo>
                  <a:pt x="710" y="274"/>
                </a:lnTo>
                <a:lnTo>
                  <a:pt x="705" y="272"/>
                </a:lnTo>
                <a:lnTo>
                  <a:pt x="694" y="272"/>
                </a:lnTo>
                <a:lnTo>
                  <a:pt x="672" y="272"/>
                </a:lnTo>
                <a:lnTo>
                  <a:pt x="666" y="272"/>
                </a:lnTo>
                <a:lnTo>
                  <a:pt x="664" y="270"/>
                </a:lnTo>
                <a:lnTo>
                  <a:pt x="670" y="270"/>
                </a:lnTo>
                <a:lnTo>
                  <a:pt x="686" y="270"/>
                </a:lnTo>
                <a:lnTo>
                  <a:pt x="705" y="270"/>
                </a:lnTo>
                <a:lnTo>
                  <a:pt x="714" y="270"/>
                </a:lnTo>
                <a:lnTo>
                  <a:pt x="719" y="270"/>
                </a:lnTo>
                <a:lnTo>
                  <a:pt x="721" y="276"/>
                </a:lnTo>
                <a:lnTo>
                  <a:pt x="725" y="282"/>
                </a:lnTo>
                <a:lnTo>
                  <a:pt x="728" y="284"/>
                </a:lnTo>
                <a:lnTo>
                  <a:pt x="732" y="282"/>
                </a:lnTo>
                <a:lnTo>
                  <a:pt x="734" y="282"/>
                </a:lnTo>
                <a:lnTo>
                  <a:pt x="736" y="285"/>
                </a:lnTo>
                <a:lnTo>
                  <a:pt x="739" y="291"/>
                </a:lnTo>
                <a:lnTo>
                  <a:pt x="745" y="295"/>
                </a:lnTo>
                <a:lnTo>
                  <a:pt x="752" y="297"/>
                </a:lnTo>
                <a:lnTo>
                  <a:pt x="756" y="282"/>
                </a:lnTo>
                <a:lnTo>
                  <a:pt x="747" y="270"/>
                </a:lnTo>
                <a:lnTo>
                  <a:pt x="736" y="259"/>
                </a:lnTo>
                <a:lnTo>
                  <a:pt x="734" y="240"/>
                </a:lnTo>
                <a:lnTo>
                  <a:pt x="741" y="238"/>
                </a:lnTo>
                <a:lnTo>
                  <a:pt x="750" y="235"/>
                </a:lnTo>
                <a:lnTo>
                  <a:pt x="752" y="229"/>
                </a:lnTo>
                <a:lnTo>
                  <a:pt x="738" y="220"/>
                </a:lnTo>
                <a:lnTo>
                  <a:pt x="732" y="210"/>
                </a:lnTo>
                <a:lnTo>
                  <a:pt x="721" y="208"/>
                </a:lnTo>
                <a:lnTo>
                  <a:pt x="710" y="205"/>
                </a:lnTo>
                <a:lnTo>
                  <a:pt x="705" y="199"/>
                </a:lnTo>
                <a:lnTo>
                  <a:pt x="697" y="190"/>
                </a:lnTo>
                <a:lnTo>
                  <a:pt x="683" y="180"/>
                </a:lnTo>
                <a:lnTo>
                  <a:pt x="666" y="173"/>
                </a:lnTo>
                <a:lnTo>
                  <a:pt x="655" y="161"/>
                </a:lnTo>
                <a:lnTo>
                  <a:pt x="650" y="154"/>
                </a:lnTo>
                <a:lnTo>
                  <a:pt x="639" y="150"/>
                </a:lnTo>
                <a:lnTo>
                  <a:pt x="628" y="148"/>
                </a:lnTo>
                <a:lnTo>
                  <a:pt x="622" y="141"/>
                </a:lnTo>
                <a:lnTo>
                  <a:pt x="637" y="141"/>
                </a:lnTo>
                <a:lnTo>
                  <a:pt x="650" y="143"/>
                </a:lnTo>
                <a:lnTo>
                  <a:pt x="659" y="148"/>
                </a:lnTo>
                <a:lnTo>
                  <a:pt x="666" y="156"/>
                </a:lnTo>
                <a:lnTo>
                  <a:pt x="672" y="161"/>
                </a:lnTo>
                <a:lnTo>
                  <a:pt x="681" y="169"/>
                </a:lnTo>
                <a:lnTo>
                  <a:pt x="692" y="178"/>
                </a:lnTo>
                <a:lnTo>
                  <a:pt x="705" y="186"/>
                </a:lnTo>
                <a:lnTo>
                  <a:pt x="716" y="193"/>
                </a:lnTo>
                <a:lnTo>
                  <a:pt x="727" y="197"/>
                </a:lnTo>
                <a:lnTo>
                  <a:pt x="732" y="199"/>
                </a:lnTo>
                <a:lnTo>
                  <a:pt x="734" y="197"/>
                </a:lnTo>
                <a:lnTo>
                  <a:pt x="734" y="184"/>
                </a:lnTo>
                <a:lnTo>
                  <a:pt x="738" y="173"/>
                </a:lnTo>
                <a:lnTo>
                  <a:pt x="738" y="167"/>
                </a:lnTo>
                <a:lnTo>
                  <a:pt x="734" y="161"/>
                </a:lnTo>
                <a:lnTo>
                  <a:pt x="716" y="158"/>
                </a:lnTo>
                <a:lnTo>
                  <a:pt x="708" y="152"/>
                </a:lnTo>
                <a:lnTo>
                  <a:pt x="703" y="146"/>
                </a:lnTo>
                <a:lnTo>
                  <a:pt x="690" y="144"/>
                </a:lnTo>
                <a:lnTo>
                  <a:pt x="672" y="143"/>
                </a:lnTo>
                <a:lnTo>
                  <a:pt x="661" y="141"/>
                </a:lnTo>
                <a:lnTo>
                  <a:pt x="655" y="135"/>
                </a:lnTo>
                <a:lnTo>
                  <a:pt x="655" y="131"/>
                </a:lnTo>
                <a:lnTo>
                  <a:pt x="653" y="128"/>
                </a:lnTo>
                <a:lnTo>
                  <a:pt x="651" y="124"/>
                </a:lnTo>
                <a:lnTo>
                  <a:pt x="644" y="122"/>
                </a:lnTo>
                <a:lnTo>
                  <a:pt x="630" y="120"/>
                </a:lnTo>
                <a:lnTo>
                  <a:pt x="617" y="120"/>
                </a:lnTo>
                <a:lnTo>
                  <a:pt x="609" y="111"/>
                </a:lnTo>
                <a:lnTo>
                  <a:pt x="609" y="99"/>
                </a:lnTo>
                <a:lnTo>
                  <a:pt x="619" y="90"/>
                </a:lnTo>
                <a:lnTo>
                  <a:pt x="628" y="79"/>
                </a:lnTo>
                <a:lnTo>
                  <a:pt x="633" y="62"/>
                </a:lnTo>
                <a:lnTo>
                  <a:pt x="626" y="45"/>
                </a:lnTo>
                <a:lnTo>
                  <a:pt x="602" y="24"/>
                </a:lnTo>
                <a:lnTo>
                  <a:pt x="597" y="20"/>
                </a:lnTo>
                <a:lnTo>
                  <a:pt x="589" y="19"/>
                </a:lnTo>
                <a:lnTo>
                  <a:pt x="582" y="15"/>
                </a:lnTo>
                <a:lnTo>
                  <a:pt x="575" y="11"/>
                </a:lnTo>
                <a:lnTo>
                  <a:pt x="565" y="9"/>
                </a:lnTo>
                <a:lnTo>
                  <a:pt x="560" y="5"/>
                </a:lnTo>
                <a:lnTo>
                  <a:pt x="553" y="4"/>
                </a:lnTo>
                <a:lnTo>
                  <a:pt x="547" y="0"/>
                </a:lnTo>
                <a:lnTo>
                  <a:pt x="540" y="22"/>
                </a:lnTo>
                <a:lnTo>
                  <a:pt x="527" y="17"/>
                </a:lnTo>
                <a:lnTo>
                  <a:pt x="514" y="11"/>
                </a:lnTo>
                <a:lnTo>
                  <a:pt x="505" y="7"/>
                </a:lnTo>
                <a:lnTo>
                  <a:pt x="496" y="4"/>
                </a:lnTo>
                <a:lnTo>
                  <a:pt x="489" y="4"/>
                </a:lnTo>
                <a:lnTo>
                  <a:pt x="483" y="7"/>
                </a:lnTo>
                <a:lnTo>
                  <a:pt x="479" y="13"/>
                </a:lnTo>
                <a:lnTo>
                  <a:pt x="478" y="24"/>
                </a:lnTo>
                <a:lnTo>
                  <a:pt x="470" y="47"/>
                </a:lnTo>
                <a:lnTo>
                  <a:pt x="454" y="67"/>
                </a:lnTo>
                <a:lnTo>
                  <a:pt x="437" y="84"/>
                </a:lnTo>
                <a:lnTo>
                  <a:pt x="428" y="103"/>
                </a:lnTo>
                <a:lnTo>
                  <a:pt x="425" y="124"/>
                </a:lnTo>
                <a:lnTo>
                  <a:pt x="417" y="143"/>
                </a:lnTo>
                <a:lnTo>
                  <a:pt x="406" y="154"/>
                </a:lnTo>
                <a:lnTo>
                  <a:pt x="390" y="150"/>
                </a:lnTo>
                <a:lnTo>
                  <a:pt x="382" y="144"/>
                </a:lnTo>
                <a:lnTo>
                  <a:pt x="375" y="141"/>
                </a:lnTo>
                <a:lnTo>
                  <a:pt x="370" y="144"/>
                </a:lnTo>
                <a:lnTo>
                  <a:pt x="368" y="158"/>
                </a:lnTo>
                <a:lnTo>
                  <a:pt x="362" y="182"/>
                </a:lnTo>
                <a:lnTo>
                  <a:pt x="351" y="212"/>
                </a:lnTo>
                <a:lnTo>
                  <a:pt x="339" y="242"/>
                </a:lnTo>
                <a:lnTo>
                  <a:pt x="329" y="270"/>
                </a:lnTo>
                <a:lnTo>
                  <a:pt x="328" y="285"/>
                </a:lnTo>
                <a:lnTo>
                  <a:pt x="333" y="291"/>
                </a:lnTo>
                <a:lnTo>
                  <a:pt x="335" y="297"/>
                </a:lnTo>
                <a:lnTo>
                  <a:pt x="324" y="304"/>
                </a:lnTo>
                <a:lnTo>
                  <a:pt x="309" y="314"/>
                </a:lnTo>
                <a:lnTo>
                  <a:pt x="298" y="319"/>
                </a:lnTo>
                <a:lnTo>
                  <a:pt x="285" y="325"/>
                </a:lnTo>
                <a:lnTo>
                  <a:pt x="276" y="327"/>
                </a:lnTo>
                <a:lnTo>
                  <a:pt x="269" y="329"/>
                </a:lnTo>
                <a:lnTo>
                  <a:pt x="267" y="332"/>
                </a:lnTo>
                <a:lnTo>
                  <a:pt x="265" y="338"/>
                </a:lnTo>
                <a:lnTo>
                  <a:pt x="265" y="342"/>
                </a:lnTo>
                <a:lnTo>
                  <a:pt x="262" y="346"/>
                </a:lnTo>
                <a:lnTo>
                  <a:pt x="256" y="349"/>
                </a:lnTo>
                <a:lnTo>
                  <a:pt x="245" y="351"/>
                </a:lnTo>
                <a:lnTo>
                  <a:pt x="229" y="351"/>
                </a:lnTo>
                <a:lnTo>
                  <a:pt x="225" y="347"/>
                </a:lnTo>
                <a:lnTo>
                  <a:pt x="221" y="344"/>
                </a:lnTo>
                <a:lnTo>
                  <a:pt x="218" y="346"/>
                </a:lnTo>
                <a:lnTo>
                  <a:pt x="212" y="359"/>
                </a:lnTo>
                <a:lnTo>
                  <a:pt x="207" y="366"/>
                </a:lnTo>
                <a:lnTo>
                  <a:pt x="201" y="370"/>
                </a:lnTo>
                <a:lnTo>
                  <a:pt x="194" y="370"/>
                </a:lnTo>
                <a:lnTo>
                  <a:pt x="181" y="368"/>
                </a:lnTo>
                <a:lnTo>
                  <a:pt x="168" y="364"/>
                </a:lnTo>
                <a:lnTo>
                  <a:pt x="161" y="357"/>
                </a:lnTo>
                <a:lnTo>
                  <a:pt x="156" y="346"/>
                </a:lnTo>
                <a:lnTo>
                  <a:pt x="156" y="336"/>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91" name="Freeform 316">
            <a:extLst>
              <a:ext uri="{FF2B5EF4-FFF2-40B4-BE49-F238E27FC236}">
                <a16:creationId xmlns:a16="http://schemas.microsoft.com/office/drawing/2014/main" id="{AAEE4BC8-FAA6-4871-A574-1F985D4A0598}"/>
              </a:ext>
            </a:extLst>
          </p:cNvPr>
          <p:cNvSpPr>
            <a:spLocks/>
          </p:cNvSpPr>
          <p:nvPr/>
        </p:nvSpPr>
        <p:spPr bwMode="auto">
          <a:xfrm>
            <a:off x="9208842" y="3727999"/>
            <a:ext cx="508118" cy="593519"/>
          </a:xfrm>
          <a:custGeom>
            <a:avLst/>
            <a:gdLst>
              <a:gd name="T0" fmla="*/ 2147483647 w 485"/>
              <a:gd name="T1" fmla="*/ 2147483647 h 564"/>
              <a:gd name="T2" fmla="*/ 2147483647 w 485"/>
              <a:gd name="T3" fmla="*/ 2147483647 h 564"/>
              <a:gd name="T4" fmla="*/ 2147483647 w 485"/>
              <a:gd name="T5" fmla="*/ 2147483647 h 564"/>
              <a:gd name="T6" fmla="*/ 2147483647 w 485"/>
              <a:gd name="T7" fmla="*/ 2147483647 h 564"/>
              <a:gd name="T8" fmla="*/ 2147483647 w 485"/>
              <a:gd name="T9" fmla="*/ 2147483647 h 564"/>
              <a:gd name="T10" fmla="*/ 2147483647 w 485"/>
              <a:gd name="T11" fmla="*/ 2147483647 h 564"/>
              <a:gd name="T12" fmla="*/ 2147483647 w 485"/>
              <a:gd name="T13" fmla="*/ 2147483647 h 564"/>
              <a:gd name="T14" fmla="*/ 2147483647 w 485"/>
              <a:gd name="T15" fmla="*/ 2147483647 h 564"/>
              <a:gd name="T16" fmla="*/ 2147483647 w 485"/>
              <a:gd name="T17" fmla="*/ 2147483647 h 564"/>
              <a:gd name="T18" fmla="*/ 2147483647 w 485"/>
              <a:gd name="T19" fmla="*/ 2147483647 h 564"/>
              <a:gd name="T20" fmla="*/ 2147483647 w 485"/>
              <a:gd name="T21" fmla="*/ 2147483647 h 564"/>
              <a:gd name="T22" fmla="*/ 2147483647 w 485"/>
              <a:gd name="T23" fmla="*/ 2147483647 h 564"/>
              <a:gd name="T24" fmla="*/ 2147483647 w 485"/>
              <a:gd name="T25" fmla="*/ 2147483647 h 564"/>
              <a:gd name="T26" fmla="*/ 2147483647 w 485"/>
              <a:gd name="T27" fmla="*/ 2147483647 h 564"/>
              <a:gd name="T28" fmla="*/ 2147483647 w 485"/>
              <a:gd name="T29" fmla="*/ 2147483647 h 564"/>
              <a:gd name="T30" fmla="*/ 2147483647 w 485"/>
              <a:gd name="T31" fmla="*/ 2147483647 h 564"/>
              <a:gd name="T32" fmla="*/ 2147483647 w 485"/>
              <a:gd name="T33" fmla="*/ 2147483647 h 564"/>
              <a:gd name="T34" fmla="*/ 2147483647 w 485"/>
              <a:gd name="T35" fmla="*/ 2147483647 h 564"/>
              <a:gd name="T36" fmla="*/ 2147483647 w 485"/>
              <a:gd name="T37" fmla="*/ 2147483647 h 564"/>
              <a:gd name="T38" fmla="*/ 2147483647 w 485"/>
              <a:gd name="T39" fmla="*/ 2147483647 h 564"/>
              <a:gd name="T40" fmla="*/ 2147483647 w 485"/>
              <a:gd name="T41" fmla="*/ 2147483647 h 564"/>
              <a:gd name="T42" fmla="*/ 2147483647 w 485"/>
              <a:gd name="T43" fmla="*/ 2147483647 h 564"/>
              <a:gd name="T44" fmla="*/ 2147483647 w 485"/>
              <a:gd name="T45" fmla="*/ 2147483647 h 564"/>
              <a:gd name="T46" fmla="*/ 2147483647 w 485"/>
              <a:gd name="T47" fmla="*/ 2147483647 h 564"/>
              <a:gd name="T48" fmla="*/ 2147483647 w 485"/>
              <a:gd name="T49" fmla="*/ 2147483647 h 564"/>
              <a:gd name="T50" fmla="*/ 2147483647 w 485"/>
              <a:gd name="T51" fmla="*/ 2147483647 h 564"/>
              <a:gd name="T52" fmla="*/ 2147483647 w 485"/>
              <a:gd name="T53" fmla="*/ 2147483647 h 564"/>
              <a:gd name="T54" fmla="*/ 2147483647 w 485"/>
              <a:gd name="T55" fmla="*/ 2147483647 h 564"/>
              <a:gd name="T56" fmla="*/ 2147483647 w 485"/>
              <a:gd name="T57" fmla="*/ 2147483647 h 564"/>
              <a:gd name="T58" fmla="*/ 2147483647 w 485"/>
              <a:gd name="T59" fmla="*/ 2147483647 h 564"/>
              <a:gd name="T60" fmla="*/ 2147483647 w 485"/>
              <a:gd name="T61" fmla="*/ 2147483647 h 564"/>
              <a:gd name="T62" fmla="*/ 2147483647 w 485"/>
              <a:gd name="T63" fmla="*/ 2147483647 h 564"/>
              <a:gd name="T64" fmla="*/ 2147483647 w 485"/>
              <a:gd name="T65" fmla="*/ 2147483647 h 564"/>
              <a:gd name="T66" fmla="*/ 2147483647 w 485"/>
              <a:gd name="T67" fmla="*/ 2147483647 h 564"/>
              <a:gd name="T68" fmla="*/ 2147483647 w 485"/>
              <a:gd name="T69" fmla="*/ 2147483647 h 564"/>
              <a:gd name="T70" fmla="*/ 2147483647 w 485"/>
              <a:gd name="T71" fmla="*/ 2147483647 h 564"/>
              <a:gd name="T72" fmla="*/ 2147483647 w 485"/>
              <a:gd name="T73" fmla="*/ 2147483647 h 564"/>
              <a:gd name="T74" fmla="*/ 2147483647 w 485"/>
              <a:gd name="T75" fmla="*/ 2147483647 h 564"/>
              <a:gd name="T76" fmla="*/ 2147483647 w 485"/>
              <a:gd name="T77" fmla="*/ 2147483647 h 564"/>
              <a:gd name="T78" fmla="*/ 2147483647 w 485"/>
              <a:gd name="T79" fmla="*/ 2147483647 h 564"/>
              <a:gd name="T80" fmla="*/ 2147483647 w 485"/>
              <a:gd name="T81" fmla="*/ 2147483647 h 564"/>
              <a:gd name="T82" fmla="*/ 2147483647 w 485"/>
              <a:gd name="T83" fmla="*/ 2147483647 h 564"/>
              <a:gd name="T84" fmla="*/ 2147483647 w 485"/>
              <a:gd name="T85" fmla="*/ 2147483647 h 564"/>
              <a:gd name="T86" fmla="*/ 2147483647 w 485"/>
              <a:gd name="T87" fmla="*/ 2147483647 h 564"/>
              <a:gd name="T88" fmla="*/ 2147483647 w 485"/>
              <a:gd name="T89" fmla="*/ 2147483647 h 564"/>
              <a:gd name="T90" fmla="*/ 2147483647 w 485"/>
              <a:gd name="T91" fmla="*/ 2147483647 h 564"/>
              <a:gd name="T92" fmla="*/ 2147483647 w 485"/>
              <a:gd name="T93" fmla="*/ 2147483647 h 564"/>
              <a:gd name="T94" fmla="*/ 2147483647 w 485"/>
              <a:gd name="T95" fmla="*/ 2147483647 h 564"/>
              <a:gd name="T96" fmla="*/ 2147483647 w 485"/>
              <a:gd name="T97" fmla="*/ 2147483647 h 564"/>
              <a:gd name="T98" fmla="*/ 2147483647 w 485"/>
              <a:gd name="T99" fmla="*/ 2147483647 h 5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85"/>
              <a:gd name="T151" fmla="*/ 0 h 564"/>
              <a:gd name="T152" fmla="*/ 485 w 485"/>
              <a:gd name="T153" fmla="*/ 564 h 5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85" h="564">
                <a:moveTo>
                  <a:pt x="11" y="564"/>
                </a:moveTo>
                <a:lnTo>
                  <a:pt x="19" y="551"/>
                </a:lnTo>
                <a:lnTo>
                  <a:pt x="29" y="536"/>
                </a:lnTo>
                <a:lnTo>
                  <a:pt x="44" y="523"/>
                </a:lnTo>
                <a:lnTo>
                  <a:pt x="59" y="510"/>
                </a:lnTo>
                <a:lnTo>
                  <a:pt x="72" y="498"/>
                </a:lnTo>
                <a:lnTo>
                  <a:pt x="83" y="487"/>
                </a:lnTo>
                <a:lnTo>
                  <a:pt x="90" y="478"/>
                </a:lnTo>
                <a:lnTo>
                  <a:pt x="94" y="470"/>
                </a:lnTo>
                <a:lnTo>
                  <a:pt x="86" y="461"/>
                </a:lnTo>
                <a:lnTo>
                  <a:pt x="73" y="459"/>
                </a:lnTo>
                <a:lnTo>
                  <a:pt x="64" y="455"/>
                </a:lnTo>
                <a:lnTo>
                  <a:pt x="55" y="450"/>
                </a:lnTo>
                <a:lnTo>
                  <a:pt x="50" y="442"/>
                </a:lnTo>
                <a:lnTo>
                  <a:pt x="44" y="434"/>
                </a:lnTo>
                <a:lnTo>
                  <a:pt x="39" y="425"/>
                </a:lnTo>
                <a:lnTo>
                  <a:pt x="33" y="416"/>
                </a:lnTo>
                <a:lnTo>
                  <a:pt x="28" y="408"/>
                </a:lnTo>
                <a:lnTo>
                  <a:pt x="15" y="395"/>
                </a:lnTo>
                <a:lnTo>
                  <a:pt x="11" y="376"/>
                </a:lnTo>
                <a:lnTo>
                  <a:pt x="9" y="359"/>
                </a:lnTo>
                <a:lnTo>
                  <a:pt x="0" y="346"/>
                </a:lnTo>
                <a:lnTo>
                  <a:pt x="13" y="350"/>
                </a:lnTo>
                <a:lnTo>
                  <a:pt x="24" y="350"/>
                </a:lnTo>
                <a:lnTo>
                  <a:pt x="33" y="344"/>
                </a:lnTo>
                <a:lnTo>
                  <a:pt x="37" y="327"/>
                </a:lnTo>
                <a:lnTo>
                  <a:pt x="50" y="322"/>
                </a:lnTo>
                <a:lnTo>
                  <a:pt x="46" y="284"/>
                </a:lnTo>
                <a:lnTo>
                  <a:pt x="55" y="258"/>
                </a:lnTo>
                <a:lnTo>
                  <a:pt x="66" y="252"/>
                </a:lnTo>
                <a:lnTo>
                  <a:pt x="70" y="269"/>
                </a:lnTo>
                <a:lnTo>
                  <a:pt x="66" y="275"/>
                </a:lnTo>
                <a:lnTo>
                  <a:pt x="68" y="277"/>
                </a:lnTo>
                <a:lnTo>
                  <a:pt x="72" y="275"/>
                </a:lnTo>
                <a:lnTo>
                  <a:pt x="75" y="273"/>
                </a:lnTo>
                <a:lnTo>
                  <a:pt x="81" y="271"/>
                </a:lnTo>
                <a:lnTo>
                  <a:pt x="86" y="269"/>
                </a:lnTo>
                <a:lnTo>
                  <a:pt x="88" y="263"/>
                </a:lnTo>
                <a:lnTo>
                  <a:pt x="81" y="256"/>
                </a:lnTo>
                <a:lnTo>
                  <a:pt x="79" y="248"/>
                </a:lnTo>
                <a:lnTo>
                  <a:pt x="81" y="237"/>
                </a:lnTo>
                <a:lnTo>
                  <a:pt x="88" y="222"/>
                </a:lnTo>
                <a:lnTo>
                  <a:pt x="101" y="207"/>
                </a:lnTo>
                <a:lnTo>
                  <a:pt x="110" y="201"/>
                </a:lnTo>
                <a:lnTo>
                  <a:pt x="117" y="201"/>
                </a:lnTo>
                <a:lnTo>
                  <a:pt x="123" y="200"/>
                </a:lnTo>
                <a:lnTo>
                  <a:pt x="128" y="192"/>
                </a:lnTo>
                <a:lnTo>
                  <a:pt x="143" y="175"/>
                </a:lnTo>
                <a:lnTo>
                  <a:pt x="158" y="156"/>
                </a:lnTo>
                <a:lnTo>
                  <a:pt x="165" y="132"/>
                </a:lnTo>
                <a:lnTo>
                  <a:pt x="161" y="96"/>
                </a:lnTo>
                <a:lnTo>
                  <a:pt x="163" y="81"/>
                </a:lnTo>
                <a:lnTo>
                  <a:pt x="169" y="70"/>
                </a:lnTo>
                <a:lnTo>
                  <a:pt x="170" y="55"/>
                </a:lnTo>
                <a:lnTo>
                  <a:pt x="165" y="21"/>
                </a:lnTo>
                <a:lnTo>
                  <a:pt x="161" y="12"/>
                </a:lnTo>
                <a:lnTo>
                  <a:pt x="169" y="8"/>
                </a:lnTo>
                <a:lnTo>
                  <a:pt x="176" y="6"/>
                </a:lnTo>
                <a:lnTo>
                  <a:pt x="176" y="0"/>
                </a:lnTo>
                <a:lnTo>
                  <a:pt x="196" y="132"/>
                </a:lnTo>
                <a:lnTo>
                  <a:pt x="203" y="132"/>
                </a:lnTo>
                <a:lnTo>
                  <a:pt x="212" y="130"/>
                </a:lnTo>
                <a:lnTo>
                  <a:pt x="223" y="128"/>
                </a:lnTo>
                <a:lnTo>
                  <a:pt x="236" y="126"/>
                </a:lnTo>
                <a:lnTo>
                  <a:pt x="249" y="124"/>
                </a:lnTo>
                <a:lnTo>
                  <a:pt x="266" y="121"/>
                </a:lnTo>
                <a:lnTo>
                  <a:pt x="282" y="117"/>
                </a:lnTo>
                <a:lnTo>
                  <a:pt x="300" y="113"/>
                </a:lnTo>
                <a:lnTo>
                  <a:pt x="308" y="177"/>
                </a:lnTo>
                <a:lnTo>
                  <a:pt x="317" y="171"/>
                </a:lnTo>
                <a:lnTo>
                  <a:pt x="326" y="162"/>
                </a:lnTo>
                <a:lnTo>
                  <a:pt x="335" y="151"/>
                </a:lnTo>
                <a:lnTo>
                  <a:pt x="346" y="143"/>
                </a:lnTo>
                <a:lnTo>
                  <a:pt x="357" y="136"/>
                </a:lnTo>
                <a:lnTo>
                  <a:pt x="361" y="128"/>
                </a:lnTo>
                <a:lnTo>
                  <a:pt x="364" y="121"/>
                </a:lnTo>
                <a:lnTo>
                  <a:pt x="370" y="121"/>
                </a:lnTo>
                <a:lnTo>
                  <a:pt x="385" y="122"/>
                </a:lnTo>
                <a:lnTo>
                  <a:pt x="397" y="121"/>
                </a:lnTo>
                <a:lnTo>
                  <a:pt x="405" y="119"/>
                </a:lnTo>
                <a:lnTo>
                  <a:pt x="408" y="111"/>
                </a:lnTo>
                <a:lnTo>
                  <a:pt x="412" y="102"/>
                </a:lnTo>
                <a:lnTo>
                  <a:pt x="421" y="96"/>
                </a:lnTo>
                <a:lnTo>
                  <a:pt x="430" y="94"/>
                </a:lnTo>
                <a:lnTo>
                  <a:pt x="443" y="96"/>
                </a:lnTo>
                <a:lnTo>
                  <a:pt x="460" y="106"/>
                </a:lnTo>
                <a:lnTo>
                  <a:pt x="469" y="113"/>
                </a:lnTo>
                <a:lnTo>
                  <a:pt x="474" y="122"/>
                </a:lnTo>
                <a:lnTo>
                  <a:pt x="485" y="134"/>
                </a:lnTo>
                <a:lnTo>
                  <a:pt x="478" y="156"/>
                </a:lnTo>
                <a:lnTo>
                  <a:pt x="465" y="151"/>
                </a:lnTo>
                <a:lnTo>
                  <a:pt x="452" y="145"/>
                </a:lnTo>
                <a:lnTo>
                  <a:pt x="443" y="141"/>
                </a:lnTo>
                <a:lnTo>
                  <a:pt x="434" y="138"/>
                </a:lnTo>
                <a:lnTo>
                  <a:pt x="427" y="138"/>
                </a:lnTo>
                <a:lnTo>
                  <a:pt x="421" y="141"/>
                </a:lnTo>
                <a:lnTo>
                  <a:pt x="417" y="147"/>
                </a:lnTo>
                <a:lnTo>
                  <a:pt x="416" y="158"/>
                </a:lnTo>
                <a:lnTo>
                  <a:pt x="408" y="181"/>
                </a:lnTo>
                <a:lnTo>
                  <a:pt x="392" y="201"/>
                </a:lnTo>
                <a:lnTo>
                  <a:pt x="375" y="218"/>
                </a:lnTo>
                <a:lnTo>
                  <a:pt x="366" y="237"/>
                </a:lnTo>
                <a:lnTo>
                  <a:pt x="363" y="258"/>
                </a:lnTo>
                <a:lnTo>
                  <a:pt x="355" y="277"/>
                </a:lnTo>
                <a:lnTo>
                  <a:pt x="344" y="288"/>
                </a:lnTo>
                <a:lnTo>
                  <a:pt x="328" y="284"/>
                </a:lnTo>
                <a:lnTo>
                  <a:pt x="320" y="278"/>
                </a:lnTo>
                <a:lnTo>
                  <a:pt x="313" y="275"/>
                </a:lnTo>
                <a:lnTo>
                  <a:pt x="308" y="278"/>
                </a:lnTo>
                <a:lnTo>
                  <a:pt x="306" y="292"/>
                </a:lnTo>
                <a:lnTo>
                  <a:pt x="300" y="316"/>
                </a:lnTo>
                <a:lnTo>
                  <a:pt x="289" y="346"/>
                </a:lnTo>
                <a:lnTo>
                  <a:pt x="277" y="376"/>
                </a:lnTo>
                <a:lnTo>
                  <a:pt x="267" y="404"/>
                </a:lnTo>
                <a:lnTo>
                  <a:pt x="266" y="419"/>
                </a:lnTo>
                <a:lnTo>
                  <a:pt x="271" y="425"/>
                </a:lnTo>
                <a:lnTo>
                  <a:pt x="273" y="431"/>
                </a:lnTo>
                <a:lnTo>
                  <a:pt x="262" y="438"/>
                </a:lnTo>
                <a:lnTo>
                  <a:pt x="247" y="448"/>
                </a:lnTo>
                <a:lnTo>
                  <a:pt x="236" y="453"/>
                </a:lnTo>
                <a:lnTo>
                  <a:pt x="223" y="459"/>
                </a:lnTo>
                <a:lnTo>
                  <a:pt x="214" y="461"/>
                </a:lnTo>
                <a:lnTo>
                  <a:pt x="207" y="463"/>
                </a:lnTo>
                <a:lnTo>
                  <a:pt x="205" y="466"/>
                </a:lnTo>
                <a:lnTo>
                  <a:pt x="203" y="472"/>
                </a:lnTo>
                <a:lnTo>
                  <a:pt x="203" y="476"/>
                </a:lnTo>
                <a:lnTo>
                  <a:pt x="200" y="480"/>
                </a:lnTo>
                <a:lnTo>
                  <a:pt x="194" y="483"/>
                </a:lnTo>
                <a:lnTo>
                  <a:pt x="183" y="485"/>
                </a:lnTo>
                <a:lnTo>
                  <a:pt x="167" y="485"/>
                </a:lnTo>
                <a:lnTo>
                  <a:pt x="163" y="481"/>
                </a:lnTo>
                <a:lnTo>
                  <a:pt x="159" y="478"/>
                </a:lnTo>
                <a:lnTo>
                  <a:pt x="156" y="480"/>
                </a:lnTo>
                <a:lnTo>
                  <a:pt x="150" y="493"/>
                </a:lnTo>
                <a:lnTo>
                  <a:pt x="145" y="500"/>
                </a:lnTo>
                <a:lnTo>
                  <a:pt x="139" y="504"/>
                </a:lnTo>
                <a:lnTo>
                  <a:pt x="132" y="504"/>
                </a:lnTo>
                <a:lnTo>
                  <a:pt x="119" y="502"/>
                </a:lnTo>
                <a:lnTo>
                  <a:pt x="106" y="498"/>
                </a:lnTo>
                <a:lnTo>
                  <a:pt x="99" y="491"/>
                </a:lnTo>
                <a:lnTo>
                  <a:pt x="94" y="480"/>
                </a:lnTo>
                <a:lnTo>
                  <a:pt x="94" y="470"/>
                </a:lnTo>
                <a:lnTo>
                  <a:pt x="90" y="478"/>
                </a:lnTo>
                <a:lnTo>
                  <a:pt x="83" y="487"/>
                </a:lnTo>
                <a:lnTo>
                  <a:pt x="72" y="498"/>
                </a:lnTo>
                <a:lnTo>
                  <a:pt x="59" y="510"/>
                </a:lnTo>
                <a:lnTo>
                  <a:pt x="44" y="523"/>
                </a:lnTo>
                <a:lnTo>
                  <a:pt x="29" y="536"/>
                </a:lnTo>
                <a:lnTo>
                  <a:pt x="19" y="551"/>
                </a:lnTo>
                <a:lnTo>
                  <a:pt x="11" y="564"/>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92" name="Freeform 288">
            <a:extLst>
              <a:ext uri="{FF2B5EF4-FFF2-40B4-BE49-F238E27FC236}">
                <a16:creationId xmlns:a16="http://schemas.microsoft.com/office/drawing/2014/main" id="{D13E84D0-0AF2-437B-A973-A8D6E8169DF0}"/>
              </a:ext>
            </a:extLst>
          </p:cNvPr>
          <p:cNvSpPr>
            <a:spLocks/>
          </p:cNvSpPr>
          <p:nvPr/>
        </p:nvSpPr>
        <p:spPr bwMode="auto">
          <a:xfrm>
            <a:off x="8922924" y="3534231"/>
            <a:ext cx="468906" cy="562098"/>
          </a:xfrm>
          <a:custGeom>
            <a:avLst/>
            <a:gdLst>
              <a:gd name="T0" fmla="*/ 0 w 448"/>
              <a:gd name="T1" fmla="*/ 2147483647 h 534"/>
              <a:gd name="T2" fmla="*/ 2147483647 w 448"/>
              <a:gd name="T3" fmla="*/ 2147483647 h 534"/>
              <a:gd name="T4" fmla="*/ 2147483647 w 448"/>
              <a:gd name="T5" fmla="*/ 2147483647 h 534"/>
              <a:gd name="T6" fmla="*/ 2147483647 w 448"/>
              <a:gd name="T7" fmla="*/ 2147483647 h 534"/>
              <a:gd name="T8" fmla="*/ 2147483647 w 448"/>
              <a:gd name="T9" fmla="*/ 2147483647 h 534"/>
              <a:gd name="T10" fmla="*/ 2147483647 w 448"/>
              <a:gd name="T11" fmla="*/ 2147483647 h 534"/>
              <a:gd name="T12" fmla="*/ 2147483647 w 448"/>
              <a:gd name="T13" fmla="*/ 2147483647 h 534"/>
              <a:gd name="T14" fmla="*/ 2147483647 w 448"/>
              <a:gd name="T15" fmla="*/ 2147483647 h 534"/>
              <a:gd name="T16" fmla="*/ 2147483647 w 448"/>
              <a:gd name="T17" fmla="*/ 2147483647 h 534"/>
              <a:gd name="T18" fmla="*/ 2147483647 w 448"/>
              <a:gd name="T19" fmla="*/ 2147483647 h 534"/>
              <a:gd name="T20" fmla="*/ 2147483647 w 448"/>
              <a:gd name="T21" fmla="*/ 2147483647 h 534"/>
              <a:gd name="T22" fmla="*/ 2147483647 w 448"/>
              <a:gd name="T23" fmla="*/ 2147483647 h 534"/>
              <a:gd name="T24" fmla="*/ 2147483647 w 448"/>
              <a:gd name="T25" fmla="*/ 2147483647 h 534"/>
              <a:gd name="T26" fmla="*/ 2147483647 w 448"/>
              <a:gd name="T27" fmla="*/ 2147483647 h 534"/>
              <a:gd name="T28" fmla="*/ 2147483647 w 448"/>
              <a:gd name="T29" fmla="*/ 2147483647 h 534"/>
              <a:gd name="T30" fmla="*/ 2147483647 w 448"/>
              <a:gd name="T31" fmla="*/ 2147483647 h 534"/>
              <a:gd name="T32" fmla="*/ 2147483647 w 448"/>
              <a:gd name="T33" fmla="*/ 2147483647 h 534"/>
              <a:gd name="T34" fmla="*/ 2147483647 w 448"/>
              <a:gd name="T35" fmla="*/ 2147483647 h 534"/>
              <a:gd name="T36" fmla="*/ 2147483647 w 448"/>
              <a:gd name="T37" fmla="*/ 2147483647 h 534"/>
              <a:gd name="T38" fmla="*/ 2147483647 w 448"/>
              <a:gd name="T39" fmla="*/ 2147483647 h 534"/>
              <a:gd name="T40" fmla="*/ 2147483647 w 448"/>
              <a:gd name="T41" fmla="*/ 2147483647 h 534"/>
              <a:gd name="T42" fmla="*/ 2147483647 w 448"/>
              <a:gd name="T43" fmla="*/ 2147483647 h 534"/>
              <a:gd name="T44" fmla="*/ 2147483647 w 448"/>
              <a:gd name="T45" fmla="*/ 2147483647 h 534"/>
              <a:gd name="T46" fmla="*/ 2147483647 w 448"/>
              <a:gd name="T47" fmla="*/ 2147483647 h 534"/>
              <a:gd name="T48" fmla="*/ 2147483647 w 448"/>
              <a:gd name="T49" fmla="*/ 2147483647 h 534"/>
              <a:gd name="T50" fmla="*/ 2147483647 w 448"/>
              <a:gd name="T51" fmla="*/ 2147483647 h 534"/>
              <a:gd name="T52" fmla="*/ 2147483647 w 448"/>
              <a:gd name="T53" fmla="*/ 2147483647 h 534"/>
              <a:gd name="T54" fmla="*/ 2147483647 w 448"/>
              <a:gd name="T55" fmla="*/ 2147483647 h 534"/>
              <a:gd name="T56" fmla="*/ 2147483647 w 448"/>
              <a:gd name="T57" fmla="*/ 2147483647 h 534"/>
              <a:gd name="T58" fmla="*/ 2147483647 w 448"/>
              <a:gd name="T59" fmla="*/ 2147483647 h 534"/>
              <a:gd name="T60" fmla="*/ 2147483647 w 448"/>
              <a:gd name="T61" fmla="*/ 2147483647 h 534"/>
              <a:gd name="T62" fmla="*/ 2147483647 w 448"/>
              <a:gd name="T63" fmla="*/ 2147483647 h 534"/>
              <a:gd name="T64" fmla="*/ 2147483647 w 448"/>
              <a:gd name="T65" fmla="*/ 2147483647 h 534"/>
              <a:gd name="T66" fmla="*/ 2147483647 w 448"/>
              <a:gd name="T67" fmla="*/ 2147483647 h 534"/>
              <a:gd name="T68" fmla="*/ 2147483647 w 448"/>
              <a:gd name="T69" fmla="*/ 2147483647 h 534"/>
              <a:gd name="T70" fmla="*/ 2147483647 w 448"/>
              <a:gd name="T71" fmla="*/ 2147483647 h 534"/>
              <a:gd name="T72" fmla="*/ 2147483647 w 448"/>
              <a:gd name="T73" fmla="*/ 2147483647 h 534"/>
              <a:gd name="T74" fmla="*/ 2147483647 w 448"/>
              <a:gd name="T75" fmla="*/ 2147483647 h 534"/>
              <a:gd name="T76" fmla="*/ 2147483647 w 448"/>
              <a:gd name="T77" fmla="*/ 2147483647 h 534"/>
              <a:gd name="T78" fmla="*/ 2147483647 w 448"/>
              <a:gd name="T79" fmla="*/ 2147483647 h 534"/>
              <a:gd name="T80" fmla="*/ 2147483647 w 448"/>
              <a:gd name="T81" fmla="*/ 2147483647 h 534"/>
              <a:gd name="T82" fmla="*/ 2147483647 w 448"/>
              <a:gd name="T83" fmla="*/ 2147483647 h 534"/>
              <a:gd name="T84" fmla="*/ 2147483647 w 448"/>
              <a:gd name="T85" fmla="*/ 2147483647 h 534"/>
              <a:gd name="T86" fmla="*/ 2147483647 w 448"/>
              <a:gd name="T87" fmla="*/ 2147483647 h 534"/>
              <a:gd name="T88" fmla="*/ 2147483647 w 448"/>
              <a:gd name="T89" fmla="*/ 2147483647 h 534"/>
              <a:gd name="T90" fmla="*/ 2147483647 w 448"/>
              <a:gd name="T91" fmla="*/ 2147483647 h 534"/>
              <a:gd name="T92" fmla="*/ 2147483647 w 448"/>
              <a:gd name="T93" fmla="*/ 2147483647 h 534"/>
              <a:gd name="T94" fmla="*/ 2147483647 w 448"/>
              <a:gd name="T95" fmla="*/ 2147483647 h 534"/>
              <a:gd name="T96" fmla="*/ 2147483647 w 448"/>
              <a:gd name="T97" fmla="*/ 2147483647 h 534"/>
              <a:gd name="T98" fmla="*/ 2147483647 w 448"/>
              <a:gd name="T99" fmla="*/ 2147483647 h 5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48"/>
              <a:gd name="T151" fmla="*/ 0 h 534"/>
              <a:gd name="T152" fmla="*/ 448 w 448"/>
              <a:gd name="T153" fmla="*/ 534 h 5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48" h="534">
                <a:moveTo>
                  <a:pt x="135" y="90"/>
                </a:moveTo>
                <a:lnTo>
                  <a:pt x="0" y="102"/>
                </a:lnTo>
                <a:lnTo>
                  <a:pt x="40" y="472"/>
                </a:lnTo>
                <a:lnTo>
                  <a:pt x="45" y="472"/>
                </a:lnTo>
                <a:lnTo>
                  <a:pt x="53" y="470"/>
                </a:lnTo>
                <a:lnTo>
                  <a:pt x="60" y="468"/>
                </a:lnTo>
                <a:lnTo>
                  <a:pt x="67" y="466"/>
                </a:lnTo>
                <a:lnTo>
                  <a:pt x="76" y="468"/>
                </a:lnTo>
                <a:lnTo>
                  <a:pt x="84" y="474"/>
                </a:lnTo>
                <a:lnTo>
                  <a:pt x="93" y="483"/>
                </a:lnTo>
                <a:lnTo>
                  <a:pt x="102" y="500"/>
                </a:lnTo>
                <a:lnTo>
                  <a:pt x="109" y="500"/>
                </a:lnTo>
                <a:lnTo>
                  <a:pt x="118" y="502"/>
                </a:lnTo>
                <a:lnTo>
                  <a:pt x="128" y="508"/>
                </a:lnTo>
                <a:lnTo>
                  <a:pt x="139" y="511"/>
                </a:lnTo>
                <a:lnTo>
                  <a:pt x="146" y="509"/>
                </a:lnTo>
                <a:lnTo>
                  <a:pt x="151" y="511"/>
                </a:lnTo>
                <a:lnTo>
                  <a:pt x="157" y="513"/>
                </a:lnTo>
                <a:lnTo>
                  <a:pt x="161" y="515"/>
                </a:lnTo>
                <a:lnTo>
                  <a:pt x="164" y="517"/>
                </a:lnTo>
                <a:lnTo>
                  <a:pt x="172" y="517"/>
                </a:lnTo>
                <a:lnTo>
                  <a:pt x="181" y="517"/>
                </a:lnTo>
                <a:lnTo>
                  <a:pt x="195" y="513"/>
                </a:lnTo>
                <a:lnTo>
                  <a:pt x="204" y="523"/>
                </a:lnTo>
                <a:lnTo>
                  <a:pt x="208" y="523"/>
                </a:lnTo>
                <a:lnTo>
                  <a:pt x="210" y="519"/>
                </a:lnTo>
                <a:lnTo>
                  <a:pt x="215" y="515"/>
                </a:lnTo>
                <a:lnTo>
                  <a:pt x="225" y="515"/>
                </a:lnTo>
                <a:lnTo>
                  <a:pt x="228" y="509"/>
                </a:lnTo>
                <a:lnTo>
                  <a:pt x="234" y="506"/>
                </a:lnTo>
                <a:lnTo>
                  <a:pt x="245" y="506"/>
                </a:lnTo>
                <a:lnTo>
                  <a:pt x="250" y="509"/>
                </a:lnTo>
                <a:lnTo>
                  <a:pt x="252" y="517"/>
                </a:lnTo>
                <a:lnTo>
                  <a:pt x="258" y="525"/>
                </a:lnTo>
                <a:lnTo>
                  <a:pt x="272" y="530"/>
                </a:lnTo>
                <a:lnTo>
                  <a:pt x="285" y="534"/>
                </a:lnTo>
                <a:lnTo>
                  <a:pt x="296" y="534"/>
                </a:lnTo>
                <a:lnTo>
                  <a:pt x="305" y="528"/>
                </a:lnTo>
                <a:lnTo>
                  <a:pt x="309" y="511"/>
                </a:lnTo>
                <a:lnTo>
                  <a:pt x="322" y="506"/>
                </a:lnTo>
                <a:lnTo>
                  <a:pt x="318" y="468"/>
                </a:lnTo>
                <a:lnTo>
                  <a:pt x="327" y="442"/>
                </a:lnTo>
                <a:lnTo>
                  <a:pt x="338" y="436"/>
                </a:lnTo>
                <a:lnTo>
                  <a:pt x="342" y="453"/>
                </a:lnTo>
                <a:lnTo>
                  <a:pt x="338" y="459"/>
                </a:lnTo>
                <a:lnTo>
                  <a:pt x="340" y="461"/>
                </a:lnTo>
                <a:lnTo>
                  <a:pt x="344" y="459"/>
                </a:lnTo>
                <a:lnTo>
                  <a:pt x="347" y="457"/>
                </a:lnTo>
                <a:lnTo>
                  <a:pt x="353" y="455"/>
                </a:lnTo>
                <a:lnTo>
                  <a:pt x="358" y="453"/>
                </a:lnTo>
                <a:lnTo>
                  <a:pt x="360" y="447"/>
                </a:lnTo>
                <a:lnTo>
                  <a:pt x="353" y="440"/>
                </a:lnTo>
                <a:lnTo>
                  <a:pt x="351" y="432"/>
                </a:lnTo>
                <a:lnTo>
                  <a:pt x="353" y="421"/>
                </a:lnTo>
                <a:lnTo>
                  <a:pt x="360" y="406"/>
                </a:lnTo>
                <a:lnTo>
                  <a:pt x="373" y="391"/>
                </a:lnTo>
                <a:lnTo>
                  <a:pt x="382" y="385"/>
                </a:lnTo>
                <a:lnTo>
                  <a:pt x="389" y="385"/>
                </a:lnTo>
                <a:lnTo>
                  <a:pt x="395" y="384"/>
                </a:lnTo>
                <a:lnTo>
                  <a:pt x="400" y="376"/>
                </a:lnTo>
                <a:lnTo>
                  <a:pt x="415" y="359"/>
                </a:lnTo>
                <a:lnTo>
                  <a:pt x="430" y="340"/>
                </a:lnTo>
                <a:lnTo>
                  <a:pt x="437" y="316"/>
                </a:lnTo>
                <a:lnTo>
                  <a:pt x="433" y="280"/>
                </a:lnTo>
                <a:lnTo>
                  <a:pt x="435" y="265"/>
                </a:lnTo>
                <a:lnTo>
                  <a:pt x="441" y="254"/>
                </a:lnTo>
                <a:lnTo>
                  <a:pt x="442" y="239"/>
                </a:lnTo>
                <a:lnTo>
                  <a:pt x="437" y="205"/>
                </a:lnTo>
                <a:lnTo>
                  <a:pt x="433" y="196"/>
                </a:lnTo>
                <a:lnTo>
                  <a:pt x="441" y="192"/>
                </a:lnTo>
                <a:lnTo>
                  <a:pt x="448" y="190"/>
                </a:lnTo>
                <a:lnTo>
                  <a:pt x="448" y="184"/>
                </a:lnTo>
                <a:lnTo>
                  <a:pt x="420" y="0"/>
                </a:lnTo>
                <a:lnTo>
                  <a:pt x="413" y="8"/>
                </a:lnTo>
                <a:lnTo>
                  <a:pt x="402" y="11"/>
                </a:lnTo>
                <a:lnTo>
                  <a:pt x="389" y="15"/>
                </a:lnTo>
                <a:lnTo>
                  <a:pt x="380" y="21"/>
                </a:lnTo>
                <a:lnTo>
                  <a:pt x="375" y="28"/>
                </a:lnTo>
                <a:lnTo>
                  <a:pt x="367" y="32"/>
                </a:lnTo>
                <a:lnTo>
                  <a:pt x="362" y="36"/>
                </a:lnTo>
                <a:lnTo>
                  <a:pt x="356" y="40"/>
                </a:lnTo>
                <a:lnTo>
                  <a:pt x="349" y="43"/>
                </a:lnTo>
                <a:lnTo>
                  <a:pt x="338" y="53"/>
                </a:lnTo>
                <a:lnTo>
                  <a:pt x="325" y="66"/>
                </a:lnTo>
                <a:lnTo>
                  <a:pt x="309" y="87"/>
                </a:lnTo>
                <a:lnTo>
                  <a:pt x="300" y="92"/>
                </a:lnTo>
                <a:lnTo>
                  <a:pt x="289" y="94"/>
                </a:lnTo>
                <a:lnTo>
                  <a:pt x="276" y="96"/>
                </a:lnTo>
                <a:lnTo>
                  <a:pt x="263" y="96"/>
                </a:lnTo>
                <a:lnTo>
                  <a:pt x="248" y="98"/>
                </a:lnTo>
                <a:lnTo>
                  <a:pt x="232" y="102"/>
                </a:lnTo>
                <a:lnTo>
                  <a:pt x="215" y="109"/>
                </a:lnTo>
                <a:lnTo>
                  <a:pt x="197" y="120"/>
                </a:lnTo>
                <a:lnTo>
                  <a:pt x="194" y="120"/>
                </a:lnTo>
                <a:lnTo>
                  <a:pt x="190" y="117"/>
                </a:lnTo>
                <a:lnTo>
                  <a:pt x="186" y="109"/>
                </a:lnTo>
                <a:lnTo>
                  <a:pt x="181" y="103"/>
                </a:lnTo>
                <a:lnTo>
                  <a:pt x="173" y="96"/>
                </a:lnTo>
                <a:lnTo>
                  <a:pt x="164" y="92"/>
                </a:lnTo>
                <a:lnTo>
                  <a:pt x="151" y="88"/>
                </a:lnTo>
                <a:lnTo>
                  <a:pt x="135" y="90"/>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93" name="Freeform 254">
            <a:extLst>
              <a:ext uri="{FF2B5EF4-FFF2-40B4-BE49-F238E27FC236}">
                <a16:creationId xmlns:a16="http://schemas.microsoft.com/office/drawing/2014/main" id="{52960342-05C6-40EA-ACF0-97A494CA856A}"/>
              </a:ext>
            </a:extLst>
          </p:cNvPr>
          <p:cNvSpPr>
            <a:spLocks/>
          </p:cNvSpPr>
          <p:nvPr/>
        </p:nvSpPr>
        <p:spPr bwMode="auto">
          <a:xfrm>
            <a:off x="8627204" y="3640716"/>
            <a:ext cx="348004" cy="626685"/>
          </a:xfrm>
          <a:custGeom>
            <a:avLst/>
            <a:gdLst>
              <a:gd name="T0" fmla="*/ 2147483647 w 333"/>
              <a:gd name="T1" fmla="*/ 2147483647 h 595"/>
              <a:gd name="T2" fmla="*/ 0 w 333"/>
              <a:gd name="T3" fmla="*/ 2147483647 h 595"/>
              <a:gd name="T4" fmla="*/ 2147483647 w 333"/>
              <a:gd name="T5" fmla="*/ 2147483647 h 595"/>
              <a:gd name="T6" fmla="*/ 2147483647 w 333"/>
              <a:gd name="T7" fmla="*/ 2147483647 h 595"/>
              <a:gd name="T8" fmla="*/ 2147483647 w 333"/>
              <a:gd name="T9" fmla="*/ 2147483647 h 595"/>
              <a:gd name="T10" fmla="*/ 2147483647 w 333"/>
              <a:gd name="T11" fmla="*/ 2147483647 h 595"/>
              <a:gd name="T12" fmla="*/ 2147483647 w 333"/>
              <a:gd name="T13" fmla="*/ 2147483647 h 595"/>
              <a:gd name="T14" fmla="*/ 2147483647 w 333"/>
              <a:gd name="T15" fmla="*/ 2147483647 h 595"/>
              <a:gd name="T16" fmla="*/ 2147483647 w 333"/>
              <a:gd name="T17" fmla="*/ 2147483647 h 595"/>
              <a:gd name="T18" fmla="*/ 2147483647 w 333"/>
              <a:gd name="T19" fmla="*/ 2147483647 h 595"/>
              <a:gd name="T20" fmla="*/ 2147483647 w 333"/>
              <a:gd name="T21" fmla="*/ 2147483647 h 595"/>
              <a:gd name="T22" fmla="*/ 2147483647 w 333"/>
              <a:gd name="T23" fmla="*/ 2147483647 h 595"/>
              <a:gd name="T24" fmla="*/ 2147483647 w 333"/>
              <a:gd name="T25" fmla="*/ 2147483647 h 595"/>
              <a:gd name="T26" fmla="*/ 2147483647 w 333"/>
              <a:gd name="T27" fmla="*/ 2147483647 h 595"/>
              <a:gd name="T28" fmla="*/ 2147483647 w 333"/>
              <a:gd name="T29" fmla="*/ 2147483647 h 595"/>
              <a:gd name="T30" fmla="*/ 2147483647 w 333"/>
              <a:gd name="T31" fmla="*/ 2147483647 h 595"/>
              <a:gd name="T32" fmla="*/ 2147483647 w 333"/>
              <a:gd name="T33" fmla="*/ 2147483647 h 595"/>
              <a:gd name="T34" fmla="*/ 2147483647 w 333"/>
              <a:gd name="T35" fmla="*/ 2147483647 h 595"/>
              <a:gd name="T36" fmla="*/ 2147483647 w 333"/>
              <a:gd name="T37" fmla="*/ 2147483647 h 595"/>
              <a:gd name="T38" fmla="*/ 2147483647 w 333"/>
              <a:gd name="T39" fmla="*/ 2147483647 h 595"/>
              <a:gd name="T40" fmla="*/ 2147483647 w 333"/>
              <a:gd name="T41" fmla="*/ 2147483647 h 595"/>
              <a:gd name="T42" fmla="*/ 2147483647 w 333"/>
              <a:gd name="T43" fmla="*/ 2147483647 h 595"/>
              <a:gd name="T44" fmla="*/ 2147483647 w 333"/>
              <a:gd name="T45" fmla="*/ 2147483647 h 595"/>
              <a:gd name="T46" fmla="*/ 2147483647 w 333"/>
              <a:gd name="T47" fmla="*/ 2147483647 h 595"/>
              <a:gd name="T48" fmla="*/ 2147483647 w 333"/>
              <a:gd name="T49" fmla="*/ 2147483647 h 595"/>
              <a:gd name="T50" fmla="*/ 2147483647 w 333"/>
              <a:gd name="T51" fmla="*/ 2147483647 h 595"/>
              <a:gd name="T52" fmla="*/ 2147483647 w 333"/>
              <a:gd name="T53" fmla="*/ 2147483647 h 595"/>
              <a:gd name="T54" fmla="*/ 2147483647 w 333"/>
              <a:gd name="T55" fmla="*/ 2147483647 h 595"/>
              <a:gd name="T56" fmla="*/ 2147483647 w 333"/>
              <a:gd name="T57" fmla="*/ 2147483647 h 595"/>
              <a:gd name="T58" fmla="*/ 2147483647 w 333"/>
              <a:gd name="T59" fmla="*/ 2147483647 h 595"/>
              <a:gd name="T60" fmla="*/ 2147483647 w 333"/>
              <a:gd name="T61" fmla="*/ 2147483647 h 595"/>
              <a:gd name="T62" fmla="*/ 2147483647 w 333"/>
              <a:gd name="T63" fmla="*/ 2147483647 h 595"/>
              <a:gd name="T64" fmla="*/ 2147483647 w 333"/>
              <a:gd name="T65" fmla="*/ 2147483647 h 595"/>
              <a:gd name="T66" fmla="*/ 2147483647 w 333"/>
              <a:gd name="T67" fmla="*/ 2147483647 h 595"/>
              <a:gd name="T68" fmla="*/ 2147483647 w 333"/>
              <a:gd name="T69" fmla="*/ 2147483647 h 595"/>
              <a:gd name="T70" fmla="*/ 2147483647 w 333"/>
              <a:gd name="T71" fmla="*/ 2147483647 h 595"/>
              <a:gd name="T72" fmla="*/ 2147483647 w 333"/>
              <a:gd name="T73" fmla="*/ 2147483647 h 595"/>
              <a:gd name="T74" fmla="*/ 2147483647 w 333"/>
              <a:gd name="T75" fmla="*/ 2147483647 h 595"/>
              <a:gd name="T76" fmla="*/ 2147483647 w 333"/>
              <a:gd name="T77" fmla="*/ 2147483647 h 595"/>
              <a:gd name="T78" fmla="*/ 2147483647 w 333"/>
              <a:gd name="T79" fmla="*/ 2147483647 h 595"/>
              <a:gd name="T80" fmla="*/ 2147483647 w 333"/>
              <a:gd name="T81" fmla="*/ 2147483647 h 595"/>
              <a:gd name="T82" fmla="*/ 2147483647 w 333"/>
              <a:gd name="T83" fmla="*/ 2147483647 h 595"/>
              <a:gd name="T84" fmla="*/ 2147483647 w 333"/>
              <a:gd name="T85" fmla="*/ 2147483647 h 595"/>
              <a:gd name="T86" fmla="*/ 2147483647 w 333"/>
              <a:gd name="T87" fmla="*/ 2147483647 h 595"/>
              <a:gd name="T88" fmla="*/ 2147483647 w 333"/>
              <a:gd name="T89" fmla="*/ 2147483647 h 595"/>
              <a:gd name="T90" fmla="*/ 2147483647 w 333"/>
              <a:gd name="T91" fmla="*/ 2147483647 h 5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3"/>
              <a:gd name="T139" fmla="*/ 0 h 595"/>
              <a:gd name="T140" fmla="*/ 333 w 333"/>
              <a:gd name="T141" fmla="*/ 595 h 59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3" h="595">
                <a:moveTo>
                  <a:pt x="2" y="595"/>
                </a:moveTo>
                <a:lnTo>
                  <a:pt x="2" y="588"/>
                </a:lnTo>
                <a:lnTo>
                  <a:pt x="0" y="579"/>
                </a:lnTo>
                <a:lnTo>
                  <a:pt x="0" y="567"/>
                </a:lnTo>
                <a:lnTo>
                  <a:pt x="2" y="556"/>
                </a:lnTo>
                <a:lnTo>
                  <a:pt x="11" y="552"/>
                </a:lnTo>
                <a:lnTo>
                  <a:pt x="14" y="547"/>
                </a:lnTo>
                <a:lnTo>
                  <a:pt x="14" y="539"/>
                </a:lnTo>
                <a:lnTo>
                  <a:pt x="11" y="533"/>
                </a:lnTo>
                <a:lnTo>
                  <a:pt x="14" y="522"/>
                </a:lnTo>
                <a:lnTo>
                  <a:pt x="22" y="515"/>
                </a:lnTo>
                <a:lnTo>
                  <a:pt x="31" y="505"/>
                </a:lnTo>
                <a:lnTo>
                  <a:pt x="35" y="494"/>
                </a:lnTo>
                <a:lnTo>
                  <a:pt x="38" y="486"/>
                </a:lnTo>
                <a:lnTo>
                  <a:pt x="44" y="475"/>
                </a:lnTo>
                <a:lnTo>
                  <a:pt x="51" y="460"/>
                </a:lnTo>
                <a:lnTo>
                  <a:pt x="53" y="439"/>
                </a:lnTo>
                <a:lnTo>
                  <a:pt x="47" y="424"/>
                </a:lnTo>
                <a:lnTo>
                  <a:pt x="38" y="413"/>
                </a:lnTo>
                <a:lnTo>
                  <a:pt x="31" y="402"/>
                </a:lnTo>
                <a:lnTo>
                  <a:pt x="33" y="392"/>
                </a:lnTo>
                <a:lnTo>
                  <a:pt x="38" y="383"/>
                </a:lnTo>
                <a:lnTo>
                  <a:pt x="42" y="374"/>
                </a:lnTo>
                <a:lnTo>
                  <a:pt x="40" y="362"/>
                </a:lnTo>
                <a:lnTo>
                  <a:pt x="38" y="349"/>
                </a:lnTo>
                <a:lnTo>
                  <a:pt x="13" y="37"/>
                </a:lnTo>
                <a:lnTo>
                  <a:pt x="18" y="43"/>
                </a:lnTo>
                <a:lnTo>
                  <a:pt x="25" y="47"/>
                </a:lnTo>
                <a:lnTo>
                  <a:pt x="35" y="47"/>
                </a:lnTo>
                <a:lnTo>
                  <a:pt x="42" y="45"/>
                </a:lnTo>
                <a:lnTo>
                  <a:pt x="51" y="41"/>
                </a:lnTo>
                <a:lnTo>
                  <a:pt x="60" y="35"/>
                </a:lnTo>
                <a:lnTo>
                  <a:pt x="69" y="30"/>
                </a:lnTo>
                <a:lnTo>
                  <a:pt x="77" y="22"/>
                </a:lnTo>
                <a:lnTo>
                  <a:pt x="284" y="0"/>
                </a:lnTo>
                <a:lnTo>
                  <a:pt x="324" y="370"/>
                </a:lnTo>
                <a:lnTo>
                  <a:pt x="320" y="383"/>
                </a:lnTo>
                <a:lnTo>
                  <a:pt x="324" y="387"/>
                </a:lnTo>
                <a:lnTo>
                  <a:pt x="331" y="391"/>
                </a:lnTo>
                <a:lnTo>
                  <a:pt x="333" y="409"/>
                </a:lnTo>
                <a:lnTo>
                  <a:pt x="327" y="417"/>
                </a:lnTo>
                <a:lnTo>
                  <a:pt x="316" y="419"/>
                </a:lnTo>
                <a:lnTo>
                  <a:pt x="305" y="421"/>
                </a:lnTo>
                <a:lnTo>
                  <a:pt x="298" y="428"/>
                </a:lnTo>
                <a:lnTo>
                  <a:pt x="291" y="436"/>
                </a:lnTo>
                <a:lnTo>
                  <a:pt x="280" y="438"/>
                </a:lnTo>
                <a:lnTo>
                  <a:pt x="269" y="439"/>
                </a:lnTo>
                <a:lnTo>
                  <a:pt x="263" y="451"/>
                </a:lnTo>
                <a:lnTo>
                  <a:pt x="260" y="470"/>
                </a:lnTo>
                <a:lnTo>
                  <a:pt x="252" y="477"/>
                </a:lnTo>
                <a:lnTo>
                  <a:pt x="245" y="485"/>
                </a:lnTo>
                <a:lnTo>
                  <a:pt x="245" y="500"/>
                </a:lnTo>
                <a:lnTo>
                  <a:pt x="227" y="501"/>
                </a:lnTo>
                <a:lnTo>
                  <a:pt x="225" y="516"/>
                </a:lnTo>
                <a:lnTo>
                  <a:pt x="221" y="530"/>
                </a:lnTo>
                <a:lnTo>
                  <a:pt x="216" y="541"/>
                </a:lnTo>
                <a:lnTo>
                  <a:pt x="210" y="547"/>
                </a:lnTo>
                <a:lnTo>
                  <a:pt x="199" y="547"/>
                </a:lnTo>
                <a:lnTo>
                  <a:pt x="194" y="543"/>
                </a:lnTo>
                <a:lnTo>
                  <a:pt x="190" y="537"/>
                </a:lnTo>
                <a:lnTo>
                  <a:pt x="181" y="535"/>
                </a:lnTo>
                <a:lnTo>
                  <a:pt x="166" y="537"/>
                </a:lnTo>
                <a:lnTo>
                  <a:pt x="163" y="545"/>
                </a:lnTo>
                <a:lnTo>
                  <a:pt x="161" y="554"/>
                </a:lnTo>
                <a:lnTo>
                  <a:pt x="159" y="560"/>
                </a:lnTo>
                <a:lnTo>
                  <a:pt x="155" y="567"/>
                </a:lnTo>
                <a:lnTo>
                  <a:pt x="157" y="573"/>
                </a:lnTo>
                <a:lnTo>
                  <a:pt x="155" y="573"/>
                </a:lnTo>
                <a:lnTo>
                  <a:pt x="146" y="563"/>
                </a:lnTo>
                <a:lnTo>
                  <a:pt x="137" y="560"/>
                </a:lnTo>
                <a:lnTo>
                  <a:pt x="130" y="556"/>
                </a:lnTo>
                <a:lnTo>
                  <a:pt x="122" y="554"/>
                </a:lnTo>
                <a:lnTo>
                  <a:pt x="119" y="560"/>
                </a:lnTo>
                <a:lnTo>
                  <a:pt x="115" y="569"/>
                </a:lnTo>
                <a:lnTo>
                  <a:pt x="111" y="579"/>
                </a:lnTo>
                <a:lnTo>
                  <a:pt x="106" y="586"/>
                </a:lnTo>
                <a:lnTo>
                  <a:pt x="104" y="588"/>
                </a:lnTo>
                <a:lnTo>
                  <a:pt x="99" y="582"/>
                </a:lnTo>
                <a:lnTo>
                  <a:pt x="90" y="575"/>
                </a:lnTo>
                <a:lnTo>
                  <a:pt x="77" y="571"/>
                </a:lnTo>
                <a:lnTo>
                  <a:pt x="66" y="575"/>
                </a:lnTo>
                <a:lnTo>
                  <a:pt x="62" y="579"/>
                </a:lnTo>
                <a:lnTo>
                  <a:pt x="60" y="582"/>
                </a:lnTo>
                <a:lnTo>
                  <a:pt x="58" y="586"/>
                </a:lnTo>
                <a:lnTo>
                  <a:pt x="49" y="586"/>
                </a:lnTo>
                <a:lnTo>
                  <a:pt x="42" y="582"/>
                </a:lnTo>
                <a:lnTo>
                  <a:pt x="31" y="577"/>
                </a:lnTo>
                <a:lnTo>
                  <a:pt x="22" y="579"/>
                </a:lnTo>
                <a:lnTo>
                  <a:pt x="22" y="592"/>
                </a:lnTo>
                <a:lnTo>
                  <a:pt x="25" y="595"/>
                </a:lnTo>
                <a:lnTo>
                  <a:pt x="24" y="595"/>
                </a:lnTo>
                <a:lnTo>
                  <a:pt x="14" y="595"/>
                </a:lnTo>
                <a:lnTo>
                  <a:pt x="2" y="595"/>
                </a:lnTo>
                <a:close/>
              </a:path>
            </a:pathLst>
          </a:custGeom>
          <a:solidFill>
            <a:srgbClr val="00B0F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94" name="Freeform 256">
            <a:extLst>
              <a:ext uri="{FF2B5EF4-FFF2-40B4-BE49-F238E27FC236}">
                <a16:creationId xmlns:a16="http://schemas.microsoft.com/office/drawing/2014/main" id="{C22A00CE-D348-45B7-A17D-D7F38177B858}"/>
              </a:ext>
            </a:extLst>
          </p:cNvPr>
          <p:cNvSpPr>
            <a:spLocks/>
          </p:cNvSpPr>
          <p:nvPr/>
        </p:nvSpPr>
        <p:spPr bwMode="auto">
          <a:xfrm>
            <a:off x="8708894" y="3038467"/>
            <a:ext cx="431329" cy="624940"/>
          </a:xfrm>
          <a:custGeom>
            <a:avLst/>
            <a:gdLst>
              <a:gd name="T0" fmla="*/ 2147483647 w 413"/>
              <a:gd name="T1" fmla="*/ 2147483647 h 594"/>
              <a:gd name="T2" fmla="*/ 2147483647 w 413"/>
              <a:gd name="T3" fmla="*/ 2147483647 h 594"/>
              <a:gd name="T4" fmla="*/ 2147483647 w 413"/>
              <a:gd name="T5" fmla="*/ 2147483647 h 594"/>
              <a:gd name="T6" fmla="*/ 2147483647 w 413"/>
              <a:gd name="T7" fmla="*/ 2147483647 h 594"/>
              <a:gd name="T8" fmla="*/ 2147483647 w 413"/>
              <a:gd name="T9" fmla="*/ 2147483647 h 594"/>
              <a:gd name="T10" fmla="*/ 2147483647 w 413"/>
              <a:gd name="T11" fmla="*/ 2147483647 h 594"/>
              <a:gd name="T12" fmla="*/ 2147483647 w 413"/>
              <a:gd name="T13" fmla="*/ 2147483647 h 594"/>
              <a:gd name="T14" fmla="*/ 2147483647 w 413"/>
              <a:gd name="T15" fmla="*/ 2147483647 h 594"/>
              <a:gd name="T16" fmla="*/ 2147483647 w 413"/>
              <a:gd name="T17" fmla="*/ 2147483647 h 594"/>
              <a:gd name="T18" fmla="*/ 2147483647 w 413"/>
              <a:gd name="T19" fmla="*/ 2147483647 h 594"/>
              <a:gd name="T20" fmla="*/ 2147483647 w 413"/>
              <a:gd name="T21" fmla="*/ 2147483647 h 594"/>
              <a:gd name="T22" fmla="*/ 2147483647 w 413"/>
              <a:gd name="T23" fmla="*/ 2147483647 h 594"/>
              <a:gd name="T24" fmla="*/ 2147483647 w 413"/>
              <a:gd name="T25" fmla="*/ 2147483647 h 594"/>
              <a:gd name="T26" fmla="*/ 2147483647 w 413"/>
              <a:gd name="T27" fmla="*/ 2147483647 h 594"/>
              <a:gd name="T28" fmla="*/ 2147483647 w 413"/>
              <a:gd name="T29" fmla="*/ 2147483647 h 594"/>
              <a:gd name="T30" fmla="*/ 2147483647 w 413"/>
              <a:gd name="T31" fmla="*/ 2147483647 h 594"/>
              <a:gd name="T32" fmla="*/ 2147483647 w 413"/>
              <a:gd name="T33" fmla="*/ 2147483647 h 594"/>
              <a:gd name="T34" fmla="*/ 2147483647 w 413"/>
              <a:gd name="T35" fmla="*/ 2147483647 h 594"/>
              <a:gd name="T36" fmla="*/ 2147483647 w 413"/>
              <a:gd name="T37" fmla="*/ 2147483647 h 594"/>
              <a:gd name="T38" fmla="*/ 2147483647 w 413"/>
              <a:gd name="T39" fmla="*/ 2147483647 h 594"/>
              <a:gd name="T40" fmla="*/ 2147483647 w 413"/>
              <a:gd name="T41" fmla="*/ 2147483647 h 594"/>
              <a:gd name="T42" fmla="*/ 2147483647 w 413"/>
              <a:gd name="T43" fmla="*/ 2147483647 h 594"/>
              <a:gd name="T44" fmla="*/ 2147483647 w 413"/>
              <a:gd name="T45" fmla="*/ 0 h 594"/>
              <a:gd name="T46" fmla="*/ 2147483647 w 413"/>
              <a:gd name="T47" fmla="*/ 2147483647 h 594"/>
              <a:gd name="T48" fmla="*/ 2147483647 w 413"/>
              <a:gd name="T49" fmla="*/ 2147483647 h 594"/>
              <a:gd name="T50" fmla="*/ 2147483647 w 413"/>
              <a:gd name="T51" fmla="*/ 2147483647 h 594"/>
              <a:gd name="T52" fmla="*/ 2147483647 w 413"/>
              <a:gd name="T53" fmla="*/ 2147483647 h 594"/>
              <a:gd name="T54" fmla="*/ 2147483647 w 413"/>
              <a:gd name="T55" fmla="*/ 2147483647 h 594"/>
              <a:gd name="T56" fmla="*/ 2147483647 w 413"/>
              <a:gd name="T57" fmla="*/ 2147483647 h 594"/>
              <a:gd name="T58" fmla="*/ 2147483647 w 413"/>
              <a:gd name="T59" fmla="*/ 2147483647 h 594"/>
              <a:gd name="T60" fmla="*/ 2147483647 w 413"/>
              <a:gd name="T61" fmla="*/ 2147483647 h 594"/>
              <a:gd name="T62" fmla="*/ 2147483647 w 413"/>
              <a:gd name="T63" fmla="*/ 2147483647 h 594"/>
              <a:gd name="T64" fmla="*/ 2147483647 w 413"/>
              <a:gd name="T65" fmla="*/ 2147483647 h 594"/>
              <a:gd name="T66" fmla="*/ 2147483647 w 413"/>
              <a:gd name="T67" fmla="*/ 2147483647 h 594"/>
              <a:gd name="T68" fmla="*/ 2147483647 w 413"/>
              <a:gd name="T69" fmla="*/ 2147483647 h 594"/>
              <a:gd name="T70" fmla="*/ 2147483647 w 413"/>
              <a:gd name="T71" fmla="*/ 2147483647 h 594"/>
              <a:gd name="T72" fmla="*/ 2147483647 w 413"/>
              <a:gd name="T73" fmla="*/ 2147483647 h 594"/>
              <a:gd name="T74" fmla="*/ 2147483647 w 413"/>
              <a:gd name="T75" fmla="*/ 2147483647 h 594"/>
              <a:gd name="T76" fmla="*/ 2147483647 w 413"/>
              <a:gd name="T77" fmla="*/ 2147483647 h 594"/>
              <a:gd name="T78" fmla="*/ 2147483647 w 413"/>
              <a:gd name="T79" fmla="*/ 2147483647 h 594"/>
              <a:gd name="T80" fmla="*/ 2147483647 w 413"/>
              <a:gd name="T81" fmla="*/ 2147483647 h 594"/>
              <a:gd name="T82" fmla="*/ 2147483647 w 413"/>
              <a:gd name="T83" fmla="*/ 2147483647 h 594"/>
              <a:gd name="T84" fmla="*/ 2147483647 w 413"/>
              <a:gd name="T85" fmla="*/ 2147483647 h 594"/>
              <a:gd name="T86" fmla="*/ 2147483647 w 413"/>
              <a:gd name="T87" fmla="*/ 2147483647 h 594"/>
              <a:gd name="T88" fmla="*/ 2147483647 w 413"/>
              <a:gd name="T89" fmla="*/ 2147483647 h 594"/>
              <a:gd name="T90" fmla="*/ 2147483647 w 413"/>
              <a:gd name="T91" fmla="*/ 2147483647 h 594"/>
              <a:gd name="T92" fmla="*/ 2147483647 w 413"/>
              <a:gd name="T93" fmla="*/ 2147483647 h 594"/>
              <a:gd name="T94" fmla="*/ 2147483647 w 413"/>
              <a:gd name="T95" fmla="*/ 2147483647 h 594"/>
              <a:gd name="T96" fmla="*/ 2147483647 w 413"/>
              <a:gd name="T97" fmla="*/ 2147483647 h 594"/>
              <a:gd name="T98" fmla="*/ 2147483647 w 413"/>
              <a:gd name="T99" fmla="*/ 2147483647 h 594"/>
              <a:gd name="T100" fmla="*/ 2147483647 w 413"/>
              <a:gd name="T101" fmla="*/ 2147483647 h 594"/>
              <a:gd name="T102" fmla="*/ 2147483647 w 413"/>
              <a:gd name="T103" fmla="*/ 2147483647 h 594"/>
              <a:gd name="T104" fmla="*/ 2147483647 w 413"/>
              <a:gd name="T105" fmla="*/ 2147483647 h 594"/>
              <a:gd name="T106" fmla="*/ 2147483647 w 413"/>
              <a:gd name="T107" fmla="*/ 2147483647 h 594"/>
              <a:gd name="T108" fmla="*/ 2147483647 w 413"/>
              <a:gd name="T109" fmla="*/ 2147483647 h 594"/>
              <a:gd name="T110" fmla="*/ 2147483647 w 413"/>
              <a:gd name="T111" fmla="*/ 2147483647 h 59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13"/>
              <a:gd name="T169" fmla="*/ 0 h 594"/>
              <a:gd name="T170" fmla="*/ 413 w 413"/>
              <a:gd name="T171" fmla="*/ 594 h 59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13" h="594">
                <a:moveTo>
                  <a:pt x="342" y="560"/>
                </a:moveTo>
                <a:lnTo>
                  <a:pt x="207" y="572"/>
                </a:lnTo>
                <a:lnTo>
                  <a:pt x="0" y="594"/>
                </a:lnTo>
                <a:lnTo>
                  <a:pt x="14" y="575"/>
                </a:lnTo>
                <a:lnTo>
                  <a:pt x="29" y="551"/>
                </a:lnTo>
                <a:lnTo>
                  <a:pt x="38" y="525"/>
                </a:lnTo>
                <a:lnTo>
                  <a:pt x="45" y="495"/>
                </a:lnTo>
                <a:lnTo>
                  <a:pt x="49" y="464"/>
                </a:lnTo>
                <a:lnTo>
                  <a:pt x="47" y="434"/>
                </a:lnTo>
                <a:lnTo>
                  <a:pt x="40" y="404"/>
                </a:lnTo>
                <a:lnTo>
                  <a:pt x="27" y="374"/>
                </a:lnTo>
                <a:lnTo>
                  <a:pt x="11" y="339"/>
                </a:lnTo>
                <a:lnTo>
                  <a:pt x="11" y="312"/>
                </a:lnTo>
                <a:lnTo>
                  <a:pt x="13" y="293"/>
                </a:lnTo>
                <a:lnTo>
                  <a:pt x="7" y="278"/>
                </a:lnTo>
                <a:lnTo>
                  <a:pt x="5" y="261"/>
                </a:lnTo>
                <a:lnTo>
                  <a:pt x="14" y="241"/>
                </a:lnTo>
                <a:lnTo>
                  <a:pt x="22" y="213"/>
                </a:lnTo>
                <a:lnTo>
                  <a:pt x="20" y="173"/>
                </a:lnTo>
                <a:lnTo>
                  <a:pt x="22" y="162"/>
                </a:lnTo>
                <a:lnTo>
                  <a:pt x="27" y="162"/>
                </a:lnTo>
                <a:lnTo>
                  <a:pt x="33" y="158"/>
                </a:lnTo>
                <a:lnTo>
                  <a:pt x="33" y="141"/>
                </a:lnTo>
                <a:lnTo>
                  <a:pt x="53" y="122"/>
                </a:lnTo>
                <a:lnTo>
                  <a:pt x="67" y="105"/>
                </a:lnTo>
                <a:lnTo>
                  <a:pt x="75" y="94"/>
                </a:lnTo>
                <a:lnTo>
                  <a:pt x="77" y="98"/>
                </a:lnTo>
                <a:lnTo>
                  <a:pt x="77" y="143"/>
                </a:lnTo>
                <a:lnTo>
                  <a:pt x="89" y="137"/>
                </a:lnTo>
                <a:lnTo>
                  <a:pt x="93" y="107"/>
                </a:lnTo>
                <a:lnTo>
                  <a:pt x="95" y="75"/>
                </a:lnTo>
                <a:lnTo>
                  <a:pt x="106" y="64"/>
                </a:lnTo>
                <a:lnTo>
                  <a:pt x="113" y="66"/>
                </a:lnTo>
                <a:lnTo>
                  <a:pt x="122" y="64"/>
                </a:lnTo>
                <a:lnTo>
                  <a:pt x="128" y="58"/>
                </a:lnTo>
                <a:lnTo>
                  <a:pt x="128" y="49"/>
                </a:lnTo>
                <a:lnTo>
                  <a:pt x="119" y="47"/>
                </a:lnTo>
                <a:lnTo>
                  <a:pt x="111" y="40"/>
                </a:lnTo>
                <a:lnTo>
                  <a:pt x="110" y="30"/>
                </a:lnTo>
                <a:lnTo>
                  <a:pt x="115" y="21"/>
                </a:lnTo>
                <a:lnTo>
                  <a:pt x="119" y="15"/>
                </a:lnTo>
                <a:lnTo>
                  <a:pt x="119" y="8"/>
                </a:lnTo>
                <a:lnTo>
                  <a:pt x="122" y="4"/>
                </a:lnTo>
                <a:lnTo>
                  <a:pt x="133" y="6"/>
                </a:lnTo>
                <a:lnTo>
                  <a:pt x="141" y="2"/>
                </a:lnTo>
                <a:lnTo>
                  <a:pt x="146" y="0"/>
                </a:lnTo>
                <a:lnTo>
                  <a:pt x="155" y="4"/>
                </a:lnTo>
                <a:lnTo>
                  <a:pt x="166" y="10"/>
                </a:lnTo>
                <a:lnTo>
                  <a:pt x="177" y="13"/>
                </a:lnTo>
                <a:lnTo>
                  <a:pt x="186" y="15"/>
                </a:lnTo>
                <a:lnTo>
                  <a:pt x="192" y="17"/>
                </a:lnTo>
                <a:lnTo>
                  <a:pt x="201" y="25"/>
                </a:lnTo>
                <a:lnTo>
                  <a:pt x="208" y="28"/>
                </a:lnTo>
                <a:lnTo>
                  <a:pt x="218" y="32"/>
                </a:lnTo>
                <a:lnTo>
                  <a:pt x="227" y="34"/>
                </a:lnTo>
                <a:lnTo>
                  <a:pt x="238" y="34"/>
                </a:lnTo>
                <a:lnTo>
                  <a:pt x="247" y="36"/>
                </a:lnTo>
                <a:lnTo>
                  <a:pt x="256" y="36"/>
                </a:lnTo>
                <a:lnTo>
                  <a:pt x="265" y="38"/>
                </a:lnTo>
                <a:lnTo>
                  <a:pt x="272" y="40"/>
                </a:lnTo>
                <a:lnTo>
                  <a:pt x="282" y="47"/>
                </a:lnTo>
                <a:lnTo>
                  <a:pt x="287" y="57"/>
                </a:lnTo>
                <a:lnTo>
                  <a:pt x="291" y="66"/>
                </a:lnTo>
                <a:lnTo>
                  <a:pt x="291" y="70"/>
                </a:lnTo>
                <a:lnTo>
                  <a:pt x="287" y="72"/>
                </a:lnTo>
                <a:lnTo>
                  <a:pt x="282" y="77"/>
                </a:lnTo>
                <a:lnTo>
                  <a:pt x="280" y="87"/>
                </a:lnTo>
                <a:lnTo>
                  <a:pt x="287" y="100"/>
                </a:lnTo>
                <a:lnTo>
                  <a:pt x="300" y="119"/>
                </a:lnTo>
                <a:lnTo>
                  <a:pt x="307" y="147"/>
                </a:lnTo>
                <a:lnTo>
                  <a:pt x="305" y="173"/>
                </a:lnTo>
                <a:lnTo>
                  <a:pt x="293" y="194"/>
                </a:lnTo>
                <a:lnTo>
                  <a:pt x="289" y="209"/>
                </a:lnTo>
                <a:lnTo>
                  <a:pt x="287" y="220"/>
                </a:lnTo>
                <a:lnTo>
                  <a:pt x="280" y="231"/>
                </a:lnTo>
                <a:lnTo>
                  <a:pt x="260" y="237"/>
                </a:lnTo>
                <a:lnTo>
                  <a:pt x="258" y="254"/>
                </a:lnTo>
                <a:lnTo>
                  <a:pt x="258" y="271"/>
                </a:lnTo>
                <a:lnTo>
                  <a:pt x="263" y="284"/>
                </a:lnTo>
                <a:lnTo>
                  <a:pt x="276" y="288"/>
                </a:lnTo>
                <a:lnTo>
                  <a:pt x="285" y="288"/>
                </a:lnTo>
                <a:lnTo>
                  <a:pt x="294" y="286"/>
                </a:lnTo>
                <a:lnTo>
                  <a:pt x="300" y="278"/>
                </a:lnTo>
                <a:lnTo>
                  <a:pt x="304" y="267"/>
                </a:lnTo>
                <a:lnTo>
                  <a:pt x="307" y="254"/>
                </a:lnTo>
                <a:lnTo>
                  <a:pt x="314" y="243"/>
                </a:lnTo>
                <a:lnTo>
                  <a:pt x="324" y="235"/>
                </a:lnTo>
                <a:lnTo>
                  <a:pt x="331" y="231"/>
                </a:lnTo>
                <a:lnTo>
                  <a:pt x="336" y="226"/>
                </a:lnTo>
                <a:lnTo>
                  <a:pt x="344" y="218"/>
                </a:lnTo>
                <a:lnTo>
                  <a:pt x="353" y="216"/>
                </a:lnTo>
                <a:lnTo>
                  <a:pt x="366" y="229"/>
                </a:lnTo>
                <a:lnTo>
                  <a:pt x="377" y="248"/>
                </a:lnTo>
                <a:lnTo>
                  <a:pt x="384" y="261"/>
                </a:lnTo>
                <a:lnTo>
                  <a:pt x="390" y="273"/>
                </a:lnTo>
                <a:lnTo>
                  <a:pt x="390" y="290"/>
                </a:lnTo>
                <a:lnTo>
                  <a:pt x="393" y="308"/>
                </a:lnTo>
                <a:lnTo>
                  <a:pt x="404" y="327"/>
                </a:lnTo>
                <a:lnTo>
                  <a:pt x="413" y="354"/>
                </a:lnTo>
                <a:lnTo>
                  <a:pt x="413" y="387"/>
                </a:lnTo>
                <a:lnTo>
                  <a:pt x="406" y="406"/>
                </a:lnTo>
                <a:lnTo>
                  <a:pt x="397" y="412"/>
                </a:lnTo>
                <a:lnTo>
                  <a:pt x="390" y="416"/>
                </a:lnTo>
                <a:lnTo>
                  <a:pt x="386" y="432"/>
                </a:lnTo>
                <a:lnTo>
                  <a:pt x="380" y="448"/>
                </a:lnTo>
                <a:lnTo>
                  <a:pt x="373" y="455"/>
                </a:lnTo>
                <a:lnTo>
                  <a:pt x="364" y="468"/>
                </a:lnTo>
                <a:lnTo>
                  <a:pt x="362" y="498"/>
                </a:lnTo>
                <a:lnTo>
                  <a:pt x="360" y="517"/>
                </a:lnTo>
                <a:lnTo>
                  <a:pt x="353" y="523"/>
                </a:lnTo>
                <a:lnTo>
                  <a:pt x="346" y="532"/>
                </a:lnTo>
                <a:lnTo>
                  <a:pt x="342" y="560"/>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95" name="Freeform 235">
            <a:extLst>
              <a:ext uri="{FF2B5EF4-FFF2-40B4-BE49-F238E27FC236}">
                <a16:creationId xmlns:a16="http://schemas.microsoft.com/office/drawing/2014/main" id="{66845A21-B906-4D10-826C-5D408CF4D7B3}"/>
              </a:ext>
            </a:extLst>
          </p:cNvPr>
          <p:cNvSpPr>
            <a:spLocks/>
          </p:cNvSpPr>
          <p:nvPr/>
        </p:nvSpPr>
        <p:spPr bwMode="auto">
          <a:xfrm>
            <a:off x="8318411" y="2807170"/>
            <a:ext cx="619217" cy="378806"/>
          </a:xfrm>
          <a:custGeom>
            <a:avLst/>
            <a:gdLst>
              <a:gd name="T0" fmla="*/ 2147483647 w 591"/>
              <a:gd name="T1" fmla="*/ 2147483647 h 359"/>
              <a:gd name="T2" fmla="*/ 2147483647 w 591"/>
              <a:gd name="T3" fmla="*/ 2147483647 h 359"/>
              <a:gd name="T4" fmla="*/ 2147483647 w 591"/>
              <a:gd name="T5" fmla="*/ 2147483647 h 359"/>
              <a:gd name="T6" fmla="*/ 2147483647 w 591"/>
              <a:gd name="T7" fmla="*/ 2147483647 h 359"/>
              <a:gd name="T8" fmla="*/ 2147483647 w 591"/>
              <a:gd name="T9" fmla="*/ 2147483647 h 359"/>
              <a:gd name="T10" fmla="*/ 2147483647 w 591"/>
              <a:gd name="T11" fmla="*/ 2147483647 h 359"/>
              <a:gd name="T12" fmla="*/ 2147483647 w 591"/>
              <a:gd name="T13" fmla="*/ 2147483647 h 359"/>
              <a:gd name="T14" fmla="*/ 2147483647 w 591"/>
              <a:gd name="T15" fmla="*/ 2147483647 h 359"/>
              <a:gd name="T16" fmla="*/ 2147483647 w 591"/>
              <a:gd name="T17" fmla="*/ 2147483647 h 359"/>
              <a:gd name="T18" fmla="*/ 2147483647 w 591"/>
              <a:gd name="T19" fmla="*/ 2147483647 h 359"/>
              <a:gd name="T20" fmla="*/ 2147483647 w 591"/>
              <a:gd name="T21" fmla="*/ 2147483647 h 359"/>
              <a:gd name="T22" fmla="*/ 2147483647 w 591"/>
              <a:gd name="T23" fmla="*/ 2147483647 h 359"/>
              <a:gd name="T24" fmla="*/ 2147483647 w 591"/>
              <a:gd name="T25" fmla="*/ 2147483647 h 359"/>
              <a:gd name="T26" fmla="*/ 2147483647 w 591"/>
              <a:gd name="T27" fmla="*/ 2147483647 h 359"/>
              <a:gd name="T28" fmla="*/ 2147483647 w 591"/>
              <a:gd name="T29" fmla="*/ 2147483647 h 359"/>
              <a:gd name="T30" fmla="*/ 2147483647 w 591"/>
              <a:gd name="T31" fmla="*/ 2147483647 h 359"/>
              <a:gd name="T32" fmla="*/ 2147483647 w 591"/>
              <a:gd name="T33" fmla="*/ 2147483647 h 359"/>
              <a:gd name="T34" fmla="*/ 2147483647 w 591"/>
              <a:gd name="T35" fmla="*/ 2147483647 h 359"/>
              <a:gd name="T36" fmla="*/ 2147483647 w 591"/>
              <a:gd name="T37" fmla="*/ 2147483647 h 359"/>
              <a:gd name="T38" fmla="*/ 2147483647 w 591"/>
              <a:gd name="T39" fmla="*/ 2147483647 h 359"/>
              <a:gd name="T40" fmla="*/ 2147483647 w 591"/>
              <a:gd name="T41" fmla="*/ 2147483647 h 359"/>
              <a:gd name="T42" fmla="*/ 2147483647 w 591"/>
              <a:gd name="T43" fmla="*/ 2147483647 h 359"/>
              <a:gd name="T44" fmla="*/ 2147483647 w 591"/>
              <a:gd name="T45" fmla="*/ 2147483647 h 359"/>
              <a:gd name="T46" fmla="*/ 2147483647 w 591"/>
              <a:gd name="T47" fmla="*/ 2147483647 h 359"/>
              <a:gd name="T48" fmla="*/ 2147483647 w 591"/>
              <a:gd name="T49" fmla="*/ 2147483647 h 359"/>
              <a:gd name="T50" fmla="*/ 2147483647 w 591"/>
              <a:gd name="T51" fmla="*/ 2147483647 h 359"/>
              <a:gd name="T52" fmla="*/ 2147483647 w 591"/>
              <a:gd name="T53" fmla="*/ 2147483647 h 359"/>
              <a:gd name="T54" fmla="*/ 2147483647 w 591"/>
              <a:gd name="T55" fmla="*/ 2147483647 h 359"/>
              <a:gd name="T56" fmla="*/ 2147483647 w 591"/>
              <a:gd name="T57" fmla="*/ 2147483647 h 359"/>
              <a:gd name="T58" fmla="*/ 2147483647 w 591"/>
              <a:gd name="T59" fmla="*/ 2147483647 h 359"/>
              <a:gd name="T60" fmla="*/ 2147483647 w 591"/>
              <a:gd name="T61" fmla="*/ 2147483647 h 359"/>
              <a:gd name="T62" fmla="*/ 2147483647 w 591"/>
              <a:gd name="T63" fmla="*/ 2147483647 h 359"/>
              <a:gd name="T64" fmla="*/ 2147483647 w 591"/>
              <a:gd name="T65" fmla="*/ 2147483647 h 359"/>
              <a:gd name="T66" fmla="*/ 2147483647 w 591"/>
              <a:gd name="T67" fmla="*/ 2147483647 h 359"/>
              <a:gd name="T68" fmla="*/ 2147483647 w 591"/>
              <a:gd name="T69" fmla="*/ 2147483647 h 359"/>
              <a:gd name="T70" fmla="*/ 2147483647 w 591"/>
              <a:gd name="T71" fmla="*/ 2147483647 h 359"/>
              <a:gd name="T72" fmla="*/ 2147483647 w 591"/>
              <a:gd name="T73" fmla="*/ 2147483647 h 359"/>
              <a:gd name="T74" fmla="*/ 2147483647 w 591"/>
              <a:gd name="T75" fmla="*/ 2147483647 h 359"/>
              <a:gd name="T76" fmla="*/ 2147483647 w 591"/>
              <a:gd name="T77" fmla="*/ 2147483647 h 359"/>
              <a:gd name="T78" fmla="*/ 2147483647 w 591"/>
              <a:gd name="T79" fmla="*/ 2147483647 h 359"/>
              <a:gd name="T80" fmla="*/ 2147483647 w 591"/>
              <a:gd name="T81" fmla="*/ 2147483647 h 359"/>
              <a:gd name="T82" fmla="*/ 2147483647 w 591"/>
              <a:gd name="T83" fmla="*/ 2147483647 h 359"/>
              <a:gd name="T84" fmla="*/ 2147483647 w 591"/>
              <a:gd name="T85" fmla="*/ 2147483647 h 359"/>
              <a:gd name="T86" fmla="*/ 2147483647 w 591"/>
              <a:gd name="T87" fmla="*/ 2147483647 h 359"/>
              <a:gd name="T88" fmla="*/ 2147483647 w 591"/>
              <a:gd name="T89" fmla="*/ 2147483647 h 359"/>
              <a:gd name="T90" fmla="*/ 2147483647 w 591"/>
              <a:gd name="T91" fmla="*/ 2147483647 h 359"/>
              <a:gd name="T92" fmla="*/ 2147483647 w 591"/>
              <a:gd name="T93" fmla="*/ 2147483647 h 359"/>
              <a:gd name="T94" fmla="*/ 2147483647 w 591"/>
              <a:gd name="T95" fmla="*/ 2147483647 h 359"/>
              <a:gd name="T96" fmla="*/ 2147483647 w 591"/>
              <a:gd name="T97" fmla="*/ 2147483647 h 359"/>
              <a:gd name="T98" fmla="*/ 2147483647 w 591"/>
              <a:gd name="T99" fmla="*/ 2147483647 h 359"/>
              <a:gd name="T100" fmla="*/ 2147483647 w 591"/>
              <a:gd name="T101" fmla="*/ 2147483647 h 359"/>
              <a:gd name="T102" fmla="*/ 2147483647 w 591"/>
              <a:gd name="T103" fmla="*/ 2147483647 h 359"/>
              <a:gd name="T104" fmla="*/ 2147483647 w 591"/>
              <a:gd name="T105" fmla="*/ 2147483647 h 359"/>
              <a:gd name="T106" fmla="*/ 2147483647 w 591"/>
              <a:gd name="T107" fmla="*/ 2147483647 h 359"/>
              <a:gd name="T108" fmla="*/ 2147483647 w 591"/>
              <a:gd name="T109" fmla="*/ 2147483647 h 359"/>
              <a:gd name="T110" fmla="*/ 2147483647 w 591"/>
              <a:gd name="T111" fmla="*/ 2147483647 h 359"/>
              <a:gd name="T112" fmla="*/ 2147483647 w 591"/>
              <a:gd name="T113" fmla="*/ 2147483647 h 3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91"/>
              <a:gd name="T172" fmla="*/ 0 h 359"/>
              <a:gd name="T173" fmla="*/ 591 w 591"/>
              <a:gd name="T174" fmla="*/ 359 h 3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91" h="359">
                <a:moveTo>
                  <a:pt x="0" y="164"/>
                </a:moveTo>
                <a:lnTo>
                  <a:pt x="0" y="164"/>
                </a:lnTo>
                <a:lnTo>
                  <a:pt x="2" y="158"/>
                </a:lnTo>
                <a:lnTo>
                  <a:pt x="8" y="147"/>
                </a:lnTo>
                <a:lnTo>
                  <a:pt x="20" y="134"/>
                </a:lnTo>
                <a:lnTo>
                  <a:pt x="44" y="121"/>
                </a:lnTo>
                <a:lnTo>
                  <a:pt x="51" y="119"/>
                </a:lnTo>
                <a:lnTo>
                  <a:pt x="59" y="115"/>
                </a:lnTo>
                <a:lnTo>
                  <a:pt x="64" y="113"/>
                </a:lnTo>
                <a:lnTo>
                  <a:pt x="72" y="109"/>
                </a:lnTo>
                <a:lnTo>
                  <a:pt x="77" y="104"/>
                </a:lnTo>
                <a:lnTo>
                  <a:pt x="84" y="98"/>
                </a:lnTo>
                <a:lnTo>
                  <a:pt x="92" y="91"/>
                </a:lnTo>
                <a:lnTo>
                  <a:pt x="103" y="81"/>
                </a:lnTo>
                <a:lnTo>
                  <a:pt x="108" y="72"/>
                </a:lnTo>
                <a:lnTo>
                  <a:pt x="116" y="57"/>
                </a:lnTo>
                <a:lnTo>
                  <a:pt x="125" y="42"/>
                </a:lnTo>
                <a:lnTo>
                  <a:pt x="132" y="32"/>
                </a:lnTo>
                <a:lnTo>
                  <a:pt x="136" y="30"/>
                </a:lnTo>
                <a:lnTo>
                  <a:pt x="143" y="25"/>
                </a:lnTo>
                <a:lnTo>
                  <a:pt x="154" y="17"/>
                </a:lnTo>
                <a:lnTo>
                  <a:pt x="167" y="10"/>
                </a:lnTo>
                <a:lnTo>
                  <a:pt x="178" y="4"/>
                </a:lnTo>
                <a:lnTo>
                  <a:pt x="189" y="0"/>
                </a:lnTo>
                <a:lnTo>
                  <a:pt x="196" y="0"/>
                </a:lnTo>
                <a:lnTo>
                  <a:pt x="198" y="6"/>
                </a:lnTo>
                <a:lnTo>
                  <a:pt x="200" y="6"/>
                </a:lnTo>
                <a:lnTo>
                  <a:pt x="202" y="6"/>
                </a:lnTo>
                <a:lnTo>
                  <a:pt x="203" y="6"/>
                </a:lnTo>
                <a:lnTo>
                  <a:pt x="203" y="12"/>
                </a:lnTo>
                <a:lnTo>
                  <a:pt x="203" y="15"/>
                </a:lnTo>
                <a:lnTo>
                  <a:pt x="200" y="19"/>
                </a:lnTo>
                <a:lnTo>
                  <a:pt x="196" y="21"/>
                </a:lnTo>
                <a:lnTo>
                  <a:pt x="194" y="23"/>
                </a:lnTo>
                <a:lnTo>
                  <a:pt x="192" y="23"/>
                </a:lnTo>
                <a:lnTo>
                  <a:pt x="191" y="21"/>
                </a:lnTo>
                <a:lnTo>
                  <a:pt x="189" y="19"/>
                </a:lnTo>
                <a:lnTo>
                  <a:pt x="185" y="25"/>
                </a:lnTo>
                <a:lnTo>
                  <a:pt x="183" y="30"/>
                </a:lnTo>
                <a:lnTo>
                  <a:pt x="183" y="38"/>
                </a:lnTo>
                <a:lnTo>
                  <a:pt x="183" y="44"/>
                </a:lnTo>
                <a:lnTo>
                  <a:pt x="181" y="42"/>
                </a:lnTo>
                <a:lnTo>
                  <a:pt x="180" y="42"/>
                </a:lnTo>
                <a:lnTo>
                  <a:pt x="178" y="42"/>
                </a:lnTo>
                <a:lnTo>
                  <a:pt x="176" y="44"/>
                </a:lnTo>
                <a:lnTo>
                  <a:pt x="176" y="45"/>
                </a:lnTo>
                <a:lnTo>
                  <a:pt x="174" y="47"/>
                </a:lnTo>
                <a:lnTo>
                  <a:pt x="174" y="49"/>
                </a:lnTo>
                <a:lnTo>
                  <a:pt x="172" y="53"/>
                </a:lnTo>
                <a:lnTo>
                  <a:pt x="170" y="51"/>
                </a:lnTo>
                <a:lnTo>
                  <a:pt x="169" y="49"/>
                </a:lnTo>
                <a:lnTo>
                  <a:pt x="167" y="49"/>
                </a:lnTo>
                <a:lnTo>
                  <a:pt x="163" y="53"/>
                </a:lnTo>
                <a:lnTo>
                  <a:pt x="161" y="55"/>
                </a:lnTo>
                <a:lnTo>
                  <a:pt x="161" y="59"/>
                </a:lnTo>
                <a:lnTo>
                  <a:pt x="161" y="62"/>
                </a:lnTo>
                <a:lnTo>
                  <a:pt x="159" y="62"/>
                </a:lnTo>
                <a:lnTo>
                  <a:pt x="158" y="62"/>
                </a:lnTo>
                <a:lnTo>
                  <a:pt x="154" y="70"/>
                </a:lnTo>
                <a:lnTo>
                  <a:pt x="154" y="76"/>
                </a:lnTo>
                <a:lnTo>
                  <a:pt x="152" y="83"/>
                </a:lnTo>
                <a:lnTo>
                  <a:pt x="152" y="91"/>
                </a:lnTo>
                <a:lnTo>
                  <a:pt x="152" y="92"/>
                </a:lnTo>
                <a:lnTo>
                  <a:pt x="154" y="92"/>
                </a:lnTo>
                <a:lnTo>
                  <a:pt x="158" y="92"/>
                </a:lnTo>
                <a:lnTo>
                  <a:pt x="159" y="92"/>
                </a:lnTo>
                <a:lnTo>
                  <a:pt x="161" y="91"/>
                </a:lnTo>
                <a:lnTo>
                  <a:pt x="163" y="87"/>
                </a:lnTo>
                <a:lnTo>
                  <a:pt x="163" y="85"/>
                </a:lnTo>
                <a:lnTo>
                  <a:pt x="165" y="83"/>
                </a:lnTo>
                <a:lnTo>
                  <a:pt x="170" y="85"/>
                </a:lnTo>
                <a:lnTo>
                  <a:pt x="176" y="85"/>
                </a:lnTo>
                <a:lnTo>
                  <a:pt x="181" y="85"/>
                </a:lnTo>
                <a:lnTo>
                  <a:pt x="187" y="83"/>
                </a:lnTo>
                <a:lnTo>
                  <a:pt x="194" y="81"/>
                </a:lnTo>
                <a:lnTo>
                  <a:pt x="202" y="81"/>
                </a:lnTo>
                <a:lnTo>
                  <a:pt x="209" y="81"/>
                </a:lnTo>
                <a:lnTo>
                  <a:pt x="216" y="79"/>
                </a:lnTo>
                <a:lnTo>
                  <a:pt x="220" y="79"/>
                </a:lnTo>
                <a:lnTo>
                  <a:pt x="223" y="85"/>
                </a:lnTo>
                <a:lnTo>
                  <a:pt x="227" y="91"/>
                </a:lnTo>
                <a:lnTo>
                  <a:pt x="231" y="96"/>
                </a:lnTo>
                <a:lnTo>
                  <a:pt x="229" y="96"/>
                </a:lnTo>
                <a:lnTo>
                  <a:pt x="229" y="98"/>
                </a:lnTo>
                <a:lnTo>
                  <a:pt x="229" y="100"/>
                </a:lnTo>
                <a:lnTo>
                  <a:pt x="231" y="104"/>
                </a:lnTo>
                <a:lnTo>
                  <a:pt x="234" y="106"/>
                </a:lnTo>
                <a:lnTo>
                  <a:pt x="238" y="108"/>
                </a:lnTo>
                <a:lnTo>
                  <a:pt x="240" y="111"/>
                </a:lnTo>
                <a:lnTo>
                  <a:pt x="242" y="113"/>
                </a:lnTo>
                <a:lnTo>
                  <a:pt x="244" y="115"/>
                </a:lnTo>
                <a:lnTo>
                  <a:pt x="247" y="115"/>
                </a:lnTo>
                <a:lnTo>
                  <a:pt x="251" y="117"/>
                </a:lnTo>
                <a:lnTo>
                  <a:pt x="249" y="119"/>
                </a:lnTo>
                <a:lnTo>
                  <a:pt x="249" y="121"/>
                </a:lnTo>
                <a:lnTo>
                  <a:pt x="249" y="124"/>
                </a:lnTo>
                <a:lnTo>
                  <a:pt x="251" y="126"/>
                </a:lnTo>
                <a:lnTo>
                  <a:pt x="256" y="119"/>
                </a:lnTo>
                <a:lnTo>
                  <a:pt x="264" y="117"/>
                </a:lnTo>
                <a:lnTo>
                  <a:pt x="273" y="115"/>
                </a:lnTo>
                <a:lnTo>
                  <a:pt x="280" y="113"/>
                </a:lnTo>
                <a:lnTo>
                  <a:pt x="282" y="113"/>
                </a:lnTo>
                <a:lnTo>
                  <a:pt x="284" y="115"/>
                </a:lnTo>
                <a:lnTo>
                  <a:pt x="284" y="117"/>
                </a:lnTo>
                <a:lnTo>
                  <a:pt x="282" y="119"/>
                </a:lnTo>
                <a:lnTo>
                  <a:pt x="280" y="121"/>
                </a:lnTo>
                <a:lnTo>
                  <a:pt x="280" y="123"/>
                </a:lnTo>
                <a:lnTo>
                  <a:pt x="286" y="126"/>
                </a:lnTo>
                <a:lnTo>
                  <a:pt x="291" y="124"/>
                </a:lnTo>
                <a:lnTo>
                  <a:pt x="297" y="121"/>
                </a:lnTo>
                <a:lnTo>
                  <a:pt x="302" y="117"/>
                </a:lnTo>
                <a:lnTo>
                  <a:pt x="302" y="123"/>
                </a:lnTo>
                <a:lnTo>
                  <a:pt x="306" y="124"/>
                </a:lnTo>
                <a:lnTo>
                  <a:pt x="309" y="126"/>
                </a:lnTo>
                <a:lnTo>
                  <a:pt x="311" y="128"/>
                </a:lnTo>
                <a:lnTo>
                  <a:pt x="311" y="132"/>
                </a:lnTo>
                <a:lnTo>
                  <a:pt x="313" y="136"/>
                </a:lnTo>
                <a:lnTo>
                  <a:pt x="315" y="141"/>
                </a:lnTo>
                <a:lnTo>
                  <a:pt x="315" y="145"/>
                </a:lnTo>
                <a:lnTo>
                  <a:pt x="315" y="147"/>
                </a:lnTo>
                <a:lnTo>
                  <a:pt x="317" y="145"/>
                </a:lnTo>
                <a:lnTo>
                  <a:pt x="319" y="143"/>
                </a:lnTo>
                <a:lnTo>
                  <a:pt x="320" y="141"/>
                </a:lnTo>
                <a:lnTo>
                  <a:pt x="324" y="138"/>
                </a:lnTo>
                <a:lnTo>
                  <a:pt x="328" y="132"/>
                </a:lnTo>
                <a:lnTo>
                  <a:pt x="331" y="128"/>
                </a:lnTo>
                <a:lnTo>
                  <a:pt x="333" y="123"/>
                </a:lnTo>
                <a:lnTo>
                  <a:pt x="335" y="124"/>
                </a:lnTo>
                <a:lnTo>
                  <a:pt x="337" y="124"/>
                </a:lnTo>
                <a:lnTo>
                  <a:pt x="339" y="124"/>
                </a:lnTo>
                <a:lnTo>
                  <a:pt x="339" y="123"/>
                </a:lnTo>
                <a:lnTo>
                  <a:pt x="339" y="121"/>
                </a:lnTo>
                <a:lnTo>
                  <a:pt x="337" y="119"/>
                </a:lnTo>
                <a:lnTo>
                  <a:pt x="335" y="117"/>
                </a:lnTo>
                <a:lnTo>
                  <a:pt x="333" y="117"/>
                </a:lnTo>
                <a:lnTo>
                  <a:pt x="331" y="117"/>
                </a:lnTo>
                <a:lnTo>
                  <a:pt x="337" y="117"/>
                </a:lnTo>
                <a:lnTo>
                  <a:pt x="341" y="113"/>
                </a:lnTo>
                <a:lnTo>
                  <a:pt x="342" y="108"/>
                </a:lnTo>
                <a:lnTo>
                  <a:pt x="344" y="104"/>
                </a:lnTo>
                <a:lnTo>
                  <a:pt x="348" y="106"/>
                </a:lnTo>
                <a:lnTo>
                  <a:pt x="352" y="104"/>
                </a:lnTo>
                <a:lnTo>
                  <a:pt x="353" y="100"/>
                </a:lnTo>
                <a:lnTo>
                  <a:pt x="357" y="104"/>
                </a:lnTo>
                <a:lnTo>
                  <a:pt x="361" y="102"/>
                </a:lnTo>
                <a:lnTo>
                  <a:pt x="363" y="98"/>
                </a:lnTo>
                <a:lnTo>
                  <a:pt x="364" y="96"/>
                </a:lnTo>
                <a:lnTo>
                  <a:pt x="366" y="92"/>
                </a:lnTo>
                <a:lnTo>
                  <a:pt x="370" y="96"/>
                </a:lnTo>
                <a:lnTo>
                  <a:pt x="372" y="94"/>
                </a:lnTo>
                <a:lnTo>
                  <a:pt x="375" y="92"/>
                </a:lnTo>
                <a:lnTo>
                  <a:pt x="379" y="92"/>
                </a:lnTo>
                <a:lnTo>
                  <a:pt x="381" y="91"/>
                </a:lnTo>
                <a:lnTo>
                  <a:pt x="383" y="89"/>
                </a:lnTo>
                <a:lnTo>
                  <a:pt x="385" y="87"/>
                </a:lnTo>
                <a:lnTo>
                  <a:pt x="385" y="85"/>
                </a:lnTo>
                <a:lnTo>
                  <a:pt x="394" y="85"/>
                </a:lnTo>
                <a:lnTo>
                  <a:pt x="403" y="85"/>
                </a:lnTo>
                <a:lnTo>
                  <a:pt x="412" y="83"/>
                </a:lnTo>
                <a:lnTo>
                  <a:pt x="419" y="79"/>
                </a:lnTo>
                <a:lnTo>
                  <a:pt x="427" y="77"/>
                </a:lnTo>
                <a:lnTo>
                  <a:pt x="434" y="76"/>
                </a:lnTo>
                <a:lnTo>
                  <a:pt x="439" y="72"/>
                </a:lnTo>
                <a:lnTo>
                  <a:pt x="447" y="68"/>
                </a:lnTo>
                <a:lnTo>
                  <a:pt x="447" y="66"/>
                </a:lnTo>
                <a:lnTo>
                  <a:pt x="447" y="64"/>
                </a:lnTo>
                <a:lnTo>
                  <a:pt x="447" y="62"/>
                </a:lnTo>
                <a:lnTo>
                  <a:pt x="449" y="62"/>
                </a:lnTo>
                <a:lnTo>
                  <a:pt x="452" y="62"/>
                </a:lnTo>
                <a:lnTo>
                  <a:pt x="454" y="64"/>
                </a:lnTo>
                <a:lnTo>
                  <a:pt x="456" y="66"/>
                </a:lnTo>
                <a:lnTo>
                  <a:pt x="458" y="64"/>
                </a:lnTo>
                <a:lnTo>
                  <a:pt x="458" y="62"/>
                </a:lnTo>
                <a:lnTo>
                  <a:pt x="458" y="61"/>
                </a:lnTo>
                <a:lnTo>
                  <a:pt x="461" y="61"/>
                </a:lnTo>
                <a:lnTo>
                  <a:pt x="465" y="62"/>
                </a:lnTo>
                <a:lnTo>
                  <a:pt x="467" y="62"/>
                </a:lnTo>
                <a:lnTo>
                  <a:pt x="471" y="62"/>
                </a:lnTo>
                <a:lnTo>
                  <a:pt x="471" y="64"/>
                </a:lnTo>
                <a:lnTo>
                  <a:pt x="471" y="66"/>
                </a:lnTo>
                <a:lnTo>
                  <a:pt x="472" y="68"/>
                </a:lnTo>
                <a:lnTo>
                  <a:pt x="472" y="70"/>
                </a:lnTo>
                <a:lnTo>
                  <a:pt x="474" y="70"/>
                </a:lnTo>
                <a:lnTo>
                  <a:pt x="474" y="72"/>
                </a:lnTo>
                <a:lnTo>
                  <a:pt x="476" y="72"/>
                </a:lnTo>
                <a:lnTo>
                  <a:pt x="474" y="74"/>
                </a:lnTo>
                <a:lnTo>
                  <a:pt x="472" y="76"/>
                </a:lnTo>
                <a:lnTo>
                  <a:pt x="472" y="77"/>
                </a:lnTo>
                <a:lnTo>
                  <a:pt x="471" y="83"/>
                </a:lnTo>
                <a:lnTo>
                  <a:pt x="471" y="89"/>
                </a:lnTo>
                <a:lnTo>
                  <a:pt x="472" y="94"/>
                </a:lnTo>
                <a:lnTo>
                  <a:pt x="476" y="98"/>
                </a:lnTo>
                <a:lnTo>
                  <a:pt x="478" y="98"/>
                </a:lnTo>
                <a:lnTo>
                  <a:pt x="480" y="96"/>
                </a:lnTo>
                <a:lnTo>
                  <a:pt x="482" y="96"/>
                </a:lnTo>
                <a:lnTo>
                  <a:pt x="482" y="98"/>
                </a:lnTo>
                <a:lnTo>
                  <a:pt x="483" y="100"/>
                </a:lnTo>
                <a:lnTo>
                  <a:pt x="483" y="104"/>
                </a:lnTo>
                <a:lnTo>
                  <a:pt x="485" y="104"/>
                </a:lnTo>
                <a:lnTo>
                  <a:pt x="487" y="104"/>
                </a:lnTo>
                <a:lnTo>
                  <a:pt x="489" y="102"/>
                </a:lnTo>
                <a:lnTo>
                  <a:pt x="489" y="100"/>
                </a:lnTo>
                <a:lnTo>
                  <a:pt x="491" y="98"/>
                </a:lnTo>
                <a:lnTo>
                  <a:pt x="494" y="102"/>
                </a:lnTo>
                <a:lnTo>
                  <a:pt x="500" y="106"/>
                </a:lnTo>
                <a:lnTo>
                  <a:pt x="503" y="109"/>
                </a:lnTo>
                <a:lnTo>
                  <a:pt x="505" y="115"/>
                </a:lnTo>
                <a:lnTo>
                  <a:pt x="507" y="113"/>
                </a:lnTo>
                <a:lnTo>
                  <a:pt x="509" y="111"/>
                </a:lnTo>
                <a:lnTo>
                  <a:pt x="511" y="109"/>
                </a:lnTo>
                <a:lnTo>
                  <a:pt x="513" y="108"/>
                </a:lnTo>
                <a:lnTo>
                  <a:pt x="518" y="104"/>
                </a:lnTo>
                <a:lnTo>
                  <a:pt x="524" y="102"/>
                </a:lnTo>
                <a:lnTo>
                  <a:pt x="529" y="102"/>
                </a:lnTo>
                <a:lnTo>
                  <a:pt x="535" y="104"/>
                </a:lnTo>
                <a:lnTo>
                  <a:pt x="549" y="111"/>
                </a:lnTo>
                <a:lnTo>
                  <a:pt x="562" y="123"/>
                </a:lnTo>
                <a:lnTo>
                  <a:pt x="573" y="138"/>
                </a:lnTo>
                <a:lnTo>
                  <a:pt x="586" y="151"/>
                </a:lnTo>
                <a:lnTo>
                  <a:pt x="590" y="156"/>
                </a:lnTo>
                <a:lnTo>
                  <a:pt x="591" y="164"/>
                </a:lnTo>
                <a:lnTo>
                  <a:pt x="588" y="170"/>
                </a:lnTo>
                <a:lnTo>
                  <a:pt x="584" y="171"/>
                </a:lnTo>
                <a:lnTo>
                  <a:pt x="582" y="171"/>
                </a:lnTo>
                <a:lnTo>
                  <a:pt x="577" y="173"/>
                </a:lnTo>
                <a:lnTo>
                  <a:pt x="569" y="175"/>
                </a:lnTo>
                <a:lnTo>
                  <a:pt x="560" y="175"/>
                </a:lnTo>
                <a:lnTo>
                  <a:pt x="551" y="177"/>
                </a:lnTo>
                <a:lnTo>
                  <a:pt x="542" y="177"/>
                </a:lnTo>
                <a:lnTo>
                  <a:pt x="533" y="175"/>
                </a:lnTo>
                <a:lnTo>
                  <a:pt x="527" y="173"/>
                </a:lnTo>
                <a:lnTo>
                  <a:pt x="524" y="170"/>
                </a:lnTo>
                <a:lnTo>
                  <a:pt x="522" y="164"/>
                </a:lnTo>
                <a:lnTo>
                  <a:pt x="518" y="162"/>
                </a:lnTo>
                <a:lnTo>
                  <a:pt x="514" y="162"/>
                </a:lnTo>
                <a:lnTo>
                  <a:pt x="511" y="166"/>
                </a:lnTo>
                <a:lnTo>
                  <a:pt x="509" y="170"/>
                </a:lnTo>
                <a:lnTo>
                  <a:pt x="511" y="177"/>
                </a:lnTo>
                <a:lnTo>
                  <a:pt x="511" y="183"/>
                </a:lnTo>
                <a:lnTo>
                  <a:pt x="507" y="183"/>
                </a:lnTo>
                <a:lnTo>
                  <a:pt x="503" y="185"/>
                </a:lnTo>
                <a:lnTo>
                  <a:pt x="503" y="190"/>
                </a:lnTo>
                <a:lnTo>
                  <a:pt x="503" y="194"/>
                </a:lnTo>
                <a:lnTo>
                  <a:pt x="500" y="192"/>
                </a:lnTo>
                <a:lnTo>
                  <a:pt x="498" y="190"/>
                </a:lnTo>
                <a:lnTo>
                  <a:pt x="496" y="188"/>
                </a:lnTo>
                <a:lnTo>
                  <a:pt x="494" y="186"/>
                </a:lnTo>
                <a:lnTo>
                  <a:pt x="493" y="186"/>
                </a:lnTo>
                <a:lnTo>
                  <a:pt x="493" y="188"/>
                </a:lnTo>
                <a:lnTo>
                  <a:pt x="493" y="190"/>
                </a:lnTo>
                <a:lnTo>
                  <a:pt x="489" y="185"/>
                </a:lnTo>
                <a:lnTo>
                  <a:pt x="485" y="181"/>
                </a:lnTo>
                <a:lnTo>
                  <a:pt x="480" y="177"/>
                </a:lnTo>
                <a:lnTo>
                  <a:pt x="476" y="171"/>
                </a:lnTo>
                <a:lnTo>
                  <a:pt x="474" y="171"/>
                </a:lnTo>
                <a:lnTo>
                  <a:pt x="472" y="171"/>
                </a:lnTo>
                <a:lnTo>
                  <a:pt x="471" y="171"/>
                </a:lnTo>
                <a:lnTo>
                  <a:pt x="469" y="171"/>
                </a:lnTo>
                <a:lnTo>
                  <a:pt x="467" y="170"/>
                </a:lnTo>
                <a:lnTo>
                  <a:pt x="467" y="166"/>
                </a:lnTo>
                <a:lnTo>
                  <a:pt x="465" y="164"/>
                </a:lnTo>
                <a:lnTo>
                  <a:pt x="463" y="162"/>
                </a:lnTo>
                <a:lnTo>
                  <a:pt x="461" y="162"/>
                </a:lnTo>
                <a:lnTo>
                  <a:pt x="461" y="164"/>
                </a:lnTo>
                <a:lnTo>
                  <a:pt x="461" y="166"/>
                </a:lnTo>
                <a:lnTo>
                  <a:pt x="460" y="164"/>
                </a:lnTo>
                <a:lnTo>
                  <a:pt x="458" y="162"/>
                </a:lnTo>
                <a:lnTo>
                  <a:pt x="456" y="162"/>
                </a:lnTo>
                <a:lnTo>
                  <a:pt x="454" y="162"/>
                </a:lnTo>
                <a:lnTo>
                  <a:pt x="452" y="162"/>
                </a:lnTo>
                <a:lnTo>
                  <a:pt x="450" y="162"/>
                </a:lnTo>
                <a:lnTo>
                  <a:pt x="450" y="164"/>
                </a:lnTo>
                <a:lnTo>
                  <a:pt x="450" y="168"/>
                </a:lnTo>
                <a:lnTo>
                  <a:pt x="450" y="171"/>
                </a:lnTo>
                <a:lnTo>
                  <a:pt x="449" y="173"/>
                </a:lnTo>
                <a:lnTo>
                  <a:pt x="445" y="177"/>
                </a:lnTo>
                <a:lnTo>
                  <a:pt x="447" y="179"/>
                </a:lnTo>
                <a:lnTo>
                  <a:pt x="447" y="181"/>
                </a:lnTo>
                <a:lnTo>
                  <a:pt x="447" y="183"/>
                </a:lnTo>
                <a:lnTo>
                  <a:pt x="445" y="183"/>
                </a:lnTo>
                <a:lnTo>
                  <a:pt x="443" y="183"/>
                </a:lnTo>
                <a:lnTo>
                  <a:pt x="441" y="183"/>
                </a:lnTo>
                <a:lnTo>
                  <a:pt x="439" y="185"/>
                </a:lnTo>
                <a:lnTo>
                  <a:pt x="439" y="186"/>
                </a:lnTo>
                <a:lnTo>
                  <a:pt x="439" y="188"/>
                </a:lnTo>
                <a:lnTo>
                  <a:pt x="441" y="190"/>
                </a:lnTo>
                <a:lnTo>
                  <a:pt x="441" y="192"/>
                </a:lnTo>
                <a:lnTo>
                  <a:pt x="434" y="194"/>
                </a:lnTo>
                <a:lnTo>
                  <a:pt x="425" y="194"/>
                </a:lnTo>
                <a:lnTo>
                  <a:pt x="416" y="194"/>
                </a:lnTo>
                <a:lnTo>
                  <a:pt x="408" y="202"/>
                </a:lnTo>
                <a:lnTo>
                  <a:pt x="406" y="200"/>
                </a:lnTo>
                <a:lnTo>
                  <a:pt x="405" y="198"/>
                </a:lnTo>
                <a:lnTo>
                  <a:pt x="401" y="196"/>
                </a:lnTo>
                <a:lnTo>
                  <a:pt x="399" y="194"/>
                </a:lnTo>
                <a:lnTo>
                  <a:pt x="394" y="200"/>
                </a:lnTo>
                <a:lnTo>
                  <a:pt x="386" y="205"/>
                </a:lnTo>
                <a:lnTo>
                  <a:pt x="379" y="209"/>
                </a:lnTo>
                <a:lnTo>
                  <a:pt x="374" y="218"/>
                </a:lnTo>
                <a:lnTo>
                  <a:pt x="372" y="217"/>
                </a:lnTo>
                <a:lnTo>
                  <a:pt x="370" y="217"/>
                </a:lnTo>
                <a:lnTo>
                  <a:pt x="368" y="217"/>
                </a:lnTo>
                <a:lnTo>
                  <a:pt x="366" y="220"/>
                </a:lnTo>
                <a:lnTo>
                  <a:pt x="363" y="224"/>
                </a:lnTo>
                <a:lnTo>
                  <a:pt x="361" y="226"/>
                </a:lnTo>
                <a:lnTo>
                  <a:pt x="357" y="230"/>
                </a:lnTo>
                <a:lnTo>
                  <a:pt x="353" y="237"/>
                </a:lnTo>
                <a:lnTo>
                  <a:pt x="352" y="243"/>
                </a:lnTo>
                <a:lnTo>
                  <a:pt x="348" y="250"/>
                </a:lnTo>
                <a:lnTo>
                  <a:pt x="341" y="256"/>
                </a:lnTo>
                <a:lnTo>
                  <a:pt x="341" y="254"/>
                </a:lnTo>
                <a:lnTo>
                  <a:pt x="339" y="252"/>
                </a:lnTo>
                <a:lnTo>
                  <a:pt x="339" y="250"/>
                </a:lnTo>
                <a:lnTo>
                  <a:pt x="337" y="248"/>
                </a:lnTo>
                <a:lnTo>
                  <a:pt x="335" y="248"/>
                </a:lnTo>
                <a:lnTo>
                  <a:pt x="335" y="250"/>
                </a:lnTo>
                <a:lnTo>
                  <a:pt x="333" y="252"/>
                </a:lnTo>
                <a:lnTo>
                  <a:pt x="333" y="254"/>
                </a:lnTo>
                <a:lnTo>
                  <a:pt x="331" y="247"/>
                </a:lnTo>
                <a:lnTo>
                  <a:pt x="331" y="237"/>
                </a:lnTo>
                <a:lnTo>
                  <a:pt x="333" y="232"/>
                </a:lnTo>
                <a:lnTo>
                  <a:pt x="330" y="230"/>
                </a:lnTo>
                <a:lnTo>
                  <a:pt x="324" y="232"/>
                </a:lnTo>
                <a:lnTo>
                  <a:pt x="320" y="233"/>
                </a:lnTo>
                <a:lnTo>
                  <a:pt x="317" y="235"/>
                </a:lnTo>
                <a:lnTo>
                  <a:pt x="309" y="237"/>
                </a:lnTo>
                <a:lnTo>
                  <a:pt x="311" y="235"/>
                </a:lnTo>
                <a:lnTo>
                  <a:pt x="311" y="233"/>
                </a:lnTo>
                <a:lnTo>
                  <a:pt x="313" y="233"/>
                </a:lnTo>
                <a:lnTo>
                  <a:pt x="313" y="232"/>
                </a:lnTo>
                <a:lnTo>
                  <a:pt x="311" y="230"/>
                </a:lnTo>
                <a:lnTo>
                  <a:pt x="311" y="228"/>
                </a:lnTo>
                <a:lnTo>
                  <a:pt x="309" y="228"/>
                </a:lnTo>
                <a:lnTo>
                  <a:pt x="308" y="226"/>
                </a:lnTo>
                <a:lnTo>
                  <a:pt x="306" y="228"/>
                </a:lnTo>
                <a:lnTo>
                  <a:pt x="304" y="228"/>
                </a:lnTo>
                <a:lnTo>
                  <a:pt x="302" y="230"/>
                </a:lnTo>
                <a:lnTo>
                  <a:pt x="302" y="232"/>
                </a:lnTo>
                <a:lnTo>
                  <a:pt x="304" y="241"/>
                </a:lnTo>
                <a:lnTo>
                  <a:pt x="304" y="250"/>
                </a:lnTo>
                <a:lnTo>
                  <a:pt x="302" y="260"/>
                </a:lnTo>
                <a:lnTo>
                  <a:pt x="300" y="265"/>
                </a:lnTo>
                <a:lnTo>
                  <a:pt x="291" y="277"/>
                </a:lnTo>
                <a:lnTo>
                  <a:pt x="284" y="290"/>
                </a:lnTo>
                <a:lnTo>
                  <a:pt x="278" y="303"/>
                </a:lnTo>
                <a:lnTo>
                  <a:pt x="273" y="316"/>
                </a:lnTo>
                <a:lnTo>
                  <a:pt x="269" y="327"/>
                </a:lnTo>
                <a:lnTo>
                  <a:pt x="266" y="337"/>
                </a:lnTo>
                <a:lnTo>
                  <a:pt x="260" y="348"/>
                </a:lnTo>
                <a:lnTo>
                  <a:pt x="256" y="359"/>
                </a:lnTo>
              </a:path>
            </a:pathLst>
          </a:custGeom>
          <a:solidFill>
            <a:srgbClr val="0BA94C"/>
          </a:solidFill>
          <a:ln w="6350">
            <a:solidFill>
              <a:schemeClr val="bg1"/>
            </a:solidFill>
            <a:round/>
            <a:headEnd/>
            <a:tailEnd/>
          </a:ln>
        </p:spPr>
        <p:txBody>
          <a:bodyPr lIns="86493" tIns="43247" rIns="86493" bIns="43247"/>
          <a:lstStyle/>
          <a:p>
            <a:pPr eaLnBrk="0" hangingPunct="0"/>
            <a:endParaRPr lang="en-US" dirty="0">
              <a:latin typeface="Times"/>
            </a:endParaRPr>
          </a:p>
        </p:txBody>
      </p:sp>
      <p:sp>
        <p:nvSpPr>
          <p:cNvPr id="96" name="Freeform 250">
            <a:extLst>
              <a:ext uri="{FF2B5EF4-FFF2-40B4-BE49-F238E27FC236}">
                <a16:creationId xmlns:a16="http://schemas.microsoft.com/office/drawing/2014/main" id="{077627EC-A4D6-43A0-B797-362C3246E1CF}"/>
              </a:ext>
            </a:extLst>
          </p:cNvPr>
          <p:cNvSpPr>
            <a:spLocks/>
          </p:cNvSpPr>
          <p:nvPr/>
        </p:nvSpPr>
        <p:spPr bwMode="auto">
          <a:xfrm>
            <a:off x="8060269" y="2907546"/>
            <a:ext cx="560399" cy="673818"/>
          </a:xfrm>
          <a:custGeom>
            <a:avLst/>
            <a:gdLst>
              <a:gd name="T0" fmla="*/ 2147483647 w 535"/>
              <a:gd name="T1" fmla="*/ 2147483647 h 639"/>
              <a:gd name="T2" fmla="*/ 2147483647 w 535"/>
              <a:gd name="T3" fmla="*/ 2147483647 h 639"/>
              <a:gd name="T4" fmla="*/ 2147483647 w 535"/>
              <a:gd name="T5" fmla="*/ 2147483647 h 639"/>
              <a:gd name="T6" fmla="*/ 2147483647 w 535"/>
              <a:gd name="T7" fmla="*/ 2147483647 h 639"/>
              <a:gd name="T8" fmla="*/ 2147483647 w 535"/>
              <a:gd name="T9" fmla="*/ 2147483647 h 639"/>
              <a:gd name="T10" fmla="*/ 2147483647 w 535"/>
              <a:gd name="T11" fmla="*/ 2147483647 h 639"/>
              <a:gd name="T12" fmla="*/ 2147483647 w 535"/>
              <a:gd name="T13" fmla="*/ 2147483647 h 639"/>
              <a:gd name="T14" fmla="*/ 2147483647 w 535"/>
              <a:gd name="T15" fmla="*/ 2147483647 h 639"/>
              <a:gd name="T16" fmla="*/ 2147483647 w 535"/>
              <a:gd name="T17" fmla="*/ 2147483647 h 639"/>
              <a:gd name="T18" fmla="*/ 2147483647 w 535"/>
              <a:gd name="T19" fmla="*/ 2147483647 h 639"/>
              <a:gd name="T20" fmla="*/ 2147483647 w 535"/>
              <a:gd name="T21" fmla="*/ 2147483647 h 639"/>
              <a:gd name="T22" fmla="*/ 2147483647 w 535"/>
              <a:gd name="T23" fmla="*/ 2147483647 h 639"/>
              <a:gd name="T24" fmla="*/ 2147483647 w 535"/>
              <a:gd name="T25" fmla="*/ 2147483647 h 639"/>
              <a:gd name="T26" fmla="*/ 2147483647 w 535"/>
              <a:gd name="T27" fmla="*/ 2147483647 h 639"/>
              <a:gd name="T28" fmla="*/ 2147483647 w 535"/>
              <a:gd name="T29" fmla="*/ 2147483647 h 639"/>
              <a:gd name="T30" fmla="*/ 2147483647 w 535"/>
              <a:gd name="T31" fmla="*/ 2147483647 h 639"/>
              <a:gd name="T32" fmla="*/ 2147483647 w 535"/>
              <a:gd name="T33" fmla="*/ 2147483647 h 639"/>
              <a:gd name="T34" fmla="*/ 2147483647 w 535"/>
              <a:gd name="T35" fmla="*/ 2147483647 h 639"/>
              <a:gd name="T36" fmla="*/ 2147483647 w 535"/>
              <a:gd name="T37" fmla="*/ 2147483647 h 639"/>
              <a:gd name="T38" fmla="*/ 2147483647 w 535"/>
              <a:gd name="T39" fmla="*/ 2147483647 h 639"/>
              <a:gd name="T40" fmla="*/ 2147483647 w 535"/>
              <a:gd name="T41" fmla="*/ 2147483647 h 639"/>
              <a:gd name="T42" fmla="*/ 2147483647 w 535"/>
              <a:gd name="T43" fmla="*/ 2147483647 h 639"/>
              <a:gd name="T44" fmla="*/ 2147483647 w 535"/>
              <a:gd name="T45" fmla="*/ 0 h 639"/>
              <a:gd name="T46" fmla="*/ 2147483647 w 535"/>
              <a:gd name="T47" fmla="*/ 2147483647 h 639"/>
              <a:gd name="T48" fmla="*/ 2147483647 w 535"/>
              <a:gd name="T49" fmla="*/ 2147483647 h 639"/>
              <a:gd name="T50" fmla="*/ 2147483647 w 535"/>
              <a:gd name="T51" fmla="*/ 2147483647 h 639"/>
              <a:gd name="T52" fmla="*/ 2147483647 w 535"/>
              <a:gd name="T53" fmla="*/ 2147483647 h 639"/>
              <a:gd name="T54" fmla="*/ 2147483647 w 535"/>
              <a:gd name="T55" fmla="*/ 2147483647 h 639"/>
              <a:gd name="T56" fmla="*/ 2147483647 w 535"/>
              <a:gd name="T57" fmla="*/ 2147483647 h 639"/>
              <a:gd name="T58" fmla="*/ 2147483647 w 535"/>
              <a:gd name="T59" fmla="*/ 2147483647 h 639"/>
              <a:gd name="T60" fmla="*/ 2147483647 w 535"/>
              <a:gd name="T61" fmla="*/ 2147483647 h 639"/>
              <a:gd name="T62" fmla="*/ 2147483647 w 535"/>
              <a:gd name="T63" fmla="*/ 2147483647 h 639"/>
              <a:gd name="T64" fmla="*/ 2147483647 w 535"/>
              <a:gd name="T65" fmla="*/ 2147483647 h 639"/>
              <a:gd name="T66" fmla="*/ 2147483647 w 535"/>
              <a:gd name="T67" fmla="*/ 2147483647 h 639"/>
              <a:gd name="T68" fmla="*/ 2147483647 w 535"/>
              <a:gd name="T69" fmla="*/ 2147483647 h 639"/>
              <a:gd name="T70" fmla="*/ 2147483647 w 535"/>
              <a:gd name="T71" fmla="*/ 2147483647 h 639"/>
              <a:gd name="T72" fmla="*/ 2147483647 w 535"/>
              <a:gd name="T73" fmla="*/ 2147483647 h 639"/>
              <a:gd name="T74" fmla="*/ 2147483647 w 535"/>
              <a:gd name="T75" fmla="*/ 2147483647 h 639"/>
              <a:gd name="T76" fmla="*/ 2147483647 w 535"/>
              <a:gd name="T77" fmla="*/ 2147483647 h 639"/>
              <a:gd name="T78" fmla="*/ 2147483647 w 535"/>
              <a:gd name="T79" fmla="*/ 2147483647 h 639"/>
              <a:gd name="T80" fmla="*/ 2147483647 w 535"/>
              <a:gd name="T81" fmla="*/ 2147483647 h 639"/>
              <a:gd name="T82" fmla="*/ 2147483647 w 535"/>
              <a:gd name="T83" fmla="*/ 2147483647 h 639"/>
              <a:gd name="T84" fmla="*/ 2147483647 w 535"/>
              <a:gd name="T85" fmla="*/ 2147483647 h 639"/>
              <a:gd name="T86" fmla="*/ 2147483647 w 535"/>
              <a:gd name="T87" fmla="*/ 2147483647 h 639"/>
              <a:gd name="T88" fmla="*/ 2147483647 w 535"/>
              <a:gd name="T89" fmla="*/ 2147483647 h 639"/>
              <a:gd name="T90" fmla="*/ 2147483647 w 535"/>
              <a:gd name="T91" fmla="*/ 2147483647 h 639"/>
              <a:gd name="T92" fmla="*/ 2147483647 w 535"/>
              <a:gd name="T93" fmla="*/ 2147483647 h 639"/>
              <a:gd name="T94" fmla="*/ 2147483647 w 535"/>
              <a:gd name="T95" fmla="*/ 2147483647 h 639"/>
              <a:gd name="T96" fmla="*/ 2147483647 w 535"/>
              <a:gd name="T97" fmla="*/ 2147483647 h 6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5"/>
              <a:gd name="T148" fmla="*/ 0 h 639"/>
              <a:gd name="T149" fmla="*/ 535 w 535"/>
              <a:gd name="T150" fmla="*/ 639 h 6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5" h="639">
                <a:moveTo>
                  <a:pt x="244" y="639"/>
                </a:moveTo>
                <a:lnTo>
                  <a:pt x="236" y="632"/>
                </a:lnTo>
                <a:lnTo>
                  <a:pt x="222" y="624"/>
                </a:lnTo>
                <a:lnTo>
                  <a:pt x="203" y="611"/>
                </a:lnTo>
                <a:lnTo>
                  <a:pt x="190" y="587"/>
                </a:lnTo>
                <a:lnTo>
                  <a:pt x="189" y="558"/>
                </a:lnTo>
                <a:lnTo>
                  <a:pt x="194" y="541"/>
                </a:lnTo>
                <a:lnTo>
                  <a:pt x="196" y="532"/>
                </a:lnTo>
                <a:lnTo>
                  <a:pt x="187" y="523"/>
                </a:lnTo>
                <a:lnTo>
                  <a:pt x="181" y="517"/>
                </a:lnTo>
                <a:lnTo>
                  <a:pt x="181" y="511"/>
                </a:lnTo>
                <a:lnTo>
                  <a:pt x="179" y="508"/>
                </a:lnTo>
                <a:lnTo>
                  <a:pt x="176" y="506"/>
                </a:lnTo>
                <a:lnTo>
                  <a:pt x="172" y="476"/>
                </a:lnTo>
                <a:lnTo>
                  <a:pt x="167" y="455"/>
                </a:lnTo>
                <a:lnTo>
                  <a:pt x="156" y="440"/>
                </a:lnTo>
                <a:lnTo>
                  <a:pt x="143" y="432"/>
                </a:lnTo>
                <a:lnTo>
                  <a:pt x="132" y="425"/>
                </a:lnTo>
                <a:lnTo>
                  <a:pt x="121" y="419"/>
                </a:lnTo>
                <a:lnTo>
                  <a:pt x="114" y="412"/>
                </a:lnTo>
                <a:lnTo>
                  <a:pt x="110" y="399"/>
                </a:lnTo>
                <a:lnTo>
                  <a:pt x="108" y="389"/>
                </a:lnTo>
                <a:lnTo>
                  <a:pt x="99" y="382"/>
                </a:lnTo>
                <a:lnTo>
                  <a:pt x="86" y="374"/>
                </a:lnTo>
                <a:lnTo>
                  <a:pt x="72" y="367"/>
                </a:lnTo>
                <a:lnTo>
                  <a:pt x="57" y="359"/>
                </a:lnTo>
                <a:lnTo>
                  <a:pt x="42" y="353"/>
                </a:lnTo>
                <a:lnTo>
                  <a:pt x="31" y="346"/>
                </a:lnTo>
                <a:lnTo>
                  <a:pt x="26" y="337"/>
                </a:lnTo>
                <a:lnTo>
                  <a:pt x="20" y="333"/>
                </a:lnTo>
                <a:lnTo>
                  <a:pt x="17" y="327"/>
                </a:lnTo>
                <a:lnTo>
                  <a:pt x="15" y="323"/>
                </a:lnTo>
                <a:lnTo>
                  <a:pt x="18" y="318"/>
                </a:lnTo>
                <a:lnTo>
                  <a:pt x="17" y="290"/>
                </a:lnTo>
                <a:lnTo>
                  <a:pt x="17" y="263"/>
                </a:lnTo>
                <a:lnTo>
                  <a:pt x="20" y="244"/>
                </a:lnTo>
                <a:lnTo>
                  <a:pt x="26" y="235"/>
                </a:lnTo>
                <a:lnTo>
                  <a:pt x="29" y="231"/>
                </a:lnTo>
                <a:lnTo>
                  <a:pt x="28" y="228"/>
                </a:lnTo>
                <a:lnTo>
                  <a:pt x="22" y="224"/>
                </a:lnTo>
                <a:lnTo>
                  <a:pt x="15" y="218"/>
                </a:lnTo>
                <a:lnTo>
                  <a:pt x="7" y="213"/>
                </a:lnTo>
                <a:lnTo>
                  <a:pt x="2" y="207"/>
                </a:lnTo>
                <a:lnTo>
                  <a:pt x="0" y="201"/>
                </a:lnTo>
                <a:lnTo>
                  <a:pt x="4" y="194"/>
                </a:lnTo>
                <a:lnTo>
                  <a:pt x="13" y="181"/>
                </a:lnTo>
                <a:lnTo>
                  <a:pt x="24" y="166"/>
                </a:lnTo>
                <a:lnTo>
                  <a:pt x="37" y="152"/>
                </a:lnTo>
                <a:lnTo>
                  <a:pt x="53" y="139"/>
                </a:lnTo>
                <a:lnTo>
                  <a:pt x="51" y="60"/>
                </a:lnTo>
                <a:lnTo>
                  <a:pt x="53" y="58"/>
                </a:lnTo>
                <a:lnTo>
                  <a:pt x="55" y="60"/>
                </a:lnTo>
                <a:lnTo>
                  <a:pt x="57" y="58"/>
                </a:lnTo>
                <a:lnTo>
                  <a:pt x="61" y="55"/>
                </a:lnTo>
                <a:lnTo>
                  <a:pt x="62" y="53"/>
                </a:lnTo>
                <a:lnTo>
                  <a:pt x="64" y="51"/>
                </a:lnTo>
                <a:lnTo>
                  <a:pt x="66" y="51"/>
                </a:lnTo>
                <a:lnTo>
                  <a:pt x="70" y="51"/>
                </a:lnTo>
                <a:lnTo>
                  <a:pt x="83" y="51"/>
                </a:lnTo>
                <a:lnTo>
                  <a:pt x="95" y="47"/>
                </a:lnTo>
                <a:lnTo>
                  <a:pt x="108" y="43"/>
                </a:lnTo>
                <a:lnTo>
                  <a:pt x="121" y="38"/>
                </a:lnTo>
                <a:lnTo>
                  <a:pt x="132" y="32"/>
                </a:lnTo>
                <a:lnTo>
                  <a:pt x="145" y="26"/>
                </a:lnTo>
                <a:lnTo>
                  <a:pt x="156" y="21"/>
                </a:lnTo>
                <a:lnTo>
                  <a:pt x="165" y="19"/>
                </a:lnTo>
                <a:lnTo>
                  <a:pt x="178" y="13"/>
                </a:lnTo>
                <a:lnTo>
                  <a:pt x="189" y="6"/>
                </a:lnTo>
                <a:lnTo>
                  <a:pt x="194" y="0"/>
                </a:lnTo>
                <a:lnTo>
                  <a:pt x="200" y="2"/>
                </a:lnTo>
                <a:lnTo>
                  <a:pt x="201" y="8"/>
                </a:lnTo>
                <a:lnTo>
                  <a:pt x="198" y="15"/>
                </a:lnTo>
                <a:lnTo>
                  <a:pt x="192" y="26"/>
                </a:lnTo>
                <a:lnTo>
                  <a:pt x="185" y="36"/>
                </a:lnTo>
                <a:lnTo>
                  <a:pt x="185" y="38"/>
                </a:lnTo>
                <a:lnTo>
                  <a:pt x="189" y="40"/>
                </a:lnTo>
                <a:lnTo>
                  <a:pt x="189" y="45"/>
                </a:lnTo>
                <a:lnTo>
                  <a:pt x="185" y="58"/>
                </a:lnTo>
                <a:lnTo>
                  <a:pt x="189" y="66"/>
                </a:lnTo>
                <a:lnTo>
                  <a:pt x="194" y="58"/>
                </a:lnTo>
                <a:lnTo>
                  <a:pt x="200" y="51"/>
                </a:lnTo>
                <a:lnTo>
                  <a:pt x="209" y="51"/>
                </a:lnTo>
                <a:lnTo>
                  <a:pt x="218" y="60"/>
                </a:lnTo>
                <a:lnTo>
                  <a:pt x="225" y="60"/>
                </a:lnTo>
                <a:lnTo>
                  <a:pt x="231" y="57"/>
                </a:lnTo>
                <a:lnTo>
                  <a:pt x="236" y="55"/>
                </a:lnTo>
                <a:lnTo>
                  <a:pt x="244" y="60"/>
                </a:lnTo>
                <a:lnTo>
                  <a:pt x="249" y="66"/>
                </a:lnTo>
                <a:lnTo>
                  <a:pt x="255" y="73"/>
                </a:lnTo>
                <a:lnTo>
                  <a:pt x="256" y="81"/>
                </a:lnTo>
                <a:lnTo>
                  <a:pt x="255" y="88"/>
                </a:lnTo>
                <a:lnTo>
                  <a:pt x="256" y="94"/>
                </a:lnTo>
                <a:lnTo>
                  <a:pt x="264" y="96"/>
                </a:lnTo>
                <a:lnTo>
                  <a:pt x="278" y="96"/>
                </a:lnTo>
                <a:lnTo>
                  <a:pt x="293" y="98"/>
                </a:lnTo>
                <a:lnTo>
                  <a:pt x="311" y="102"/>
                </a:lnTo>
                <a:lnTo>
                  <a:pt x="330" y="107"/>
                </a:lnTo>
                <a:lnTo>
                  <a:pt x="350" y="115"/>
                </a:lnTo>
                <a:lnTo>
                  <a:pt x="370" y="122"/>
                </a:lnTo>
                <a:lnTo>
                  <a:pt x="390" y="128"/>
                </a:lnTo>
                <a:lnTo>
                  <a:pt x="408" y="132"/>
                </a:lnTo>
                <a:lnTo>
                  <a:pt x="423" y="132"/>
                </a:lnTo>
                <a:lnTo>
                  <a:pt x="441" y="128"/>
                </a:lnTo>
                <a:lnTo>
                  <a:pt x="450" y="128"/>
                </a:lnTo>
                <a:lnTo>
                  <a:pt x="456" y="132"/>
                </a:lnTo>
                <a:lnTo>
                  <a:pt x="456" y="135"/>
                </a:lnTo>
                <a:lnTo>
                  <a:pt x="456" y="141"/>
                </a:lnTo>
                <a:lnTo>
                  <a:pt x="454" y="149"/>
                </a:lnTo>
                <a:lnTo>
                  <a:pt x="454" y="152"/>
                </a:lnTo>
                <a:lnTo>
                  <a:pt x="456" y="156"/>
                </a:lnTo>
                <a:lnTo>
                  <a:pt x="467" y="156"/>
                </a:lnTo>
                <a:lnTo>
                  <a:pt x="474" y="158"/>
                </a:lnTo>
                <a:lnTo>
                  <a:pt x="480" y="169"/>
                </a:lnTo>
                <a:lnTo>
                  <a:pt x="481" y="192"/>
                </a:lnTo>
                <a:lnTo>
                  <a:pt x="480" y="199"/>
                </a:lnTo>
                <a:lnTo>
                  <a:pt x="476" y="203"/>
                </a:lnTo>
                <a:lnTo>
                  <a:pt x="472" y="209"/>
                </a:lnTo>
                <a:lnTo>
                  <a:pt x="472" y="216"/>
                </a:lnTo>
                <a:lnTo>
                  <a:pt x="481" y="214"/>
                </a:lnTo>
                <a:lnTo>
                  <a:pt x="487" y="214"/>
                </a:lnTo>
                <a:lnTo>
                  <a:pt x="491" y="220"/>
                </a:lnTo>
                <a:lnTo>
                  <a:pt x="492" y="235"/>
                </a:lnTo>
                <a:lnTo>
                  <a:pt x="496" y="248"/>
                </a:lnTo>
                <a:lnTo>
                  <a:pt x="502" y="248"/>
                </a:lnTo>
                <a:lnTo>
                  <a:pt x="505" y="248"/>
                </a:lnTo>
                <a:lnTo>
                  <a:pt x="503" y="261"/>
                </a:lnTo>
                <a:lnTo>
                  <a:pt x="492" y="275"/>
                </a:lnTo>
                <a:lnTo>
                  <a:pt x="481" y="290"/>
                </a:lnTo>
                <a:lnTo>
                  <a:pt x="474" y="308"/>
                </a:lnTo>
                <a:lnTo>
                  <a:pt x="470" y="325"/>
                </a:lnTo>
                <a:lnTo>
                  <a:pt x="472" y="337"/>
                </a:lnTo>
                <a:lnTo>
                  <a:pt x="478" y="340"/>
                </a:lnTo>
                <a:lnTo>
                  <a:pt x="483" y="338"/>
                </a:lnTo>
                <a:lnTo>
                  <a:pt x="489" y="329"/>
                </a:lnTo>
                <a:lnTo>
                  <a:pt x="498" y="312"/>
                </a:lnTo>
                <a:lnTo>
                  <a:pt x="514" y="291"/>
                </a:lnTo>
                <a:lnTo>
                  <a:pt x="529" y="282"/>
                </a:lnTo>
                <a:lnTo>
                  <a:pt x="535" y="299"/>
                </a:lnTo>
                <a:lnTo>
                  <a:pt x="525" y="342"/>
                </a:lnTo>
                <a:lnTo>
                  <a:pt x="511" y="402"/>
                </a:lnTo>
                <a:lnTo>
                  <a:pt x="503" y="481"/>
                </a:lnTo>
                <a:lnTo>
                  <a:pt x="514" y="585"/>
                </a:lnTo>
                <a:lnTo>
                  <a:pt x="518" y="596"/>
                </a:lnTo>
                <a:lnTo>
                  <a:pt x="520" y="603"/>
                </a:lnTo>
                <a:lnTo>
                  <a:pt x="520" y="613"/>
                </a:lnTo>
                <a:lnTo>
                  <a:pt x="520" y="624"/>
                </a:lnTo>
                <a:lnTo>
                  <a:pt x="244" y="639"/>
                </a:lnTo>
                <a:close/>
              </a:path>
            </a:pathLst>
          </a:custGeom>
          <a:solidFill>
            <a:srgbClr val="0BA94C"/>
          </a:solidFill>
          <a:ln w="6350">
            <a:solidFill>
              <a:schemeClr val="bg1"/>
            </a:solidFill>
            <a:round/>
            <a:headEnd/>
            <a:tailEnd/>
          </a:ln>
        </p:spPr>
        <p:txBody>
          <a:bodyPr lIns="86493" tIns="43247" rIns="86493" bIns="43247"/>
          <a:lstStyle/>
          <a:p>
            <a:pPr eaLnBrk="0" hangingPunct="0"/>
            <a:endParaRPr lang="en-US" dirty="0">
              <a:latin typeface="Times"/>
            </a:endParaRPr>
          </a:p>
        </p:txBody>
      </p:sp>
      <p:sp>
        <p:nvSpPr>
          <p:cNvPr id="97" name="Freeform 252">
            <a:extLst>
              <a:ext uri="{FF2B5EF4-FFF2-40B4-BE49-F238E27FC236}">
                <a16:creationId xmlns:a16="http://schemas.microsoft.com/office/drawing/2014/main" id="{EA2DF221-112A-4841-9072-4E8BDBB9747D}"/>
              </a:ext>
            </a:extLst>
          </p:cNvPr>
          <p:cNvSpPr>
            <a:spLocks/>
          </p:cNvSpPr>
          <p:nvPr/>
        </p:nvSpPr>
        <p:spPr bwMode="auto">
          <a:xfrm>
            <a:off x="8243255" y="3565653"/>
            <a:ext cx="439497" cy="841400"/>
          </a:xfrm>
          <a:custGeom>
            <a:avLst/>
            <a:gdLst>
              <a:gd name="T0" fmla="*/ 2147483647 w 421"/>
              <a:gd name="T1" fmla="*/ 2147483647 h 799"/>
              <a:gd name="T2" fmla="*/ 2147483647 w 421"/>
              <a:gd name="T3" fmla="*/ 2147483647 h 799"/>
              <a:gd name="T4" fmla="*/ 2147483647 w 421"/>
              <a:gd name="T5" fmla="*/ 2147483647 h 799"/>
              <a:gd name="T6" fmla="*/ 2147483647 w 421"/>
              <a:gd name="T7" fmla="*/ 2147483647 h 799"/>
              <a:gd name="T8" fmla="*/ 2147483647 w 421"/>
              <a:gd name="T9" fmla="*/ 2147483647 h 799"/>
              <a:gd name="T10" fmla="*/ 2147483647 w 421"/>
              <a:gd name="T11" fmla="*/ 2147483647 h 799"/>
              <a:gd name="T12" fmla="*/ 2147483647 w 421"/>
              <a:gd name="T13" fmla="*/ 2147483647 h 799"/>
              <a:gd name="T14" fmla="*/ 2147483647 w 421"/>
              <a:gd name="T15" fmla="*/ 2147483647 h 799"/>
              <a:gd name="T16" fmla="*/ 2147483647 w 421"/>
              <a:gd name="T17" fmla="*/ 2147483647 h 799"/>
              <a:gd name="T18" fmla="*/ 2147483647 w 421"/>
              <a:gd name="T19" fmla="*/ 2147483647 h 799"/>
              <a:gd name="T20" fmla="*/ 2147483647 w 421"/>
              <a:gd name="T21" fmla="*/ 2147483647 h 799"/>
              <a:gd name="T22" fmla="*/ 2147483647 w 421"/>
              <a:gd name="T23" fmla="*/ 2147483647 h 799"/>
              <a:gd name="T24" fmla="*/ 2147483647 w 421"/>
              <a:gd name="T25" fmla="*/ 2147483647 h 799"/>
              <a:gd name="T26" fmla="*/ 2147483647 w 421"/>
              <a:gd name="T27" fmla="*/ 2147483647 h 799"/>
              <a:gd name="T28" fmla="*/ 0 w 421"/>
              <a:gd name="T29" fmla="*/ 2147483647 h 799"/>
              <a:gd name="T30" fmla="*/ 2147483647 w 421"/>
              <a:gd name="T31" fmla="*/ 2147483647 h 799"/>
              <a:gd name="T32" fmla="*/ 2147483647 w 421"/>
              <a:gd name="T33" fmla="*/ 2147483647 h 799"/>
              <a:gd name="T34" fmla="*/ 2147483647 w 421"/>
              <a:gd name="T35" fmla="*/ 2147483647 h 799"/>
              <a:gd name="T36" fmla="*/ 2147483647 w 421"/>
              <a:gd name="T37" fmla="*/ 2147483647 h 799"/>
              <a:gd name="T38" fmla="*/ 2147483647 w 421"/>
              <a:gd name="T39" fmla="*/ 2147483647 h 799"/>
              <a:gd name="T40" fmla="*/ 2147483647 w 421"/>
              <a:gd name="T41" fmla="*/ 2147483647 h 799"/>
              <a:gd name="T42" fmla="*/ 2147483647 w 421"/>
              <a:gd name="T43" fmla="*/ 2147483647 h 799"/>
              <a:gd name="T44" fmla="*/ 2147483647 w 421"/>
              <a:gd name="T45" fmla="*/ 2147483647 h 799"/>
              <a:gd name="T46" fmla="*/ 2147483647 w 421"/>
              <a:gd name="T47" fmla="*/ 2147483647 h 799"/>
              <a:gd name="T48" fmla="*/ 2147483647 w 421"/>
              <a:gd name="T49" fmla="*/ 2147483647 h 799"/>
              <a:gd name="T50" fmla="*/ 2147483647 w 421"/>
              <a:gd name="T51" fmla="*/ 0 h 799"/>
              <a:gd name="T52" fmla="*/ 2147483647 w 421"/>
              <a:gd name="T53" fmla="*/ 2147483647 h 799"/>
              <a:gd name="T54" fmla="*/ 2147483647 w 421"/>
              <a:gd name="T55" fmla="*/ 2147483647 h 799"/>
              <a:gd name="T56" fmla="*/ 2147483647 w 421"/>
              <a:gd name="T57" fmla="*/ 2147483647 h 799"/>
              <a:gd name="T58" fmla="*/ 2147483647 w 421"/>
              <a:gd name="T59" fmla="*/ 2147483647 h 799"/>
              <a:gd name="T60" fmla="*/ 2147483647 w 421"/>
              <a:gd name="T61" fmla="*/ 2147483647 h 799"/>
              <a:gd name="T62" fmla="*/ 2147483647 w 421"/>
              <a:gd name="T63" fmla="*/ 2147483647 h 799"/>
              <a:gd name="T64" fmla="*/ 2147483647 w 421"/>
              <a:gd name="T65" fmla="*/ 2147483647 h 799"/>
              <a:gd name="T66" fmla="*/ 2147483647 w 421"/>
              <a:gd name="T67" fmla="*/ 2147483647 h 799"/>
              <a:gd name="T68" fmla="*/ 2147483647 w 421"/>
              <a:gd name="T69" fmla="*/ 2147483647 h 799"/>
              <a:gd name="T70" fmla="*/ 2147483647 w 421"/>
              <a:gd name="T71" fmla="*/ 2147483647 h 799"/>
              <a:gd name="T72" fmla="*/ 2147483647 w 421"/>
              <a:gd name="T73" fmla="*/ 2147483647 h 799"/>
              <a:gd name="T74" fmla="*/ 2147483647 w 421"/>
              <a:gd name="T75" fmla="*/ 2147483647 h 799"/>
              <a:gd name="T76" fmla="*/ 2147483647 w 421"/>
              <a:gd name="T77" fmla="*/ 2147483647 h 799"/>
              <a:gd name="T78" fmla="*/ 2147483647 w 421"/>
              <a:gd name="T79" fmla="*/ 2147483647 h 799"/>
              <a:gd name="T80" fmla="*/ 2147483647 w 421"/>
              <a:gd name="T81" fmla="*/ 2147483647 h 799"/>
              <a:gd name="T82" fmla="*/ 2147483647 w 421"/>
              <a:gd name="T83" fmla="*/ 2147483647 h 799"/>
              <a:gd name="T84" fmla="*/ 2147483647 w 421"/>
              <a:gd name="T85" fmla="*/ 2147483647 h 799"/>
              <a:gd name="T86" fmla="*/ 2147483647 w 421"/>
              <a:gd name="T87" fmla="*/ 2147483647 h 799"/>
              <a:gd name="T88" fmla="*/ 2147483647 w 421"/>
              <a:gd name="T89" fmla="*/ 2147483647 h 799"/>
              <a:gd name="T90" fmla="*/ 2147483647 w 421"/>
              <a:gd name="T91" fmla="*/ 2147483647 h 79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21"/>
              <a:gd name="T139" fmla="*/ 0 h 799"/>
              <a:gd name="T140" fmla="*/ 421 w 421"/>
              <a:gd name="T141" fmla="*/ 799 h 79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21" h="799">
                <a:moveTo>
                  <a:pt x="267" y="799"/>
                </a:moveTo>
                <a:lnTo>
                  <a:pt x="262" y="788"/>
                </a:lnTo>
                <a:lnTo>
                  <a:pt x="260" y="782"/>
                </a:lnTo>
                <a:lnTo>
                  <a:pt x="260" y="784"/>
                </a:lnTo>
                <a:lnTo>
                  <a:pt x="260" y="788"/>
                </a:lnTo>
                <a:lnTo>
                  <a:pt x="253" y="795"/>
                </a:lnTo>
                <a:lnTo>
                  <a:pt x="242" y="786"/>
                </a:lnTo>
                <a:lnTo>
                  <a:pt x="231" y="771"/>
                </a:lnTo>
                <a:lnTo>
                  <a:pt x="223" y="758"/>
                </a:lnTo>
                <a:lnTo>
                  <a:pt x="223" y="752"/>
                </a:lnTo>
                <a:lnTo>
                  <a:pt x="227" y="750"/>
                </a:lnTo>
                <a:lnTo>
                  <a:pt x="231" y="746"/>
                </a:lnTo>
                <a:lnTo>
                  <a:pt x="229" y="728"/>
                </a:lnTo>
                <a:lnTo>
                  <a:pt x="229" y="711"/>
                </a:lnTo>
                <a:lnTo>
                  <a:pt x="221" y="699"/>
                </a:lnTo>
                <a:lnTo>
                  <a:pt x="210" y="690"/>
                </a:lnTo>
                <a:lnTo>
                  <a:pt x="201" y="677"/>
                </a:lnTo>
                <a:lnTo>
                  <a:pt x="198" y="671"/>
                </a:lnTo>
                <a:lnTo>
                  <a:pt x="189" y="667"/>
                </a:lnTo>
                <a:lnTo>
                  <a:pt x="179" y="662"/>
                </a:lnTo>
                <a:lnTo>
                  <a:pt x="167" y="658"/>
                </a:lnTo>
                <a:lnTo>
                  <a:pt x="156" y="651"/>
                </a:lnTo>
                <a:lnTo>
                  <a:pt x="145" y="643"/>
                </a:lnTo>
                <a:lnTo>
                  <a:pt x="135" y="632"/>
                </a:lnTo>
                <a:lnTo>
                  <a:pt x="130" y="617"/>
                </a:lnTo>
                <a:lnTo>
                  <a:pt x="134" y="600"/>
                </a:lnTo>
                <a:lnTo>
                  <a:pt x="143" y="587"/>
                </a:lnTo>
                <a:lnTo>
                  <a:pt x="150" y="572"/>
                </a:lnTo>
                <a:lnTo>
                  <a:pt x="148" y="545"/>
                </a:lnTo>
                <a:lnTo>
                  <a:pt x="141" y="530"/>
                </a:lnTo>
                <a:lnTo>
                  <a:pt x="132" y="523"/>
                </a:lnTo>
                <a:lnTo>
                  <a:pt x="121" y="525"/>
                </a:lnTo>
                <a:lnTo>
                  <a:pt x="106" y="530"/>
                </a:lnTo>
                <a:lnTo>
                  <a:pt x="95" y="534"/>
                </a:lnTo>
                <a:lnTo>
                  <a:pt x="90" y="530"/>
                </a:lnTo>
                <a:lnTo>
                  <a:pt x="86" y="519"/>
                </a:lnTo>
                <a:lnTo>
                  <a:pt x="88" y="502"/>
                </a:lnTo>
                <a:lnTo>
                  <a:pt x="82" y="487"/>
                </a:lnTo>
                <a:lnTo>
                  <a:pt x="71" y="472"/>
                </a:lnTo>
                <a:lnTo>
                  <a:pt x="57" y="459"/>
                </a:lnTo>
                <a:lnTo>
                  <a:pt x="38" y="442"/>
                </a:lnTo>
                <a:lnTo>
                  <a:pt x="22" y="423"/>
                </a:lnTo>
                <a:lnTo>
                  <a:pt x="9" y="399"/>
                </a:lnTo>
                <a:lnTo>
                  <a:pt x="0" y="367"/>
                </a:lnTo>
                <a:lnTo>
                  <a:pt x="0" y="327"/>
                </a:lnTo>
                <a:lnTo>
                  <a:pt x="2" y="331"/>
                </a:lnTo>
                <a:lnTo>
                  <a:pt x="5" y="333"/>
                </a:lnTo>
                <a:lnTo>
                  <a:pt x="7" y="331"/>
                </a:lnTo>
                <a:lnTo>
                  <a:pt x="9" y="323"/>
                </a:lnTo>
                <a:lnTo>
                  <a:pt x="9" y="316"/>
                </a:lnTo>
                <a:lnTo>
                  <a:pt x="5" y="305"/>
                </a:lnTo>
                <a:lnTo>
                  <a:pt x="9" y="295"/>
                </a:lnTo>
                <a:lnTo>
                  <a:pt x="27" y="288"/>
                </a:lnTo>
                <a:lnTo>
                  <a:pt x="37" y="275"/>
                </a:lnTo>
                <a:lnTo>
                  <a:pt x="38" y="265"/>
                </a:lnTo>
                <a:lnTo>
                  <a:pt x="37" y="258"/>
                </a:lnTo>
                <a:lnTo>
                  <a:pt x="40" y="252"/>
                </a:lnTo>
                <a:lnTo>
                  <a:pt x="48" y="245"/>
                </a:lnTo>
                <a:lnTo>
                  <a:pt x="48" y="233"/>
                </a:lnTo>
                <a:lnTo>
                  <a:pt x="42" y="222"/>
                </a:lnTo>
                <a:lnTo>
                  <a:pt x="38" y="209"/>
                </a:lnTo>
                <a:lnTo>
                  <a:pt x="35" y="196"/>
                </a:lnTo>
                <a:lnTo>
                  <a:pt x="40" y="182"/>
                </a:lnTo>
                <a:lnTo>
                  <a:pt x="57" y="171"/>
                </a:lnTo>
                <a:lnTo>
                  <a:pt x="86" y="160"/>
                </a:lnTo>
                <a:lnTo>
                  <a:pt x="101" y="156"/>
                </a:lnTo>
                <a:lnTo>
                  <a:pt x="108" y="145"/>
                </a:lnTo>
                <a:lnTo>
                  <a:pt x="112" y="130"/>
                </a:lnTo>
                <a:lnTo>
                  <a:pt x="123" y="107"/>
                </a:lnTo>
                <a:lnTo>
                  <a:pt x="126" y="81"/>
                </a:lnTo>
                <a:lnTo>
                  <a:pt x="117" y="66"/>
                </a:lnTo>
                <a:lnTo>
                  <a:pt x="101" y="57"/>
                </a:lnTo>
                <a:lnTo>
                  <a:pt x="90" y="43"/>
                </a:lnTo>
                <a:lnTo>
                  <a:pt x="86" y="40"/>
                </a:lnTo>
                <a:lnTo>
                  <a:pt x="81" y="34"/>
                </a:lnTo>
                <a:lnTo>
                  <a:pt x="73" y="26"/>
                </a:lnTo>
                <a:lnTo>
                  <a:pt x="70" y="15"/>
                </a:lnTo>
                <a:lnTo>
                  <a:pt x="346" y="0"/>
                </a:lnTo>
                <a:lnTo>
                  <a:pt x="348" y="32"/>
                </a:lnTo>
                <a:lnTo>
                  <a:pt x="355" y="49"/>
                </a:lnTo>
                <a:lnTo>
                  <a:pt x="364" y="64"/>
                </a:lnTo>
                <a:lnTo>
                  <a:pt x="370" y="83"/>
                </a:lnTo>
                <a:lnTo>
                  <a:pt x="372" y="90"/>
                </a:lnTo>
                <a:lnTo>
                  <a:pt x="373" y="98"/>
                </a:lnTo>
                <a:lnTo>
                  <a:pt x="377" y="105"/>
                </a:lnTo>
                <a:lnTo>
                  <a:pt x="381" y="109"/>
                </a:lnTo>
                <a:lnTo>
                  <a:pt x="406" y="421"/>
                </a:lnTo>
                <a:lnTo>
                  <a:pt x="408" y="434"/>
                </a:lnTo>
                <a:lnTo>
                  <a:pt x="410" y="446"/>
                </a:lnTo>
                <a:lnTo>
                  <a:pt x="406" y="455"/>
                </a:lnTo>
                <a:lnTo>
                  <a:pt x="401" y="464"/>
                </a:lnTo>
                <a:lnTo>
                  <a:pt x="399" y="474"/>
                </a:lnTo>
                <a:lnTo>
                  <a:pt x="406" y="485"/>
                </a:lnTo>
                <a:lnTo>
                  <a:pt x="415" y="496"/>
                </a:lnTo>
                <a:lnTo>
                  <a:pt x="421" y="511"/>
                </a:lnTo>
                <a:lnTo>
                  <a:pt x="419" y="532"/>
                </a:lnTo>
                <a:lnTo>
                  <a:pt x="412" y="547"/>
                </a:lnTo>
                <a:lnTo>
                  <a:pt x="406" y="558"/>
                </a:lnTo>
                <a:lnTo>
                  <a:pt x="403" y="566"/>
                </a:lnTo>
                <a:lnTo>
                  <a:pt x="399" y="577"/>
                </a:lnTo>
                <a:lnTo>
                  <a:pt x="390" y="587"/>
                </a:lnTo>
                <a:lnTo>
                  <a:pt x="382" y="594"/>
                </a:lnTo>
                <a:lnTo>
                  <a:pt x="379" y="605"/>
                </a:lnTo>
                <a:lnTo>
                  <a:pt x="382" y="611"/>
                </a:lnTo>
                <a:lnTo>
                  <a:pt x="382" y="619"/>
                </a:lnTo>
                <a:lnTo>
                  <a:pt x="379" y="624"/>
                </a:lnTo>
                <a:lnTo>
                  <a:pt x="370" y="628"/>
                </a:lnTo>
                <a:lnTo>
                  <a:pt x="368" y="639"/>
                </a:lnTo>
                <a:lnTo>
                  <a:pt x="368" y="651"/>
                </a:lnTo>
                <a:lnTo>
                  <a:pt x="370" y="660"/>
                </a:lnTo>
                <a:lnTo>
                  <a:pt x="370" y="667"/>
                </a:lnTo>
                <a:lnTo>
                  <a:pt x="368" y="673"/>
                </a:lnTo>
                <a:lnTo>
                  <a:pt x="362" y="681"/>
                </a:lnTo>
                <a:lnTo>
                  <a:pt x="361" y="688"/>
                </a:lnTo>
                <a:lnTo>
                  <a:pt x="361" y="694"/>
                </a:lnTo>
                <a:lnTo>
                  <a:pt x="366" y="698"/>
                </a:lnTo>
                <a:lnTo>
                  <a:pt x="370" y="701"/>
                </a:lnTo>
                <a:lnTo>
                  <a:pt x="370" y="707"/>
                </a:lnTo>
                <a:lnTo>
                  <a:pt x="362" y="713"/>
                </a:lnTo>
                <a:lnTo>
                  <a:pt x="348" y="718"/>
                </a:lnTo>
                <a:lnTo>
                  <a:pt x="337" y="726"/>
                </a:lnTo>
                <a:lnTo>
                  <a:pt x="329" y="733"/>
                </a:lnTo>
                <a:lnTo>
                  <a:pt x="331" y="739"/>
                </a:lnTo>
                <a:lnTo>
                  <a:pt x="337" y="746"/>
                </a:lnTo>
                <a:lnTo>
                  <a:pt x="340" y="752"/>
                </a:lnTo>
                <a:lnTo>
                  <a:pt x="340" y="761"/>
                </a:lnTo>
                <a:lnTo>
                  <a:pt x="337" y="775"/>
                </a:lnTo>
                <a:lnTo>
                  <a:pt x="333" y="778"/>
                </a:lnTo>
                <a:lnTo>
                  <a:pt x="328" y="776"/>
                </a:lnTo>
                <a:lnTo>
                  <a:pt x="320" y="773"/>
                </a:lnTo>
                <a:lnTo>
                  <a:pt x="313" y="767"/>
                </a:lnTo>
                <a:lnTo>
                  <a:pt x="304" y="761"/>
                </a:lnTo>
                <a:lnTo>
                  <a:pt x="295" y="760"/>
                </a:lnTo>
                <a:lnTo>
                  <a:pt x="284" y="761"/>
                </a:lnTo>
                <a:lnTo>
                  <a:pt x="273" y="771"/>
                </a:lnTo>
                <a:lnTo>
                  <a:pt x="271" y="782"/>
                </a:lnTo>
                <a:lnTo>
                  <a:pt x="273" y="790"/>
                </a:lnTo>
                <a:lnTo>
                  <a:pt x="275" y="795"/>
                </a:lnTo>
                <a:lnTo>
                  <a:pt x="267" y="799"/>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98" name="Freeform 280">
            <a:extLst>
              <a:ext uri="{FF2B5EF4-FFF2-40B4-BE49-F238E27FC236}">
                <a16:creationId xmlns:a16="http://schemas.microsoft.com/office/drawing/2014/main" id="{132CDCAF-6F39-4AE2-B401-3FBFB7918E32}"/>
              </a:ext>
            </a:extLst>
          </p:cNvPr>
          <p:cNvSpPr>
            <a:spLocks/>
          </p:cNvSpPr>
          <p:nvPr/>
        </p:nvSpPr>
        <p:spPr bwMode="auto">
          <a:xfrm>
            <a:off x="8473624" y="4024758"/>
            <a:ext cx="833248" cy="469578"/>
          </a:xfrm>
          <a:custGeom>
            <a:avLst/>
            <a:gdLst>
              <a:gd name="T0" fmla="*/ 2147483647 w 797"/>
              <a:gd name="T1" fmla="*/ 2147483647 h 446"/>
              <a:gd name="T2" fmla="*/ 2147483647 w 797"/>
              <a:gd name="T3" fmla="*/ 2147483647 h 446"/>
              <a:gd name="T4" fmla="*/ 2147483647 w 797"/>
              <a:gd name="T5" fmla="*/ 2147483647 h 446"/>
              <a:gd name="T6" fmla="*/ 2147483647 w 797"/>
              <a:gd name="T7" fmla="*/ 2147483647 h 446"/>
              <a:gd name="T8" fmla="*/ 2147483647 w 797"/>
              <a:gd name="T9" fmla="*/ 2147483647 h 446"/>
              <a:gd name="T10" fmla="*/ 2147483647 w 797"/>
              <a:gd name="T11" fmla="*/ 2147483647 h 446"/>
              <a:gd name="T12" fmla="*/ 2147483647 w 797"/>
              <a:gd name="T13" fmla="*/ 2147483647 h 446"/>
              <a:gd name="T14" fmla="*/ 2147483647 w 797"/>
              <a:gd name="T15" fmla="*/ 2147483647 h 446"/>
              <a:gd name="T16" fmla="*/ 2147483647 w 797"/>
              <a:gd name="T17" fmla="*/ 2147483647 h 446"/>
              <a:gd name="T18" fmla="*/ 2147483647 w 797"/>
              <a:gd name="T19" fmla="*/ 2147483647 h 446"/>
              <a:gd name="T20" fmla="*/ 2147483647 w 797"/>
              <a:gd name="T21" fmla="*/ 2147483647 h 446"/>
              <a:gd name="T22" fmla="*/ 2147483647 w 797"/>
              <a:gd name="T23" fmla="*/ 2147483647 h 446"/>
              <a:gd name="T24" fmla="*/ 2147483647 w 797"/>
              <a:gd name="T25" fmla="*/ 2147483647 h 446"/>
              <a:gd name="T26" fmla="*/ 2147483647 w 797"/>
              <a:gd name="T27" fmla="*/ 2147483647 h 446"/>
              <a:gd name="T28" fmla="*/ 2147483647 w 797"/>
              <a:gd name="T29" fmla="*/ 2147483647 h 446"/>
              <a:gd name="T30" fmla="*/ 2147483647 w 797"/>
              <a:gd name="T31" fmla="*/ 2147483647 h 446"/>
              <a:gd name="T32" fmla="*/ 2147483647 w 797"/>
              <a:gd name="T33" fmla="*/ 2147483647 h 446"/>
              <a:gd name="T34" fmla="*/ 2147483647 w 797"/>
              <a:gd name="T35" fmla="*/ 2147483647 h 446"/>
              <a:gd name="T36" fmla="*/ 2147483647 w 797"/>
              <a:gd name="T37" fmla="*/ 2147483647 h 446"/>
              <a:gd name="T38" fmla="*/ 2147483647 w 797"/>
              <a:gd name="T39" fmla="*/ 2147483647 h 446"/>
              <a:gd name="T40" fmla="*/ 2147483647 w 797"/>
              <a:gd name="T41" fmla="*/ 2147483647 h 446"/>
              <a:gd name="T42" fmla="*/ 2147483647 w 797"/>
              <a:gd name="T43" fmla="*/ 2147483647 h 446"/>
              <a:gd name="T44" fmla="*/ 2147483647 w 797"/>
              <a:gd name="T45" fmla="*/ 2147483647 h 446"/>
              <a:gd name="T46" fmla="*/ 2147483647 w 797"/>
              <a:gd name="T47" fmla="*/ 2147483647 h 446"/>
              <a:gd name="T48" fmla="*/ 2147483647 w 797"/>
              <a:gd name="T49" fmla="*/ 2147483647 h 446"/>
              <a:gd name="T50" fmla="*/ 2147483647 w 797"/>
              <a:gd name="T51" fmla="*/ 2147483647 h 446"/>
              <a:gd name="T52" fmla="*/ 2147483647 w 797"/>
              <a:gd name="T53" fmla="*/ 2147483647 h 446"/>
              <a:gd name="T54" fmla="*/ 2147483647 w 797"/>
              <a:gd name="T55" fmla="*/ 2147483647 h 446"/>
              <a:gd name="T56" fmla="*/ 2147483647 w 797"/>
              <a:gd name="T57" fmla="*/ 2147483647 h 446"/>
              <a:gd name="T58" fmla="*/ 2147483647 w 797"/>
              <a:gd name="T59" fmla="*/ 2147483647 h 446"/>
              <a:gd name="T60" fmla="*/ 2147483647 w 797"/>
              <a:gd name="T61" fmla="*/ 2147483647 h 446"/>
              <a:gd name="T62" fmla="*/ 2147483647 w 797"/>
              <a:gd name="T63" fmla="*/ 2147483647 h 446"/>
              <a:gd name="T64" fmla="*/ 2147483647 w 797"/>
              <a:gd name="T65" fmla="*/ 2147483647 h 446"/>
              <a:gd name="T66" fmla="*/ 2147483647 w 797"/>
              <a:gd name="T67" fmla="*/ 2147483647 h 446"/>
              <a:gd name="T68" fmla="*/ 2147483647 w 797"/>
              <a:gd name="T69" fmla="*/ 2147483647 h 446"/>
              <a:gd name="T70" fmla="*/ 2147483647 w 797"/>
              <a:gd name="T71" fmla="*/ 2147483647 h 446"/>
              <a:gd name="T72" fmla="*/ 2147483647 w 797"/>
              <a:gd name="T73" fmla="*/ 2147483647 h 446"/>
              <a:gd name="T74" fmla="*/ 2147483647 w 797"/>
              <a:gd name="T75" fmla="*/ 2147483647 h 446"/>
              <a:gd name="T76" fmla="*/ 2147483647 w 797"/>
              <a:gd name="T77" fmla="*/ 2147483647 h 446"/>
              <a:gd name="T78" fmla="*/ 2147483647 w 797"/>
              <a:gd name="T79" fmla="*/ 2147483647 h 446"/>
              <a:gd name="T80" fmla="*/ 2147483647 w 797"/>
              <a:gd name="T81" fmla="*/ 2147483647 h 446"/>
              <a:gd name="T82" fmla="*/ 2147483647 w 797"/>
              <a:gd name="T83" fmla="*/ 2147483647 h 446"/>
              <a:gd name="T84" fmla="*/ 2147483647 w 797"/>
              <a:gd name="T85" fmla="*/ 2147483647 h 446"/>
              <a:gd name="T86" fmla="*/ 2147483647 w 797"/>
              <a:gd name="T87" fmla="*/ 2147483647 h 446"/>
              <a:gd name="T88" fmla="*/ 2147483647 w 797"/>
              <a:gd name="T89" fmla="*/ 2147483647 h 446"/>
              <a:gd name="T90" fmla="*/ 2147483647 w 797"/>
              <a:gd name="T91" fmla="*/ 2147483647 h 446"/>
              <a:gd name="T92" fmla="*/ 2147483647 w 797"/>
              <a:gd name="T93" fmla="*/ 2147483647 h 446"/>
              <a:gd name="T94" fmla="*/ 2147483647 w 797"/>
              <a:gd name="T95" fmla="*/ 2147483647 h 446"/>
              <a:gd name="T96" fmla="*/ 2147483647 w 797"/>
              <a:gd name="T97" fmla="*/ 2147483647 h 446"/>
              <a:gd name="T98" fmla="*/ 2147483647 w 797"/>
              <a:gd name="T99" fmla="*/ 2147483647 h 446"/>
              <a:gd name="T100" fmla="*/ 2147483647 w 797"/>
              <a:gd name="T101" fmla="*/ 2147483647 h 446"/>
              <a:gd name="T102" fmla="*/ 2147483647 w 797"/>
              <a:gd name="T103" fmla="*/ 2147483647 h 446"/>
              <a:gd name="T104" fmla="*/ 2147483647 w 797"/>
              <a:gd name="T105" fmla="*/ 2147483647 h 446"/>
              <a:gd name="T106" fmla="*/ 2147483647 w 797"/>
              <a:gd name="T107" fmla="*/ 2147483647 h 446"/>
              <a:gd name="T108" fmla="*/ 2147483647 w 797"/>
              <a:gd name="T109" fmla="*/ 2147483647 h 446"/>
              <a:gd name="T110" fmla="*/ 2147483647 w 797"/>
              <a:gd name="T111" fmla="*/ 2147483647 h 446"/>
              <a:gd name="T112" fmla="*/ 2147483647 w 797"/>
              <a:gd name="T113" fmla="*/ 2147483647 h 446"/>
              <a:gd name="T114" fmla="*/ 2147483647 w 797"/>
              <a:gd name="T115" fmla="*/ 0 h 446"/>
              <a:gd name="T116" fmla="*/ 2147483647 w 797"/>
              <a:gd name="T117" fmla="*/ 2147483647 h 4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7"/>
              <a:gd name="T178" fmla="*/ 0 h 446"/>
              <a:gd name="T179" fmla="*/ 797 w 797"/>
              <a:gd name="T180" fmla="*/ 446 h 4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7" h="446">
                <a:moveTo>
                  <a:pt x="471" y="6"/>
                </a:moveTo>
                <a:lnTo>
                  <a:pt x="467" y="19"/>
                </a:lnTo>
                <a:lnTo>
                  <a:pt x="471" y="23"/>
                </a:lnTo>
                <a:lnTo>
                  <a:pt x="478" y="27"/>
                </a:lnTo>
                <a:lnTo>
                  <a:pt x="480" y="45"/>
                </a:lnTo>
                <a:lnTo>
                  <a:pt x="474" y="53"/>
                </a:lnTo>
                <a:lnTo>
                  <a:pt x="463" y="55"/>
                </a:lnTo>
                <a:lnTo>
                  <a:pt x="452" y="57"/>
                </a:lnTo>
                <a:lnTo>
                  <a:pt x="445" y="64"/>
                </a:lnTo>
                <a:lnTo>
                  <a:pt x="438" y="72"/>
                </a:lnTo>
                <a:lnTo>
                  <a:pt x="427" y="74"/>
                </a:lnTo>
                <a:lnTo>
                  <a:pt x="416" y="75"/>
                </a:lnTo>
                <a:lnTo>
                  <a:pt x="410" y="87"/>
                </a:lnTo>
                <a:lnTo>
                  <a:pt x="407" y="106"/>
                </a:lnTo>
                <a:lnTo>
                  <a:pt x="399" y="113"/>
                </a:lnTo>
                <a:lnTo>
                  <a:pt x="392" y="121"/>
                </a:lnTo>
                <a:lnTo>
                  <a:pt x="392" y="136"/>
                </a:lnTo>
                <a:lnTo>
                  <a:pt x="374" y="137"/>
                </a:lnTo>
                <a:lnTo>
                  <a:pt x="372" y="152"/>
                </a:lnTo>
                <a:lnTo>
                  <a:pt x="368" y="166"/>
                </a:lnTo>
                <a:lnTo>
                  <a:pt x="363" y="177"/>
                </a:lnTo>
                <a:lnTo>
                  <a:pt x="357" y="183"/>
                </a:lnTo>
                <a:lnTo>
                  <a:pt x="346" y="183"/>
                </a:lnTo>
                <a:lnTo>
                  <a:pt x="341" y="179"/>
                </a:lnTo>
                <a:lnTo>
                  <a:pt x="337" y="173"/>
                </a:lnTo>
                <a:lnTo>
                  <a:pt x="328" y="171"/>
                </a:lnTo>
                <a:lnTo>
                  <a:pt x="313" y="173"/>
                </a:lnTo>
                <a:lnTo>
                  <a:pt x="310" y="181"/>
                </a:lnTo>
                <a:lnTo>
                  <a:pt x="308" y="190"/>
                </a:lnTo>
                <a:lnTo>
                  <a:pt x="306" y="196"/>
                </a:lnTo>
                <a:lnTo>
                  <a:pt x="302" y="203"/>
                </a:lnTo>
                <a:lnTo>
                  <a:pt x="304" y="209"/>
                </a:lnTo>
                <a:lnTo>
                  <a:pt x="302" y="209"/>
                </a:lnTo>
                <a:lnTo>
                  <a:pt x="293" y="199"/>
                </a:lnTo>
                <a:lnTo>
                  <a:pt x="284" y="196"/>
                </a:lnTo>
                <a:lnTo>
                  <a:pt x="277" y="192"/>
                </a:lnTo>
                <a:lnTo>
                  <a:pt x="269" y="190"/>
                </a:lnTo>
                <a:lnTo>
                  <a:pt x="266" y="196"/>
                </a:lnTo>
                <a:lnTo>
                  <a:pt x="262" y="205"/>
                </a:lnTo>
                <a:lnTo>
                  <a:pt x="258" y="215"/>
                </a:lnTo>
                <a:lnTo>
                  <a:pt x="253" y="222"/>
                </a:lnTo>
                <a:lnTo>
                  <a:pt x="251" y="224"/>
                </a:lnTo>
                <a:lnTo>
                  <a:pt x="246" y="218"/>
                </a:lnTo>
                <a:lnTo>
                  <a:pt x="237" y="211"/>
                </a:lnTo>
                <a:lnTo>
                  <a:pt x="224" y="207"/>
                </a:lnTo>
                <a:lnTo>
                  <a:pt x="213" y="211"/>
                </a:lnTo>
                <a:lnTo>
                  <a:pt x="209" y="215"/>
                </a:lnTo>
                <a:lnTo>
                  <a:pt x="207" y="218"/>
                </a:lnTo>
                <a:lnTo>
                  <a:pt x="205" y="222"/>
                </a:lnTo>
                <a:lnTo>
                  <a:pt x="196" y="222"/>
                </a:lnTo>
                <a:lnTo>
                  <a:pt x="189" y="218"/>
                </a:lnTo>
                <a:lnTo>
                  <a:pt x="178" y="213"/>
                </a:lnTo>
                <a:lnTo>
                  <a:pt x="169" y="215"/>
                </a:lnTo>
                <a:lnTo>
                  <a:pt x="169" y="228"/>
                </a:lnTo>
                <a:lnTo>
                  <a:pt x="172" y="231"/>
                </a:lnTo>
                <a:lnTo>
                  <a:pt x="171" y="231"/>
                </a:lnTo>
                <a:lnTo>
                  <a:pt x="161" y="231"/>
                </a:lnTo>
                <a:lnTo>
                  <a:pt x="149" y="231"/>
                </a:lnTo>
                <a:lnTo>
                  <a:pt x="147" y="237"/>
                </a:lnTo>
                <a:lnTo>
                  <a:pt x="141" y="245"/>
                </a:lnTo>
                <a:lnTo>
                  <a:pt x="140" y="252"/>
                </a:lnTo>
                <a:lnTo>
                  <a:pt x="140" y="258"/>
                </a:lnTo>
                <a:lnTo>
                  <a:pt x="145" y="262"/>
                </a:lnTo>
                <a:lnTo>
                  <a:pt x="149" y="265"/>
                </a:lnTo>
                <a:lnTo>
                  <a:pt x="149" y="271"/>
                </a:lnTo>
                <a:lnTo>
                  <a:pt x="141" y="277"/>
                </a:lnTo>
                <a:lnTo>
                  <a:pt x="127" y="282"/>
                </a:lnTo>
                <a:lnTo>
                  <a:pt x="116" y="290"/>
                </a:lnTo>
                <a:lnTo>
                  <a:pt x="108" y="297"/>
                </a:lnTo>
                <a:lnTo>
                  <a:pt x="110" y="303"/>
                </a:lnTo>
                <a:lnTo>
                  <a:pt x="116" y="310"/>
                </a:lnTo>
                <a:lnTo>
                  <a:pt x="119" y="316"/>
                </a:lnTo>
                <a:lnTo>
                  <a:pt x="119" y="325"/>
                </a:lnTo>
                <a:lnTo>
                  <a:pt x="116" y="339"/>
                </a:lnTo>
                <a:lnTo>
                  <a:pt x="112" y="342"/>
                </a:lnTo>
                <a:lnTo>
                  <a:pt x="107" y="340"/>
                </a:lnTo>
                <a:lnTo>
                  <a:pt x="99" y="337"/>
                </a:lnTo>
                <a:lnTo>
                  <a:pt x="92" y="331"/>
                </a:lnTo>
                <a:lnTo>
                  <a:pt x="83" y="325"/>
                </a:lnTo>
                <a:lnTo>
                  <a:pt x="74" y="324"/>
                </a:lnTo>
                <a:lnTo>
                  <a:pt x="63" y="325"/>
                </a:lnTo>
                <a:lnTo>
                  <a:pt x="52" y="335"/>
                </a:lnTo>
                <a:lnTo>
                  <a:pt x="50" y="346"/>
                </a:lnTo>
                <a:lnTo>
                  <a:pt x="52" y="354"/>
                </a:lnTo>
                <a:lnTo>
                  <a:pt x="54" y="359"/>
                </a:lnTo>
                <a:lnTo>
                  <a:pt x="46" y="363"/>
                </a:lnTo>
                <a:lnTo>
                  <a:pt x="46" y="378"/>
                </a:lnTo>
                <a:lnTo>
                  <a:pt x="50" y="395"/>
                </a:lnTo>
                <a:lnTo>
                  <a:pt x="46" y="410"/>
                </a:lnTo>
                <a:lnTo>
                  <a:pt x="24" y="412"/>
                </a:lnTo>
                <a:lnTo>
                  <a:pt x="24" y="418"/>
                </a:lnTo>
                <a:lnTo>
                  <a:pt x="21" y="419"/>
                </a:lnTo>
                <a:lnTo>
                  <a:pt x="15" y="419"/>
                </a:lnTo>
                <a:lnTo>
                  <a:pt x="6" y="419"/>
                </a:lnTo>
                <a:lnTo>
                  <a:pt x="0" y="419"/>
                </a:lnTo>
                <a:lnTo>
                  <a:pt x="6" y="427"/>
                </a:lnTo>
                <a:lnTo>
                  <a:pt x="11" y="436"/>
                </a:lnTo>
                <a:lnTo>
                  <a:pt x="8" y="446"/>
                </a:lnTo>
                <a:lnTo>
                  <a:pt x="6" y="427"/>
                </a:lnTo>
                <a:lnTo>
                  <a:pt x="163" y="418"/>
                </a:lnTo>
                <a:lnTo>
                  <a:pt x="163" y="397"/>
                </a:lnTo>
                <a:lnTo>
                  <a:pt x="193" y="395"/>
                </a:lnTo>
                <a:lnTo>
                  <a:pt x="224" y="391"/>
                </a:lnTo>
                <a:lnTo>
                  <a:pt x="255" y="389"/>
                </a:lnTo>
                <a:lnTo>
                  <a:pt x="286" y="386"/>
                </a:lnTo>
                <a:lnTo>
                  <a:pt x="317" y="384"/>
                </a:lnTo>
                <a:lnTo>
                  <a:pt x="348" y="380"/>
                </a:lnTo>
                <a:lnTo>
                  <a:pt x="379" y="376"/>
                </a:lnTo>
                <a:lnTo>
                  <a:pt x="410" y="372"/>
                </a:lnTo>
                <a:lnTo>
                  <a:pt x="442" y="371"/>
                </a:lnTo>
                <a:lnTo>
                  <a:pt x="471" y="367"/>
                </a:lnTo>
                <a:lnTo>
                  <a:pt x="502" y="363"/>
                </a:lnTo>
                <a:lnTo>
                  <a:pt x="531" y="359"/>
                </a:lnTo>
                <a:lnTo>
                  <a:pt x="560" y="355"/>
                </a:lnTo>
                <a:lnTo>
                  <a:pt x="588" y="352"/>
                </a:lnTo>
                <a:lnTo>
                  <a:pt x="615" y="348"/>
                </a:lnTo>
                <a:lnTo>
                  <a:pt x="641" y="344"/>
                </a:lnTo>
                <a:lnTo>
                  <a:pt x="648" y="335"/>
                </a:lnTo>
                <a:lnTo>
                  <a:pt x="659" y="327"/>
                </a:lnTo>
                <a:lnTo>
                  <a:pt x="670" y="324"/>
                </a:lnTo>
                <a:lnTo>
                  <a:pt x="679" y="316"/>
                </a:lnTo>
                <a:lnTo>
                  <a:pt x="689" y="303"/>
                </a:lnTo>
                <a:lnTo>
                  <a:pt x="698" y="299"/>
                </a:lnTo>
                <a:lnTo>
                  <a:pt x="705" y="295"/>
                </a:lnTo>
                <a:lnTo>
                  <a:pt x="714" y="282"/>
                </a:lnTo>
                <a:lnTo>
                  <a:pt x="722" y="269"/>
                </a:lnTo>
                <a:lnTo>
                  <a:pt x="732" y="254"/>
                </a:lnTo>
                <a:lnTo>
                  <a:pt x="747" y="241"/>
                </a:lnTo>
                <a:lnTo>
                  <a:pt x="762" y="228"/>
                </a:lnTo>
                <a:lnTo>
                  <a:pt x="775" y="216"/>
                </a:lnTo>
                <a:lnTo>
                  <a:pt x="786" y="205"/>
                </a:lnTo>
                <a:lnTo>
                  <a:pt x="793" y="196"/>
                </a:lnTo>
                <a:lnTo>
                  <a:pt x="797" y="188"/>
                </a:lnTo>
                <a:lnTo>
                  <a:pt x="789" y="179"/>
                </a:lnTo>
                <a:lnTo>
                  <a:pt x="776" y="177"/>
                </a:lnTo>
                <a:lnTo>
                  <a:pt x="767" y="173"/>
                </a:lnTo>
                <a:lnTo>
                  <a:pt x="758" y="168"/>
                </a:lnTo>
                <a:lnTo>
                  <a:pt x="753" y="160"/>
                </a:lnTo>
                <a:lnTo>
                  <a:pt x="747" y="152"/>
                </a:lnTo>
                <a:lnTo>
                  <a:pt x="742" y="143"/>
                </a:lnTo>
                <a:lnTo>
                  <a:pt x="736" y="134"/>
                </a:lnTo>
                <a:lnTo>
                  <a:pt x="731" y="126"/>
                </a:lnTo>
                <a:lnTo>
                  <a:pt x="718" y="113"/>
                </a:lnTo>
                <a:lnTo>
                  <a:pt x="714" y="94"/>
                </a:lnTo>
                <a:lnTo>
                  <a:pt x="712" y="77"/>
                </a:lnTo>
                <a:lnTo>
                  <a:pt x="703" y="64"/>
                </a:lnTo>
                <a:lnTo>
                  <a:pt x="689" y="59"/>
                </a:lnTo>
                <a:lnTo>
                  <a:pt x="683" y="51"/>
                </a:lnTo>
                <a:lnTo>
                  <a:pt x="681" y="43"/>
                </a:lnTo>
                <a:lnTo>
                  <a:pt x="676" y="40"/>
                </a:lnTo>
                <a:lnTo>
                  <a:pt x="665" y="40"/>
                </a:lnTo>
                <a:lnTo>
                  <a:pt x="659" y="43"/>
                </a:lnTo>
                <a:lnTo>
                  <a:pt x="656" y="49"/>
                </a:lnTo>
                <a:lnTo>
                  <a:pt x="646" y="49"/>
                </a:lnTo>
                <a:lnTo>
                  <a:pt x="641" y="53"/>
                </a:lnTo>
                <a:lnTo>
                  <a:pt x="639" y="57"/>
                </a:lnTo>
                <a:lnTo>
                  <a:pt x="635" y="57"/>
                </a:lnTo>
                <a:lnTo>
                  <a:pt x="626" y="47"/>
                </a:lnTo>
                <a:lnTo>
                  <a:pt x="612" y="51"/>
                </a:lnTo>
                <a:lnTo>
                  <a:pt x="603" y="51"/>
                </a:lnTo>
                <a:lnTo>
                  <a:pt x="595" y="51"/>
                </a:lnTo>
                <a:lnTo>
                  <a:pt x="592" y="49"/>
                </a:lnTo>
                <a:lnTo>
                  <a:pt x="588" y="47"/>
                </a:lnTo>
                <a:lnTo>
                  <a:pt x="582" y="45"/>
                </a:lnTo>
                <a:lnTo>
                  <a:pt x="577" y="43"/>
                </a:lnTo>
                <a:lnTo>
                  <a:pt x="570" y="45"/>
                </a:lnTo>
                <a:lnTo>
                  <a:pt x="559" y="42"/>
                </a:lnTo>
                <a:lnTo>
                  <a:pt x="549" y="36"/>
                </a:lnTo>
                <a:lnTo>
                  <a:pt x="540" y="34"/>
                </a:lnTo>
                <a:lnTo>
                  <a:pt x="533" y="34"/>
                </a:lnTo>
                <a:lnTo>
                  <a:pt x="524" y="17"/>
                </a:lnTo>
                <a:lnTo>
                  <a:pt x="515" y="8"/>
                </a:lnTo>
                <a:lnTo>
                  <a:pt x="507" y="2"/>
                </a:lnTo>
                <a:lnTo>
                  <a:pt x="498" y="0"/>
                </a:lnTo>
                <a:lnTo>
                  <a:pt x="491" y="2"/>
                </a:lnTo>
                <a:lnTo>
                  <a:pt x="484" y="4"/>
                </a:lnTo>
                <a:lnTo>
                  <a:pt x="476" y="6"/>
                </a:lnTo>
                <a:lnTo>
                  <a:pt x="471" y="6"/>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99" name="Freeform 236">
            <a:extLst>
              <a:ext uri="{FF2B5EF4-FFF2-40B4-BE49-F238E27FC236}">
                <a16:creationId xmlns:a16="http://schemas.microsoft.com/office/drawing/2014/main" id="{76F7F922-CDB2-47DC-AFC0-6CAB1301C03C}"/>
              </a:ext>
            </a:extLst>
          </p:cNvPr>
          <p:cNvSpPr>
            <a:spLocks/>
          </p:cNvSpPr>
          <p:nvPr/>
        </p:nvSpPr>
        <p:spPr bwMode="auto">
          <a:xfrm>
            <a:off x="6887189" y="2581108"/>
            <a:ext cx="823443" cy="572573"/>
          </a:xfrm>
          <a:custGeom>
            <a:avLst/>
            <a:gdLst>
              <a:gd name="T0" fmla="*/ 2147483647 w 710"/>
              <a:gd name="T1" fmla="*/ 0 h 472"/>
              <a:gd name="T2" fmla="*/ 0 w 710"/>
              <a:gd name="T3" fmla="*/ 2147483647 h 472"/>
              <a:gd name="T4" fmla="*/ 2147483647 w 710"/>
              <a:gd name="T5" fmla="*/ 2147483647 h 472"/>
              <a:gd name="T6" fmla="*/ 2147483647 w 710"/>
              <a:gd name="T7" fmla="*/ 2147483647 h 472"/>
              <a:gd name="T8" fmla="*/ 2147483647 w 710"/>
              <a:gd name="T9" fmla="*/ 2147483647 h 472"/>
              <a:gd name="T10" fmla="*/ 2147483647 w 710"/>
              <a:gd name="T11" fmla="*/ 2147483647 h 472"/>
              <a:gd name="T12" fmla="*/ 2147483647 w 710"/>
              <a:gd name="T13" fmla="*/ 2147483647 h 472"/>
              <a:gd name="T14" fmla="*/ 2147483647 w 710"/>
              <a:gd name="T15" fmla="*/ 2147483647 h 472"/>
              <a:gd name="T16" fmla="*/ 2147483647 w 710"/>
              <a:gd name="T17" fmla="*/ 2147483647 h 472"/>
              <a:gd name="T18" fmla="*/ 2147483647 w 710"/>
              <a:gd name="T19" fmla="*/ 2147483647 h 472"/>
              <a:gd name="T20" fmla="*/ 2147483647 w 710"/>
              <a:gd name="T21" fmla="*/ 2147483647 h 472"/>
              <a:gd name="T22" fmla="*/ 2147483647 w 710"/>
              <a:gd name="T23" fmla="*/ 2147483647 h 472"/>
              <a:gd name="T24" fmla="*/ 2147483647 w 710"/>
              <a:gd name="T25" fmla="*/ 2147483647 h 472"/>
              <a:gd name="T26" fmla="*/ 2147483647 w 710"/>
              <a:gd name="T27" fmla="*/ 2147483647 h 472"/>
              <a:gd name="T28" fmla="*/ 2147483647 w 710"/>
              <a:gd name="T29" fmla="*/ 2147483647 h 472"/>
              <a:gd name="T30" fmla="*/ 2147483647 w 710"/>
              <a:gd name="T31" fmla="*/ 2147483647 h 472"/>
              <a:gd name="T32" fmla="*/ 2147483647 w 710"/>
              <a:gd name="T33" fmla="*/ 2147483647 h 472"/>
              <a:gd name="T34" fmla="*/ 2147483647 w 710"/>
              <a:gd name="T35" fmla="*/ 2147483647 h 472"/>
              <a:gd name="T36" fmla="*/ 2147483647 w 710"/>
              <a:gd name="T37" fmla="*/ 2147483647 h 472"/>
              <a:gd name="T38" fmla="*/ 2147483647 w 710"/>
              <a:gd name="T39" fmla="*/ 2147483647 h 472"/>
              <a:gd name="T40" fmla="*/ 2147483647 w 710"/>
              <a:gd name="T41" fmla="*/ 2147483647 h 472"/>
              <a:gd name="T42" fmla="*/ 2147483647 w 710"/>
              <a:gd name="T43" fmla="*/ 2147483647 h 472"/>
              <a:gd name="T44" fmla="*/ 2147483647 w 710"/>
              <a:gd name="T45" fmla="*/ 2147483647 h 472"/>
              <a:gd name="T46" fmla="*/ 2147483647 w 710"/>
              <a:gd name="T47" fmla="*/ 2147483647 h 472"/>
              <a:gd name="T48" fmla="*/ 2147483647 w 710"/>
              <a:gd name="T49" fmla="*/ 2147483647 h 472"/>
              <a:gd name="T50" fmla="*/ 2147483647 w 710"/>
              <a:gd name="T51" fmla="*/ 2147483647 h 472"/>
              <a:gd name="T52" fmla="*/ 2147483647 w 710"/>
              <a:gd name="T53" fmla="*/ 2147483647 h 472"/>
              <a:gd name="T54" fmla="*/ 2147483647 w 710"/>
              <a:gd name="T55" fmla="*/ 2147483647 h 472"/>
              <a:gd name="T56" fmla="*/ 2147483647 w 710"/>
              <a:gd name="T57" fmla="*/ 2147483647 h 472"/>
              <a:gd name="T58" fmla="*/ 2147483647 w 710"/>
              <a:gd name="T59" fmla="*/ 2147483647 h 472"/>
              <a:gd name="T60" fmla="*/ 2147483647 w 710"/>
              <a:gd name="T61" fmla="*/ 2147483647 h 472"/>
              <a:gd name="T62" fmla="*/ 2147483647 w 710"/>
              <a:gd name="T63" fmla="*/ 2147483647 h 472"/>
              <a:gd name="T64" fmla="*/ 2147483647 w 710"/>
              <a:gd name="T65" fmla="*/ 2147483647 h 472"/>
              <a:gd name="T66" fmla="*/ 2147483647 w 710"/>
              <a:gd name="T67" fmla="*/ 2147483647 h 472"/>
              <a:gd name="T68" fmla="*/ 2147483647 w 710"/>
              <a:gd name="T69" fmla="*/ 2147483647 h 472"/>
              <a:gd name="T70" fmla="*/ 2147483647 w 710"/>
              <a:gd name="T71" fmla="*/ 2147483647 h 472"/>
              <a:gd name="T72" fmla="*/ 2147483647 w 710"/>
              <a:gd name="T73" fmla="*/ 2147483647 h 472"/>
              <a:gd name="T74" fmla="*/ 2147483647 w 710"/>
              <a:gd name="T75" fmla="*/ 2147483647 h 472"/>
              <a:gd name="T76" fmla="*/ 2147483647 w 710"/>
              <a:gd name="T77" fmla="*/ 2147483647 h 472"/>
              <a:gd name="T78" fmla="*/ 2147483647 w 710"/>
              <a:gd name="T79" fmla="*/ 2147483647 h 472"/>
              <a:gd name="T80" fmla="*/ 2147483647 w 710"/>
              <a:gd name="T81" fmla="*/ 2147483647 h 472"/>
              <a:gd name="T82" fmla="*/ 2147483647 w 710"/>
              <a:gd name="T83" fmla="*/ 2147483647 h 472"/>
              <a:gd name="T84" fmla="*/ 2147483647 w 710"/>
              <a:gd name="T85" fmla="*/ 2147483647 h 472"/>
              <a:gd name="T86" fmla="*/ 2147483647 w 710"/>
              <a:gd name="T87" fmla="*/ 2147483647 h 472"/>
              <a:gd name="T88" fmla="*/ 2147483647 w 710"/>
              <a:gd name="T89" fmla="*/ 2147483647 h 472"/>
              <a:gd name="T90" fmla="*/ 2147483647 w 710"/>
              <a:gd name="T91" fmla="*/ 2147483647 h 472"/>
              <a:gd name="T92" fmla="*/ 2147483647 w 710"/>
              <a:gd name="T93" fmla="*/ 2147483647 h 472"/>
              <a:gd name="T94" fmla="*/ 2147483647 w 710"/>
              <a:gd name="T95" fmla="*/ 2147483647 h 472"/>
              <a:gd name="T96" fmla="*/ 2147483647 w 710"/>
              <a:gd name="T97" fmla="*/ 2147483647 h 472"/>
              <a:gd name="T98" fmla="*/ 2147483647 w 710"/>
              <a:gd name="T99" fmla="*/ 0 h 4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10"/>
              <a:gd name="T151" fmla="*/ 0 h 472"/>
              <a:gd name="T152" fmla="*/ 710 w 710"/>
              <a:gd name="T153" fmla="*/ 472 h 4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10" h="472">
                <a:moveTo>
                  <a:pt x="31" y="0"/>
                </a:moveTo>
                <a:lnTo>
                  <a:pt x="0" y="436"/>
                </a:lnTo>
                <a:lnTo>
                  <a:pt x="63" y="442"/>
                </a:lnTo>
                <a:lnTo>
                  <a:pt x="123" y="445"/>
                </a:lnTo>
                <a:lnTo>
                  <a:pt x="182" y="451"/>
                </a:lnTo>
                <a:lnTo>
                  <a:pt x="238" y="455"/>
                </a:lnTo>
                <a:lnTo>
                  <a:pt x="291" y="457"/>
                </a:lnTo>
                <a:lnTo>
                  <a:pt x="343" y="460"/>
                </a:lnTo>
                <a:lnTo>
                  <a:pt x="392" y="462"/>
                </a:lnTo>
                <a:lnTo>
                  <a:pt x="438" y="464"/>
                </a:lnTo>
                <a:lnTo>
                  <a:pt x="482" y="466"/>
                </a:lnTo>
                <a:lnTo>
                  <a:pt x="522" y="468"/>
                </a:lnTo>
                <a:lnTo>
                  <a:pt x="560" y="470"/>
                </a:lnTo>
                <a:lnTo>
                  <a:pt x="597" y="470"/>
                </a:lnTo>
                <a:lnTo>
                  <a:pt x="630" y="472"/>
                </a:lnTo>
                <a:lnTo>
                  <a:pt x="659" y="472"/>
                </a:lnTo>
                <a:lnTo>
                  <a:pt x="687" y="472"/>
                </a:lnTo>
                <a:lnTo>
                  <a:pt x="710" y="472"/>
                </a:lnTo>
                <a:lnTo>
                  <a:pt x="707" y="417"/>
                </a:lnTo>
                <a:lnTo>
                  <a:pt x="698" y="395"/>
                </a:lnTo>
                <a:lnTo>
                  <a:pt x="688" y="381"/>
                </a:lnTo>
                <a:lnTo>
                  <a:pt x="685" y="349"/>
                </a:lnTo>
                <a:lnTo>
                  <a:pt x="683" y="293"/>
                </a:lnTo>
                <a:lnTo>
                  <a:pt x="683" y="252"/>
                </a:lnTo>
                <a:lnTo>
                  <a:pt x="677" y="218"/>
                </a:lnTo>
                <a:lnTo>
                  <a:pt x="665" y="188"/>
                </a:lnTo>
                <a:lnTo>
                  <a:pt x="667" y="173"/>
                </a:lnTo>
                <a:lnTo>
                  <a:pt x="663" y="165"/>
                </a:lnTo>
                <a:lnTo>
                  <a:pt x="659" y="148"/>
                </a:lnTo>
                <a:lnTo>
                  <a:pt x="656" y="109"/>
                </a:lnTo>
                <a:lnTo>
                  <a:pt x="659" y="81"/>
                </a:lnTo>
                <a:lnTo>
                  <a:pt x="656" y="58"/>
                </a:lnTo>
                <a:lnTo>
                  <a:pt x="650" y="43"/>
                </a:lnTo>
                <a:lnTo>
                  <a:pt x="652" y="32"/>
                </a:lnTo>
                <a:lnTo>
                  <a:pt x="601" y="30"/>
                </a:lnTo>
                <a:lnTo>
                  <a:pt x="555" y="30"/>
                </a:lnTo>
                <a:lnTo>
                  <a:pt x="513" y="28"/>
                </a:lnTo>
                <a:lnTo>
                  <a:pt x="473" y="26"/>
                </a:lnTo>
                <a:lnTo>
                  <a:pt x="436" y="26"/>
                </a:lnTo>
                <a:lnTo>
                  <a:pt x="401" y="24"/>
                </a:lnTo>
                <a:lnTo>
                  <a:pt x="366" y="24"/>
                </a:lnTo>
                <a:lnTo>
                  <a:pt x="333" y="22"/>
                </a:lnTo>
                <a:lnTo>
                  <a:pt x="300" y="21"/>
                </a:lnTo>
                <a:lnTo>
                  <a:pt x="268" y="19"/>
                </a:lnTo>
                <a:lnTo>
                  <a:pt x="235" y="17"/>
                </a:lnTo>
                <a:lnTo>
                  <a:pt x="198" y="15"/>
                </a:lnTo>
                <a:lnTo>
                  <a:pt x="161" y="11"/>
                </a:lnTo>
                <a:lnTo>
                  <a:pt x="121" y="7"/>
                </a:lnTo>
                <a:lnTo>
                  <a:pt x="79" y="4"/>
                </a:lnTo>
                <a:lnTo>
                  <a:pt x="31" y="0"/>
                </a:lnTo>
                <a:close/>
              </a:path>
            </a:pathLst>
          </a:custGeom>
          <a:solidFill>
            <a:srgbClr val="00B0F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00" name="Freeform 238">
            <a:extLst>
              <a:ext uri="{FF2B5EF4-FFF2-40B4-BE49-F238E27FC236}">
                <a16:creationId xmlns:a16="http://schemas.microsoft.com/office/drawing/2014/main" id="{3B19802F-CAE9-4C7E-AA1F-263BE9FAA888}"/>
              </a:ext>
            </a:extLst>
          </p:cNvPr>
          <p:cNvSpPr>
            <a:spLocks/>
          </p:cNvSpPr>
          <p:nvPr/>
        </p:nvSpPr>
        <p:spPr bwMode="auto">
          <a:xfrm>
            <a:off x="6916596" y="3045451"/>
            <a:ext cx="794036" cy="551624"/>
          </a:xfrm>
          <a:custGeom>
            <a:avLst/>
            <a:gdLst>
              <a:gd name="T0" fmla="*/ 2147483647 w 759"/>
              <a:gd name="T1" fmla="*/ 2147483647 h 526"/>
              <a:gd name="T2" fmla="*/ 2147483647 w 759"/>
              <a:gd name="T3" fmla="*/ 2147483647 h 526"/>
              <a:gd name="T4" fmla="*/ 2147483647 w 759"/>
              <a:gd name="T5" fmla="*/ 2147483647 h 526"/>
              <a:gd name="T6" fmla="*/ 2147483647 w 759"/>
              <a:gd name="T7" fmla="*/ 2147483647 h 526"/>
              <a:gd name="T8" fmla="*/ 2147483647 w 759"/>
              <a:gd name="T9" fmla="*/ 2147483647 h 526"/>
              <a:gd name="T10" fmla="*/ 2147483647 w 759"/>
              <a:gd name="T11" fmla="*/ 2147483647 h 526"/>
              <a:gd name="T12" fmla="*/ 2147483647 w 759"/>
              <a:gd name="T13" fmla="*/ 2147483647 h 526"/>
              <a:gd name="T14" fmla="*/ 2147483647 w 759"/>
              <a:gd name="T15" fmla="*/ 2147483647 h 526"/>
              <a:gd name="T16" fmla="*/ 2147483647 w 759"/>
              <a:gd name="T17" fmla="*/ 2147483647 h 526"/>
              <a:gd name="T18" fmla="*/ 2147483647 w 759"/>
              <a:gd name="T19" fmla="*/ 2147483647 h 526"/>
              <a:gd name="T20" fmla="*/ 2147483647 w 759"/>
              <a:gd name="T21" fmla="*/ 2147483647 h 526"/>
              <a:gd name="T22" fmla="*/ 2147483647 w 759"/>
              <a:gd name="T23" fmla="*/ 2147483647 h 526"/>
              <a:gd name="T24" fmla="*/ 2147483647 w 759"/>
              <a:gd name="T25" fmla="*/ 2147483647 h 526"/>
              <a:gd name="T26" fmla="*/ 2147483647 w 759"/>
              <a:gd name="T27" fmla="*/ 2147483647 h 526"/>
              <a:gd name="T28" fmla="*/ 2147483647 w 759"/>
              <a:gd name="T29" fmla="*/ 2147483647 h 526"/>
              <a:gd name="T30" fmla="*/ 2147483647 w 759"/>
              <a:gd name="T31" fmla="*/ 2147483647 h 526"/>
              <a:gd name="T32" fmla="*/ 2147483647 w 759"/>
              <a:gd name="T33" fmla="*/ 2147483647 h 526"/>
              <a:gd name="T34" fmla="*/ 2147483647 w 759"/>
              <a:gd name="T35" fmla="*/ 2147483647 h 526"/>
              <a:gd name="T36" fmla="*/ 2147483647 w 759"/>
              <a:gd name="T37" fmla="*/ 2147483647 h 526"/>
              <a:gd name="T38" fmla="*/ 2147483647 w 759"/>
              <a:gd name="T39" fmla="*/ 2147483647 h 526"/>
              <a:gd name="T40" fmla="*/ 2147483647 w 759"/>
              <a:gd name="T41" fmla="*/ 2147483647 h 526"/>
              <a:gd name="T42" fmla="*/ 2147483647 w 759"/>
              <a:gd name="T43" fmla="*/ 2147483647 h 526"/>
              <a:gd name="T44" fmla="*/ 0 w 759"/>
              <a:gd name="T45" fmla="*/ 2147483647 h 526"/>
              <a:gd name="T46" fmla="*/ 2147483647 w 759"/>
              <a:gd name="T47" fmla="*/ 2147483647 h 526"/>
              <a:gd name="T48" fmla="*/ 2147483647 w 759"/>
              <a:gd name="T49" fmla="*/ 0 h 526"/>
              <a:gd name="T50" fmla="*/ 2147483647 w 759"/>
              <a:gd name="T51" fmla="*/ 2147483647 h 526"/>
              <a:gd name="T52" fmla="*/ 2147483647 w 759"/>
              <a:gd name="T53" fmla="*/ 2147483647 h 526"/>
              <a:gd name="T54" fmla="*/ 2147483647 w 759"/>
              <a:gd name="T55" fmla="*/ 2147483647 h 526"/>
              <a:gd name="T56" fmla="*/ 2147483647 w 759"/>
              <a:gd name="T57" fmla="*/ 2147483647 h 526"/>
              <a:gd name="T58" fmla="*/ 2147483647 w 759"/>
              <a:gd name="T59" fmla="*/ 2147483647 h 526"/>
              <a:gd name="T60" fmla="*/ 2147483647 w 759"/>
              <a:gd name="T61" fmla="*/ 2147483647 h 526"/>
              <a:gd name="T62" fmla="*/ 2147483647 w 759"/>
              <a:gd name="T63" fmla="*/ 2147483647 h 526"/>
              <a:gd name="T64" fmla="*/ 2147483647 w 759"/>
              <a:gd name="T65" fmla="*/ 2147483647 h 526"/>
              <a:gd name="T66" fmla="*/ 2147483647 w 759"/>
              <a:gd name="T67" fmla="*/ 2147483647 h 526"/>
              <a:gd name="T68" fmla="*/ 2147483647 w 759"/>
              <a:gd name="T69" fmla="*/ 2147483647 h 526"/>
              <a:gd name="T70" fmla="*/ 2147483647 w 759"/>
              <a:gd name="T71" fmla="*/ 2147483647 h 526"/>
              <a:gd name="T72" fmla="*/ 2147483647 w 759"/>
              <a:gd name="T73" fmla="*/ 2147483647 h 5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9"/>
              <a:gd name="T112" fmla="*/ 0 h 526"/>
              <a:gd name="T113" fmla="*/ 759 w 759"/>
              <a:gd name="T114" fmla="*/ 526 h 5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9" h="526">
                <a:moveTo>
                  <a:pt x="759" y="389"/>
                </a:moveTo>
                <a:lnTo>
                  <a:pt x="750" y="391"/>
                </a:lnTo>
                <a:lnTo>
                  <a:pt x="750" y="404"/>
                </a:lnTo>
                <a:lnTo>
                  <a:pt x="745" y="413"/>
                </a:lnTo>
                <a:lnTo>
                  <a:pt x="743" y="423"/>
                </a:lnTo>
                <a:lnTo>
                  <a:pt x="752" y="432"/>
                </a:lnTo>
                <a:lnTo>
                  <a:pt x="756" y="440"/>
                </a:lnTo>
                <a:lnTo>
                  <a:pt x="750" y="457"/>
                </a:lnTo>
                <a:lnTo>
                  <a:pt x="743" y="481"/>
                </a:lnTo>
                <a:lnTo>
                  <a:pt x="745" y="511"/>
                </a:lnTo>
                <a:lnTo>
                  <a:pt x="745" y="526"/>
                </a:lnTo>
                <a:lnTo>
                  <a:pt x="735" y="521"/>
                </a:lnTo>
                <a:lnTo>
                  <a:pt x="723" y="507"/>
                </a:lnTo>
                <a:lnTo>
                  <a:pt x="708" y="500"/>
                </a:lnTo>
                <a:lnTo>
                  <a:pt x="701" y="498"/>
                </a:lnTo>
                <a:lnTo>
                  <a:pt x="695" y="494"/>
                </a:lnTo>
                <a:lnTo>
                  <a:pt x="690" y="491"/>
                </a:lnTo>
                <a:lnTo>
                  <a:pt x="684" y="485"/>
                </a:lnTo>
                <a:lnTo>
                  <a:pt x="677" y="481"/>
                </a:lnTo>
                <a:lnTo>
                  <a:pt x="670" y="479"/>
                </a:lnTo>
                <a:lnTo>
                  <a:pt x="660" y="477"/>
                </a:lnTo>
                <a:lnTo>
                  <a:pt x="649" y="481"/>
                </a:lnTo>
                <a:lnTo>
                  <a:pt x="618" y="487"/>
                </a:lnTo>
                <a:lnTo>
                  <a:pt x="596" y="487"/>
                </a:lnTo>
                <a:lnTo>
                  <a:pt x="582" y="483"/>
                </a:lnTo>
                <a:lnTo>
                  <a:pt x="573" y="477"/>
                </a:lnTo>
                <a:lnTo>
                  <a:pt x="565" y="470"/>
                </a:lnTo>
                <a:lnTo>
                  <a:pt x="558" y="462"/>
                </a:lnTo>
                <a:lnTo>
                  <a:pt x="549" y="459"/>
                </a:lnTo>
                <a:lnTo>
                  <a:pt x="534" y="457"/>
                </a:lnTo>
                <a:lnTo>
                  <a:pt x="518" y="457"/>
                </a:lnTo>
                <a:lnTo>
                  <a:pt x="496" y="455"/>
                </a:lnTo>
                <a:lnTo>
                  <a:pt x="474" y="455"/>
                </a:lnTo>
                <a:lnTo>
                  <a:pt x="448" y="453"/>
                </a:lnTo>
                <a:lnTo>
                  <a:pt x="419" y="453"/>
                </a:lnTo>
                <a:lnTo>
                  <a:pt x="388" y="451"/>
                </a:lnTo>
                <a:lnTo>
                  <a:pt x="357" y="449"/>
                </a:lnTo>
                <a:lnTo>
                  <a:pt x="322" y="447"/>
                </a:lnTo>
                <a:lnTo>
                  <a:pt x="285" y="445"/>
                </a:lnTo>
                <a:lnTo>
                  <a:pt x="247" y="444"/>
                </a:lnTo>
                <a:lnTo>
                  <a:pt x="208" y="440"/>
                </a:lnTo>
                <a:lnTo>
                  <a:pt x="168" y="438"/>
                </a:lnTo>
                <a:lnTo>
                  <a:pt x="126" y="434"/>
                </a:lnTo>
                <a:lnTo>
                  <a:pt x="86" y="432"/>
                </a:lnTo>
                <a:lnTo>
                  <a:pt x="42" y="428"/>
                </a:lnTo>
                <a:lnTo>
                  <a:pt x="0" y="425"/>
                </a:lnTo>
                <a:lnTo>
                  <a:pt x="13" y="267"/>
                </a:lnTo>
                <a:lnTo>
                  <a:pt x="24" y="150"/>
                </a:lnTo>
                <a:lnTo>
                  <a:pt x="31" y="64"/>
                </a:lnTo>
                <a:lnTo>
                  <a:pt x="36" y="0"/>
                </a:lnTo>
                <a:lnTo>
                  <a:pt x="99" y="6"/>
                </a:lnTo>
                <a:lnTo>
                  <a:pt x="159" y="9"/>
                </a:lnTo>
                <a:lnTo>
                  <a:pt x="218" y="15"/>
                </a:lnTo>
                <a:lnTo>
                  <a:pt x="274" y="19"/>
                </a:lnTo>
                <a:lnTo>
                  <a:pt x="327" y="21"/>
                </a:lnTo>
                <a:lnTo>
                  <a:pt x="379" y="24"/>
                </a:lnTo>
                <a:lnTo>
                  <a:pt x="428" y="26"/>
                </a:lnTo>
                <a:lnTo>
                  <a:pt x="474" y="28"/>
                </a:lnTo>
                <a:lnTo>
                  <a:pt x="518" y="30"/>
                </a:lnTo>
                <a:lnTo>
                  <a:pt x="558" y="32"/>
                </a:lnTo>
                <a:lnTo>
                  <a:pt x="596" y="34"/>
                </a:lnTo>
                <a:lnTo>
                  <a:pt x="633" y="34"/>
                </a:lnTo>
                <a:lnTo>
                  <a:pt x="666" y="36"/>
                </a:lnTo>
                <a:lnTo>
                  <a:pt x="695" y="36"/>
                </a:lnTo>
                <a:lnTo>
                  <a:pt x="723" y="36"/>
                </a:lnTo>
                <a:lnTo>
                  <a:pt x="746" y="36"/>
                </a:lnTo>
                <a:lnTo>
                  <a:pt x="743" y="54"/>
                </a:lnTo>
                <a:lnTo>
                  <a:pt x="735" y="66"/>
                </a:lnTo>
                <a:lnTo>
                  <a:pt x="726" y="77"/>
                </a:lnTo>
                <a:lnTo>
                  <a:pt x="724" y="92"/>
                </a:lnTo>
                <a:lnTo>
                  <a:pt x="730" y="103"/>
                </a:lnTo>
                <a:lnTo>
                  <a:pt x="741" y="107"/>
                </a:lnTo>
                <a:lnTo>
                  <a:pt x="752" y="113"/>
                </a:lnTo>
                <a:lnTo>
                  <a:pt x="757" y="130"/>
                </a:lnTo>
                <a:lnTo>
                  <a:pt x="759" y="389"/>
                </a:lnTo>
                <a:close/>
              </a:path>
            </a:pathLst>
          </a:custGeom>
          <a:solidFill>
            <a:srgbClr val="00B0F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01" name="Freeform 244">
            <a:extLst>
              <a:ext uri="{FF2B5EF4-FFF2-40B4-BE49-F238E27FC236}">
                <a16:creationId xmlns:a16="http://schemas.microsoft.com/office/drawing/2014/main" id="{B5EAB96F-4B7A-4AE8-BF49-D6DBC5B4CA9D}"/>
              </a:ext>
            </a:extLst>
          </p:cNvPr>
          <p:cNvSpPr>
            <a:spLocks/>
          </p:cNvSpPr>
          <p:nvPr/>
        </p:nvSpPr>
        <p:spPr bwMode="auto">
          <a:xfrm>
            <a:off x="7780885" y="3872885"/>
            <a:ext cx="745023" cy="684292"/>
          </a:xfrm>
          <a:custGeom>
            <a:avLst/>
            <a:gdLst>
              <a:gd name="T0" fmla="*/ 2147483647 w 712"/>
              <a:gd name="T1" fmla="*/ 2147483647 h 649"/>
              <a:gd name="T2" fmla="*/ 2147483647 w 712"/>
              <a:gd name="T3" fmla="*/ 2147483647 h 649"/>
              <a:gd name="T4" fmla="*/ 2147483647 w 712"/>
              <a:gd name="T5" fmla="*/ 2147483647 h 649"/>
              <a:gd name="T6" fmla="*/ 2147483647 w 712"/>
              <a:gd name="T7" fmla="*/ 2147483647 h 649"/>
              <a:gd name="T8" fmla="*/ 2147483647 w 712"/>
              <a:gd name="T9" fmla="*/ 2147483647 h 649"/>
              <a:gd name="T10" fmla="*/ 2147483647 w 712"/>
              <a:gd name="T11" fmla="*/ 2147483647 h 649"/>
              <a:gd name="T12" fmla="*/ 2147483647 w 712"/>
              <a:gd name="T13" fmla="*/ 2147483647 h 649"/>
              <a:gd name="T14" fmla="*/ 2147483647 w 712"/>
              <a:gd name="T15" fmla="*/ 2147483647 h 649"/>
              <a:gd name="T16" fmla="*/ 2147483647 w 712"/>
              <a:gd name="T17" fmla="*/ 2147483647 h 649"/>
              <a:gd name="T18" fmla="*/ 2147483647 w 712"/>
              <a:gd name="T19" fmla="*/ 2147483647 h 649"/>
              <a:gd name="T20" fmla="*/ 2147483647 w 712"/>
              <a:gd name="T21" fmla="*/ 2147483647 h 649"/>
              <a:gd name="T22" fmla="*/ 2147483647 w 712"/>
              <a:gd name="T23" fmla="*/ 0 h 649"/>
              <a:gd name="T24" fmla="*/ 2147483647 w 712"/>
              <a:gd name="T25" fmla="*/ 2147483647 h 649"/>
              <a:gd name="T26" fmla="*/ 2147483647 w 712"/>
              <a:gd name="T27" fmla="*/ 2147483647 h 649"/>
              <a:gd name="T28" fmla="*/ 2147483647 w 712"/>
              <a:gd name="T29" fmla="*/ 2147483647 h 649"/>
              <a:gd name="T30" fmla="*/ 2147483647 w 712"/>
              <a:gd name="T31" fmla="*/ 2147483647 h 649"/>
              <a:gd name="T32" fmla="*/ 2147483647 w 712"/>
              <a:gd name="T33" fmla="*/ 2147483647 h 649"/>
              <a:gd name="T34" fmla="*/ 2147483647 w 712"/>
              <a:gd name="T35" fmla="*/ 2147483647 h 649"/>
              <a:gd name="T36" fmla="*/ 2147483647 w 712"/>
              <a:gd name="T37" fmla="*/ 2147483647 h 649"/>
              <a:gd name="T38" fmla="*/ 2147483647 w 712"/>
              <a:gd name="T39" fmla="*/ 2147483647 h 649"/>
              <a:gd name="T40" fmla="*/ 2147483647 w 712"/>
              <a:gd name="T41" fmla="*/ 2147483647 h 649"/>
              <a:gd name="T42" fmla="*/ 2147483647 w 712"/>
              <a:gd name="T43" fmla="*/ 2147483647 h 649"/>
              <a:gd name="T44" fmla="*/ 2147483647 w 712"/>
              <a:gd name="T45" fmla="*/ 2147483647 h 649"/>
              <a:gd name="T46" fmla="*/ 2147483647 w 712"/>
              <a:gd name="T47" fmla="*/ 2147483647 h 649"/>
              <a:gd name="T48" fmla="*/ 2147483647 w 712"/>
              <a:gd name="T49" fmla="*/ 2147483647 h 649"/>
              <a:gd name="T50" fmla="*/ 2147483647 w 712"/>
              <a:gd name="T51" fmla="*/ 2147483647 h 649"/>
              <a:gd name="T52" fmla="*/ 2147483647 w 712"/>
              <a:gd name="T53" fmla="*/ 2147483647 h 649"/>
              <a:gd name="T54" fmla="*/ 2147483647 w 712"/>
              <a:gd name="T55" fmla="*/ 2147483647 h 649"/>
              <a:gd name="T56" fmla="*/ 2147483647 w 712"/>
              <a:gd name="T57" fmla="*/ 2147483647 h 649"/>
              <a:gd name="T58" fmla="*/ 2147483647 w 712"/>
              <a:gd name="T59" fmla="*/ 2147483647 h 649"/>
              <a:gd name="T60" fmla="*/ 2147483647 w 712"/>
              <a:gd name="T61" fmla="*/ 2147483647 h 649"/>
              <a:gd name="T62" fmla="*/ 2147483647 w 712"/>
              <a:gd name="T63" fmla="*/ 2147483647 h 649"/>
              <a:gd name="T64" fmla="*/ 2147483647 w 712"/>
              <a:gd name="T65" fmla="*/ 2147483647 h 649"/>
              <a:gd name="T66" fmla="*/ 2147483647 w 712"/>
              <a:gd name="T67" fmla="*/ 2147483647 h 649"/>
              <a:gd name="T68" fmla="*/ 2147483647 w 712"/>
              <a:gd name="T69" fmla="*/ 2147483647 h 649"/>
              <a:gd name="T70" fmla="*/ 2147483647 w 712"/>
              <a:gd name="T71" fmla="*/ 2147483647 h 649"/>
              <a:gd name="T72" fmla="*/ 2147483647 w 712"/>
              <a:gd name="T73" fmla="*/ 2147483647 h 649"/>
              <a:gd name="T74" fmla="*/ 2147483647 w 712"/>
              <a:gd name="T75" fmla="*/ 2147483647 h 649"/>
              <a:gd name="T76" fmla="*/ 2147483647 w 712"/>
              <a:gd name="T77" fmla="*/ 2147483647 h 649"/>
              <a:gd name="T78" fmla="*/ 2147483647 w 712"/>
              <a:gd name="T79" fmla="*/ 2147483647 h 649"/>
              <a:gd name="T80" fmla="*/ 2147483647 w 712"/>
              <a:gd name="T81" fmla="*/ 2147483647 h 649"/>
              <a:gd name="T82" fmla="*/ 2147483647 w 712"/>
              <a:gd name="T83" fmla="*/ 2147483647 h 649"/>
              <a:gd name="T84" fmla="*/ 2147483647 w 712"/>
              <a:gd name="T85" fmla="*/ 2147483647 h 649"/>
              <a:gd name="T86" fmla="*/ 2147483647 w 712"/>
              <a:gd name="T87" fmla="*/ 2147483647 h 649"/>
              <a:gd name="T88" fmla="*/ 2147483647 w 712"/>
              <a:gd name="T89" fmla="*/ 2147483647 h 649"/>
              <a:gd name="T90" fmla="*/ 2147483647 w 712"/>
              <a:gd name="T91" fmla="*/ 2147483647 h 649"/>
              <a:gd name="T92" fmla="*/ 2147483647 w 712"/>
              <a:gd name="T93" fmla="*/ 2147483647 h 649"/>
              <a:gd name="T94" fmla="*/ 2147483647 w 712"/>
              <a:gd name="T95" fmla="*/ 2147483647 h 649"/>
              <a:gd name="T96" fmla="*/ 2147483647 w 712"/>
              <a:gd name="T97" fmla="*/ 2147483647 h 649"/>
              <a:gd name="T98" fmla="*/ 2147483647 w 712"/>
              <a:gd name="T99" fmla="*/ 2147483647 h 649"/>
              <a:gd name="T100" fmla="*/ 2147483647 w 712"/>
              <a:gd name="T101" fmla="*/ 2147483647 h 649"/>
              <a:gd name="T102" fmla="*/ 2147483647 w 712"/>
              <a:gd name="T103" fmla="*/ 2147483647 h 649"/>
              <a:gd name="T104" fmla="*/ 2147483647 w 712"/>
              <a:gd name="T105" fmla="*/ 2147483647 h 649"/>
              <a:gd name="T106" fmla="*/ 2147483647 w 712"/>
              <a:gd name="T107" fmla="*/ 2147483647 h 649"/>
              <a:gd name="T108" fmla="*/ 2147483647 w 712"/>
              <a:gd name="T109" fmla="*/ 2147483647 h 649"/>
              <a:gd name="T110" fmla="*/ 2147483647 w 712"/>
              <a:gd name="T111" fmla="*/ 2147483647 h 649"/>
              <a:gd name="T112" fmla="*/ 2147483647 w 712"/>
              <a:gd name="T113" fmla="*/ 2147483647 h 649"/>
              <a:gd name="T114" fmla="*/ 2147483647 w 712"/>
              <a:gd name="T115" fmla="*/ 2147483647 h 6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12"/>
              <a:gd name="T175" fmla="*/ 0 h 649"/>
              <a:gd name="T176" fmla="*/ 712 w 712"/>
              <a:gd name="T177" fmla="*/ 649 h 6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12" h="649">
                <a:moveTo>
                  <a:pt x="26" y="72"/>
                </a:moveTo>
                <a:lnTo>
                  <a:pt x="22" y="64"/>
                </a:lnTo>
                <a:lnTo>
                  <a:pt x="15" y="59"/>
                </a:lnTo>
                <a:lnTo>
                  <a:pt x="9" y="49"/>
                </a:lnTo>
                <a:lnTo>
                  <a:pt x="7" y="38"/>
                </a:lnTo>
                <a:lnTo>
                  <a:pt x="7" y="30"/>
                </a:lnTo>
                <a:lnTo>
                  <a:pt x="7" y="23"/>
                </a:lnTo>
                <a:lnTo>
                  <a:pt x="4" y="19"/>
                </a:lnTo>
                <a:lnTo>
                  <a:pt x="0" y="15"/>
                </a:lnTo>
                <a:lnTo>
                  <a:pt x="37" y="15"/>
                </a:lnTo>
                <a:lnTo>
                  <a:pt x="75" y="15"/>
                </a:lnTo>
                <a:lnTo>
                  <a:pt x="110" y="15"/>
                </a:lnTo>
                <a:lnTo>
                  <a:pt x="146" y="15"/>
                </a:lnTo>
                <a:lnTo>
                  <a:pt x="179" y="14"/>
                </a:lnTo>
                <a:lnTo>
                  <a:pt x="212" y="12"/>
                </a:lnTo>
                <a:lnTo>
                  <a:pt x="243" y="12"/>
                </a:lnTo>
                <a:lnTo>
                  <a:pt x="274" y="10"/>
                </a:lnTo>
                <a:lnTo>
                  <a:pt x="302" y="8"/>
                </a:lnTo>
                <a:lnTo>
                  <a:pt x="326" y="6"/>
                </a:lnTo>
                <a:lnTo>
                  <a:pt x="350" y="4"/>
                </a:lnTo>
                <a:lnTo>
                  <a:pt x="370" y="4"/>
                </a:lnTo>
                <a:lnTo>
                  <a:pt x="386" y="2"/>
                </a:lnTo>
                <a:lnTo>
                  <a:pt x="401" y="0"/>
                </a:lnTo>
                <a:lnTo>
                  <a:pt x="410" y="0"/>
                </a:lnTo>
                <a:lnTo>
                  <a:pt x="417" y="0"/>
                </a:lnTo>
                <a:lnTo>
                  <a:pt x="423" y="10"/>
                </a:lnTo>
                <a:lnTo>
                  <a:pt x="430" y="17"/>
                </a:lnTo>
                <a:lnTo>
                  <a:pt x="436" y="27"/>
                </a:lnTo>
                <a:lnTo>
                  <a:pt x="441" y="34"/>
                </a:lnTo>
                <a:lnTo>
                  <a:pt x="441" y="74"/>
                </a:lnTo>
                <a:lnTo>
                  <a:pt x="450" y="106"/>
                </a:lnTo>
                <a:lnTo>
                  <a:pt x="463" y="130"/>
                </a:lnTo>
                <a:lnTo>
                  <a:pt x="479" y="149"/>
                </a:lnTo>
                <a:lnTo>
                  <a:pt x="498" y="166"/>
                </a:lnTo>
                <a:lnTo>
                  <a:pt x="512" y="179"/>
                </a:lnTo>
                <a:lnTo>
                  <a:pt x="523" y="194"/>
                </a:lnTo>
                <a:lnTo>
                  <a:pt x="529" y="209"/>
                </a:lnTo>
                <a:lnTo>
                  <a:pt x="527" y="226"/>
                </a:lnTo>
                <a:lnTo>
                  <a:pt x="531" y="237"/>
                </a:lnTo>
                <a:lnTo>
                  <a:pt x="536" y="241"/>
                </a:lnTo>
                <a:lnTo>
                  <a:pt x="547" y="237"/>
                </a:lnTo>
                <a:lnTo>
                  <a:pt x="562" y="232"/>
                </a:lnTo>
                <a:lnTo>
                  <a:pt x="573" y="230"/>
                </a:lnTo>
                <a:lnTo>
                  <a:pt x="582" y="237"/>
                </a:lnTo>
                <a:lnTo>
                  <a:pt x="589" y="252"/>
                </a:lnTo>
                <a:lnTo>
                  <a:pt x="591" y="279"/>
                </a:lnTo>
                <a:lnTo>
                  <a:pt x="584" y="294"/>
                </a:lnTo>
                <a:lnTo>
                  <a:pt x="575" y="307"/>
                </a:lnTo>
                <a:lnTo>
                  <a:pt x="571" y="324"/>
                </a:lnTo>
                <a:lnTo>
                  <a:pt x="576" y="339"/>
                </a:lnTo>
                <a:lnTo>
                  <a:pt x="586" y="350"/>
                </a:lnTo>
                <a:lnTo>
                  <a:pt x="597" y="358"/>
                </a:lnTo>
                <a:lnTo>
                  <a:pt x="608" y="365"/>
                </a:lnTo>
                <a:lnTo>
                  <a:pt x="620" y="369"/>
                </a:lnTo>
                <a:lnTo>
                  <a:pt x="630" y="374"/>
                </a:lnTo>
                <a:lnTo>
                  <a:pt x="639" y="378"/>
                </a:lnTo>
                <a:lnTo>
                  <a:pt x="642" y="384"/>
                </a:lnTo>
                <a:lnTo>
                  <a:pt x="651" y="397"/>
                </a:lnTo>
                <a:lnTo>
                  <a:pt x="662" y="406"/>
                </a:lnTo>
                <a:lnTo>
                  <a:pt x="670" y="418"/>
                </a:lnTo>
                <a:lnTo>
                  <a:pt x="670" y="435"/>
                </a:lnTo>
                <a:lnTo>
                  <a:pt x="672" y="453"/>
                </a:lnTo>
                <a:lnTo>
                  <a:pt x="668" y="457"/>
                </a:lnTo>
                <a:lnTo>
                  <a:pt x="664" y="459"/>
                </a:lnTo>
                <a:lnTo>
                  <a:pt x="664" y="465"/>
                </a:lnTo>
                <a:lnTo>
                  <a:pt x="672" y="478"/>
                </a:lnTo>
                <a:lnTo>
                  <a:pt x="683" y="493"/>
                </a:lnTo>
                <a:lnTo>
                  <a:pt x="694" y="502"/>
                </a:lnTo>
                <a:lnTo>
                  <a:pt x="701" y="495"/>
                </a:lnTo>
                <a:lnTo>
                  <a:pt x="701" y="491"/>
                </a:lnTo>
                <a:lnTo>
                  <a:pt x="701" y="489"/>
                </a:lnTo>
                <a:lnTo>
                  <a:pt x="703" y="495"/>
                </a:lnTo>
                <a:lnTo>
                  <a:pt x="708" y="506"/>
                </a:lnTo>
                <a:lnTo>
                  <a:pt x="708" y="521"/>
                </a:lnTo>
                <a:lnTo>
                  <a:pt x="712" y="538"/>
                </a:lnTo>
                <a:lnTo>
                  <a:pt x="708" y="553"/>
                </a:lnTo>
                <a:lnTo>
                  <a:pt x="686" y="555"/>
                </a:lnTo>
                <a:lnTo>
                  <a:pt x="686" y="561"/>
                </a:lnTo>
                <a:lnTo>
                  <a:pt x="683" y="562"/>
                </a:lnTo>
                <a:lnTo>
                  <a:pt x="677" y="562"/>
                </a:lnTo>
                <a:lnTo>
                  <a:pt x="668" y="562"/>
                </a:lnTo>
                <a:lnTo>
                  <a:pt x="662" y="562"/>
                </a:lnTo>
                <a:lnTo>
                  <a:pt x="668" y="570"/>
                </a:lnTo>
                <a:lnTo>
                  <a:pt x="673" y="579"/>
                </a:lnTo>
                <a:lnTo>
                  <a:pt x="670" y="589"/>
                </a:lnTo>
                <a:lnTo>
                  <a:pt x="664" y="606"/>
                </a:lnTo>
                <a:lnTo>
                  <a:pt x="666" y="623"/>
                </a:lnTo>
                <a:lnTo>
                  <a:pt x="668" y="638"/>
                </a:lnTo>
                <a:lnTo>
                  <a:pt x="661" y="649"/>
                </a:lnTo>
                <a:lnTo>
                  <a:pt x="584" y="649"/>
                </a:lnTo>
                <a:lnTo>
                  <a:pt x="604" y="626"/>
                </a:lnTo>
                <a:lnTo>
                  <a:pt x="615" y="613"/>
                </a:lnTo>
                <a:lnTo>
                  <a:pt x="619" y="606"/>
                </a:lnTo>
                <a:lnTo>
                  <a:pt x="617" y="602"/>
                </a:lnTo>
                <a:lnTo>
                  <a:pt x="613" y="600"/>
                </a:lnTo>
                <a:lnTo>
                  <a:pt x="609" y="598"/>
                </a:lnTo>
                <a:lnTo>
                  <a:pt x="608" y="591"/>
                </a:lnTo>
                <a:lnTo>
                  <a:pt x="611" y="579"/>
                </a:lnTo>
                <a:lnTo>
                  <a:pt x="123" y="585"/>
                </a:lnTo>
                <a:lnTo>
                  <a:pt x="119" y="239"/>
                </a:lnTo>
                <a:lnTo>
                  <a:pt x="117" y="222"/>
                </a:lnTo>
                <a:lnTo>
                  <a:pt x="106" y="211"/>
                </a:lnTo>
                <a:lnTo>
                  <a:pt x="97" y="202"/>
                </a:lnTo>
                <a:lnTo>
                  <a:pt x="91" y="192"/>
                </a:lnTo>
                <a:lnTo>
                  <a:pt x="86" y="179"/>
                </a:lnTo>
                <a:lnTo>
                  <a:pt x="79" y="170"/>
                </a:lnTo>
                <a:lnTo>
                  <a:pt x="71" y="162"/>
                </a:lnTo>
                <a:lnTo>
                  <a:pt x="73" y="155"/>
                </a:lnTo>
                <a:lnTo>
                  <a:pt x="80" y="139"/>
                </a:lnTo>
                <a:lnTo>
                  <a:pt x="82" y="126"/>
                </a:lnTo>
                <a:lnTo>
                  <a:pt x="77" y="119"/>
                </a:lnTo>
                <a:lnTo>
                  <a:pt x="62" y="117"/>
                </a:lnTo>
                <a:lnTo>
                  <a:pt x="51" y="113"/>
                </a:lnTo>
                <a:lnTo>
                  <a:pt x="46" y="104"/>
                </a:lnTo>
                <a:lnTo>
                  <a:pt x="40" y="92"/>
                </a:lnTo>
                <a:lnTo>
                  <a:pt x="31" y="89"/>
                </a:lnTo>
                <a:lnTo>
                  <a:pt x="26" y="72"/>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02" name="Freeform 246">
            <a:extLst>
              <a:ext uri="{FF2B5EF4-FFF2-40B4-BE49-F238E27FC236}">
                <a16:creationId xmlns:a16="http://schemas.microsoft.com/office/drawing/2014/main" id="{952707E1-A711-41F6-A52B-B6C2D95ED2B4}"/>
              </a:ext>
            </a:extLst>
          </p:cNvPr>
          <p:cNvSpPr>
            <a:spLocks/>
          </p:cNvSpPr>
          <p:nvPr/>
        </p:nvSpPr>
        <p:spPr bwMode="auto">
          <a:xfrm>
            <a:off x="7691025" y="3441712"/>
            <a:ext cx="682937" cy="474816"/>
          </a:xfrm>
          <a:custGeom>
            <a:avLst/>
            <a:gdLst>
              <a:gd name="T0" fmla="*/ 2147483647 w 653"/>
              <a:gd name="T1" fmla="*/ 2147483647 h 451"/>
              <a:gd name="T2" fmla="*/ 2147483647 w 653"/>
              <a:gd name="T3" fmla="*/ 2147483647 h 451"/>
              <a:gd name="T4" fmla="*/ 2147483647 w 653"/>
              <a:gd name="T5" fmla="*/ 2147483647 h 451"/>
              <a:gd name="T6" fmla="*/ 2147483647 w 653"/>
              <a:gd name="T7" fmla="*/ 2147483647 h 451"/>
              <a:gd name="T8" fmla="*/ 2147483647 w 653"/>
              <a:gd name="T9" fmla="*/ 2147483647 h 451"/>
              <a:gd name="T10" fmla="*/ 2147483647 w 653"/>
              <a:gd name="T11" fmla="*/ 2147483647 h 451"/>
              <a:gd name="T12" fmla="*/ 2147483647 w 653"/>
              <a:gd name="T13" fmla="*/ 2147483647 h 451"/>
              <a:gd name="T14" fmla="*/ 2147483647 w 653"/>
              <a:gd name="T15" fmla="*/ 2147483647 h 451"/>
              <a:gd name="T16" fmla="*/ 2147483647 w 653"/>
              <a:gd name="T17" fmla="*/ 2147483647 h 451"/>
              <a:gd name="T18" fmla="*/ 2147483647 w 653"/>
              <a:gd name="T19" fmla="*/ 2147483647 h 451"/>
              <a:gd name="T20" fmla="*/ 2147483647 w 653"/>
              <a:gd name="T21" fmla="*/ 2147483647 h 451"/>
              <a:gd name="T22" fmla="*/ 2147483647 w 653"/>
              <a:gd name="T23" fmla="*/ 2147483647 h 451"/>
              <a:gd name="T24" fmla="*/ 2147483647 w 653"/>
              <a:gd name="T25" fmla="*/ 2147483647 h 451"/>
              <a:gd name="T26" fmla="*/ 2147483647 w 653"/>
              <a:gd name="T27" fmla="*/ 2147483647 h 451"/>
              <a:gd name="T28" fmla="*/ 2147483647 w 653"/>
              <a:gd name="T29" fmla="*/ 2147483647 h 451"/>
              <a:gd name="T30" fmla="*/ 2147483647 w 653"/>
              <a:gd name="T31" fmla="*/ 2147483647 h 451"/>
              <a:gd name="T32" fmla="*/ 2147483647 w 653"/>
              <a:gd name="T33" fmla="*/ 2147483647 h 451"/>
              <a:gd name="T34" fmla="*/ 2147483647 w 653"/>
              <a:gd name="T35" fmla="*/ 2147483647 h 451"/>
              <a:gd name="T36" fmla="*/ 2147483647 w 653"/>
              <a:gd name="T37" fmla="*/ 2147483647 h 451"/>
              <a:gd name="T38" fmla="*/ 2147483647 w 653"/>
              <a:gd name="T39" fmla="*/ 2147483647 h 451"/>
              <a:gd name="T40" fmla="*/ 0 w 653"/>
              <a:gd name="T41" fmla="*/ 2147483647 h 451"/>
              <a:gd name="T42" fmla="*/ 2147483647 w 653"/>
              <a:gd name="T43" fmla="*/ 2147483647 h 451"/>
              <a:gd name="T44" fmla="*/ 2147483647 w 653"/>
              <a:gd name="T45" fmla="*/ 2147483647 h 451"/>
              <a:gd name="T46" fmla="*/ 2147483647 w 653"/>
              <a:gd name="T47" fmla="*/ 2147483647 h 451"/>
              <a:gd name="T48" fmla="*/ 2147483647 w 653"/>
              <a:gd name="T49" fmla="*/ 2147483647 h 451"/>
              <a:gd name="T50" fmla="*/ 2147483647 w 653"/>
              <a:gd name="T51" fmla="*/ 2147483647 h 451"/>
              <a:gd name="T52" fmla="*/ 2147483647 w 653"/>
              <a:gd name="T53" fmla="*/ 2147483647 h 451"/>
              <a:gd name="T54" fmla="*/ 2147483647 w 653"/>
              <a:gd name="T55" fmla="*/ 2147483647 h 451"/>
              <a:gd name="T56" fmla="*/ 2147483647 w 653"/>
              <a:gd name="T57" fmla="*/ 2147483647 h 451"/>
              <a:gd name="T58" fmla="*/ 2147483647 w 653"/>
              <a:gd name="T59" fmla="*/ 2147483647 h 451"/>
              <a:gd name="T60" fmla="*/ 2147483647 w 653"/>
              <a:gd name="T61" fmla="*/ 2147483647 h 451"/>
              <a:gd name="T62" fmla="*/ 2147483647 w 653"/>
              <a:gd name="T63" fmla="*/ 2147483647 h 451"/>
              <a:gd name="T64" fmla="*/ 2147483647 w 653"/>
              <a:gd name="T65" fmla="*/ 2147483647 h 451"/>
              <a:gd name="T66" fmla="*/ 2147483647 w 653"/>
              <a:gd name="T67" fmla="*/ 2147483647 h 451"/>
              <a:gd name="T68" fmla="*/ 2147483647 w 653"/>
              <a:gd name="T69" fmla="*/ 2147483647 h 451"/>
              <a:gd name="T70" fmla="*/ 2147483647 w 653"/>
              <a:gd name="T71" fmla="*/ 0 h 451"/>
              <a:gd name="T72" fmla="*/ 2147483647 w 653"/>
              <a:gd name="T73" fmla="*/ 2147483647 h 451"/>
              <a:gd name="T74" fmla="*/ 2147483647 w 653"/>
              <a:gd name="T75" fmla="*/ 2147483647 h 451"/>
              <a:gd name="T76" fmla="*/ 2147483647 w 653"/>
              <a:gd name="T77" fmla="*/ 2147483647 h 451"/>
              <a:gd name="T78" fmla="*/ 2147483647 w 653"/>
              <a:gd name="T79" fmla="*/ 2147483647 h 451"/>
              <a:gd name="T80" fmla="*/ 2147483647 w 653"/>
              <a:gd name="T81" fmla="*/ 2147483647 h 451"/>
              <a:gd name="T82" fmla="*/ 2147483647 w 653"/>
              <a:gd name="T83" fmla="*/ 2147483647 h 451"/>
              <a:gd name="T84" fmla="*/ 2147483647 w 653"/>
              <a:gd name="T85" fmla="*/ 2147483647 h 451"/>
              <a:gd name="T86" fmla="*/ 2147483647 w 653"/>
              <a:gd name="T87" fmla="*/ 2147483647 h 451"/>
              <a:gd name="T88" fmla="*/ 2147483647 w 653"/>
              <a:gd name="T89" fmla="*/ 2147483647 h 451"/>
              <a:gd name="T90" fmla="*/ 2147483647 w 653"/>
              <a:gd name="T91" fmla="*/ 2147483647 h 451"/>
              <a:gd name="T92" fmla="*/ 2147483647 w 653"/>
              <a:gd name="T93" fmla="*/ 2147483647 h 451"/>
              <a:gd name="T94" fmla="*/ 2147483647 w 653"/>
              <a:gd name="T95" fmla="*/ 2147483647 h 451"/>
              <a:gd name="T96" fmla="*/ 2147483647 w 653"/>
              <a:gd name="T97" fmla="*/ 2147483647 h 451"/>
              <a:gd name="T98" fmla="*/ 2147483647 w 653"/>
              <a:gd name="T99" fmla="*/ 2147483647 h 451"/>
              <a:gd name="T100" fmla="*/ 2147483647 w 653"/>
              <a:gd name="T101" fmla="*/ 2147483647 h 451"/>
              <a:gd name="T102" fmla="*/ 2147483647 w 653"/>
              <a:gd name="T103" fmla="*/ 2147483647 h 451"/>
              <a:gd name="T104" fmla="*/ 2147483647 w 653"/>
              <a:gd name="T105" fmla="*/ 2147483647 h 451"/>
              <a:gd name="T106" fmla="*/ 2147483647 w 653"/>
              <a:gd name="T107" fmla="*/ 2147483647 h 451"/>
              <a:gd name="T108" fmla="*/ 2147483647 w 653"/>
              <a:gd name="T109" fmla="*/ 2147483647 h 451"/>
              <a:gd name="T110" fmla="*/ 2147483647 w 653"/>
              <a:gd name="T111" fmla="*/ 2147483647 h 451"/>
              <a:gd name="T112" fmla="*/ 2147483647 w 653"/>
              <a:gd name="T113" fmla="*/ 2147483647 h 451"/>
              <a:gd name="T114" fmla="*/ 2147483647 w 653"/>
              <a:gd name="T115" fmla="*/ 2147483647 h 4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53"/>
              <a:gd name="T175" fmla="*/ 0 h 451"/>
              <a:gd name="T176" fmla="*/ 653 w 653"/>
              <a:gd name="T177" fmla="*/ 451 h 4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53" h="451">
                <a:moveTo>
                  <a:pt x="527" y="445"/>
                </a:moveTo>
                <a:lnTo>
                  <a:pt x="522" y="438"/>
                </a:lnTo>
                <a:lnTo>
                  <a:pt x="516" y="428"/>
                </a:lnTo>
                <a:lnTo>
                  <a:pt x="509" y="421"/>
                </a:lnTo>
                <a:lnTo>
                  <a:pt x="503" y="411"/>
                </a:lnTo>
                <a:lnTo>
                  <a:pt x="496" y="411"/>
                </a:lnTo>
                <a:lnTo>
                  <a:pt x="487" y="411"/>
                </a:lnTo>
                <a:lnTo>
                  <a:pt x="472" y="413"/>
                </a:lnTo>
                <a:lnTo>
                  <a:pt x="456" y="415"/>
                </a:lnTo>
                <a:lnTo>
                  <a:pt x="436" y="415"/>
                </a:lnTo>
                <a:lnTo>
                  <a:pt x="412" y="417"/>
                </a:lnTo>
                <a:lnTo>
                  <a:pt x="388" y="419"/>
                </a:lnTo>
                <a:lnTo>
                  <a:pt x="360" y="421"/>
                </a:lnTo>
                <a:lnTo>
                  <a:pt x="329" y="423"/>
                </a:lnTo>
                <a:lnTo>
                  <a:pt x="298" y="423"/>
                </a:lnTo>
                <a:lnTo>
                  <a:pt x="265" y="425"/>
                </a:lnTo>
                <a:lnTo>
                  <a:pt x="232" y="426"/>
                </a:lnTo>
                <a:lnTo>
                  <a:pt x="196" y="426"/>
                </a:lnTo>
                <a:lnTo>
                  <a:pt x="161" y="426"/>
                </a:lnTo>
                <a:lnTo>
                  <a:pt x="123" y="426"/>
                </a:lnTo>
                <a:lnTo>
                  <a:pt x="86" y="426"/>
                </a:lnTo>
                <a:lnTo>
                  <a:pt x="80" y="421"/>
                </a:lnTo>
                <a:lnTo>
                  <a:pt x="77" y="417"/>
                </a:lnTo>
                <a:lnTo>
                  <a:pt x="75" y="410"/>
                </a:lnTo>
                <a:lnTo>
                  <a:pt x="75" y="402"/>
                </a:lnTo>
                <a:lnTo>
                  <a:pt x="75" y="378"/>
                </a:lnTo>
                <a:lnTo>
                  <a:pt x="71" y="366"/>
                </a:lnTo>
                <a:lnTo>
                  <a:pt x="68" y="359"/>
                </a:lnTo>
                <a:lnTo>
                  <a:pt x="71" y="344"/>
                </a:lnTo>
                <a:lnTo>
                  <a:pt x="66" y="336"/>
                </a:lnTo>
                <a:lnTo>
                  <a:pt x="64" y="323"/>
                </a:lnTo>
                <a:lnTo>
                  <a:pt x="62" y="312"/>
                </a:lnTo>
                <a:lnTo>
                  <a:pt x="55" y="299"/>
                </a:lnTo>
                <a:lnTo>
                  <a:pt x="48" y="284"/>
                </a:lnTo>
                <a:lnTo>
                  <a:pt x="48" y="263"/>
                </a:lnTo>
                <a:lnTo>
                  <a:pt x="44" y="240"/>
                </a:lnTo>
                <a:lnTo>
                  <a:pt x="29" y="214"/>
                </a:lnTo>
                <a:lnTo>
                  <a:pt x="24" y="203"/>
                </a:lnTo>
                <a:lnTo>
                  <a:pt x="20" y="191"/>
                </a:lnTo>
                <a:lnTo>
                  <a:pt x="15" y="175"/>
                </a:lnTo>
                <a:lnTo>
                  <a:pt x="0" y="148"/>
                </a:lnTo>
                <a:lnTo>
                  <a:pt x="2" y="148"/>
                </a:lnTo>
                <a:lnTo>
                  <a:pt x="4" y="146"/>
                </a:lnTo>
                <a:lnTo>
                  <a:pt x="4" y="141"/>
                </a:lnTo>
                <a:lnTo>
                  <a:pt x="4" y="133"/>
                </a:lnTo>
                <a:lnTo>
                  <a:pt x="2" y="103"/>
                </a:lnTo>
                <a:lnTo>
                  <a:pt x="9" y="79"/>
                </a:lnTo>
                <a:lnTo>
                  <a:pt x="15" y="62"/>
                </a:lnTo>
                <a:lnTo>
                  <a:pt x="11" y="54"/>
                </a:lnTo>
                <a:lnTo>
                  <a:pt x="2" y="45"/>
                </a:lnTo>
                <a:lnTo>
                  <a:pt x="4" y="35"/>
                </a:lnTo>
                <a:lnTo>
                  <a:pt x="9" y="26"/>
                </a:lnTo>
                <a:lnTo>
                  <a:pt x="9" y="13"/>
                </a:lnTo>
                <a:lnTo>
                  <a:pt x="18" y="11"/>
                </a:lnTo>
                <a:lnTo>
                  <a:pt x="57" y="11"/>
                </a:lnTo>
                <a:lnTo>
                  <a:pt x="99" y="11"/>
                </a:lnTo>
                <a:lnTo>
                  <a:pt x="139" y="11"/>
                </a:lnTo>
                <a:lnTo>
                  <a:pt x="181" y="9"/>
                </a:lnTo>
                <a:lnTo>
                  <a:pt x="221" y="9"/>
                </a:lnTo>
                <a:lnTo>
                  <a:pt x="263" y="7"/>
                </a:lnTo>
                <a:lnTo>
                  <a:pt x="302" y="7"/>
                </a:lnTo>
                <a:lnTo>
                  <a:pt x="340" y="5"/>
                </a:lnTo>
                <a:lnTo>
                  <a:pt x="375" y="5"/>
                </a:lnTo>
                <a:lnTo>
                  <a:pt x="410" y="4"/>
                </a:lnTo>
                <a:lnTo>
                  <a:pt x="439" y="4"/>
                </a:lnTo>
                <a:lnTo>
                  <a:pt x="467" y="2"/>
                </a:lnTo>
                <a:lnTo>
                  <a:pt x="489" y="2"/>
                </a:lnTo>
                <a:lnTo>
                  <a:pt x="507" y="2"/>
                </a:lnTo>
                <a:lnTo>
                  <a:pt x="522" y="0"/>
                </a:lnTo>
                <a:lnTo>
                  <a:pt x="529" y="0"/>
                </a:lnTo>
                <a:lnTo>
                  <a:pt x="532" y="2"/>
                </a:lnTo>
                <a:lnTo>
                  <a:pt x="534" y="5"/>
                </a:lnTo>
                <a:lnTo>
                  <a:pt x="534" y="11"/>
                </a:lnTo>
                <a:lnTo>
                  <a:pt x="540" y="17"/>
                </a:lnTo>
                <a:lnTo>
                  <a:pt x="549" y="26"/>
                </a:lnTo>
                <a:lnTo>
                  <a:pt x="547" y="35"/>
                </a:lnTo>
                <a:lnTo>
                  <a:pt x="542" y="52"/>
                </a:lnTo>
                <a:lnTo>
                  <a:pt x="543" y="81"/>
                </a:lnTo>
                <a:lnTo>
                  <a:pt x="556" y="105"/>
                </a:lnTo>
                <a:lnTo>
                  <a:pt x="575" y="118"/>
                </a:lnTo>
                <a:lnTo>
                  <a:pt x="589" y="126"/>
                </a:lnTo>
                <a:lnTo>
                  <a:pt x="597" y="133"/>
                </a:lnTo>
                <a:lnTo>
                  <a:pt x="600" y="144"/>
                </a:lnTo>
                <a:lnTo>
                  <a:pt x="608" y="152"/>
                </a:lnTo>
                <a:lnTo>
                  <a:pt x="613" y="158"/>
                </a:lnTo>
                <a:lnTo>
                  <a:pt x="617" y="161"/>
                </a:lnTo>
                <a:lnTo>
                  <a:pt x="628" y="175"/>
                </a:lnTo>
                <a:lnTo>
                  <a:pt x="644" y="184"/>
                </a:lnTo>
                <a:lnTo>
                  <a:pt x="653" y="199"/>
                </a:lnTo>
                <a:lnTo>
                  <a:pt x="650" y="225"/>
                </a:lnTo>
                <a:lnTo>
                  <a:pt x="639" y="248"/>
                </a:lnTo>
                <a:lnTo>
                  <a:pt x="635" y="263"/>
                </a:lnTo>
                <a:lnTo>
                  <a:pt x="628" y="274"/>
                </a:lnTo>
                <a:lnTo>
                  <a:pt x="613" y="278"/>
                </a:lnTo>
                <a:lnTo>
                  <a:pt x="584" y="289"/>
                </a:lnTo>
                <a:lnTo>
                  <a:pt x="567" y="300"/>
                </a:lnTo>
                <a:lnTo>
                  <a:pt x="562" y="314"/>
                </a:lnTo>
                <a:lnTo>
                  <a:pt x="565" y="327"/>
                </a:lnTo>
                <a:lnTo>
                  <a:pt x="569" y="340"/>
                </a:lnTo>
                <a:lnTo>
                  <a:pt x="575" y="351"/>
                </a:lnTo>
                <a:lnTo>
                  <a:pt x="575" y="363"/>
                </a:lnTo>
                <a:lnTo>
                  <a:pt x="567" y="370"/>
                </a:lnTo>
                <a:lnTo>
                  <a:pt x="564" y="376"/>
                </a:lnTo>
                <a:lnTo>
                  <a:pt x="565" y="383"/>
                </a:lnTo>
                <a:lnTo>
                  <a:pt x="564" y="393"/>
                </a:lnTo>
                <a:lnTo>
                  <a:pt x="554" y="406"/>
                </a:lnTo>
                <a:lnTo>
                  <a:pt x="536" y="413"/>
                </a:lnTo>
                <a:lnTo>
                  <a:pt x="532" y="423"/>
                </a:lnTo>
                <a:lnTo>
                  <a:pt x="536" y="434"/>
                </a:lnTo>
                <a:lnTo>
                  <a:pt x="536" y="441"/>
                </a:lnTo>
                <a:lnTo>
                  <a:pt x="534" y="449"/>
                </a:lnTo>
                <a:lnTo>
                  <a:pt x="532" y="451"/>
                </a:lnTo>
                <a:lnTo>
                  <a:pt x="529" y="449"/>
                </a:lnTo>
                <a:lnTo>
                  <a:pt x="527" y="445"/>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03" name="Freeform 248">
            <a:extLst>
              <a:ext uri="{FF2B5EF4-FFF2-40B4-BE49-F238E27FC236}">
                <a16:creationId xmlns:a16="http://schemas.microsoft.com/office/drawing/2014/main" id="{F1DF0149-9642-45ED-8F73-2D1B6235486D}"/>
              </a:ext>
            </a:extLst>
          </p:cNvPr>
          <p:cNvSpPr>
            <a:spLocks/>
          </p:cNvSpPr>
          <p:nvPr/>
        </p:nvSpPr>
        <p:spPr bwMode="auto">
          <a:xfrm>
            <a:off x="7633841" y="2588092"/>
            <a:ext cx="725416" cy="864093"/>
          </a:xfrm>
          <a:custGeom>
            <a:avLst/>
            <a:gdLst>
              <a:gd name="T0" fmla="*/ 2147483647 w 694"/>
              <a:gd name="T1" fmla="*/ 2147483647 h 821"/>
              <a:gd name="T2" fmla="*/ 2147483647 w 694"/>
              <a:gd name="T3" fmla="*/ 2147483647 h 821"/>
              <a:gd name="T4" fmla="*/ 2147483647 w 694"/>
              <a:gd name="T5" fmla="*/ 2147483647 h 821"/>
              <a:gd name="T6" fmla="*/ 2147483647 w 694"/>
              <a:gd name="T7" fmla="*/ 2147483647 h 821"/>
              <a:gd name="T8" fmla="*/ 2147483647 w 694"/>
              <a:gd name="T9" fmla="*/ 2147483647 h 821"/>
              <a:gd name="T10" fmla="*/ 2147483647 w 694"/>
              <a:gd name="T11" fmla="*/ 2147483647 h 821"/>
              <a:gd name="T12" fmla="*/ 2147483647 w 694"/>
              <a:gd name="T13" fmla="*/ 2147483647 h 821"/>
              <a:gd name="T14" fmla="*/ 2147483647 w 694"/>
              <a:gd name="T15" fmla="*/ 2147483647 h 821"/>
              <a:gd name="T16" fmla="*/ 2147483647 w 694"/>
              <a:gd name="T17" fmla="*/ 2147483647 h 821"/>
              <a:gd name="T18" fmla="*/ 2147483647 w 694"/>
              <a:gd name="T19" fmla="*/ 2147483647 h 821"/>
              <a:gd name="T20" fmla="*/ 2147483647 w 694"/>
              <a:gd name="T21" fmla="*/ 2147483647 h 821"/>
              <a:gd name="T22" fmla="*/ 2147483647 w 694"/>
              <a:gd name="T23" fmla="*/ 2147483647 h 821"/>
              <a:gd name="T24" fmla="*/ 2147483647 w 694"/>
              <a:gd name="T25" fmla="*/ 2147483647 h 821"/>
              <a:gd name="T26" fmla="*/ 2147483647 w 694"/>
              <a:gd name="T27" fmla="*/ 2147483647 h 821"/>
              <a:gd name="T28" fmla="*/ 2147483647 w 694"/>
              <a:gd name="T29" fmla="*/ 2147483647 h 821"/>
              <a:gd name="T30" fmla="*/ 2147483647 w 694"/>
              <a:gd name="T31" fmla="*/ 2147483647 h 821"/>
              <a:gd name="T32" fmla="*/ 2147483647 w 694"/>
              <a:gd name="T33" fmla="*/ 2147483647 h 821"/>
              <a:gd name="T34" fmla="*/ 2147483647 w 694"/>
              <a:gd name="T35" fmla="*/ 2147483647 h 821"/>
              <a:gd name="T36" fmla="*/ 2147483647 w 694"/>
              <a:gd name="T37" fmla="*/ 2147483647 h 821"/>
              <a:gd name="T38" fmla="*/ 2147483647 w 694"/>
              <a:gd name="T39" fmla="*/ 2147483647 h 821"/>
              <a:gd name="T40" fmla="*/ 2147483647 w 694"/>
              <a:gd name="T41" fmla="*/ 2147483647 h 821"/>
              <a:gd name="T42" fmla="*/ 2147483647 w 694"/>
              <a:gd name="T43" fmla="*/ 2147483647 h 821"/>
              <a:gd name="T44" fmla="*/ 2147483647 w 694"/>
              <a:gd name="T45" fmla="*/ 2147483647 h 821"/>
              <a:gd name="T46" fmla="*/ 2147483647 w 694"/>
              <a:gd name="T47" fmla="*/ 2147483647 h 821"/>
              <a:gd name="T48" fmla="*/ 2147483647 w 694"/>
              <a:gd name="T49" fmla="*/ 2147483647 h 821"/>
              <a:gd name="T50" fmla="*/ 2147483647 w 694"/>
              <a:gd name="T51" fmla="*/ 2147483647 h 821"/>
              <a:gd name="T52" fmla="*/ 2147483647 w 694"/>
              <a:gd name="T53" fmla="*/ 2147483647 h 821"/>
              <a:gd name="T54" fmla="*/ 2147483647 w 694"/>
              <a:gd name="T55" fmla="*/ 2147483647 h 821"/>
              <a:gd name="T56" fmla="*/ 2147483647 w 694"/>
              <a:gd name="T57" fmla="*/ 2147483647 h 821"/>
              <a:gd name="T58" fmla="*/ 2147483647 w 694"/>
              <a:gd name="T59" fmla="*/ 2147483647 h 821"/>
              <a:gd name="T60" fmla="*/ 2147483647 w 694"/>
              <a:gd name="T61" fmla="*/ 2147483647 h 821"/>
              <a:gd name="T62" fmla="*/ 2147483647 w 694"/>
              <a:gd name="T63" fmla="*/ 2147483647 h 821"/>
              <a:gd name="T64" fmla="*/ 2147483647 w 694"/>
              <a:gd name="T65" fmla="*/ 2147483647 h 821"/>
              <a:gd name="T66" fmla="*/ 2147483647 w 694"/>
              <a:gd name="T67" fmla="*/ 2147483647 h 821"/>
              <a:gd name="T68" fmla="*/ 2147483647 w 694"/>
              <a:gd name="T69" fmla="*/ 2147483647 h 821"/>
              <a:gd name="T70" fmla="*/ 2147483647 w 694"/>
              <a:gd name="T71" fmla="*/ 2147483647 h 821"/>
              <a:gd name="T72" fmla="*/ 2147483647 w 694"/>
              <a:gd name="T73" fmla="*/ 2147483647 h 821"/>
              <a:gd name="T74" fmla="*/ 2147483647 w 694"/>
              <a:gd name="T75" fmla="*/ 2147483647 h 821"/>
              <a:gd name="T76" fmla="*/ 2147483647 w 694"/>
              <a:gd name="T77" fmla="*/ 2147483647 h 821"/>
              <a:gd name="T78" fmla="*/ 2147483647 w 694"/>
              <a:gd name="T79" fmla="*/ 2147483647 h 821"/>
              <a:gd name="T80" fmla="*/ 2147483647 w 694"/>
              <a:gd name="T81" fmla="*/ 2147483647 h 821"/>
              <a:gd name="T82" fmla="*/ 2147483647 w 694"/>
              <a:gd name="T83" fmla="*/ 2147483647 h 821"/>
              <a:gd name="T84" fmla="*/ 2147483647 w 694"/>
              <a:gd name="T85" fmla="*/ 2147483647 h 821"/>
              <a:gd name="T86" fmla="*/ 2147483647 w 694"/>
              <a:gd name="T87" fmla="*/ 2147483647 h 821"/>
              <a:gd name="T88" fmla="*/ 2147483647 w 694"/>
              <a:gd name="T89" fmla="*/ 2147483647 h 821"/>
              <a:gd name="T90" fmla="*/ 2147483647 w 694"/>
              <a:gd name="T91" fmla="*/ 2147483647 h 821"/>
              <a:gd name="T92" fmla="*/ 0 w 694"/>
              <a:gd name="T93" fmla="*/ 2147483647 h 821"/>
              <a:gd name="T94" fmla="*/ 2147483647 w 694"/>
              <a:gd name="T95" fmla="*/ 2147483647 h 821"/>
              <a:gd name="T96" fmla="*/ 2147483647 w 694"/>
              <a:gd name="T97" fmla="*/ 2147483647 h 821"/>
              <a:gd name="T98" fmla="*/ 2147483647 w 694"/>
              <a:gd name="T99" fmla="*/ 2147483647 h 821"/>
              <a:gd name="T100" fmla="*/ 2147483647 w 694"/>
              <a:gd name="T101" fmla="*/ 2147483647 h 821"/>
              <a:gd name="T102" fmla="*/ 2147483647 w 694"/>
              <a:gd name="T103" fmla="*/ 2147483647 h 821"/>
              <a:gd name="T104" fmla="*/ 2147483647 w 694"/>
              <a:gd name="T105" fmla="*/ 2147483647 h 821"/>
              <a:gd name="T106" fmla="*/ 2147483647 w 694"/>
              <a:gd name="T107" fmla="*/ 2147483647 h 821"/>
              <a:gd name="T108" fmla="*/ 2147483647 w 694"/>
              <a:gd name="T109" fmla="*/ 2147483647 h 82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94"/>
              <a:gd name="T166" fmla="*/ 0 h 821"/>
              <a:gd name="T167" fmla="*/ 694 w 694"/>
              <a:gd name="T168" fmla="*/ 821 h 82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94" h="821">
                <a:moveTo>
                  <a:pt x="73" y="821"/>
                </a:moveTo>
                <a:lnTo>
                  <a:pt x="112" y="821"/>
                </a:lnTo>
                <a:lnTo>
                  <a:pt x="154" y="821"/>
                </a:lnTo>
                <a:lnTo>
                  <a:pt x="194" y="821"/>
                </a:lnTo>
                <a:lnTo>
                  <a:pt x="236" y="819"/>
                </a:lnTo>
                <a:lnTo>
                  <a:pt x="276" y="819"/>
                </a:lnTo>
                <a:lnTo>
                  <a:pt x="318" y="817"/>
                </a:lnTo>
                <a:lnTo>
                  <a:pt x="357" y="817"/>
                </a:lnTo>
                <a:lnTo>
                  <a:pt x="395" y="815"/>
                </a:lnTo>
                <a:lnTo>
                  <a:pt x="430" y="815"/>
                </a:lnTo>
                <a:lnTo>
                  <a:pt x="465" y="814"/>
                </a:lnTo>
                <a:lnTo>
                  <a:pt x="494" y="814"/>
                </a:lnTo>
                <a:lnTo>
                  <a:pt x="522" y="812"/>
                </a:lnTo>
                <a:lnTo>
                  <a:pt x="544" y="812"/>
                </a:lnTo>
                <a:lnTo>
                  <a:pt x="562" y="812"/>
                </a:lnTo>
                <a:lnTo>
                  <a:pt x="577" y="810"/>
                </a:lnTo>
                <a:lnTo>
                  <a:pt x="584" y="810"/>
                </a:lnTo>
                <a:lnTo>
                  <a:pt x="580" y="780"/>
                </a:lnTo>
                <a:lnTo>
                  <a:pt x="575" y="759"/>
                </a:lnTo>
                <a:lnTo>
                  <a:pt x="564" y="744"/>
                </a:lnTo>
                <a:lnTo>
                  <a:pt x="551" y="736"/>
                </a:lnTo>
                <a:lnTo>
                  <a:pt x="540" y="729"/>
                </a:lnTo>
                <a:lnTo>
                  <a:pt x="529" y="723"/>
                </a:lnTo>
                <a:lnTo>
                  <a:pt x="522" y="716"/>
                </a:lnTo>
                <a:lnTo>
                  <a:pt x="518" y="703"/>
                </a:lnTo>
                <a:lnTo>
                  <a:pt x="516" y="693"/>
                </a:lnTo>
                <a:lnTo>
                  <a:pt x="507" y="686"/>
                </a:lnTo>
                <a:lnTo>
                  <a:pt x="494" y="678"/>
                </a:lnTo>
                <a:lnTo>
                  <a:pt x="480" y="671"/>
                </a:lnTo>
                <a:lnTo>
                  <a:pt x="465" y="663"/>
                </a:lnTo>
                <a:lnTo>
                  <a:pt x="450" y="657"/>
                </a:lnTo>
                <a:lnTo>
                  <a:pt x="439" y="650"/>
                </a:lnTo>
                <a:lnTo>
                  <a:pt x="434" y="641"/>
                </a:lnTo>
                <a:lnTo>
                  <a:pt x="428" y="637"/>
                </a:lnTo>
                <a:lnTo>
                  <a:pt x="425" y="631"/>
                </a:lnTo>
                <a:lnTo>
                  <a:pt x="423" y="627"/>
                </a:lnTo>
                <a:lnTo>
                  <a:pt x="426" y="622"/>
                </a:lnTo>
                <a:lnTo>
                  <a:pt x="425" y="594"/>
                </a:lnTo>
                <a:lnTo>
                  <a:pt x="425" y="567"/>
                </a:lnTo>
                <a:lnTo>
                  <a:pt x="428" y="548"/>
                </a:lnTo>
                <a:lnTo>
                  <a:pt x="434" y="539"/>
                </a:lnTo>
                <a:lnTo>
                  <a:pt x="437" y="535"/>
                </a:lnTo>
                <a:lnTo>
                  <a:pt x="436" y="532"/>
                </a:lnTo>
                <a:lnTo>
                  <a:pt x="430" y="528"/>
                </a:lnTo>
                <a:lnTo>
                  <a:pt x="423" y="522"/>
                </a:lnTo>
                <a:lnTo>
                  <a:pt x="415" y="517"/>
                </a:lnTo>
                <a:lnTo>
                  <a:pt x="410" y="511"/>
                </a:lnTo>
                <a:lnTo>
                  <a:pt x="408" y="505"/>
                </a:lnTo>
                <a:lnTo>
                  <a:pt x="412" y="498"/>
                </a:lnTo>
                <a:lnTo>
                  <a:pt x="421" y="485"/>
                </a:lnTo>
                <a:lnTo>
                  <a:pt x="432" y="470"/>
                </a:lnTo>
                <a:lnTo>
                  <a:pt x="445" y="456"/>
                </a:lnTo>
                <a:lnTo>
                  <a:pt x="461" y="443"/>
                </a:lnTo>
                <a:lnTo>
                  <a:pt x="459" y="364"/>
                </a:lnTo>
                <a:lnTo>
                  <a:pt x="467" y="353"/>
                </a:lnTo>
                <a:lnTo>
                  <a:pt x="478" y="342"/>
                </a:lnTo>
                <a:lnTo>
                  <a:pt x="489" y="330"/>
                </a:lnTo>
                <a:lnTo>
                  <a:pt x="496" y="325"/>
                </a:lnTo>
                <a:lnTo>
                  <a:pt x="507" y="317"/>
                </a:lnTo>
                <a:lnTo>
                  <a:pt x="512" y="310"/>
                </a:lnTo>
                <a:lnTo>
                  <a:pt x="514" y="304"/>
                </a:lnTo>
                <a:lnTo>
                  <a:pt x="518" y="302"/>
                </a:lnTo>
                <a:lnTo>
                  <a:pt x="525" y="297"/>
                </a:lnTo>
                <a:lnTo>
                  <a:pt x="534" y="287"/>
                </a:lnTo>
                <a:lnTo>
                  <a:pt x="545" y="274"/>
                </a:lnTo>
                <a:lnTo>
                  <a:pt x="556" y="261"/>
                </a:lnTo>
                <a:lnTo>
                  <a:pt x="571" y="244"/>
                </a:lnTo>
                <a:lnTo>
                  <a:pt x="587" y="227"/>
                </a:lnTo>
                <a:lnTo>
                  <a:pt x="606" y="208"/>
                </a:lnTo>
                <a:lnTo>
                  <a:pt x="630" y="189"/>
                </a:lnTo>
                <a:lnTo>
                  <a:pt x="642" y="184"/>
                </a:lnTo>
                <a:lnTo>
                  <a:pt x="655" y="176"/>
                </a:lnTo>
                <a:lnTo>
                  <a:pt x="664" y="169"/>
                </a:lnTo>
                <a:lnTo>
                  <a:pt x="674" y="163"/>
                </a:lnTo>
                <a:lnTo>
                  <a:pt x="681" y="159"/>
                </a:lnTo>
                <a:lnTo>
                  <a:pt x="686" y="154"/>
                </a:lnTo>
                <a:lnTo>
                  <a:pt x="690" y="152"/>
                </a:lnTo>
                <a:lnTo>
                  <a:pt x="694" y="152"/>
                </a:lnTo>
                <a:lnTo>
                  <a:pt x="686" y="150"/>
                </a:lnTo>
                <a:lnTo>
                  <a:pt x="679" y="148"/>
                </a:lnTo>
                <a:lnTo>
                  <a:pt x="674" y="148"/>
                </a:lnTo>
                <a:lnTo>
                  <a:pt x="670" y="150"/>
                </a:lnTo>
                <a:lnTo>
                  <a:pt x="661" y="144"/>
                </a:lnTo>
                <a:lnTo>
                  <a:pt x="650" y="141"/>
                </a:lnTo>
                <a:lnTo>
                  <a:pt x="637" y="141"/>
                </a:lnTo>
                <a:lnTo>
                  <a:pt x="624" y="141"/>
                </a:lnTo>
                <a:lnTo>
                  <a:pt x="611" y="141"/>
                </a:lnTo>
                <a:lnTo>
                  <a:pt x="600" y="141"/>
                </a:lnTo>
                <a:lnTo>
                  <a:pt x="589" y="137"/>
                </a:lnTo>
                <a:lnTo>
                  <a:pt x="580" y="129"/>
                </a:lnTo>
                <a:lnTo>
                  <a:pt x="573" y="127"/>
                </a:lnTo>
                <a:lnTo>
                  <a:pt x="567" y="129"/>
                </a:lnTo>
                <a:lnTo>
                  <a:pt x="560" y="135"/>
                </a:lnTo>
                <a:lnTo>
                  <a:pt x="553" y="142"/>
                </a:lnTo>
                <a:lnTo>
                  <a:pt x="545" y="148"/>
                </a:lnTo>
                <a:lnTo>
                  <a:pt x="534" y="152"/>
                </a:lnTo>
                <a:lnTo>
                  <a:pt x="522" y="148"/>
                </a:lnTo>
                <a:lnTo>
                  <a:pt x="507" y="139"/>
                </a:lnTo>
                <a:lnTo>
                  <a:pt x="489" y="126"/>
                </a:lnTo>
                <a:lnTo>
                  <a:pt x="472" y="116"/>
                </a:lnTo>
                <a:lnTo>
                  <a:pt x="459" y="112"/>
                </a:lnTo>
                <a:lnTo>
                  <a:pt x="454" y="118"/>
                </a:lnTo>
                <a:lnTo>
                  <a:pt x="452" y="129"/>
                </a:lnTo>
                <a:lnTo>
                  <a:pt x="439" y="127"/>
                </a:lnTo>
                <a:lnTo>
                  <a:pt x="432" y="118"/>
                </a:lnTo>
                <a:lnTo>
                  <a:pt x="425" y="111"/>
                </a:lnTo>
                <a:lnTo>
                  <a:pt x="412" y="109"/>
                </a:lnTo>
                <a:lnTo>
                  <a:pt x="397" y="107"/>
                </a:lnTo>
                <a:lnTo>
                  <a:pt x="388" y="105"/>
                </a:lnTo>
                <a:lnTo>
                  <a:pt x="384" y="101"/>
                </a:lnTo>
                <a:lnTo>
                  <a:pt x="381" y="94"/>
                </a:lnTo>
                <a:lnTo>
                  <a:pt x="377" y="88"/>
                </a:lnTo>
                <a:lnTo>
                  <a:pt x="372" y="84"/>
                </a:lnTo>
                <a:lnTo>
                  <a:pt x="362" y="86"/>
                </a:lnTo>
                <a:lnTo>
                  <a:pt x="351" y="88"/>
                </a:lnTo>
                <a:lnTo>
                  <a:pt x="340" y="90"/>
                </a:lnTo>
                <a:lnTo>
                  <a:pt x="329" y="94"/>
                </a:lnTo>
                <a:lnTo>
                  <a:pt x="320" y="95"/>
                </a:lnTo>
                <a:lnTo>
                  <a:pt x="313" y="95"/>
                </a:lnTo>
                <a:lnTo>
                  <a:pt x="307" y="94"/>
                </a:lnTo>
                <a:lnTo>
                  <a:pt x="300" y="84"/>
                </a:lnTo>
                <a:lnTo>
                  <a:pt x="293" y="75"/>
                </a:lnTo>
                <a:lnTo>
                  <a:pt x="280" y="79"/>
                </a:lnTo>
                <a:lnTo>
                  <a:pt x="275" y="79"/>
                </a:lnTo>
                <a:lnTo>
                  <a:pt x="267" y="73"/>
                </a:lnTo>
                <a:lnTo>
                  <a:pt x="256" y="69"/>
                </a:lnTo>
                <a:lnTo>
                  <a:pt x="236" y="69"/>
                </a:lnTo>
                <a:lnTo>
                  <a:pt x="227" y="58"/>
                </a:lnTo>
                <a:lnTo>
                  <a:pt x="225" y="33"/>
                </a:lnTo>
                <a:lnTo>
                  <a:pt x="218" y="9"/>
                </a:lnTo>
                <a:lnTo>
                  <a:pt x="201" y="0"/>
                </a:lnTo>
                <a:lnTo>
                  <a:pt x="201" y="30"/>
                </a:lnTo>
                <a:lnTo>
                  <a:pt x="178" y="30"/>
                </a:lnTo>
                <a:lnTo>
                  <a:pt x="150" y="30"/>
                </a:lnTo>
                <a:lnTo>
                  <a:pt x="121" y="30"/>
                </a:lnTo>
                <a:lnTo>
                  <a:pt x="92" y="28"/>
                </a:lnTo>
                <a:lnTo>
                  <a:pt x="64" y="28"/>
                </a:lnTo>
                <a:lnTo>
                  <a:pt x="38" y="28"/>
                </a:lnTo>
                <a:lnTo>
                  <a:pt x="17" y="28"/>
                </a:lnTo>
                <a:lnTo>
                  <a:pt x="2" y="28"/>
                </a:lnTo>
                <a:lnTo>
                  <a:pt x="0" y="39"/>
                </a:lnTo>
                <a:lnTo>
                  <a:pt x="6" y="54"/>
                </a:lnTo>
                <a:lnTo>
                  <a:pt x="9" y="77"/>
                </a:lnTo>
                <a:lnTo>
                  <a:pt x="6" y="105"/>
                </a:lnTo>
                <a:lnTo>
                  <a:pt x="9" y="144"/>
                </a:lnTo>
                <a:lnTo>
                  <a:pt x="13" y="161"/>
                </a:lnTo>
                <a:lnTo>
                  <a:pt x="17" y="169"/>
                </a:lnTo>
                <a:lnTo>
                  <a:pt x="15" y="184"/>
                </a:lnTo>
                <a:lnTo>
                  <a:pt x="27" y="214"/>
                </a:lnTo>
                <a:lnTo>
                  <a:pt x="33" y="248"/>
                </a:lnTo>
                <a:lnTo>
                  <a:pt x="33" y="289"/>
                </a:lnTo>
                <a:lnTo>
                  <a:pt x="35" y="345"/>
                </a:lnTo>
                <a:lnTo>
                  <a:pt x="38" y="377"/>
                </a:lnTo>
                <a:lnTo>
                  <a:pt x="48" y="391"/>
                </a:lnTo>
                <a:lnTo>
                  <a:pt x="57" y="413"/>
                </a:lnTo>
                <a:lnTo>
                  <a:pt x="60" y="468"/>
                </a:lnTo>
                <a:lnTo>
                  <a:pt x="57" y="486"/>
                </a:lnTo>
                <a:lnTo>
                  <a:pt x="49" y="498"/>
                </a:lnTo>
                <a:lnTo>
                  <a:pt x="40" y="509"/>
                </a:lnTo>
                <a:lnTo>
                  <a:pt x="38" y="524"/>
                </a:lnTo>
                <a:lnTo>
                  <a:pt x="44" y="535"/>
                </a:lnTo>
                <a:lnTo>
                  <a:pt x="55" y="539"/>
                </a:lnTo>
                <a:lnTo>
                  <a:pt x="66" y="545"/>
                </a:lnTo>
                <a:lnTo>
                  <a:pt x="71" y="562"/>
                </a:lnTo>
                <a:lnTo>
                  <a:pt x="73" y="821"/>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04" name="Freeform 258">
            <a:extLst>
              <a:ext uri="{FF2B5EF4-FFF2-40B4-BE49-F238E27FC236}">
                <a16:creationId xmlns:a16="http://schemas.microsoft.com/office/drawing/2014/main" id="{F53456E2-340E-4493-B7BA-A19BF26406A5}"/>
              </a:ext>
            </a:extLst>
          </p:cNvPr>
          <p:cNvSpPr>
            <a:spLocks/>
          </p:cNvSpPr>
          <p:nvPr/>
        </p:nvSpPr>
        <p:spPr bwMode="auto">
          <a:xfrm>
            <a:off x="6893722" y="3490590"/>
            <a:ext cx="934544" cy="492271"/>
          </a:xfrm>
          <a:custGeom>
            <a:avLst/>
            <a:gdLst>
              <a:gd name="T0" fmla="*/ 2147483647 w 893"/>
              <a:gd name="T1" fmla="*/ 2147483647 h 468"/>
              <a:gd name="T2" fmla="*/ 2147483647 w 893"/>
              <a:gd name="T3" fmla="*/ 2147483647 h 468"/>
              <a:gd name="T4" fmla="*/ 2147483647 w 893"/>
              <a:gd name="T5" fmla="*/ 2147483647 h 468"/>
              <a:gd name="T6" fmla="*/ 2147483647 w 893"/>
              <a:gd name="T7" fmla="*/ 2147483647 h 468"/>
              <a:gd name="T8" fmla="*/ 2147483647 w 893"/>
              <a:gd name="T9" fmla="*/ 2147483647 h 468"/>
              <a:gd name="T10" fmla="*/ 2147483647 w 893"/>
              <a:gd name="T11" fmla="*/ 0 h 468"/>
              <a:gd name="T12" fmla="*/ 2147483647 w 893"/>
              <a:gd name="T13" fmla="*/ 2147483647 h 468"/>
              <a:gd name="T14" fmla="*/ 2147483647 w 893"/>
              <a:gd name="T15" fmla="*/ 2147483647 h 468"/>
              <a:gd name="T16" fmla="*/ 2147483647 w 893"/>
              <a:gd name="T17" fmla="*/ 2147483647 h 468"/>
              <a:gd name="T18" fmla="*/ 2147483647 w 893"/>
              <a:gd name="T19" fmla="*/ 2147483647 h 468"/>
              <a:gd name="T20" fmla="*/ 2147483647 w 893"/>
              <a:gd name="T21" fmla="*/ 2147483647 h 468"/>
              <a:gd name="T22" fmla="*/ 2147483647 w 893"/>
              <a:gd name="T23" fmla="*/ 2147483647 h 468"/>
              <a:gd name="T24" fmla="*/ 2147483647 w 893"/>
              <a:gd name="T25" fmla="*/ 2147483647 h 468"/>
              <a:gd name="T26" fmla="*/ 2147483647 w 893"/>
              <a:gd name="T27" fmla="*/ 2147483647 h 468"/>
              <a:gd name="T28" fmla="*/ 2147483647 w 893"/>
              <a:gd name="T29" fmla="*/ 2147483647 h 468"/>
              <a:gd name="T30" fmla="*/ 2147483647 w 893"/>
              <a:gd name="T31" fmla="*/ 2147483647 h 468"/>
              <a:gd name="T32" fmla="*/ 2147483647 w 893"/>
              <a:gd name="T33" fmla="*/ 2147483647 h 468"/>
              <a:gd name="T34" fmla="*/ 2147483647 w 893"/>
              <a:gd name="T35" fmla="*/ 2147483647 h 468"/>
              <a:gd name="T36" fmla="*/ 2147483647 w 893"/>
              <a:gd name="T37" fmla="*/ 2147483647 h 468"/>
              <a:gd name="T38" fmla="*/ 2147483647 w 893"/>
              <a:gd name="T39" fmla="*/ 2147483647 h 468"/>
              <a:gd name="T40" fmla="*/ 2147483647 w 893"/>
              <a:gd name="T41" fmla="*/ 2147483647 h 468"/>
              <a:gd name="T42" fmla="*/ 2147483647 w 893"/>
              <a:gd name="T43" fmla="*/ 2147483647 h 468"/>
              <a:gd name="T44" fmla="*/ 2147483647 w 893"/>
              <a:gd name="T45" fmla="*/ 2147483647 h 468"/>
              <a:gd name="T46" fmla="*/ 2147483647 w 893"/>
              <a:gd name="T47" fmla="*/ 2147483647 h 468"/>
              <a:gd name="T48" fmla="*/ 2147483647 w 893"/>
              <a:gd name="T49" fmla="*/ 2147483647 h 468"/>
              <a:gd name="T50" fmla="*/ 2147483647 w 893"/>
              <a:gd name="T51" fmla="*/ 2147483647 h 468"/>
              <a:gd name="T52" fmla="*/ 2147483647 w 893"/>
              <a:gd name="T53" fmla="*/ 2147483647 h 468"/>
              <a:gd name="T54" fmla="*/ 2147483647 w 893"/>
              <a:gd name="T55" fmla="*/ 2147483647 h 468"/>
              <a:gd name="T56" fmla="*/ 2147483647 w 893"/>
              <a:gd name="T57" fmla="*/ 2147483647 h 468"/>
              <a:gd name="T58" fmla="*/ 2147483647 w 893"/>
              <a:gd name="T59" fmla="*/ 2147483647 h 468"/>
              <a:gd name="T60" fmla="*/ 2147483647 w 893"/>
              <a:gd name="T61" fmla="*/ 2147483647 h 468"/>
              <a:gd name="T62" fmla="*/ 2147483647 w 893"/>
              <a:gd name="T63" fmla="*/ 2147483647 h 468"/>
              <a:gd name="T64" fmla="*/ 2147483647 w 893"/>
              <a:gd name="T65" fmla="*/ 2147483647 h 468"/>
              <a:gd name="T66" fmla="*/ 2147483647 w 893"/>
              <a:gd name="T67" fmla="*/ 2147483647 h 468"/>
              <a:gd name="T68" fmla="*/ 2147483647 w 893"/>
              <a:gd name="T69" fmla="*/ 2147483647 h 468"/>
              <a:gd name="T70" fmla="*/ 2147483647 w 893"/>
              <a:gd name="T71" fmla="*/ 2147483647 h 468"/>
              <a:gd name="T72" fmla="*/ 2147483647 w 893"/>
              <a:gd name="T73" fmla="*/ 2147483647 h 468"/>
              <a:gd name="T74" fmla="*/ 2147483647 w 893"/>
              <a:gd name="T75" fmla="*/ 2147483647 h 468"/>
              <a:gd name="T76" fmla="*/ 2147483647 w 893"/>
              <a:gd name="T77" fmla="*/ 2147483647 h 468"/>
              <a:gd name="T78" fmla="*/ 2147483647 w 893"/>
              <a:gd name="T79" fmla="*/ 2147483647 h 468"/>
              <a:gd name="T80" fmla="*/ 2147483647 w 893"/>
              <a:gd name="T81" fmla="*/ 2147483647 h 468"/>
              <a:gd name="T82" fmla="*/ 2147483647 w 893"/>
              <a:gd name="T83" fmla="*/ 2147483647 h 468"/>
              <a:gd name="T84" fmla="*/ 2147483647 w 893"/>
              <a:gd name="T85" fmla="*/ 2147483647 h 468"/>
              <a:gd name="T86" fmla="*/ 2147483647 w 893"/>
              <a:gd name="T87" fmla="*/ 2147483647 h 468"/>
              <a:gd name="T88" fmla="*/ 2147483647 w 893"/>
              <a:gd name="T89" fmla="*/ 2147483647 h 468"/>
              <a:gd name="T90" fmla="*/ 2147483647 w 893"/>
              <a:gd name="T91" fmla="*/ 2147483647 h 4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3"/>
              <a:gd name="T139" fmla="*/ 0 h 468"/>
              <a:gd name="T140" fmla="*/ 893 w 893"/>
              <a:gd name="T141" fmla="*/ 468 h 4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3" h="468">
                <a:moveTo>
                  <a:pt x="192" y="436"/>
                </a:moveTo>
                <a:lnTo>
                  <a:pt x="192" y="436"/>
                </a:lnTo>
                <a:lnTo>
                  <a:pt x="199" y="300"/>
                </a:lnTo>
                <a:lnTo>
                  <a:pt x="185" y="299"/>
                </a:lnTo>
                <a:lnTo>
                  <a:pt x="165" y="299"/>
                </a:lnTo>
                <a:lnTo>
                  <a:pt x="139" y="297"/>
                </a:lnTo>
                <a:lnTo>
                  <a:pt x="110" y="295"/>
                </a:lnTo>
                <a:lnTo>
                  <a:pt x="78" y="293"/>
                </a:lnTo>
                <a:lnTo>
                  <a:pt x="49" y="289"/>
                </a:lnTo>
                <a:lnTo>
                  <a:pt x="22" y="287"/>
                </a:lnTo>
                <a:lnTo>
                  <a:pt x="0" y="285"/>
                </a:lnTo>
                <a:lnTo>
                  <a:pt x="22" y="0"/>
                </a:lnTo>
                <a:lnTo>
                  <a:pt x="64" y="3"/>
                </a:lnTo>
                <a:lnTo>
                  <a:pt x="108" y="7"/>
                </a:lnTo>
                <a:lnTo>
                  <a:pt x="148" y="9"/>
                </a:lnTo>
                <a:lnTo>
                  <a:pt x="190" y="13"/>
                </a:lnTo>
                <a:lnTo>
                  <a:pt x="230" y="15"/>
                </a:lnTo>
                <a:lnTo>
                  <a:pt x="269" y="19"/>
                </a:lnTo>
                <a:lnTo>
                  <a:pt x="307" y="20"/>
                </a:lnTo>
                <a:lnTo>
                  <a:pt x="344" y="22"/>
                </a:lnTo>
                <a:lnTo>
                  <a:pt x="379" y="24"/>
                </a:lnTo>
                <a:lnTo>
                  <a:pt x="410" y="26"/>
                </a:lnTo>
                <a:lnTo>
                  <a:pt x="441" y="28"/>
                </a:lnTo>
                <a:lnTo>
                  <a:pt x="470" y="28"/>
                </a:lnTo>
                <a:lnTo>
                  <a:pt x="496" y="30"/>
                </a:lnTo>
                <a:lnTo>
                  <a:pt x="518" y="30"/>
                </a:lnTo>
                <a:lnTo>
                  <a:pt x="540" y="32"/>
                </a:lnTo>
                <a:lnTo>
                  <a:pt x="556" y="32"/>
                </a:lnTo>
                <a:lnTo>
                  <a:pt x="571" y="34"/>
                </a:lnTo>
                <a:lnTo>
                  <a:pt x="580" y="37"/>
                </a:lnTo>
                <a:lnTo>
                  <a:pt x="587" y="45"/>
                </a:lnTo>
                <a:lnTo>
                  <a:pt x="595" y="52"/>
                </a:lnTo>
                <a:lnTo>
                  <a:pt x="604" y="58"/>
                </a:lnTo>
                <a:lnTo>
                  <a:pt x="618" y="62"/>
                </a:lnTo>
                <a:lnTo>
                  <a:pt x="640" y="62"/>
                </a:lnTo>
                <a:lnTo>
                  <a:pt x="671" y="56"/>
                </a:lnTo>
                <a:lnTo>
                  <a:pt x="682" y="52"/>
                </a:lnTo>
                <a:lnTo>
                  <a:pt x="692" y="54"/>
                </a:lnTo>
                <a:lnTo>
                  <a:pt x="699" y="56"/>
                </a:lnTo>
                <a:lnTo>
                  <a:pt x="706" y="60"/>
                </a:lnTo>
                <a:lnTo>
                  <a:pt x="712" y="66"/>
                </a:lnTo>
                <a:lnTo>
                  <a:pt x="717" y="69"/>
                </a:lnTo>
                <a:lnTo>
                  <a:pt x="723" y="73"/>
                </a:lnTo>
                <a:lnTo>
                  <a:pt x="730" y="75"/>
                </a:lnTo>
                <a:lnTo>
                  <a:pt x="739" y="79"/>
                </a:lnTo>
                <a:lnTo>
                  <a:pt x="750" y="86"/>
                </a:lnTo>
                <a:lnTo>
                  <a:pt x="757" y="96"/>
                </a:lnTo>
                <a:lnTo>
                  <a:pt x="763" y="101"/>
                </a:lnTo>
                <a:lnTo>
                  <a:pt x="778" y="128"/>
                </a:lnTo>
                <a:lnTo>
                  <a:pt x="783" y="144"/>
                </a:lnTo>
                <a:lnTo>
                  <a:pt x="787" y="156"/>
                </a:lnTo>
                <a:lnTo>
                  <a:pt x="792" y="167"/>
                </a:lnTo>
                <a:lnTo>
                  <a:pt x="807" y="193"/>
                </a:lnTo>
                <a:lnTo>
                  <a:pt x="811" y="216"/>
                </a:lnTo>
                <a:lnTo>
                  <a:pt x="811" y="237"/>
                </a:lnTo>
                <a:lnTo>
                  <a:pt x="818" y="252"/>
                </a:lnTo>
                <a:lnTo>
                  <a:pt x="825" y="265"/>
                </a:lnTo>
                <a:lnTo>
                  <a:pt x="827" y="276"/>
                </a:lnTo>
                <a:lnTo>
                  <a:pt x="829" y="289"/>
                </a:lnTo>
                <a:lnTo>
                  <a:pt x="834" y="297"/>
                </a:lnTo>
                <a:lnTo>
                  <a:pt x="831" y="312"/>
                </a:lnTo>
                <a:lnTo>
                  <a:pt x="834" y="319"/>
                </a:lnTo>
                <a:lnTo>
                  <a:pt x="838" y="331"/>
                </a:lnTo>
                <a:lnTo>
                  <a:pt x="838" y="355"/>
                </a:lnTo>
                <a:lnTo>
                  <a:pt x="838" y="368"/>
                </a:lnTo>
                <a:lnTo>
                  <a:pt x="847" y="378"/>
                </a:lnTo>
                <a:lnTo>
                  <a:pt x="854" y="387"/>
                </a:lnTo>
                <a:lnTo>
                  <a:pt x="856" y="402"/>
                </a:lnTo>
                <a:lnTo>
                  <a:pt x="858" y="413"/>
                </a:lnTo>
                <a:lnTo>
                  <a:pt x="864" y="423"/>
                </a:lnTo>
                <a:lnTo>
                  <a:pt x="871" y="428"/>
                </a:lnTo>
                <a:lnTo>
                  <a:pt x="875" y="436"/>
                </a:lnTo>
                <a:lnTo>
                  <a:pt x="880" y="453"/>
                </a:lnTo>
                <a:lnTo>
                  <a:pt x="886" y="455"/>
                </a:lnTo>
                <a:lnTo>
                  <a:pt x="887" y="456"/>
                </a:lnTo>
                <a:lnTo>
                  <a:pt x="891" y="460"/>
                </a:lnTo>
                <a:lnTo>
                  <a:pt x="893" y="466"/>
                </a:lnTo>
                <a:lnTo>
                  <a:pt x="840" y="466"/>
                </a:lnTo>
                <a:lnTo>
                  <a:pt x="789" y="468"/>
                </a:lnTo>
                <a:lnTo>
                  <a:pt x="739" y="468"/>
                </a:lnTo>
                <a:lnTo>
                  <a:pt x="692" y="466"/>
                </a:lnTo>
                <a:lnTo>
                  <a:pt x="644" y="466"/>
                </a:lnTo>
                <a:lnTo>
                  <a:pt x="600" y="464"/>
                </a:lnTo>
                <a:lnTo>
                  <a:pt x="556" y="464"/>
                </a:lnTo>
                <a:lnTo>
                  <a:pt x="514" y="462"/>
                </a:lnTo>
                <a:lnTo>
                  <a:pt x="472" y="458"/>
                </a:lnTo>
                <a:lnTo>
                  <a:pt x="432" y="456"/>
                </a:lnTo>
                <a:lnTo>
                  <a:pt x="391" y="455"/>
                </a:lnTo>
                <a:lnTo>
                  <a:pt x="351" y="451"/>
                </a:lnTo>
                <a:lnTo>
                  <a:pt x="313" y="447"/>
                </a:lnTo>
                <a:lnTo>
                  <a:pt x="272" y="443"/>
                </a:lnTo>
                <a:lnTo>
                  <a:pt x="232" y="440"/>
                </a:lnTo>
                <a:lnTo>
                  <a:pt x="192" y="436"/>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05" name="Freeform 260">
            <a:extLst>
              <a:ext uri="{FF2B5EF4-FFF2-40B4-BE49-F238E27FC236}">
                <a16:creationId xmlns:a16="http://schemas.microsoft.com/office/drawing/2014/main" id="{47DAF650-A652-480F-9D0A-4AB59443C7B9}"/>
              </a:ext>
            </a:extLst>
          </p:cNvPr>
          <p:cNvSpPr>
            <a:spLocks/>
          </p:cNvSpPr>
          <p:nvPr/>
        </p:nvSpPr>
        <p:spPr bwMode="auto">
          <a:xfrm>
            <a:off x="7065272" y="3937475"/>
            <a:ext cx="841417" cy="506237"/>
          </a:xfrm>
          <a:custGeom>
            <a:avLst/>
            <a:gdLst>
              <a:gd name="T0" fmla="*/ 2147483647 w 804"/>
              <a:gd name="T1" fmla="*/ 0 h 457"/>
              <a:gd name="T2" fmla="*/ 2147483647 w 804"/>
              <a:gd name="T3" fmla="*/ 2147483647 h 457"/>
              <a:gd name="T4" fmla="*/ 2147483647 w 804"/>
              <a:gd name="T5" fmla="*/ 2147483647 h 457"/>
              <a:gd name="T6" fmla="*/ 2147483647 w 804"/>
              <a:gd name="T7" fmla="*/ 2147483647 h 457"/>
              <a:gd name="T8" fmla="*/ 2147483647 w 804"/>
              <a:gd name="T9" fmla="*/ 2147483647 h 457"/>
              <a:gd name="T10" fmla="*/ 2147483647 w 804"/>
              <a:gd name="T11" fmla="*/ 2147483647 h 457"/>
              <a:gd name="T12" fmla="*/ 2147483647 w 804"/>
              <a:gd name="T13" fmla="*/ 2147483647 h 457"/>
              <a:gd name="T14" fmla="*/ 2147483647 w 804"/>
              <a:gd name="T15" fmla="*/ 2147483647 h 457"/>
              <a:gd name="T16" fmla="*/ 2147483647 w 804"/>
              <a:gd name="T17" fmla="*/ 2147483647 h 457"/>
              <a:gd name="T18" fmla="*/ 2147483647 w 804"/>
              <a:gd name="T19" fmla="*/ 2147483647 h 457"/>
              <a:gd name="T20" fmla="*/ 2147483647 w 804"/>
              <a:gd name="T21" fmla="*/ 2147483647 h 457"/>
              <a:gd name="T22" fmla="*/ 2147483647 w 804"/>
              <a:gd name="T23" fmla="*/ 2147483647 h 457"/>
              <a:gd name="T24" fmla="*/ 2147483647 w 804"/>
              <a:gd name="T25" fmla="*/ 2147483647 h 457"/>
              <a:gd name="T26" fmla="*/ 2147483647 w 804"/>
              <a:gd name="T27" fmla="*/ 2147483647 h 457"/>
              <a:gd name="T28" fmla="*/ 2147483647 w 804"/>
              <a:gd name="T29" fmla="*/ 2147483647 h 457"/>
              <a:gd name="T30" fmla="*/ 2147483647 w 804"/>
              <a:gd name="T31" fmla="*/ 2147483647 h 457"/>
              <a:gd name="T32" fmla="*/ 2147483647 w 804"/>
              <a:gd name="T33" fmla="*/ 2147483647 h 457"/>
              <a:gd name="T34" fmla="*/ 2147483647 w 804"/>
              <a:gd name="T35" fmla="*/ 2147483647 h 457"/>
              <a:gd name="T36" fmla="*/ 2147483647 w 804"/>
              <a:gd name="T37" fmla="*/ 2147483647 h 457"/>
              <a:gd name="T38" fmla="*/ 2147483647 w 804"/>
              <a:gd name="T39" fmla="*/ 2147483647 h 457"/>
              <a:gd name="T40" fmla="*/ 2147483647 w 804"/>
              <a:gd name="T41" fmla="*/ 2147483647 h 457"/>
              <a:gd name="T42" fmla="*/ 2147483647 w 804"/>
              <a:gd name="T43" fmla="*/ 2147483647 h 457"/>
              <a:gd name="T44" fmla="*/ 2147483647 w 804"/>
              <a:gd name="T45" fmla="*/ 2147483647 h 457"/>
              <a:gd name="T46" fmla="*/ 2147483647 w 804"/>
              <a:gd name="T47" fmla="*/ 2147483647 h 457"/>
              <a:gd name="T48" fmla="*/ 2147483647 w 804"/>
              <a:gd name="T49" fmla="*/ 2147483647 h 457"/>
              <a:gd name="T50" fmla="*/ 2147483647 w 804"/>
              <a:gd name="T51" fmla="*/ 2147483647 h 457"/>
              <a:gd name="T52" fmla="*/ 2147483647 w 804"/>
              <a:gd name="T53" fmla="*/ 2147483647 h 457"/>
              <a:gd name="T54" fmla="*/ 2147483647 w 804"/>
              <a:gd name="T55" fmla="*/ 2147483647 h 457"/>
              <a:gd name="T56" fmla="*/ 2147483647 w 804"/>
              <a:gd name="T57" fmla="*/ 2147483647 h 457"/>
              <a:gd name="T58" fmla="*/ 2147483647 w 804"/>
              <a:gd name="T59" fmla="*/ 2147483647 h 457"/>
              <a:gd name="T60" fmla="*/ 2147483647 w 804"/>
              <a:gd name="T61" fmla="*/ 2147483647 h 457"/>
              <a:gd name="T62" fmla="*/ 2147483647 w 804"/>
              <a:gd name="T63" fmla="*/ 2147483647 h 457"/>
              <a:gd name="T64" fmla="*/ 2147483647 w 804"/>
              <a:gd name="T65" fmla="*/ 2147483647 h 457"/>
              <a:gd name="T66" fmla="*/ 2147483647 w 804"/>
              <a:gd name="T67" fmla="*/ 2147483647 h 457"/>
              <a:gd name="T68" fmla="*/ 2147483647 w 804"/>
              <a:gd name="T69" fmla="*/ 2147483647 h 457"/>
              <a:gd name="T70" fmla="*/ 2147483647 w 804"/>
              <a:gd name="T71" fmla="*/ 2147483647 h 457"/>
              <a:gd name="T72" fmla="*/ 2147483647 w 804"/>
              <a:gd name="T73" fmla="*/ 2147483647 h 457"/>
              <a:gd name="T74" fmla="*/ 2147483647 w 804"/>
              <a:gd name="T75" fmla="*/ 2147483647 h 457"/>
              <a:gd name="T76" fmla="*/ 2147483647 w 804"/>
              <a:gd name="T77" fmla="*/ 2147483647 h 457"/>
              <a:gd name="T78" fmla="*/ 2147483647 w 804"/>
              <a:gd name="T79" fmla="*/ 2147483647 h 457"/>
              <a:gd name="T80" fmla="*/ 2147483647 w 804"/>
              <a:gd name="T81" fmla="*/ 2147483647 h 457"/>
              <a:gd name="T82" fmla="*/ 2147483647 w 804"/>
              <a:gd name="T83" fmla="*/ 2147483647 h 457"/>
              <a:gd name="T84" fmla="*/ 2147483647 w 804"/>
              <a:gd name="T85" fmla="*/ 2147483647 h 457"/>
              <a:gd name="T86" fmla="*/ 2147483647 w 804"/>
              <a:gd name="T87" fmla="*/ 2147483647 h 457"/>
              <a:gd name="T88" fmla="*/ 2147483647 w 804"/>
              <a:gd name="T89" fmla="*/ 2147483647 h 457"/>
              <a:gd name="T90" fmla="*/ 2147483647 w 804"/>
              <a:gd name="T91" fmla="*/ 2147483647 h 457"/>
              <a:gd name="T92" fmla="*/ 2147483647 w 804"/>
              <a:gd name="T93" fmla="*/ 2147483647 h 457"/>
              <a:gd name="T94" fmla="*/ 2147483647 w 804"/>
              <a:gd name="T95" fmla="*/ 2147483647 h 457"/>
              <a:gd name="T96" fmla="*/ 2147483647 w 804"/>
              <a:gd name="T97" fmla="*/ 2147483647 h 457"/>
              <a:gd name="T98" fmla="*/ 2147483647 w 804"/>
              <a:gd name="T99" fmla="*/ 2147483647 h 457"/>
              <a:gd name="T100" fmla="*/ 0 w 804"/>
              <a:gd name="T101" fmla="*/ 2147483647 h 457"/>
              <a:gd name="T102" fmla="*/ 2147483647 w 804"/>
              <a:gd name="T103" fmla="*/ 0 h 4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04"/>
              <a:gd name="T157" fmla="*/ 0 h 457"/>
              <a:gd name="T158" fmla="*/ 804 w 804"/>
              <a:gd name="T159" fmla="*/ 457 h 45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04" h="457">
                <a:moveTo>
                  <a:pt x="26" y="0"/>
                </a:moveTo>
                <a:lnTo>
                  <a:pt x="66" y="4"/>
                </a:lnTo>
                <a:lnTo>
                  <a:pt x="106" y="7"/>
                </a:lnTo>
                <a:lnTo>
                  <a:pt x="147" y="11"/>
                </a:lnTo>
                <a:lnTo>
                  <a:pt x="185" y="15"/>
                </a:lnTo>
                <a:lnTo>
                  <a:pt x="225" y="17"/>
                </a:lnTo>
                <a:lnTo>
                  <a:pt x="266" y="20"/>
                </a:lnTo>
                <a:lnTo>
                  <a:pt x="306" y="22"/>
                </a:lnTo>
                <a:lnTo>
                  <a:pt x="348" y="24"/>
                </a:lnTo>
                <a:lnTo>
                  <a:pt x="390" y="26"/>
                </a:lnTo>
                <a:lnTo>
                  <a:pt x="434" y="28"/>
                </a:lnTo>
                <a:lnTo>
                  <a:pt x="478" y="30"/>
                </a:lnTo>
                <a:lnTo>
                  <a:pt x="526" y="30"/>
                </a:lnTo>
                <a:lnTo>
                  <a:pt x="573" y="30"/>
                </a:lnTo>
                <a:lnTo>
                  <a:pt x="623" y="30"/>
                </a:lnTo>
                <a:lnTo>
                  <a:pt x="674" y="30"/>
                </a:lnTo>
                <a:lnTo>
                  <a:pt x="727" y="30"/>
                </a:lnTo>
                <a:lnTo>
                  <a:pt x="731" y="36"/>
                </a:lnTo>
                <a:lnTo>
                  <a:pt x="734" y="41"/>
                </a:lnTo>
                <a:lnTo>
                  <a:pt x="738" y="45"/>
                </a:lnTo>
                <a:lnTo>
                  <a:pt x="745" y="45"/>
                </a:lnTo>
                <a:lnTo>
                  <a:pt x="760" y="47"/>
                </a:lnTo>
                <a:lnTo>
                  <a:pt x="765" y="54"/>
                </a:lnTo>
                <a:lnTo>
                  <a:pt x="763" y="67"/>
                </a:lnTo>
                <a:lnTo>
                  <a:pt x="756" y="83"/>
                </a:lnTo>
                <a:lnTo>
                  <a:pt x="754" y="90"/>
                </a:lnTo>
                <a:lnTo>
                  <a:pt x="762" y="98"/>
                </a:lnTo>
                <a:lnTo>
                  <a:pt x="769" y="107"/>
                </a:lnTo>
                <a:lnTo>
                  <a:pt x="774" y="120"/>
                </a:lnTo>
                <a:lnTo>
                  <a:pt x="780" y="130"/>
                </a:lnTo>
                <a:lnTo>
                  <a:pt x="789" y="139"/>
                </a:lnTo>
                <a:lnTo>
                  <a:pt x="800" y="150"/>
                </a:lnTo>
                <a:lnTo>
                  <a:pt x="802" y="167"/>
                </a:lnTo>
                <a:lnTo>
                  <a:pt x="804" y="457"/>
                </a:lnTo>
                <a:lnTo>
                  <a:pt x="743" y="457"/>
                </a:lnTo>
                <a:lnTo>
                  <a:pt x="681" y="457"/>
                </a:lnTo>
                <a:lnTo>
                  <a:pt x="617" y="457"/>
                </a:lnTo>
                <a:lnTo>
                  <a:pt x="553" y="457"/>
                </a:lnTo>
                <a:lnTo>
                  <a:pt x="489" y="455"/>
                </a:lnTo>
                <a:lnTo>
                  <a:pt x="427" y="453"/>
                </a:lnTo>
                <a:lnTo>
                  <a:pt x="366" y="451"/>
                </a:lnTo>
                <a:lnTo>
                  <a:pt x="308" y="449"/>
                </a:lnTo>
                <a:lnTo>
                  <a:pt x="251" y="447"/>
                </a:lnTo>
                <a:lnTo>
                  <a:pt x="200" y="445"/>
                </a:lnTo>
                <a:lnTo>
                  <a:pt x="152" y="443"/>
                </a:lnTo>
                <a:lnTo>
                  <a:pt x="108" y="442"/>
                </a:lnTo>
                <a:lnTo>
                  <a:pt x="72" y="440"/>
                </a:lnTo>
                <a:lnTo>
                  <a:pt x="41" y="438"/>
                </a:lnTo>
                <a:lnTo>
                  <a:pt x="17" y="436"/>
                </a:lnTo>
                <a:lnTo>
                  <a:pt x="0" y="436"/>
                </a:lnTo>
                <a:lnTo>
                  <a:pt x="26" y="0"/>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06" name="Freeform 240">
            <a:extLst>
              <a:ext uri="{FF2B5EF4-FFF2-40B4-BE49-F238E27FC236}">
                <a16:creationId xmlns:a16="http://schemas.microsoft.com/office/drawing/2014/main" id="{8EA66C57-AB3C-4FC0-92AC-309507AB871C}"/>
              </a:ext>
            </a:extLst>
          </p:cNvPr>
          <p:cNvSpPr>
            <a:spLocks/>
          </p:cNvSpPr>
          <p:nvPr/>
        </p:nvSpPr>
        <p:spPr bwMode="auto">
          <a:xfrm>
            <a:off x="6142163" y="3085600"/>
            <a:ext cx="798937" cy="701748"/>
          </a:xfrm>
          <a:custGeom>
            <a:avLst/>
            <a:gdLst>
              <a:gd name="T0" fmla="*/ 2147483647 w 749"/>
              <a:gd name="T1" fmla="*/ 2147483647 h 669"/>
              <a:gd name="T2" fmla="*/ 2147483647 w 749"/>
              <a:gd name="T3" fmla="*/ 2147483647 h 669"/>
              <a:gd name="T4" fmla="*/ 2147483647 w 749"/>
              <a:gd name="T5" fmla="*/ 2147483647 h 669"/>
              <a:gd name="T6" fmla="*/ 2147483647 w 749"/>
              <a:gd name="T7" fmla="*/ 2147483647 h 669"/>
              <a:gd name="T8" fmla="*/ 2147483647 w 749"/>
              <a:gd name="T9" fmla="*/ 2147483647 h 669"/>
              <a:gd name="T10" fmla="*/ 2147483647 w 749"/>
              <a:gd name="T11" fmla="*/ 2147483647 h 669"/>
              <a:gd name="T12" fmla="*/ 2147483647 w 749"/>
              <a:gd name="T13" fmla="*/ 2147483647 h 669"/>
              <a:gd name="T14" fmla="*/ 2147483647 w 749"/>
              <a:gd name="T15" fmla="*/ 2147483647 h 669"/>
              <a:gd name="T16" fmla="*/ 2147483647 w 749"/>
              <a:gd name="T17" fmla="*/ 2147483647 h 669"/>
              <a:gd name="T18" fmla="*/ 2147483647 w 749"/>
              <a:gd name="T19" fmla="*/ 2147483647 h 669"/>
              <a:gd name="T20" fmla="*/ 2147483647 w 749"/>
              <a:gd name="T21" fmla="*/ 2147483647 h 669"/>
              <a:gd name="T22" fmla="*/ 2147483647 w 749"/>
              <a:gd name="T23" fmla="*/ 2147483647 h 669"/>
              <a:gd name="T24" fmla="*/ 2147483647 w 749"/>
              <a:gd name="T25" fmla="*/ 2147483647 h 669"/>
              <a:gd name="T26" fmla="*/ 2147483647 w 749"/>
              <a:gd name="T27" fmla="*/ 2147483647 h 669"/>
              <a:gd name="T28" fmla="*/ 2147483647 w 749"/>
              <a:gd name="T29" fmla="*/ 2147483647 h 669"/>
              <a:gd name="T30" fmla="*/ 2147483647 w 749"/>
              <a:gd name="T31" fmla="*/ 2147483647 h 669"/>
              <a:gd name="T32" fmla="*/ 0 w 749"/>
              <a:gd name="T33" fmla="*/ 2147483647 h 669"/>
              <a:gd name="T34" fmla="*/ 2147483647 w 749"/>
              <a:gd name="T35" fmla="*/ 0 h 669"/>
              <a:gd name="T36" fmla="*/ 2147483647 w 749"/>
              <a:gd name="T37" fmla="*/ 2147483647 h 669"/>
              <a:gd name="T38" fmla="*/ 2147483647 w 749"/>
              <a:gd name="T39" fmla="*/ 2147483647 h 669"/>
              <a:gd name="T40" fmla="*/ 2147483647 w 749"/>
              <a:gd name="T41" fmla="*/ 2147483647 h 669"/>
              <a:gd name="T42" fmla="*/ 2147483647 w 749"/>
              <a:gd name="T43" fmla="*/ 2147483647 h 669"/>
              <a:gd name="T44" fmla="*/ 2147483647 w 749"/>
              <a:gd name="T45" fmla="*/ 2147483647 h 669"/>
              <a:gd name="T46" fmla="*/ 2147483647 w 749"/>
              <a:gd name="T47" fmla="*/ 2147483647 h 669"/>
              <a:gd name="T48" fmla="*/ 2147483647 w 749"/>
              <a:gd name="T49" fmla="*/ 2147483647 h 669"/>
              <a:gd name="T50" fmla="*/ 2147483647 w 749"/>
              <a:gd name="T51" fmla="*/ 2147483647 h 669"/>
              <a:gd name="T52" fmla="*/ 2147483647 w 749"/>
              <a:gd name="T53" fmla="*/ 2147483647 h 669"/>
              <a:gd name="T54" fmla="*/ 2147483647 w 749"/>
              <a:gd name="T55" fmla="*/ 2147483647 h 669"/>
              <a:gd name="T56" fmla="*/ 2147483647 w 749"/>
              <a:gd name="T57" fmla="*/ 2147483647 h 669"/>
              <a:gd name="T58" fmla="*/ 2147483647 w 749"/>
              <a:gd name="T59" fmla="*/ 2147483647 h 669"/>
              <a:gd name="T60" fmla="*/ 2147483647 w 749"/>
              <a:gd name="T61" fmla="*/ 2147483647 h 669"/>
              <a:gd name="T62" fmla="*/ 2147483647 w 749"/>
              <a:gd name="T63" fmla="*/ 2147483647 h 669"/>
              <a:gd name="T64" fmla="*/ 2147483647 w 749"/>
              <a:gd name="T65" fmla="*/ 2147483647 h 669"/>
              <a:gd name="T66" fmla="*/ 2147483647 w 749"/>
              <a:gd name="T67" fmla="*/ 2147483647 h 669"/>
              <a:gd name="T68" fmla="*/ 2147483647 w 749"/>
              <a:gd name="T69" fmla="*/ 2147483647 h 669"/>
              <a:gd name="T70" fmla="*/ 2147483647 w 749"/>
              <a:gd name="T71" fmla="*/ 2147483647 h 669"/>
              <a:gd name="T72" fmla="*/ 2147483647 w 749"/>
              <a:gd name="T73" fmla="*/ 2147483647 h 669"/>
              <a:gd name="T74" fmla="*/ 2147483647 w 749"/>
              <a:gd name="T75" fmla="*/ 2147483647 h 669"/>
              <a:gd name="T76" fmla="*/ 2147483647 w 749"/>
              <a:gd name="T77" fmla="*/ 2147483647 h 669"/>
              <a:gd name="T78" fmla="*/ 2147483647 w 749"/>
              <a:gd name="T79" fmla="*/ 2147483647 h 6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9"/>
              <a:gd name="T121" fmla="*/ 0 h 669"/>
              <a:gd name="T122" fmla="*/ 749 w 749"/>
              <a:gd name="T123" fmla="*/ 669 h 6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9" h="669">
                <a:moveTo>
                  <a:pt x="703" y="669"/>
                </a:moveTo>
                <a:lnTo>
                  <a:pt x="675" y="668"/>
                </a:lnTo>
                <a:lnTo>
                  <a:pt x="642" y="664"/>
                </a:lnTo>
                <a:lnTo>
                  <a:pt x="606" y="660"/>
                </a:lnTo>
                <a:lnTo>
                  <a:pt x="566" y="656"/>
                </a:lnTo>
                <a:lnTo>
                  <a:pt x="523" y="651"/>
                </a:lnTo>
                <a:lnTo>
                  <a:pt x="478" y="645"/>
                </a:lnTo>
                <a:lnTo>
                  <a:pt x="430" y="639"/>
                </a:lnTo>
                <a:lnTo>
                  <a:pt x="383" y="632"/>
                </a:lnTo>
                <a:lnTo>
                  <a:pt x="333" y="624"/>
                </a:lnTo>
                <a:lnTo>
                  <a:pt x="282" y="617"/>
                </a:lnTo>
                <a:lnTo>
                  <a:pt x="232" y="609"/>
                </a:lnTo>
                <a:lnTo>
                  <a:pt x="183" y="602"/>
                </a:lnTo>
                <a:lnTo>
                  <a:pt x="135" y="594"/>
                </a:lnTo>
                <a:lnTo>
                  <a:pt x="88" y="585"/>
                </a:lnTo>
                <a:lnTo>
                  <a:pt x="42" y="577"/>
                </a:lnTo>
                <a:lnTo>
                  <a:pt x="0" y="568"/>
                </a:lnTo>
                <a:lnTo>
                  <a:pt x="81" y="0"/>
                </a:lnTo>
                <a:lnTo>
                  <a:pt x="92" y="2"/>
                </a:lnTo>
                <a:lnTo>
                  <a:pt x="110" y="6"/>
                </a:lnTo>
                <a:lnTo>
                  <a:pt x="135" y="10"/>
                </a:lnTo>
                <a:lnTo>
                  <a:pt x="165" y="15"/>
                </a:lnTo>
                <a:lnTo>
                  <a:pt x="201" y="21"/>
                </a:lnTo>
                <a:lnTo>
                  <a:pt x="243" y="28"/>
                </a:lnTo>
                <a:lnTo>
                  <a:pt x="287" y="36"/>
                </a:lnTo>
                <a:lnTo>
                  <a:pt x="335" y="44"/>
                </a:lnTo>
                <a:lnTo>
                  <a:pt x="386" y="53"/>
                </a:lnTo>
                <a:lnTo>
                  <a:pt x="437" y="60"/>
                </a:lnTo>
                <a:lnTo>
                  <a:pt x="492" y="68"/>
                </a:lnTo>
                <a:lnTo>
                  <a:pt x="545" y="75"/>
                </a:lnTo>
                <a:lnTo>
                  <a:pt x="598" y="83"/>
                </a:lnTo>
                <a:lnTo>
                  <a:pt x="650" y="89"/>
                </a:lnTo>
                <a:lnTo>
                  <a:pt x="701" y="94"/>
                </a:lnTo>
                <a:lnTo>
                  <a:pt x="749" y="98"/>
                </a:lnTo>
                <a:lnTo>
                  <a:pt x="745" y="154"/>
                </a:lnTo>
                <a:lnTo>
                  <a:pt x="739" y="220"/>
                </a:lnTo>
                <a:lnTo>
                  <a:pt x="732" y="295"/>
                </a:lnTo>
                <a:lnTo>
                  <a:pt x="725" y="384"/>
                </a:lnTo>
                <a:lnTo>
                  <a:pt x="703" y="669"/>
                </a:lnTo>
                <a:close/>
              </a:path>
            </a:pathLst>
          </a:custGeom>
          <a:solidFill>
            <a:srgbClr val="0AA147"/>
          </a:solidFill>
          <a:ln w="6350">
            <a:solidFill>
              <a:schemeClr val="bg1"/>
            </a:solidFill>
            <a:round/>
            <a:headEnd/>
            <a:tailEnd/>
          </a:ln>
          <a:effectLst>
            <a:outerShdw blurRad="723900" sx="1000" sy="1000" algn="ctr" rotWithShape="0">
              <a:srgbClr val="000000"/>
            </a:outerShdw>
          </a:effectLst>
        </p:spPr>
        <p:txBody>
          <a:bodyPr lIns="86493" tIns="43247" rIns="86493" bIns="43247"/>
          <a:lstStyle/>
          <a:p>
            <a:pPr algn="ctr" eaLnBrk="0" hangingPunct="0">
              <a:defRPr/>
            </a:pPr>
            <a:endParaRPr lang="en-US" dirty="0">
              <a:latin typeface="Times"/>
            </a:endParaRPr>
          </a:p>
        </p:txBody>
      </p:sp>
      <p:sp>
        <p:nvSpPr>
          <p:cNvPr id="107" name="Freeform 242">
            <a:extLst>
              <a:ext uri="{FF2B5EF4-FFF2-40B4-BE49-F238E27FC236}">
                <a16:creationId xmlns:a16="http://schemas.microsoft.com/office/drawing/2014/main" id="{F1734F35-DB92-40A8-95E8-0D3CDE3D43D1}"/>
              </a:ext>
            </a:extLst>
          </p:cNvPr>
          <p:cNvSpPr>
            <a:spLocks/>
          </p:cNvSpPr>
          <p:nvPr/>
        </p:nvSpPr>
        <p:spPr bwMode="auto">
          <a:xfrm>
            <a:off x="5558892" y="2375124"/>
            <a:ext cx="671501" cy="1159109"/>
          </a:xfrm>
          <a:custGeom>
            <a:avLst/>
            <a:gdLst>
              <a:gd name="T0" fmla="*/ 2147483647 w 642"/>
              <a:gd name="T1" fmla="*/ 2147483647 h 1100"/>
              <a:gd name="T2" fmla="*/ 2147483647 w 642"/>
              <a:gd name="T3" fmla="*/ 2147483647 h 1100"/>
              <a:gd name="T4" fmla="*/ 2147483647 w 642"/>
              <a:gd name="T5" fmla="*/ 2147483647 h 1100"/>
              <a:gd name="T6" fmla="*/ 2147483647 w 642"/>
              <a:gd name="T7" fmla="*/ 2147483647 h 1100"/>
              <a:gd name="T8" fmla="*/ 2147483647 w 642"/>
              <a:gd name="T9" fmla="*/ 2147483647 h 1100"/>
              <a:gd name="T10" fmla="*/ 2147483647 w 642"/>
              <a:gd name="T11" fmla="*/ 2147483647 h 1100"/>
              <a:gd name="T12" fmla="*/ 2147483647 w 642"/>
              <a:gd name="T13" fmla="*/ 2147483647 h 1100"/>
              <a:gd name="T14" fmla="*/ 2147483647 w 642"/>
              <a:gd name="T15" fmla="*/ 2147483647 h 1100"/>
              <a:gd name="T16" fmla="*/ 2147483647 w 642"/>
              <a:gd name="T17" fmla="*/ 2147483647 h 1100"/>
              <a:gd name="T18" fmla="*/ 2147483647 w 642"/>
              <a:gd name="T19" fmla="*/ 2147483647 h 1100"/>
              <a:gd name="T20" fmla="*/ 2147483647 w 642"/>
              <a:gd name="T21" fmla="*/ 2147483647 h 1100"/>
              <a:gd name="T22" fmla="*/ 2147483647 w 642"/>
              <a:gd name="T23" fmla="*/ 2147483647 h 1100"/>
              <a:gd name="T24" fmla="*/ 2147483647 w 642"/>
              <a:gd name="T25" fmla="*/ 2147483647 h 1100"/>
              <a:gd name="T26" fmla="*/ 2147483647 w 642"/>
              <a:gd name="T27" fmla="*/ 2147483647 h 1100"/>
              <a:gd name="T28" fmla="*/ 2147483647 w 642"/>
              <a:gd name="T29" fmla="*/ 2147483647 h 1100"/>
              <a:gd name="T30" fmla="*/ 2147483647 w 642"/>
              <a:gd name="T31" fmla="*/ 2147483647 h 1100"/>
              <a:gd name="T32" fmla="*/ 2147483647 w 642"/>
              <a:gd name="T33" fmla="*/ 2147483647 h 1100"/>
              <a:gd name="T34" fmla="*/ 2147483647 w 642"/>
              <a:gd name="T35" fmla="*/ 2147483647 h 1100"/>
              <a:gd name="T36" fmla="*/ 2147483647 w 642"/>
              <a:gd name="T37" fmla="*/ 2147483647 h 1100"/>
              <a:gd name="T38" fmla="*/ 2147483647 w 642"/>
              <a:gd name="T39" fmla="*/ 2147483647 h 1100"/>
              <a:gd name="T40" fmla="*/ 2147483647 w 642"/>
              <a:gd name="T41" fmla="*/ 2147483647 h 1100"/>
              <a:gd name="T42" fmla="*/ 2147483647 w 642"/>
              <a:gd name="T43" fmla="*/ 2147483647 h 1100"/>
              <a:gd name="T44" fmla="*/ 2147483647 w 642"/>
              <a:gd name="T45" fmla="*/ 2147483647 h 1100"/>
              <a:gd name="T46" fmla="*/ 2147483647 w 642"/>
              <a:gd name="T47" fmla="*/ 2147483647 h 1100"/>
              <a:gd name="T48" fmla="*/ 2147483647 w 642"/>
              <a:gd name="T49" fmla="*/ 2147483647 h 1100"/>
              <a:gd name="T50" fmla="*/ 2147483647 w 642"/>
              <a:gd name="T51" fmla="*/ 2147483647 h 1100"/>
              <a:gd name="T52" fmla="*/ 2147483647 w 642"/>
              <a:gd name="T53" fmla="*/ 2147483647 h 1100"/>
              <a:gd name="T54" fmla="*/ 2147483647 w 642"/>
              <a:gd name="T55" fmla="*/ 2147483647 h 1100"/>
              <a:gd name="T56" fmla="*/ 2147483647 w 642"/>
              <a:gd name="T57" fmla="*/ 2147483647 h 1100"/>
              <a:gd name="T58" fmla="*/ 2147483647 w 642"/>
              <a:gd name="T59" fmla="*/ 2147483647 h 1100"/>
              <a:gd name="T60" fmla="*/ 2147483647 w 642"/>
              <a:gd name="T61" fmla="*/ 2147483647 h 1100"/>
              <a:gd name="T62" fmla="*/ 2147483647 w 642"/>
              <a:gd name="T63" fmla="*/ 2147483647 h 1100"/>
              <a:gd name="T64" fmla="*/ 2147483647 w 642"/>
              <a:gd name="T65" fmla="*/ 2147483647 h 1100"/>
              <a:gd name="T66" fmla="*/ 2147483647 w 642"/>
              <a:gd name="T67" fmla="*/ 2147483647 h 1100"/>
              <a:gd name="T68" fmla="*/ 2147483647 w 642"/>
              <a:gd name="T69" fmla="*/ 2147483647 h 1100"/>
              <a:gd name="T70" fmla="*/ 2147483647 w 642"/>
              <a:gd name="T71" fmla="*/ 2147483647 h 1100"/>
              <a:gd name="T72" fmla="*/ 2147483647 w 642"/>
              <a:gd name="T73" fmla="*/ 2147483647 h 1100"/>
              <a:gd name="T74" fmla="*/ 2147483647 w 642"/>
              <a:gd name="T75" fmla="*/ 2147483647 h 1100"/>
              <a:gd name="T76" fmla="*/ 2147483647 w 642"/>
              <a:gd name="T77" fmla="*/ 2147483647 h 1100"/>
              <a:gd name="T78" fmla="*/ 2147483647 w 642"/>
              <a:gd name="T79" fmla="*/ 0 h 1100"/>
              <a:gd name="T80" fmla="*/ 2147483647 w 642"/>
              <a:gd name="T81" fmla="*/ 2147483647 h 1100"/>
              <a:gd name="T82" fmla="*/ 2147483647 w 642"/>
              <a:gd name="T83" fmla="*/ 2147483647 h 1100"/>
              <a:gd name="T84" fmla="*/ 2147483647 w 642"/>
              <a:gd name="T85" fmla="*/ 2147483647 h 1100"/>
              <a:gd name="T86" fmla="*/ 2147483647 w 642"/>
              <a:gd name="T87" fmla="*/ 2147483647 h 1100"/>
              <a:gd name="T88" fmla="*/ 2147483647 w 642"/>
              <a:gd name="T89" fmla="*/ 2147483647 h 1100"/>
              <a:gd name="T90" fmla="*/ 2147483647 w 642"/>
              <a:gd name="T91" fmla="*/ 2147483647 h 1100"/>
              <a:gd name="T92" fmla="*/ 2147483647 w 642"/>
              <a:gd name="T93" fmla="*/ 2147483647 h 1100"/>
              <a:gd name="T94" fmla="*/ 2147483647 w 642"/>
              <a:gd name="T95" fmla="*/ 2147483647 h 1100"/>
              <a:gd name="T96" fmla="*/ 2147483647 w 642"/>
              <a:gd name="T97" fmla="*/ 2147483647 h 1100"/>
              <a:gd name="T98" fmla="*/ 2147483647 w 642"/>
              <a:gd name="T99" fmla="*/ 2147483647 h 1100"/>
              <a:gd name="T100" fmla="*/ 2147483647 w 642"/>
              <a:gd name="T101" fmla="*/ 2147483647 h 1100"/>
              <a:gd name="T102" fmla="*/ 2147483647 w 642"/>
              <a:gd name="T103" fmla="*/ 2147483647 h 1100"/>
              <a:gd name="T104" fmla="*/ 2147483647 w 642"/>
              <a:gd name="T105" fmla="*/ 2147483647 h 1100"/>
              <a:gd name="T106" fmla="*/ 2147483647 w 642"/>
              <a:gd name="T107" fmla="*/ 2147483647 h 1100"/>
              <a:gd name="T108" fmla="*/ 2147483647 w 642"/>
              <a:gd name="T109" fmla="*/ 2147483647 h 1100"/>
              <a:gd name="T110" fmla="*/ 2147483647 w 642"/>
              <a:gd name="T111" fmla="*/ 2147483647 h 1100"/>
              <a:gd name="T112" fmla="*/ 2147483647 w 642"/>
              <a:gd name="T113" fmla="*/ 2147483647 h 11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42"/>
              <a:gd name="T172" fmla="*/ 0 h 1100"/>
              <a:gd name="T173" fmla="*/ 642 w 642"/>
              <a:gd name="T174" fmla="*/ 1100 h 11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42" h="1100">
                <a:moveTo>
                  <a:pt x="589" y="1100"/>
                </a:moveTo>
                <a:lnTo>
                  <a:pt x="642" y="720"/>
                </a:lnTo>
                <a:lnTo>
                  <a:pt x="633" y="720"/>
                </a:lnTo>
                <a:lnTo>
                  <a:pt x="628" y="713"/>
                </a:lnTo>
                <a:lnTo>
                  <a:pt x="622" y="709"/>
                </a:lnTo>
                <a:lnTo>
                  <a:pt x="613" y="711"/>
                </a:lnTo>
                <a:lnTo>
                  <a:pt x="604" y="724"/>
                </a:lnTo>
                <a:lnTo>
                  <a:pt x="600" y="731"/>
                </a:lnTo>
                <a:lnTo>
                  <a:pt x="591" y="728"/>
                </a:lnTo>
                <a:lnTo>
                  <a:pt x="584" y="720"/>
                </a:lnTo>
                <a:lnTo>
                  <a:pt x="578" y="720"/>
                </a:lnTo>
                <a:lnTo>
                  <a:pt x="569" y="720"/>
                </a:lnTo>
                <a:lnTo>
                  <a:pt x="556" y="718"/>
                </a:lnTo>
                <a:lnTo>
                  <a:pt x="542" y="718"/>
                </a:lnTo>
                <a:lnTo>
                  <a:pt x="529" y="722"/>
                </a:lnTo>
                <a:lnTo>
                  <a:pt x="516" y="722"/>
                </a:lnTo>
                <a:lnTo>
                  <a:pt x="501" y="720"/>
                </a:lnTo>
                <a:lnTo>
                  <a:pt x="487" y="720"/>
                </a:lnTo>
                <a:lnTo>
                  <a:pt x="476" y="726"/>
                </a:lnTo>
                <a:lnTo>
                  <a:pt x="474" y="728"/>
                </a:lnTo>
                <a:lnTo>
                  <a:pt x="474" y="729"/>
                </a:lnTo>
                <a:lnTo>
                  <a:pt x="472" y="731"/>
                </a:lnTo>
                <a:lnTo>
                  <a:pt x="457" y="716"/>
                </a:lnTo>
                <a:lnTo>
                  <a:pt x="454" y="694"/>
                </a:lnTo>
                <a:lnTo>
                  <a:pt x="450" y="673"/>
                </a:lnTo>
                <a:lnTo>
                  <a:pt x="439" y="660"/>
                </a:lnTo>
                <a:lnTo>
                  <a:pt x="434" y="656"/>
                </a:lnTo>
                <a:lnTo>
                  <a:pt x="428" y="654"/>
                </a:lnTo>
                <a:lnTo>
                  <a:pt x="423" y="654"/>
                </a:lnTo>
                <a:lnTo>
                  <a:pt x="417" y="658"/>
                </a:lnTo>
                <a:lnTo>
                  <a:pt x="415" y="617"/>
                </a:lnTo>
                <a:lnTo>
                  <a:pt x="408" y="590"/>
                </a:lnTo>
                <a:lnTo>
                  <a:pt x="403" y="570"/>
                </a:lnTo>
                <a:lnTo>
                  <a:pt x="401" y="551"/>
                </a:lnTo>
                <a:lnTo>
                  <a:pt x="399" y="538"/>
                </a:lnTo>
                <a:lnTo>
                  <a:pt x="393" y="526"/>
                </a:lnTo>
                <a:lnTo>
                  <a:pt x="386" y="525"/>
                </a:lnTo>
                <a:lnTo>
                  <a:pt x="373" y="532"/>
                </a:lnTo>
                <a:lnTo>
                  <a:pt x="360" y="538"/>
                </a:lnTo>
                <a:lnTo>
                  <a:pt x="344" y="534"/>
                </a:lnTo>
                <a:lnTo>
                  <a:pt x="335" y="523"/>
                </a:lnTo>
                <a:lnTo>
                  <a:pt x="338" y="508"/>
                </a:lnTo>
                <a:lnTo>
                  <a:pt x="348" y="500"/>
                </a:lnTo>
                <a:lnTo>
                  <a:pt x="357" y="494"/>
                </a:lnTo>
                <a:lnTo>
                  <a:pt x="362" y="489"/>
                </a:lnTo>
                <a:lnTo>
                  <a:pt x="357" y="485"/>
                </a:lnTo>
                <a:lnTo>
                  <a:pt x="355" y="474"/>
                </a:lnTo>
                <a:lnTo>
                  <a:pt x="355" y="457"/>
                </a:lnTo>
                <a:lnTo>
                  <a:pt x="359" y="434"/>
                </a:lnTo>
                <a:lnTo>
                  <a:pt x="366" y="414"/>
                </a:lnTo>
                <a:lnTo>
                  <a:pt x="377" y="399"/>
                </a:lnTo>
                <a:lnTo>
                  <a:pt x="386" y="385"/>
                </a:lnTo>
                <a:lnTo>
                  <a:pt x="388" y="376"/>
                </a:lnTo>
                <a:lnTo>
                  <a:pt x="377" y="374"/>
                </a:lnTo>
                <a:lnTo>
                  <a:pt x="368" y="370"/>
                </a:lnTo>
                <a:lnTo>
                  <a:pt x="360" y="363"/>
                </a:lnTo>
                <a:lnTo>
                  <a:pt x="353" y="354"/>
                </a:lnTo>
                <a:lnTo>
                  <a:pt x="344" y="348"/>
                </a:lnTo>
                <a:lnTo>
                  <a:pt x="333" y="299"/>
                </a:lnTo>
                <a:lnTo>
                  <a:pt x="315" y="271"/>
                </a:lnTo>
                <a:lnTo>
                  <a:pt x="298" y="254"/>
                </a:lnTo>
                <a:lnTo>
                  <a:pt x="291" y="233"/>
                </a:lnTo>
                <a:lnTo>
                  <a:pt x="291" y="209"/>
                </a:lnTo>
                <a:lnTo>
                  <a:pt x="285" y="194"/>
                </a:lnTo>
                <a:lnTo>
                  <a:pt x="278" y="182"/>
                </a:lnTo>
                <a:lnTo>
                  <a:pt x="274" y="167"/>
                </a:lnTo>
                <a:lnTo>
                  <a:pt x="280" y="134"/>
                </a:lnTo>
                <a:lnTo>
                  <a:pt x="291" y="85"/>
                </a:lnTo>
                <a:lnTo>
                  <a:pt x="300" y="40"/>
                </a:lnTo>
                <a:lnTo>
                  <a:pt x="304" y="19"/>
                </a:lnTo>
                <a:lnTo>
                  <a:pt x="293" y="15"/>
                </a:lnTo>
                <a:lnTo>
                  <a:pt x="280" y="13"/>
                </a:lnTo>
                <a:lnTo>
                  <a:pt x="269" y="10"/>
                </a:lnTo>
                <a:lnTo>
                  <a:pt x="258" y="8"/>
                </a:lnTo>
                <a:lnTo>
                  <a:pt x="247" y="6"/>
                </a:lnTo>
                <a:lnTo>
                  <a:pt x="236" y="4"/>
                </a:lnTo>
                <a:lnTo>
                  <a:pt x="227" y="2"/>
                </a:lnTo>
                <a:lnTo>
                  <a:pt x="219" y="0"/>
                </a:lnTo>
                <a:lnTo>
                  <a:pt x="130" y="408"/>
                </a:lnTo>
                <a:lnTo>
                  <a:pt x="133" y="417"/>
                </a:lnTo>
                <a:lnTo>
                  <a:pt x="139" y="427"/>
                </a:lnTo>
                <a:lnTo>
                  <a:pt x="141" y="434"/>
                </a:lnTo>
                <a:lnTo>
                  <a:pt x="143" y="438"/>
                </a:lnTo>
                <a:lnTo>
                  <a:pt x="146" y="442"/>
                </a:lnTo>
                <a:lnTo>
                  <a:pt x="150" y="444"/>
                </a:lnTo>
                <a:lnTo>
                  <a:pt x="152" y="447"/>
                </a:lnTo>
                <a:lnTo>
                  <a:pt x="155" y="459"/>
                </a:lnTo>
                <a:lnTo>
                  <a:pt x="154" y="483"/>
                </a:lnTo>
                <a:lnTo>
                  <a:pt x="141" y="504"/>
                </a:lnTo>
                <a:lnTo>
                  <a:pt x="126" y="526"/>
                </a:lnTo>
                <a:lnTo>
                  <a:pt x="117" y="545"/>
                </a:lnTo>
                <a:lnTo>
                  <a:pt x="101" y="562"/>
                </a:lnTo>
                <a:lnTo>
                  <a:pt x="88" y="577"/>
                </a:lnTo>
                <a:lnTo>
                  <a:pt x="79" y="590"/>
                </a:lnTo>
                <a:lnTo>
                  <a:pt x="71" y="602"/>
                </a:lnTo>
                <a:lnTo>
                  <a:pt x="66" y="611"/>
                </a:lnTo>
                <a:lnTo>
                  <a:pt x="60" y="619"/>
                </a:lnTo>
                <a:lnTo>
                  <a:pt x="57" y="624"/>
                </a:lnTo>
                <a:lnTo>
                  <a:pt x="51" y="630"/>
                </a:lnTo>
                <a:lnTo>
                  <a:pt x="51" y="645"/>
                </a:lnTo>
                <a:lnTo>
                  <a:pt x="60" y="656"/>
                </a:lnTo>
                <a:lnTo>
                  <a:pt x="71" y="666"/>
                </a:lnTo>
                <a:lnTo>
                  <a:pt x="73" y="677"/>
                </a:lnTo>
                <a:lnTo>
                  <a:pt x="69" y="690"/>
                </a:lnTo>
                <a:lnTo>
                  <a:pt x="62" y="699"/>
                </a:lnTo>
                <a:lnTo>
                  <a:pt x="55" y="709"/>
                </a:lnTo>
                <a:lnTo>
                  <a:pt x="49" y="718"/>
                </a:lnTo>
                <a:lnTo>
                  <a:pt x="40" y="763"/>
                </a:lnTo>
                <a:lnTo>
                  <a:pt x="22" y="846"/>
                </a:lnTo>
                <a:lnTo>
                  <a:pt x="7" y="929"/>
                </a:lnTo>
                <a:lnTo>
                  <a:pt x="0" y="964"/>
                </a:lnTo>
                <a:lnTo>
                  <a:pt x="589" y="1100"/>
                </a:lnTo>
                <a:close/>
              </a:path>
            </a:pathLst>
          </a:custGeom>
          <a:solidFill>
            <a:srgbClr val="0AA147"/>
          </a:solidFill>
          <a:ln w="6350">
            <a:solidFill>
              <a:schemeClr val="bg1"/>
            </a:solidFill>
            <a:round/>
            <a:headEnd/>
            <a:tailEnd/>
          </a:ln>
        </p:spPr>
        <p:txBody>
          <a:bodyPr lIns="86493" tIns="43247" rIns="86493" bIns="43247"/>
          <a:lstStyle/>
          <a:p>
            <a:pPr eaLnBrk="0" hangingPunct="0">
              <a:defRPr/>
            </a:pPr>
            <a:r>
              <a:rPr lang="en-US" dirty="0">
                <a:latin typeface="Times"/>
              </a:rPr>
              <a:t>       </a:t>
            </a:r>
          </a:p>
        </p:txBody>
      </p:sp>
      <p:sp>
        <p:nvSpPr>
          <p:cNvPr id="108" name="Freeform 322">
            <a:extLst>
              <a:ext uri="{FF2B5EF4-FFF2-40B4-BE49-F238E27FC236}">
                <a16:creationId xmlns:a16="http://schemas.microsoft.com/office/drawing/2014/main" id="{03DD2833-84D3-4976-A334-3A55C0B78CA5}"/>
              </a:ext>
            </a:extLst>
          </p:cNvPr>
          <p:cNvSpPr>
            <a:spLocks/>
          </p:cNvSpPr>
          <p:nvPr/>
        </p:nvSpPr>
        <p:spPr bwMode="auto">
          <a:xfrm>
            <a:off x="5709203" y="3467897"/>
            <a:ext cx="656795" cy="851874"/>
          </a:xfrm>
          <a:custGeom>
            <a:avLst/>
            <a:gdLst>
              <a:gd name="T0" fmla="*/ 2147483647 w 621"/>
              <a:gd name="T1" fmla="*/ 2147483647 h 810"/>
              <a:gd name="T2" fmla="*/ 2147483647 w 621"/>
              <a:gd name="T3" fmla="*/ 2147483647 h 810"/>
              <a:gd name="T4" fmla="*/ 2147483647 w 621"/>
              <a:gd name="T5" fmla="*/ 2147483647 h 810"/>
              <a:gd name="T6" fmla="*/ 2147483647 w 621"/>
              <a:gd name="T7" fmla="*/ 2147483647 h 810"/>
              <a:gd name="T8" fmla="*/ 2147483647 w 621"/>
              <a:gd name="T9" fmla="*/ 2147483647 h 810"/>
              <a:gd name="T10" fmla="*/ 2147483647 w 621"/>
              <a:gd name="T11" fmla="*/ 2147483647 h 810"/>
              <a:gd name="T12" fmla="*/ 2147483647 w 621"/>
              <a:gd name="T13" fmla="*/ 2147483647 h 810"/>
              <a:gd name="T14" fmla="*/ 2147483647 w 621"/>
              <a:gd name="T15" fmla="*/ 2147483647 h 810"/>
              <a:gd name="T16" fmla="*/ 2147483647 w 621"/>
              <a:gd name="T17" fmla="*/ 2147483647 h 810"/>
              <a:gd name="T18" fmla="*/ 2147483647 w 621"/>
              <a:gd name="T19" fmla="*/ 2147483647 h 810"/>
              <a:gd name="T20" fmla="*/ 2147483647 w 621"/>
              <a:gd name="T21" fmla="*/ 0 h 810"/>
              <a:gd name="T22" fmla="*/ 0 w 621"/>
              <a:gd name="T23" fmla="*/ 2147483647 h 810"/>
              <a:gd name="T24" fmla="*/ 2147483647 w 621"/>
              <a:gd name="T25" fmla="*/ 2147483647 h 810"/>
              <a:gd name="T26" fmla="*/ 2147483647 w 621"/>
              <a:gd name="T27" fmla="*/ 2147483647 h 810"/>
              <a:gd name="T28" fmla="*/ 2147483647 w 621"/>
              <a:gd name="T29" fmla="*/ 2147483647 h 810"/>
              <a:gd name="T30" fmla="*/ 2147483647 w 621"/>
              <a:gd name="T31" fmla="*/ 2147483647 h 8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1"/>
              <a:gd name="T49" fmla="*/ 0 h 810"/>
              <a:gd name="T50" fmla="*/ 621 w 621"/>
              <a:gd name="T51" fmla="*/ 810 h 8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1" h="810">
                <a:moveTo>
                  <a:pt x="615" y="243"/>
                </a:moveTo>
                <a:lnTo>
                  <a:pt x="589" y="239"/>
                </a:lnTo>
                <a:lnTo>
                  <a:pt x="564" y="233"/>
                </a:lnTo>
                <a:lnTo>
                  <a:pt x="538" y="229"/>
                </a:lnTo>
                <a:lnTo>
                  <a:pt x="514" y="226"/>
                </a:lnTo>
                <a:lnTo>
                  <a:pt x="491" y="222"/>
                </a:lnTo>
                <a:lnTo>
                  <a:pt x="467" y="216"/>
                </a:lnTo>
                <a:lnTo>
                  <a:pt x="443" y="213"/>
                </a:lnTo>
                <a:lnTo>
                  <a:pt x="421" y="207"/>
                </a:lnTo>
                <a:lnTo>
                  <a:pt x="441" y="70"/>
                </a:lnTo>
                <a:lnTo>
                  <a:pt x="139" y="0"/>
                </a:lnTo>
                <a:lnTo>
                  <a:pt x="0" y="709"/>
                </a:lnTo>
                <a:lnTo>
                  <a:pt x="544" y="810"/>
                </a:lnTo>
                <a:lnTo>
                  <a:pt x="619" y="248"/>
                </a:lnTo>
                <a:lnTo>
                  <a:pt x="621" y="243"/>
                </a:lnTo>
                <a:lnTo>
                  <a:pt x="615" y="243"/>
                </a:lnTo>
                <a:close/>
              </a:path>
            </a:pathLst>
          </a:custGeom>
          <a:solidFill>
            <a:srgbClr val="0AA147"/>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09" name="Freeform 324">
            <a:extLst>
              <a:ext uri="{FF2B5EF4-FFF2-40B4-BE49-F238E27FC236}">
                <a16:creationId xmlns:a16="http://schemas.microsoft.com/office/drawing/2014/main" id="{A324862D-64FF-425D-8531-79C7D44E4474}"/>
              </a:ext>
            </a:extLst>
          </p:cNvPr>
          <p:cNvSpPr>
            <a:spLocks/>
          </p:cNvSpPr>
          <p:nvPr/>
        </p:nvSpPr>
        <p:spPr bwMode="auto">
          <a:xfrm>
            <a:off x="5143900" y="3312535"/>
            <a:ext cx="720514" cy="1167834"/>
          </a:xfrm>
          <a:custGeom>
            <a:avLst/>
            <a:gdLst>
              <a:gd name="T0" fmla="*/ 2147483647 w 688"/>
              <a:gd name="T1" fmla="*/ 2147483647 h 1109"/>
              <a:gd name="T2" fmla="*/ 2147483647 w 688"/>
              <a:gd name="T3" fmla="*/ 2147483647 h 1109"/>
              <a:gd name="T4" fmla="*/ 2147483647 w 688"/>
              <a:gd name="T5" fmla="*/ 2147483647 h 1109"/>
              <a:gd name="T6" fmla="*/ 2147483647 w 688"/>
              <a:gd name="T7" fmla="*/ 2147483647 h 1109"/>
              <a:gd name="T8" fmla="*/ 2147483647 w 688"/>
              <a:gd name="T9" fmla="*/ 2147483647 h 1109"/>
              <a:gd name="T10" fmla="*/ 2147483647 w 688"/>
              <a:gd name="T11" fmla="*/ 2147483647 h 1109"/>
              <a:gd name="T12" fmla="*/ 2147483647 w 688"/>
              <a:gd name="T13" fmla="*/ 2147483647 h 1109"/>
              <a:gd name="T14" fmla="*/ 2147483647 w 688"/>
              <a:gd name="T15" fmla="*/ 2147483647 h 1109"/>
              <a:gd name="T16" fmla="*/ 2147483647 w 688"/>
              <a:gd name="T17" fmla="*/ 2147483647 h 1109"/>
              <a:gd name="T18" fmla="*/ 2147483647 w 688"/>
              <a:gd name="T19" fmla="*/ 0 h 1109"/>
              <a:gd name="T20" fmla="*/ 0 w 688"/>
              <a:gd name="T21" fmla="*/ 2147483647 h 1109"/>
              <a:gd name="T22" fmla="*/ 2147483647 w 688"/>
              <a:gd name="T23" fmla="*/ 2147483647 h 1109"/>
              <a:gd name="T24" fmla="*/ 2147483647 w 688"/>
              <a:gd name="T25" fmla="*/ 2147483647 h 1109"/>
              <a:gd name="T26" fmla="*/ 2147483647 w 688"/>
              <a:gd name="T27" fmla="*/ 2147483647 h 1109"/>
              <a:gd name="T28" fmla="*/ 2147483647 w 688"/>
              <a:gd name="T29" fmla="*/ 2147483647 h 1109"/>
              <a:gd name="T30" fmla="*/ 2147483647 w 688"/>
              <a:gd name="T31" fmla="*/ 2147483647 h 1109"/>
              <a:gd name="T32" fmla="*/ 2147483647 w 688"/>
              <a:gd name="T33" fmla="*/ 2147483647 h 1109"/>
              <a:gd name="T34" fmla="*/ 2147483647 w 688"/>
              <a:gd name="T35" fmla="*/ 2147483647 h 1109"/>
              <a:gd name="T36" fmla="*/ 2147483647 w 688"/>
              <a:gd name="T37" fmla="*/ 2147483647 h 1109"/>
              <a:gd name="T38" fmla="*/ 2147483647 w 688"/>
              <a:gd name="T39" fmla="*/ 2147483647 h 1109"/>
              <a:gd name="T40" fmla="*/ 2147483647 w 688"/>
              <a:gd name="T41" fmla="*/ 2147483647 h 1109"/>
              <a:gd name="T42" fmla="*/ 2147483647 w 688"/>
              <a:gd name="T43" fmla="*/ 2147483647 h 1109"/>
              <a:gd name="T44" fmla="*/ 2147483647 w 688"/>
              <a:gd name="T45" fmla="*/ 2147483647 h 1109"/>
              <a:gd name="T46" fmla="*/ 2147483647 w 688"/>
              <a:gd name="T47" fmla="*/ 2147483647 h 11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88"/>
              <a:gd name="T73" fmla="*/ 0 h 1109"/>
              <a:gd name="T74" fmla="*/ 688 w 688"/>
              <a:gd name="T75" fmla="*/ 1109 h 11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88" h="1109">
                <a:moveTo>
                  <a:pt x="509" y="992"/>
                </a:moveTo>
                <a:lnTo>
                  <a:pt x="513" y="994"/>
                </a:lnTo>
                <a:lnTo>
                  <a:pt x="518" y="990"/>
                </a:lnTo>
                <a:lnTo>
                  <a:pt x="522" y="985"/>
                </a:lnTo>
                <a:lnTo>
                  <a:pt x="527" y="977"/>
                </a:lnTo>
                <a:lnTo>
                  <a:pt x="549" y="855"/>
                </a:lnTo>
                <a:lnTo>
                  <a:pt x="688" y="146"/>
                </a:lnTo>
                <a:lnTo>
                  <a:pt x="686" y="146"/>
                </a:lnTo>
                <a:lnTo>
                  <a:pt x="401" y="80"/>
                </a:lnTo>
                <a:lnTo>
                  <a:pt x="95" y="0"/>
                </a:lnTo>
                <a:lnTo>
                  <a:pt x="0" y="415"/>
                </a:lnTo>
                <a:lnTo>
                  <a:pt x="436" y="1109"/>
                </a:lnTo>
                <a:lnTo>
                  <a:pt x="443" y="1105"/>
                </a:lnTo>
                <a:lnTo>
                  <a:pt x="447" y="1095"/>
                </a:lnTo>
                <a:lnTo>
                  <a:pt x="450" y="1067"/>
                </a:lnTo>
                <a:lnTo>
                  <a:pt x="454" y="1001"/>
                </a:lnTo>
                <a:lnTo>
                  <a:pt x="456" y="994"/>
                </a:lnTo>
                <a:lnTo>
                  <a:pt x="459" y="990"/>
                </a:lnTo>
                <a:lnTo>
                  <a:pt x="465" y="990"/>
                </a:lnTo>
                <a:lnTo>
                  <a:pt x="474" y="990"/>
                </a:lnTo>
                <a:lnTo>
                  <a:pt x="481" y="985"/>
                </a:lnTo>
                <a:lnTo>
                  <a:pt x="491" y="979"/>
                </a:lnTo>
                <a:lnTo>
                  <a:pt x="500" y="981"/>
                </a:lnTo>
                <a:lnTo>
                  <a:pt x="509" y="992"/>
                </a:lnTo>
                <a:close/>
              </a:path>
            </a:pathLst>
          </a:custGeom>
          <a:solidFill>
            <a:srgbClr val="0AA147"/>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10" name="Freeform 326">
            <a:extLst>
              <a:ext uri="{FF2B5EF4-FFF2-40B4-BE49-F238E27FC236}">
                <a16:creationId xmlns:a16="http://schemas.microsoft.com/office/drawing/2014/main" id="{6DC97264-499D-41AF-857E-39926A7537BD}"/>
              </a:ext>
            </a:extLst>
          </p:cNvPr>
          <p:cNvSpPr>
            <a:spLocks/>
          </p:cNvSpPr>
          <p:nvPr/>
        </p:nvSpPr>
        <p:spPr bwMode="auto">
          <a:xfrm>
            <a:off x="5508244" y="4213287"/>
            <a:ext cx="779331" cy="947885"/>
          </a:xfrm>
          <a:custGeom>
            <a:avLst/>
            <a:gdLst>
              <a:gd name="T0" fmla="*/ 2147483647 w 745"/>
              <a:gd name="T1" fmla="*/ 2147483647 h 900"/>
              <a:gd name="T2" fmla="*/ 2147483647 w 745"/>
              <a:gd name="T3" fmla="*/ 2147483647 h 900"/>
              <a:gd name="T4" fmla="*/ 2147483647 w 745"/>
              <a:gd name="T5" fmla="*/ 2147483647 h 900"/>
              <a:gd name="T6" fmla="*/ 2147483647 w 745"/>
              <a:gd name="T7" fmla="*/ 2147483647 h 900"/>
              <a:gd name="T8" fmla="*/ 2147483647 w 745"/>
              <a:gd name="T9" fmla="*/ 0 h 900"/>
              <a:gd name="T10" fmla="*/ 2147483647 w 745"/>
              <a:gd name="T11" fmla="*/ 2147483647 h 900"/>
              <a:gd name="T12" fmla="*/ 2147483647 w 745"/>
              <a:gd name="T13" fmla="*/ 2147483647 h 900"/>
              <a:gd name="T14" fmla="*/ 2147483647 w 745"/>
              <a:gd name="T15" fmla="*/ 2147483647 h 900"/>
              <a:gd name="T16" fmla="*/ 2147483647 w 745"/>
              <a:gd name="T17" fmla="*/ 2147483647 h 900"/>
              <a:gd name="T18" fmla="*/ 2147483647 w 745"/>
              <a:gd name="T19" fmla="*/ 2147483647 h 900"/>
              <a:gd name="T20" fmla="*/ 2147483647 w 745"/>
              <a:gd name="T21" fmla="*/ 2147483647 h 900"/>
              <a:gd name="T22" fmla="*/ 2147483647 w 745"/>
              <a:gd name="T23" fmla="*/ 2147483647 h 900"/>
              <a:gd name="T24" fmla="*/ 2147483647 w 745"/>
              <a:gd name="T25" fmla="*/ 2147483647 h 900"/>
              <a:gd name="T26" fmla="*/ 2147483647 w 745"/>
              <a:gd name="T27" fmla="*/ 2147483647 h 900"/>
              <a:gd name="T28" fmla="*/ 2147483647 w 745"/>
              <a:gd name="T29" fmla="*/ 2147483647 h 900"/>
              <a:gd name="T30" fmla="*/ 2147483647 w 745"/>
              <a:gd name="T31" fmla="*/ 2147483647 h 900"/>
              <a:gd name="T32" fmla="*/ 2147483647 w 745"/>
              <a:gd name="T33" fmla="*/ 2147483647 h 900"/>
              <a:gd name="T34" fmla="*/ 2147483647 w 745"/>
              <a:gd name="T35" fmla="*/ 2147483647 h 900"/>
              <a:gd name="T36" fmla="*/ 2147483647 w 745"/>
              <a:gd name="T37" fmla="*/ 2147483647 h 900"/>
              <a:gd name="T38" fmla="*/ 2147483647 w 745"/>
              <a:gd name="T39" fmla="*/ 2147483647 h 900"/>
              <a:gd name="T40" fmla="*/ 2147483647 w 745"/>
              <a:gd name="T41" fmla="*/ 2147483647 h 900"/>
              <a:gd name="T42" fmla="*/ 2147483647 w 745"/>
              <a:gd name="T43" fmla="*/ 2147483647 h 900"/>
              <a:gd name="T44" fmla="*/ 2147483647 w 745"/>
              <a:gd name="T45" fmla="*/ 2147483647 h 900"/>
              <a:gd name="T46" fmla="*/ 2147483647 w 745"/>
              <a:gd name="T47" fmla="*/ 2147483647 h 900"/>
              <a:gd name="T48" fmla="*/ 2147483647 w 745"/>
              <a:gd name="T49" fmla="*/ 2147483647 h 900"/>
              <a:gd name="T50" fmla="*/ 2147483647 w 745"/>
              <a:gd name="T51" fmla="*/ 2147483647 h 900"/>
              <a:gd name="T52" fmla="*/ 2147483647 w 745"/>
              <a:gd name="T53" fmla="*/ 2147483647 h 900"/>
              <a:gd name="T54" fmla="*/ 2147483647 w 745"/>
              <a:gd name="T55" fmla="*/ 2147483647 h 900"/>
              <a:gd name="T56" fmla="*/ 2147483647 w 745"/>
              <a:gd name="T57" fmla="*/ 2147483647 h 900"/>
              <a:gd name="T58" fmla="*/ 2147483647 w 745"/>
              <a:gd name="T59" fmla="*/ 2147483647 h 900"/>
              <a:gd name="T60" fmla="*/ 2147483647 w 745"/>
              <a:gd name="T61" fmla="*/ 2147483647 h 900"/>
              <a:gd name="T62" fmla="*/ 0 w 745"/>
              <a:gd name="T63" fmla="*/ 2147483647 h 900"/>
              <a:gd name="T64" fmla="*/ 2147483647 w 745"/>
              <a:gd name="T65" fmla="*/ 2147483647 h 9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5"/>
              <a:gd name="T100" fmla="*/ 0 h 900"/>
              <a:gd name="T101" fmla="*/ 745 w 745"/>
              <a:gd name="T102" fmla="*/ 900 h 9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5" h="900">
                <a:moveTo>
                  <a:pt x="637" y="900"/>
                </a:moveTo>
                <a:lnTo>
                  <a:pt x="653" y="778"/>
                </a:lnTo>
                <a:lnTo>
                  <a:pt x="671" y="650"/>
                </a:lnTo>
                <a:lnTo>
                  <a:pt x="688" y="520"/>
                </a:lnTo>
                <a:lnTo>
                  <a:pt x="704" y="398"/>
                </a:lnTo>
                <a:lnTo>
                  <a:pt x="719" y="289"/>
                </a:lnTo>
                <a:lnTo>
                  <a:pt x="730" y="199"/>
                </a:lnTo>
                <a:lnTo>
                  <a:pt x="739" y="133"/>
                </a:lnTo>
                <a:lnTo>
                  <a:pt x="745" y="101"/>
                </a:lnTo>
                <a:lnTo>
                  <a:pt x="201" y="0"/>
                </a:lnTo>
                <a:lnTo>
                  <a:pt x="179" y="122"/>
                </a:lnTo>
                <a:lnTo>
                  <a:pt x="174" y="130"/>
                </a:lnTo>
                <a:lnTo>
                  <a:pt x="170" y="135"/>
                </a:lnTo>
                <a:lnTo>
                  <a:pt x="165" y="139"/>
                </a:lnTo>
                <a:lnTo>
                  <a:pt x="161" y="137"/>
                </a:lnTo>
                <a:lnTo>
                  <a:pt x="152" y="126"/>
                </a:lnTo>
                <a:lnTo>
                  <a:pt x="143" y="124"/>
                </a:lnTo>
                <a:lnTo>
                  <a:pt x="133" y="130"/>
                </a:lnTo>
                <a:lnTo>
                  <a:pt x="126" y="135"/>
                </a:lnTo>
                <a:lnTo>
                  <a:pt x="117" y="135"/>
                </a:lnTo>
                <a:lnTo>
                  <a:pt x="111" y="135"/>
                </a:lnTo>
                <a:lnTo>
                  <a:pt x="108" y="139"/>
                </a:lnTo>
                <a:lnTo>
                  <a:pt x="106" y="146"/>
                </a:lnTo>
                <a:lnTo>
                  <a:pt x="102" y="212"/>
                </a:lnTo>
                <a:lnTo>
                  <a:pt x="99" y="240"/>
                </a:lnTo>
                <a:lnTo>
                  <a:pt x="95" y="250"/>
                </a:lnTo>
                <a:lnTo>
                  <a:pt x="88" y="254"/>
                </a:lnTo>
                <a:lnTo>
                  <a:pt x="84" y="267"/>
                </a:lnTo>
                <a:lnTo>
                  <a:pt x="86" y="282"/>
                </a:lnTo>
                <a:lnTo>
                  <a:pt x="91" y="295"/>
                </a:lnTo>
                <a:lnTo>
                  <a:pt x="95" y="301"/>
                </a:lnTo>
                <a:lnTo>
                  <a:pt x="102" y="314"/>
                </a:lnTo>
                <a:lnTo>
                  <a:pt x="104" y="329"/>
                </a:lnTo>
                <a:lnTo>
                  <a:pt x="106" y="344"/>
                </a:lnTo>
                <a:lnTo>
                  <a:pt x="108" y="353"/>
                </a:lnTo>
                <a:lnTo>
                  <a:pt x="113" y="359"/>
                </a:lnTo>
                <a:lnTo>
                  <a:pt x="117" y="364"/>
                </a:lnTo>
                <a:lnTo>
                  <a:pt x="115" y="374"/>
                </a:lnTo>
                <a:lnTo>
                  <a:pt x="106" y="387"/>
                </a:lnTo>
                <a:lnTo>
                  <a:pt x="95" y="396"/>
                </a:lnTo>
                <a:lnTo>
                  <a:pt x="89" y="398"/>
                </a:lnTo>
                <a:lnTo>
                  <a:pt x="84" y="400"/>
                </a:lnTo>
                <a:lnTo>
                  <a:pt x="77" y="411"/>
                </a:lnTo>
                <a:lnTo>
                  <a:pt x="71" y="423"/>
                </a:lnTo>
                <a:lnTo>
                  <a:pt x="69" y="438"/>
                </a:lnTo>
                <a:lnTo>
                  <a:pt x="68" y="451"/>
                </a:lnTo>
                <a:lnTo>
                  <a:pt x="62" y="460"/>
                </a:lnTo>
                <a:lnTo>
                  <a:pt x="53" y="468"/>
                </a:lnTo>
                <a:lnTo>
                  <a:pt x="42" y="479"/>
                </a:lnTo>
                <a:lnTo>
                  <a:pt x="35" y="489"/>
                </a:lnTo>
                <a:lnTo>
                  <a:pt x="35" y="498"/>
                </a:lnTo>
                <a:lnTo>
                  <a:pt x="38" y="507"/>
                </a:lnTo>
                <a:lnTo>
                  <a:pt x="35" y="515"/>
                </a:lnTo>
                <a:lnTo>
                  <a:pt x="31" y="522"/>
                </a:lnTo>
                <a:lnTo>
                  <a:pt x="27" y="528"/>
                </a:lnTo>
                <a:lnTo>
                  <a:pt x="33" y="534"/>
                </a:lnTo>
                <a:lnTo>
                  <a:pt x="40" y="539"/>
                </a:lnTo>
                <a:lnTo>
                  <a:pt x="49" y="547"/>
                </a:lnTo>
                <a:lnTo>
                  <a:pt x="51" y="556"/>
                </a:lnTo>
                <a:lnTo>
                  <a:pt x="47" y="567"/>
                </a:lnTo>
                <a:lnTo>
                  <a:pt x="42" y="575"/>
                </a:lnTo>
                <a:lnTo>
                  <a:pt x="31" y="581"/>
                </a:lnTo>
                <a:lnTo>
                  <a:pt x="16" y="583"/>
                </a:lnTo>
                <a:lnTo>
                  <a:pt x="0" y="607"/>
                </a:lnTo>
                <a:lnTo>
                  <a:pt x="391" y="864"/>
                </a:lnTo>
                <a:lnTo>
                  <a:pt x="637" y="900"/>
                </a:lnTo>
                <a:close/>
              </a:path>
            </a:pathLst>
          </a:custGeom>
          <a:solidFill>
            <a:srgbClr val="0BA94C"/>
          </a:solidFill>
          <a:ln w="6350">
            <a:solidFill>
              <a:schemeClr val="bg1"/>
            </a:solidFill>
            <a:round/>
            <a:headEnd/>
            <a:tailEnd/>
          </a:ln>
        </p:spPr>
        <p:txBody>
          <a:bodyPr lIns="86493" tIns="43247" rIns="86493" bIns="43247"/>
          <a:lstStyle/>
          <a:p>
            <a:pPr eaLnBrk="0" hangingPunct="0">
              <a:defRPr/>
            </a:pPr>
            <a:r>
              <a:rPr lang="en-US" dirty="0">
                <a:latin typeface="Times"/>
              </a:rPr>
              <a:t> </a:t>
            </a:r>
          </a:p>
        </p:txBody>
      </p:sp>
      <p:sp>
        <p:nvSpPr>
          <p:cNvPr id="111" name="Freeform 328">
            <a:extLst>
              <a:ext uri="{FF2B5EF4-FFF2-40B4-BE49-F238E27FC236}">
                <a16:creationId xmlns:a16="http://schemas.microsoft.com/office/drawing/2014/main" id="{E8CF78BC-CFC5-4D85-ABFF-D2EFB4166C21}"/>
              </a:ext>
            </a:extLst>
          </p:cNvPr>
          <p:cNvSpPr>
            <a:spLocks/>
          </p:cNvSpPr>
          <p:nvPr/>
        </p:nvSpPr>
        <p:spPr bwMode="auto">
          <a:xfrm>
            <a:off x="4753419" y="3183357"/>
            <a:ext cx="880628" cy="1642649"/>
          </a:xfrm>
          <a:custGeom>
            <a:avLst/>
            <a:gdLst>
              <a:gd name="T0" fmla="*/ 2147483647 w 842"/>
              <a:gd name="T1" fmla="*/ 2147483647 h 1561"/>
              <a:gd name="T2" fmla="*/ 2147483647 w 842"/>
              <a:gd name="T3" fmla="*/ 2147483647 h 1561"/>
              <a:gd name="T4" fmla="*/ 2147483647 w 842"/>
              <a:gd name="T5" fmla="*/ 2147483647 h 1561"/>
              <a:gd name="T6" fmla="*/ 2147483647 w 842"/>
              <a:gd name="T7" fmla="*/ 2147483647 h 1561"/>
              <a:gd name="T8" fmla="*/ 2147483647 w 842"/>
              <a:gd name="T9" fmla="*/ 2147483647 h 1561"/>
              <a:gd name="T10" fmla="*/ 2147483647 w 842"/>
              <a:gd name="T11" fmla="*/ 2147483647 h 1561"/>
              <a:gd name="T12" fmla="*/ 2147483647 w 842"/>
              <a:gd name="T13" fmla="*/ 2147483647 h 1561"/>
              <a:gd name="T14" fmla="*/ 2147483647 w 842"/>
              <a:gd name="T15" fmla="*/ 2147483647 h 1561"/>
              <a:gd name="T16" fmla="*/ 2147483647 w 842"/>
              <a:gd name="T17" fmla="*/ 2147483647 h 1561"/>
              <a:gd name="T18" fmla="*/ 2147483647 w 842"/>
              <a:gd name="T19" fmla="*/ 2147483647 h 1561"/>
              <a:gd name="T20" fmla="*/ 2147483647 w 842"/>
              <a:gd name="T21" fmla="*/ 2147483647 h 1561"/>
              <a:gd name="T22" fmla="*/ 2147483647 w 842"/>
              <a:gd name="T23" fmla="*/ 2147483647 h 1561"/>
              <a:gd name="T24" fmla="*/ 2147483647 w 842"/>
              <a:gd name="T25" fmla="*/ 2147483647 h 1561"/>
              <a:gd name="T26" fmla="*/ 2147483647 w 842"/>
              <a:gd name="T27" fmla="*/ 2147483647 h 1561"/>
              <a:gd name="T28" fmla="*/ 2147483647 w 842"/>
              <a:gd name="T29" fmla="*/ 2147483647 h 1561"/>
              <a:gd name="T30" fmla="*/ 2147483647 w 842"/>
              <a:gd name="T31" fmla="*/ 2147483647 h 1561"/>
              <a:gd name="T32" fmla="*/ 2147483647 w 842"/>
              <a:gd name="T33" fmla="*/ 2147483647 h 1561"/>
              <a:gd name="T34" fmla="*/ 2147483647 w 842"/>
              <a:gd name="T35" fmla="*/ 2147483647 h 1561"/>
              <a:gd name="T36" fmla="*/ 2147483647 w 842"/>
              <a:gd name="T37" fmla="*/ 2147483647 h 1561"/>
              <a:gd name="T38" fmla="*/ 2147483647 w 842"/>
              <a:gd name="T39" fmla="*/ 2147483647 h 1561"/>
              <a:gd name="T40" fmla="*/ 2147483647 w 842"/>
              <a:gd name="T41" fmla="*/ 2147483647 h 1561"/>
              <a:gd name="T42" fmla="*/ 2147483647 w 842"/>
              <a:gd name="T43" fmla="*/ 2147483647 h 1561"/>
              <a:gd name="T44" fmla="*/ 2147483647 w 842"/>
              <a:gd name="T45" fmla="*/ 2147483647 h 1561"/>
              <a:gd name="T46" fmla="*/ 2147483647 w 842"/>
              <a:gd name="T47" fmla="*/ 2147483647 h 1561"/>
              <a:gd name="T48" fmla="*/ 2147483647 w 842"/>
              <a:gd name="T49" fmla="*/ 2147483647 h 1561"/>
              <a:gd name="T50" fmla="*/ 2147483647 w 842"/>
              <a:gd name="T51" fmla="*/ 2147483647 h 1561"/>
              <a:gd name="T52" fmla="*/ 2147483647 w 842"/>
              <a:gd name="T53" fmla="*/ 2147483647 h 1561"/>
              <a:gd name="T54" fmla="*/ 2147483647 w 842"/>
              <a:gd name="T55" fmla="*/ 2147483647 h 1561"/>
              <a:gd name="T56" fmla="*/ 2147483647 w 842"/>
              <a:gd name="T57" fmla="*/ 2147483647 h 1561"/>
              <a:gd name="T58" fmla="*/ 2147483647 w 842"/>
              <a:gd name="T59" fmla="*/ 2147483647 h 1561"/>
              <a:gd name="T60" fmla="*/ 2147483647 w 842"/>
              <a:gd name="T61" fmla="*/ 2147483647 h 1561"/>
              <a:gd name="T62" fmla="*/ 2147483647 w 842"/>
              <a:gd name="T63" fmla="*/ 2147483647 h 1561"/>
              <a:gd name="T64" fmla="*/ 2147483647 w 842"/>
              <a:gd name="T65" fmla="*/ 2147483647 h 1561"/>
              <a:gd name="T66" fmla="*/ 2147483647 w 842"/>
              <a:gd name="T67" fmla="*/ 2147483647 h 1561"/>
              <a:gd name="T68" fmla="*/ 2147483647 w 842"/>
              <a:gd name="T69" fmla="*/ 2147483647 h 1561"/>
              <a:gd name="T70" fmla="*/ 2147483647 w 842"/>
              <a:gd name="T71" fmla="*/ 2147483647 h 1561"/>
              <a:gd name="T72" fmla="*/ 2147483647 w 842"/>
              <a:gd name="T73" fmla="*/ 2147483647 h 1561"/>
              <a:gd name="T74" fmla="*/ 2147483647 w 842"/>
              <a:gd name="T75" fmla="*/ 2147483647 h 1561"/>
              <a:gd name="T76" fmla="*/ 2147483647 w 842"/>
              <a:gd name="T77" fmla="*/ 2147483647 h 1561"/>
              <a:gd name="T78" fmla="*/ 2147483647 w 842"/>
              <a:gd name="T79" fmla="*/ 2147483647 h 1561"/>
              <a:gd name="T80" fmla="*/ 2147483647 w 842"/>
              <a:gd name="T81" fmla="*/ 2147483647 h 1561"/>
              <a:gd name="T82" fmla="*/ 2147483647 w 842"/>
              <a:gd name="T83" fmla="*/ 2147483647 h 1561"/>
              <a:gd name="T84" fmla="*/ 2147483647 w 842"/>
              <a:gd name="T85" fmla="*/ 2147483647 h 1561"/>
              <a:gd name="T86" fmla="*/ 2147483647 w 842"/>
              <a:gd name="T87" fmla="*/ 2147483647 h 1561"/>
              <a:gd name="T88" fmla="*/ 2147483647 w 842"/>
              <a:gd name="T89" fmla="*/ 2147483647 h 1561"/>
              <a:gd name="T90" fmla="*/ 2147483647 w 842"/>
              <a:gd name="T91" fmla="*/ 2147483647 h 1561"/>
              <a:gd name="T92" fmla="*/ 2147483647 w 842"/>
              <a:gd name="T93" fmla="*/ 2147483647 h 1561"/>
              <a:gd name="T94" fmla="*/ 2147483647 w 842"/>
              <a:gd name="T95" fmla="*/ 2147483647 h 1561"/>
              <a:gd name="T96" fmla="*/ 2147483647 w 842"/>
              <a:gd name="T97" fmla="*/ 2147483647 h 1561"/>
              <a:gd name="T98" fmla="*/ 2147483647 w 842"/>
              <a:gd name="T99" fmla="*/ 2147483647 h 1561"/>
              <a:gd name="T100" fmla="*/ 2147483647 w 842"/>
              <a:gd name="T101" fmla="*/ 2147483647 h 1561"/>
              <a:gd name="T102" fmla="*/ 2147483647 w 842"/>
              <a:gd name="T103" fmla="*/ 2147483647 h 1561"/>
              <a:gd name="T104" fmla="*/ 2147483647 w 842"/>
              <a:gd name="T105" fmla="*/ 2147483647 h 1561"/>
              <a:gd name="T106" fmla="*/ 2147483647 w 842"/>
              <a:gd name="T107" fmla="*/ 2147483647 h 1561"/>
              <a:gd name="T108" fmla="*/ 2147483647 w 842"/>
              <a:gd name="T109" fmla="*/ 2147483647 h 1561"/>
              <a:gd name="T110" fmla="*/ 2147483647 w 842"/>
              <a:gd name="T111" fmla="*/ 2147483647 h 1561"/>
              <a:gd name="T112" fmla="*/ 2147483647 w 842"/>
              <a:gd name="T113" fmla="*/ 2147483647 h 1561"/>
              <a:gd name="T114" fmla="*/ 2147483647 w 842"/>
              <a:gd name="T115" fmla="*/ 2147483647 h 1561"/>
              <a:gd name="T116" fmla="*/ 2147483647 w 842"/>
              <a:gd name="T117" fmla="*/ 0 h 15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2"/>
              <a:gd name="T178" fmla="*/ 0 h 1561"/>
              <a:gd name="T179" fmla="*/ 842 w 842"/>
              <a:gd name="T180" fmla="*/ 1561 h 156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2" h="1561">
                <a:moveTo>
                  <a:pt x="472" y="123"/>
                </a:moveTo>
                <a:lnTo>
                  <a:pt x="377" y="538"/>
                </a:lnTo>
                <a:lnTo>
                  <a:pt x="813" y="1232"/>
                </a:lnTo>
                <a:lnTo>
                  <a:pt x="809" y="1245"/>
                </a:lnTo>
                <a:lnTo>
                  <a:pt x="811" y="1260"/>
                </a:lnTo>
                <a:lnTo>
                  <a:pt x="816" y="1273"/>
                </a:lnTo>
                <a:lnTo>
                  <a:pt x="820" y="1279"/>
                </a:lnTo>
                <a:lnTo>
                  <a:pt x="827" y="1292"/>
                </a:lnTo>
                <a:lnTo>
                  <a:pt x="829" y="1307"/>
                </a:lnTo>
                <a:lnTo>
                  <a:pt x="831" y="1322"/>
                </a:lnTo>
                <a:lnTo>
                  <a:pt x="833" y="1331"/>
                </a:lnTo>
                <a:lnTo>
                  <a:pt x="838" y="1337"/>
                </a:lnTo>
                <a:lnTo>
                  <a:pt x="842" y="1342"/>
                </a:lnTo>
                <a:lnTo>
                  <a:pt x="840" y="1352"/>
                </a:lnTo>
                <a:lnTo>
                  <a:pt x="831" y="1365"/>
                </a:lnTo>
                <a:lnTo>
                  <a:pt x="820" y="1374"/>
                </a:lnTo>
                <a:lnTo>
                  <a:pt x="814" y="1376"/>
                </a:lnTo>
                <a:lnTo>
                  <a:pt x="809" y="1378"/>
                </a:lnTo>
                <a:lnTo>
                  <a:pt x="802" y="1389"/>
                </a:lnTo>
                <a:lnTo>
                  <a:pt x="796" y="1401"/>
                </a:lnTo>
                <a:lnTo>
                  <a:pt x="794" y="1416"/>
                </a:lnTo>
                <a:lnTo>
                  <a:pt x="793" y="1429"/>
                </a:lnTo>
                <a:lnTo>
                  <a:pt x="787" y="1438"/>
                </a:lnTo>
                <a:lnTo>
                  <a:pt x="778" y="1446"/>
                </a:lnTo>
                <a:lnTo>
                  <a:pt x="767" y="1457"/>
                </a:lnTo>
                <a:lnTo>
                  <a:pt x="760" y="1467"/>
                </a:lnTo>
                <a:lnTo>
                  <a:pt x="760" y="1476"/>
                </a:lnTo>
                <a:lnTo>
                  <a:pt x="763" y="1485"/>
                </a:lnTo>
                <a:lnTo>
                  <a:pt x="760" y="1493"/>
                </a:lnTo>
                <a:lnTo>
                  <a:pt x="756" y="1500"/>
                </a:lnTo>
                <a:lnTo>
                  <a:pt x="752" y="1506"/>
                </a:lnTo>
                <a:lnTo>
                  <a:pt x="758" y="1512"/>
                </a:lnTo>
                <a:lnTo>
                  <a:pt x="765" y="1517"/>
                </a:lnTo>
                <a:lnTo>
                  <a:pt x="774" y="1525"/>
                </a:lnTo>
                <a:lnTo>
                  <a:pt x="776" y="1534"/>
                </a:lnTo>
                <a:lnTo>
                  <a:pt x="772" y="1545"/>
                </a:lnTo>
                <a:lnTo>
                  <a:pt x="767" y="1553"/>
                </a:lnTo>
                <a:lnTo>
                  <a:pt x="756" y="1559"/>
                </a:lnTo>
                <a:lnTo>
                  <a:pt x="741" y="1561"/>
                </a:lnTo>
                <a:lnTo>
                  <a:pt x="472" y="1519"/>
                </a:lnTo>
                <a:lnTo>
                  <a:pt x="469" y="1514"/>
                </a:lnTo>
                <a:lnTo>
                  <a:pt x="469" y="1502"/>
                </a:lnTo>
                <a:lnTo>
                  <a:pt x="467" y="1489"/>
                </a:lnTo>
                <a:lnTo>
                  <a:pt x="461" y="1482"/>
                </a:lnTo>
                <a:lnTo>
                  <a:pt x="459" y="1470"/>
                </a:lnTo>
                <a:lnTo>
                  <a:pt x="463" y="1448"/>
                </a:lnTo>
                <a:lnTo>
                  <a:pt x="461" y="1418"/>
                </a:lnTo>
                <a:lnTo>
                  <a:pt x="439" y="1384"/>
                </a:lnTo>
                <a:lnTo>
                  <a:pt x="432" y="1376"/>
                </a:lnTo>
                <a:lnTo>
                  <a:pt x="428" y="1361"/>
                </a:lnTo>
                <a:lnTo>
                  <a:pt x="425" y="1348"/>
                </a:lnTo>
                <a:lnTo>
                  <a:pt x="417" y="1346"/>
                </a:lnTo>
                <a:lnTo>
                  <a:pt x="416" y="1348"/>
                </a:lnTo>
                <a:lnTo>
                  <a:pt x="414" y="1348"/>
                </a:lnTo>
                <a:lnTo>
                  <a:pt x="412" y="1346"/>
                </a:lnTo>
                <a:lnTo>
                  <a:pt x="410" y="1341"/>
                </a:lnTo>
                <a:lnTo>
                  <a:pt x="406" y="1331"/>
                </a:lnTo>
                <a:lnTo>
                  <a:pt x="401" y="1322"/>
                </a:lnTo>
                <a:lnTo>
                  <a:pt x="390" y="1316"/>
                </a:lnTo>
                <a:lnTo>
                  <a:pt x="379" y="1316"/>
                </a:lnTo>
                <a:lnTo>
                  <a:pt x="375" y="1318"/>
                </a:lnTo>
                <a:lnTo>
                  <a:pt x="372" y="1316"/>
                </a:lnTo>
                <a:lnTo>
                  <a:pt x="370" y="1311"/>
                </a:lnTo>
                <a:lnTo>
                  <a:pt x="373" y="1305"/>
                </a:lnTo>
                <a:lnTo>
                  <a:pt x="375" y="1301"/>
                </a:lnTo>
                <a:lnTo>
                  <a:pt x="373" y="1295"/>
                </a:lnTo>
                <a:lnTo>
                  <a:pt x="370" y="1294"/>
                </a:lnTo>
                <a:lnTo>
                  <a:pt x="364" y="1292"/>
                </a:lnTo>
                <a:lnTo>
                  <a:pt x="362" y="1288"/>
                </a:lnTo>
                <a:lnTo>
                  <a:pt x="364" y="1279"/>
                </a:lnTo>
                <a:lnTo>
                  <a:pt x="362" y="1269"/>
                </a:lnTo>
                <a:lnTo>
                  <a:pt x="350" y="1262"/>
                </a:lnTo>
                <a:lnTo>
                  <a:pt x="331" y="1258"/>
                </a:lnTo>
                <a:lnTo>
                  <a:pt x="317" y="1252"/>
                </a:lnTo>
                <a:lnTo>
                  <a:pt x="306" y="1243"/>
                </a:lnTo>
                <a:lnTo>
                  <a:pt x="297" y="1232"/>
                </a:lnTo>
                <a:lnTo>
                  <a:pt x="293" y="1224"/>
                </a:lnTo>
                <a:lnTo>
                  <a:pt x="287" y="1217"/>
                </a:lnTo>
                <a:lnTo>
                  <a:pt x="280" y="1207"/>
                </a:lnTo>
                <a:lnTo>
                  <a:pt x="273" y="1200"/>
                </a:lnTo>
                <a:lnTo>
                  <a:pt x="264" y="1192"/>
                </a:lnTo>
                <a:lnTo>
                  <a:pt x="254" y="1186"/>
                </a:lnTo>
                <a:lnTo>
                  <a:pt x="245" y="1181"/>
                </a:lnTo>
                <a:lnTo>
                  <a:pt x="234" y="1179"/>
                </a:lnTo>
                <a:lnTo>
                  <a:pt x="223" y="1173"/>
                </a:lnTo>
                <a:lnTo>
                  <a:pt x="214" y="1166"/>
                </a:lnTo>
                <a:lnTo>
                  <a:pt x="205" y="1156"/>
                </a:lnTo>
                <a:lnTo>
                  <a:pt x="189" y="1149"/>
                </a:lnTo>
                <a:lnTo>
                  <a:pt x="179" y="1147"/>
                </a:lnTo>
                <a:lnTo>
                  <a:pt x="174" y="1145"/>
                </a:lnTo>
                <a:lnTo>
                  <a:pt x="168" y="1141"/>
                </a:lnTo>
                <a:lnTo>
                  <a:pt x="163" y="1138"/>
                </a:lnTo>
                <a:lnTo>
                  <a:pt x="163" y="1128"/>
                </a:lnTo>
                <a:lnTo>
                  <a:pt x="165" y="1119"/>
                </a:lnTo>
                <a:lnTo>
                  <a:pt x="167" y="1108"/>
                </a:lnTo>
                <a:lnTo>
                  <a:pt x="167" y="1096"/>
                </a:lnTo>
                <a:lnTo>
                  <a:pt x="167" y="1081"/>
                </a:lnTo>
                <a:lnTo>
                  <a:pt x="172" y="1064"/>
                </a:lnTo>
                <a:lnTo>
                  <a:pt x="172" y="1047"/>
                </a:lnTo>
                <a:lnTo>
                  <a:pt x="165" y="1038"/>
                </a:lnTo>
                <a:lnTo>
                  <a:pt x="161" y="1030"/>
                </a:lnTo>
                <a:lnTo>
                  <a:pt x="161" y="1023"/>
                </a:lnTo>
                <a:lnTo>
                  <a:pt x="159" y="1014"/>
                </a:lnTo>
                <a:lnTo>
                  <a:pt x="156" y="1008"/>
                </a:lnTo>
                <a:lnTo>
                  <a:pt x="152" y="1000"/>
                </a:lnTo>
                <a:lnTo>
                  <a:pt x="150" y="991"/>
                </a:lnTo>
                <a:lnTo>
                  <a:pt x="145" y="982"/>
                </a:lnTo>
                <a:lnTo>
                  <a:pt x="137" y="972"/>
                </a:lnTo>
                <a:lnTo>
                  <a:pt x="130" y="963"/>
                </a:lnTo>
                <a:lnTo>
                  <a:pt x="130" y="955"/>
                </a:lnTo>
                <a:lnTo>
                  <a:pt x="132" y="948"/>
                </a:lnTo>
                <a:lnTo>
                  <a:pt x="132" y="942"/>
                </a:lnTo>
                <a:lnTo>
                  <a:pt x="128" y="936"/>
                </a:lnTo>
                <a:lnTo>
                  <a:pt x="123" y="929"/>
                </a:lnTo>
                <a:lnTo>
                  <a:pt x="119" y="918"/>
                </a:lnTo>
                <a:lnTo>
                  <a:pt x="119" y="908"/>
                </a:lnTo>
                <a:lnTo>
                  <a:pt x="112" y="897"/>
                </a:lnTo>
                <a:lnTo>
                  <a:pt x="103" y="882"/>
                </a:lnTo>
                <a:lnTo>
                  <a:pt x="95" y="865"/>
                </a:lnTo>
                <a:lnTo>
                  <a:pt x="90" y="854"/>
                </a:lnTo>
                <a:lnTo>
                  <a:pt x="86" y="846"/>
                </a:lnTo>
                <a:lnTo>
                  <a:pt x="84" y="839"/>
                </a:lnTo>
                <a:lnTo>
                  <a:pt x="86" y="831"/>
                </a:lnTo>
                <a:lnTo>
                  <a:pt x="95" y="824"/>
                </a:lnTo>
                <a:lnTo>
                  <a:pt x="104" y="814"/>
                </a:lnTo>
                <a:lnTo>
                  <a:pt x="108" y="805"/>
                </a:lnTo>
                <a:lnTo>
                  <a:pt x="112" y="797"/>
                </a:lnTo>
                <a:lnTo>
                  <a:pt x="117" y="794"/>
                </a:lnTo>
                <a:lnTo>
                  <a:pt x="121" y="784"/>
                </a:lnTo>
                <a:lnTo>
                  <a:pt x="119" y="775"/>
                </a:lnTo>
                <a:lnTo>
                  <a:pt x="110" y="765"/>
                </a:lnTo>
                <a:lnTo>
                  <a:pt x="95" y="762"/>
                </a:lnTo>
                <a:lnTo>
                  <a:pt x="86" y="752"/>
                </a:lnTo>
                <a:lnTo>
                  <a:pt x="77" y="735"/>
                </a:lnTo>
                <a:lnTo>
                  <a:pt x="73" y="717"/>
                </a:lnTo>
                <a:lnTo>
                  <a:pt x="75" y="702"/>
                </a:lnTo>
                <a:lnTo>
                  <a:pt x="77" y="690"/>
                </a:lnTo>
                <a:lnTo>
                  <a:pt x="73" y="683"/>
                </a:lnTo>
                <a:lnTo>
                  <a:pt x="68" y="675"/>
                </a:lnTo>
                <a:lnTo>
                  <a:pt x="70" y="666"/>
                </a:lnTo>
                <a:lnTo>
                  <a:pt x="73" y="660"/>
                </a:lnTo>
                <a:lnTo>
                  <a:pt x="77" y="656"/>
                </a:lnTo>
                <a:lnTo>
                  <a:pt x="77" y="653"/>
                </a:lnTo>
                <a:lnTo>
                  <a:pt x="77" y="647"/>
                </a:lnTo>
                <a:lnTo>
                  <a:pt x="79" y="641"/>
                </a:lnTo>
                <a:lnTo>
                  <a:pt x="82" y="641"/>
                </a:lnTo>
                <a:lnTo>
                  <a:pt x="86" y="645"/>
                </a:lnTo>
                <a:lnTo>
                  <a:pt x="86" y="653"/>
                </a:lnTo>
                <a:lnTo>
                  <a:pt x="90" y="660"/>
                </a:lnTo>
                <a:lnTo>
                  <a:pt x="95" y="664"/>
                </a:lnTo>
                <a:lnTo>
                  <a:pt x="99" y="670"/>
                </a:lnTo>
                <a:lnTo>
                  <a:pt x="101" y="677"/>
                </a:lnTo>
                <a:lnTo>
                  <a:pt x="104" y="683"/>
                </a:lnTo>
                <a:lnTo>
                  <a:pt x="110" y="686"/>
                </a:lnTo>
                <a:lnTo>
                  <a:pt x="115" y="686"/>
                </a:lnTo>
                <a:lnTo>
                  <a:pt x="117" y="685"/>
                </a:lnTo>
                <a:lnTo>
                  <a:pt x="117" y="681"/>
                </a:lnTo>
                <a:lnTo>
                  <a:pt x="117" y="673"/>
                </a:lnTo>
                <a:lnTo>
                  <a:pt x="115" y="664"/>
                </a:lnTo>
                <a:lnTo>
                  <a:pt x="110" y="656"/>
                </a:lnTo>
                <a:lnTo>
                  <a:pt x="104" y="645"/>
                </a:lnTo>
                <a:lnTo>
                  <a:pt x="108" y="634"/>
                </a:lnTo>
                <a:lnTo>
                  <a:pt x="110" y="623"/>
                </a:lnTo>
                <a:lnTo>
                  <a:pt x="104" y="613"/>
                </a:lnTo>
                <a:lnTo>
                  <a:pt x="106" y="609"/>
                </a:lnTo>
                <a:lnTo>
                  <a:pt x="112" y="608"/>
                </a:lnTo>
                <a:lnTo>
                  <a:pt x="115" y="609"/>
                </a:lnTo>
                <a:lnTo>
                  <a:pt x="123" y="613"/>
                </a:lnTo>
                <a:lnTo>
                  <a:pt x="130" y="617"/>
                </a:lnTo>
                <a:lnTo>
                  <a:pt x="137" y="617"/>
                </a:lnTo>
                <a:lnTo>
                  <a:pt x="146" y="619"/>
                </a:lnTo>
                <a:lnTo>
                  <a:pt x="156" y="626"/>
                </a:lnTo>
                <a:lnTo>
                  <a:pt x="168" y="630"/>
                </a:lnTo>
                <a:lnTo>
                  <a:pt x="176" y="630"/>
                </a:lnTo>
                <a:lnTo>
                  <a:pt x="176" y="628"/>
                </a:lnTo>
                <a:lnTo>
                  <a:pt x="172" y="623"/>
                </a:lnTo>
                <a:lnTo>
                  <a:pt x="168" y="615"/>
                </a:lnTo>
                <a:lnTo>
                  <a:pt x="170" y="611"/>
                </a:lnTo>
                <a:lnTo>
                  <a:pt x="170" y="608"/>
                </a:lnTo>
                <a:lnTo>
                  <a:pt x="167" y="608"/>
                </a:lnTo>
                <a:lnTo>
                  <a:pt x="157" y="608"/>
                </a:lnTo>
                <a:lnTo>
                  <a:pt x="148" y="606"/>
                </a:lnTo>
                <a:lnTo>
                  <a:pt x="137" y="604"/>
                </a:lnTo>
                <a:lnTo>
                  <a:pt x="128" y="604"/>
                </a:lnTo>
                <a:lnTo>
                  <a:pt x="126" y="596"/>
                </a:lnTo>
                <a:lnTo>
                  <a:pt x="121" y="591"/>
                </a:lnTo>
                <a:lnTo>
                  <a:pt x="112" y="589"/>
                </a:lnTo>
                <a:lnTo>
                  <a:pt x="95" y="589"/>
                </a:lnTo>
                <a:lnTo>
                  <a:pt x="90" y="592"/>
                </a:lnTo>
                <a:lnTo>
                  <a:pt x="84" y="594"/>
                </a:lnTo>
                <a:lnTo>
                  <a:pt x="81" y="598"/>
                </a:lnTo>
                <a:lnTo>
                  <a:pt x="79" y="602"/>
                </a:lnTo>
                <a:lnTo>
                  <a:pt x="77" y="606"/>
                </a:lnTo>
                <a:lnTo>
                  <a:pt x="75" y="606"/>
                </a:lnTo>
                <a:lnTo>
                  <a:pt x="70" y="602"/>
                </a:lnTo>
                <a:lnTo>
                  <a:pt x="64" y="598"/>
                </a:lnTo>
                <a:lnTo>
                  <a:pt x="55" y="592"/>
                </a:lnTo>
                <a:lnTo>
                  <a:pt x="50" y="585"/>
                </a:lnTo>
                <a:lnTo>
                  <a:pt x="48" y="576"/>
                </a:lnTo>
                <a:lnTo>
                  <a:pt x="51" y="562"/>
                </a:lnTo>
                <a:lnTo>
                  <a:pt x="53" y="547"/>
                </a:lnTo>
                <a:lnTo>
                  <a:pt x="46" y="523"/>
                </a:lnTo>
                <a:lnTo>
                  <a:pt x="35" y="495"/>
                </a:lnTo>
                <a:lnTo>
                  <a:pt x="22" y="468"/>
                </a:lnTo>
                <a:lnTo>
                  <a:pt x="13" y="448"/>
                </a:lnTo>
                <a:lnTo>
                  <a:pt x="9" y="431"/>
                </a:lnTo>
                <a:lnTo>
                  <a:pt x="9" y="416"/>
                </a:lnTo>
                <a:lnTo>
                  <a:pt x="17" y="399"/>
                </a:lnTo>
                <a:lnTo>
                  <a:pt x="22" y="384"/>
                </a:lnTo>
                <a:lnTo>
                  <a:pt x="18" y="369"/>
                </a:lnTo>
                <a:lnTo>
                  <a:pt x="17" y="356"/>
                </a:lnTo>
                <a:lnTo>
                  <a:pt x="22" y="342"/>
                </a:lnTo>
                <a:lnTo>
                  <a:pt x="29" y="327"/>
                </a:lnTo>
                <a:lnTo>
                  <a:pt x="31" y="312"/>
                </a:lnTo>
                <a:lnTo>
                  <a:pt x="29" y="295"/>
                </a:lnTo>
                <a:lnTo>
                  <a:pt x="24" y="279"/>
                </a:lnTo>
                <a:lnTo>
                  <a:pt x="17" y="258"/>
                </a:lnTo>
                <a:lnTo>
                  <a:pt x="6" y="235"/>
                </a:lnTo>
                <a:lnTo>
                  <a:pt x="0" y="213"/>
                </a:lnTo>
                <a:lnTo>
                  <a:pt x="4" y="200"/>
                </a:lnTo>
                <a:lnTo>
                  <a:pt x="17" y="188"/>
                </a:lnTo>
                <a:lnTo>
                  <a:pt x="33" y="173"/>
                </a:lnTo>
                <a:lnTo>
                  <a:pt x="44" y="155"/>
                </a:lnTo>
                <a:lnTo>
                  <a:pt x="46" y="132"/>
                </a:lnTo>
                <a:lnTo>
                  <a:pt x="51" y="123"/>
                </a:lnTo>
                <a:lnTo>
                  <a:pt x="62" y="109"/>
                </a:lnTo>
                <a:lnTo>
                  <a:pt x="73" y="94"/>
                </a:lnTo>
                <a:lnTo>
                  <a:pt x="79" y="83"/>
                </a:lnTo>
                <a:lnTo>
                  <a:pt x="79" y="68"/>
                </a:lnTo>
                <a:lnTo>
                  <a:pt x="79" y="46"/>
                </a:lnTo>
                <a:lnTo>
                  <a:pt x="79" y="25"/>
                </a:lnTo>
                <a:lnTo>
                  <a:pt x="82" y="12"/>
                </a:lnTo>
                <a:lnTo>
                  <a:pt x="84" y="8"/>
                </a:lnTo>
                <a:lnTo>
                  <a:pt x="84" y="4"/>
                </a:lnTo>
                <a:lnTo>
                  <a:pt x="81" y="2"/>
                </a:lnTo>
                <a:lnTo>
                  <a:pt x="79" y="0"/>
                </a:lnTo>
                <a:lnTo>
                  <a:pt x="472" y="123"/>
                </a:lnTo>
                <a:close/>
              </a:path>
            </a:pathLst>
          </a:custGeom>
          <a:solidFill>
            <a:srgbClr val="95C93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12" name="Freeform 330">
            <a:extLst>
              <a:ext uri="{FF2B5EF4-FFF2-40B4-BE49-F238E27FC236}">
                <a16:creationId xmlns:a16="http://schemas.microsoft.com/office/drawing/2014/main" id="{FFACC105-FDCF-4790-A4D0-5DAFD696AA07}"/>
              </a:ext>
            </a:extLst>
          </p:cNvPr>
          <p:cNvSpPr>
            <a:spLocks/>
          </p:cNvSpPr>
          <p:nvPr/>
        </p:nvSpPr>
        <p:spPr bwMode="auto">
          <a:xfrm>
            <a:off x="4826939" y="2591582"/>
            <a:ext cx="895333" cy="804742"/>
          </a:xfrm>
          <a:custGeom>
            <a:avLst/>
            <a:gdLst>
              <a:gd name="T0" fmla="*/ 2147483647 w 863"/>
              <a:gd name="T1" fmla="*/ 2147483647 h 767"/>
              <a:gd name="T2" fmla="*/ 2147483647 w 863"/>
              <a:gd name="T3" fmla="*/ 2147483647 h 767"/>
              <a:gd name="T4" fmla="*/ 2147483647 w 863"/>
              <a:gd name="T5" fmla="*/ 2147483647 h 767"/>
              <a:gd name="T6" fmla="*/ 2147483647 w 863"/>
              <a:gd name="T7" fmla="*/ 2147483647 h 767"/>
              <a:gd name="T8" fmla="*/ 2147483647 w 863"/>
              <a:gd name="T9" fmla="*/ 2147483647 h 767"/>
              <a:gd name="T10" fmla="*/ 2147483647 w 863"/>
              <a:gd name="T11" fmla="*/ 2147483647 h 767"/>
              <a:gd name="T12" fmla="*/ 2147483647 w 863"/>
              <a:gd name="T13" fmla="*/ 2147483647 h 767"/>
              <a:gd name="T14" fmla="*/ 2147483647 w 863"/>
              <a:gd name="T15" fmla="*/ 2147483647 h 767"/>
              <a:gd name="T16" fmla="*/ 2147483647 w 863"/>
              <a:gd name="T17" fmla="*/ 2147483647 h 767"/>
              <a:gd name="T18" fmla="*/ 2147483647 w 863"/>
              <a:gd name="T19" fmla="*/ 2147483647 h 767"/>
              <a:gd name="T20" fmla="*/ 2147483647 w 863"/>
              <a:gd name="T21" fmla="*/ 2147483647 h 767"/>
              <a:gd name="T22" fmla="*/ 2147483647 w 863"/>
              <a:gd name="T23" fmla="*/ 2147483647 h 767"/>
              <a:gd name="T24" fmla="*/ 2147483647 w 863"/>
              <a:gd name="T25" fmla="*/ 2147483647 h 767"/>
              <a:gd name="T26" fmla="*/ 2147483647 w 863"/>
              <a:gd name="T27" fmla="*/ 2147483647 h 767"/>
              <a:gd name="T28" fmla="*/ 2147483647 w 863"/>
              <a:gd name="T29" fmla="*/ 2147483647 h 767"/>
              <a:gd name="T30" fmla="*/ 2147483647 w 863"/>
              <a:gd name="T31" fmla="*/ 2147483647 h 767"/>
              <a:gd name="T32" fmla="*/ 2147483647 w 863"/>
              <a:gd name="T33" fmla="*/ 2147483647 h 767"/>
              <a:gd name="T34" fmla="*/ 2147483647 w 863"/>
              <a:gd name="T35" fmla="*/ 2147483647 h 767"/>
              <a:gd name="T36" fmla="*/ 2147483647 w 863"/>
              <a:gd name="T37" fmla="*/ 2147483647 h 767"/>
              <a:gd name="T38" fmla="*/ 2147483647 w 863"/>
              <a:gd name="T39" fmla="*/ 2147483647 h 767"/>
              <a:gd name="T40" fmla="*/ 2147483647 w 863"/>
              <a:gd name="T41" fmla="*/ 2147483647 h 767"/>
              <a:gd name="T42" fmla="*/ 2147483647 w 863"/>
              <a:gd name="T43" fmla="*/ 2147483647 h 767"/>
              <a:gd name="T44" fmla="*/ 2147483647 w 863"/>
              <a:gd name="T45" fmla="*/ 2147483647 h 767"/>
              <a:gd name="T46" fmla="*/ 2147483647 w 863"/>
              <a:gd name="T47" fmla="*/ 2147483647 h 767"/>
              <a:gd name="T48" fmla="*/ 2147483647 w 863"/>
              <a:gd name="T49" fmla="*/ 2147483647 h 767"/>
              <a:gd name="T50" fmla="*/ 2147483647 w 863"/>
              <a:gd name="T51" fmla="*/ 2147483647 h 767"/>
              <a:gd name="T52" fmla="*/ 2147483647 w 863"/>
              <a:gd name="T53" fmla="*/ 2147483647 h 767"/>
              <a:gd name="T54" fmla="*/ 2147483647 w 863"/>
              <a:gd name="T55" fmla="*/ 2147483647 h 767"/>
              <a:gd name="T56" fmla="*/ 2147483647 w 863"/>
              <a:gd name="T57" fmla="*/ 2147483647 h 767"/>
              <a:gd name="T58" fmla="*/ 2147483647 w 863"/>
              <a:gd name="T59" fmla="*/ 2147483647 h 767"/>
              <a:gd name="T60" fmla="*/ 2147483647 w 863"/>
              <a:gd name="T61" fmla="*/ 2147483647 h 767"/>
              <a:gd name="T62" fmla="*/ 2147483647 w 863"/>
              <a:gd name="T63" fmla="*/ 2147483647 h 767"/>
              <a:gd name="T64" fmla="*/ 2147483647 w 863"/>
              <a:gd name="T65" fmla="*/ 2147483647 h 767"/>
              <a:gd name="T66" fmla="*/ 2147483647 w 863"/>
              <a:gd name="T67" fmla="*/ 2147483647 h 767"/>
              <a:gd name="T68" fmla="*/ 2147483647 w 863"/>
              <a:gd name="T69" fmla="*/ 2147483647 h 767"/>
              <a:gd name="T70" fmla="*/ 2147483647 w 863"/>
              <a:gd name="T71" fmla="*/ 2147483647 h 767"/>
              <a:gd name="T72" fmla="*/ 2147483647 w 863"/>
              <a:gd name="T73" fmla="*/ 2147483647 h 767"/>
              <a:gd name="T74" fmla="*/ 2147483647 w 863"/>
              <a:gd name="T75" fmla="*/ 2147483647 h 767"/>
              <a:gd name="T76" fmla="*/ 2147483647 w 863"/>
              <a:gd name="T77" fmla="*/ 2147483647 h 767"/>
              <a:gd name="T78" fmla="*/ 2147483647 w 863"/>
              <a:gd name="T79" fmla="*/ 2147483647 h 767"/>
              <a:gd name="T80" fmla="*/ 2147483647 w 863"/>
              <a:gd name="T81" fmla="*/ 2147483647 h 767"/>
              <a:gd name="T82" fmla="*/ 2147483647 w 863"/>
              <a:gd name="T83" fmla="*/ 2147483647 h 767"/>
              <a:gd name="T84" fmla="*/ 2147483647 w 863"/>
              <a:gd name="T85" fmla="*/ 2147483647 h 767"/>
              <a:gd name="T86" fmla="*/ 2147483647 w 863"/>
              <a:gd name="T87" fmla="*/ 2147483647 h 767"/>
              <a:gd name="T88" fmla="*/ 2147483647 w 863"/>
              <a:gd name="T89" fmla="*/ 2147483647 h 76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63"/>
              <a:gd name="T136" fmla="*/ 0 h 767"/>
              <a:gd name="T137" fmla="*/ 863 w 863"/>
              <a:gd name="T138" fmla="*/ 767 h 76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63" h="767">
                <a:moveTo>
                  <a:pt x="9" y="564"/>
                </a:moveTo>
                <a:lnTo>
                  <a:pt x="402" y="687"/>
                </a:lnTo>
                <a:lnTo>
                  <a:pt x="708" y="767"/>
                </a:lnTo>
                <a:lnTo>
                  <a:pt x="715" y="732"/>
                </a:lnTo>
                <a:lnTo>
                  <a:pt x="730" y="649"/>
                </a:lnTo>
                <a:lnTo>
                  <a:pt x="748" y="566"/>
                </a:lnTo>
                <a:lnTo>
                  <a:pt x="757" y="521"/>
                </a:lnTo>
                <a:lnTo>
                  <a:pt x="763" y="512"/>
                </a:lnTo>
                <a:lnTo>
                  <a:pt x="770" y="502"/>
                </a:lnTo>
                <a:lnTo>
                  <a:pt x="777" y="493"/>
                </a:lnTo>
                <a:lnTo>
                  <a:pt x="781" y="480"/>
                </a:lnTo>
                <a:lnTo>
                  <a:pt x="779" y="469"/>
                </a:lnTo>
                <a:lnTo>
                  <a:pt x="768" y="459"/>
                </a:lnTo>
                <a:lnTo>
                  <a:pt x="759" y="448"/>
                </a:lnTo>
                <a:lnTo>
                  <a:pt x="759" y="433"/>
                </a:lnTo>
                <a:lnTo>
                  <a:pt x="765" y="427"/>
                </a:lnTo>
                <a:lnTo>
                  <a:pt x="768" y="422"/>
                </a:lnTo>
                <a:lnTo>
                  <a:pt x="774" y="414"/>
                </a:lnTo>
                <a:lnTo>
                  <a:pt x="779" y="405"/>
                </a:lnTo>
                <a:lnTo>
                  <a:pt x="787" y="393"/>
                </a:lnTo>
                <a:lnTo>
                  <a:pt x="796" y="380"/>
                </a:lnTo>
                <a:lnTo>
                  <a:pt x="809" y="365"/>
                </a:lnTo>
                <a:lnTo>
                  <a:pt x="825" y="348"/>
                </a:lnTo>
                <a:lnTo>
                  <a:pt x="834" y="329"/>
                </a:lnTo>
                <a:lnTo>
                  <a:pt x="849" y="307"/>
                </a:lnTo>
                <a:lnTo>
                  <a:pt x="862" y="286"/>
                </a:lnTo>
                <a:lnTo>
                  <a:pt x="863" y="262"/>
                </a:lnTo>
                <a:lnTo>
                  <a:pt x="860" y="250"/>
                </a:lnTo>
                <a:lnTo>
                  <a:pt x="858" y="247"/>
                </a:lnTo>
                <a:lnTo>
                  <a:pt x="854" y="245"/>
                </a:lnTo>
                <a:lnTo>
                  <a:pt x="851" y="241"/>
                </a:lnTo>
                <a:lnTo>
                  <a:pt x="849" y="237"/>
                </a:lnTo>
                <a:lnTo>
                  <a:pt x="847" y="230"/>
                </a:lnTo>
                <a:lnTo>
                  <a:pt x="841" y="220"/>
                </a:lnTo>
                <a:lnTo>
                  <a:pt x="838" y="211"/>
                </a:lnTo>
                <a:lnTo>
                  <a:pt x="646" y="160"/>
                </a:lnTo>
                <a:lnTo>
                  <a:pt x="638" y="162"/>
                </a:lnTo>
                <a:lnTo>
                  <a:pt x="627" y="162"/>
                </a:lnTo>
                <a:lnTo>
                  <a:pt x="615" y="160"/>
                </a:lnTo>
                <a:lnTo>
                  <a:pt x="600" y="157"/>
                </a:lnTo>
                <a:lnTo>
                  <a:pt x="587" y="155"/>
                </a:lnTo>
                <a:lnTo>
                  <a:pt x="574" y="153"/>
                </a:lnTo>
                <a:lnTo>
                  <a:pt x="563" y="155"/>
                </a:lnTo>
                <a:lnTo>
                  <a:pt x="556" y="160"/>
                </a:lnTo>
                <a:lnTo>
                  <a:pt x="545" y="166"/>
                </a:lnTo>
                <a:lnTo>
                  <a:pt x="534" y="166"/>
                </a:lnTo>
                <a:lnTo>
                  <a:pt x="521" y="164"/>
                </a:lnTo>
                <a:lnTo>
                  <a:pt x="508" y="162"/>
                </a:lnTo>
                <a:lnTo>
                  <a:pt x="496" y="158"/>
                </a:lnTo>
                <a:lnTo>
                  <a:pt x="483" y="157"/>
                </a:lnTo>
                <a:lnTo>
                  <a:pt x="474" y="157"/>
                </a:lnTo>
                <a:lnTo>
                  <a:pt x="464" y="160"/>
                </a:lnTo>
                <a:lnTo>
                  <a:pt x="452" y="160"/>
                </a:lnTo>
                <a:lnTo>
                  <a:pt x="441" y="157"/>
                </a:lnTo>
                <a:lnTo>
                  <a:pt x="430" y="151"/>
                </a:lnTo>
                <a:lnTo>
                  <a:pt x="421" y="145"/>
                </a:lnTo>
                <a:lnTo>
                  <a:pt x="411" y="140"/>
                </a:lnTo>
                <a:lnTo>
                  <a:pt x="404" y="134"/>
                </a:lnTo>
                <a:lnTo>
                  <a:pt x="397" y="132"/>
                </a:lnTo>
                <a:lnTo>
                  <a:pt x="389" y="132"/>
                </a:lnTo>
                <a:lnTo>
                  <a:pt x="366" y="130"/>
                </a:lnTo>
                <a:lnTo>
                  <a:pt x="347" y="128"/>
                </a:lnTo>
                <a:lnTo>
                  <a:pt x="335" y="125"/>
                </a:lnTo>
                <a:lnTo>
                  <a:pt x="325" y="121"/>
                </a:lnTo>
                <a:lnTo>
                  <a:pt x="320" y="117"/>
                </a:lnTo>
                <a:lnTo>
                  <a:pt x="314" y="115"/>
                </a:lnTo>
                <a:lnTo>
                  <a:pt x="311" y="113"/>
                </a:lnTo>
                <a:lnTo>
                  <a:pt x="307" y="113"/>
                </a:lnTo>
                <a:lnTo>
                  <a:pt x="300" y="104"/>
                </a:lnTo>
                <a:lnTo>
                  <a:pt x="302" y="79"/>
                </a:lnTo>
                <a:lnTo>
                  <a:pt x="300" y="51"/>
                </a:lnTo>
                <a:lnTo>
                  <a:pt x="285" y="34"/>
                </a:lnTo>
                <a:lnTo>
                  <a:pt x="270" y="21"/>
                </a:lnTo>
                <a:lnTo>
                  <a:pt x="256" y="17"/>
                </a:lnTo>
                <a:lnTo>
                  <a:pt x="245" y="17"/>
                </a:lnTo>
                <a:lnTo>
                  <a:pt x="239" y="12"/>
                </a:lnTo>
                <a:lnTo>
                  <a:pt x="232" y="10"/>
                </a:lnTo>
                <a:lnTo>
                  <a:pt x="228" y="4"/>
                </a:lnTo>
                <a:lnTo>
                  <a:pt x="219" y="0"/>
                </a:lnTo>
                <a:lnTo>
                  <a:pt x="205" y="2"/>
                </a:lnTo>
                <a:lnTo>
                  <a:pt x="201" y="21"/>
                </a:lnTo>
                <a:lnTo>
                  <a:pt x="195" y="29"/>
                </a:lnTo>
                <a:lnTo>
                  <a:pt x="192" y="36"/>
                </a:lnTo>
                <a:lnTo>
                  <a:pt x="192" y="46"/>
                </a:lnTo>
                <a:lnTo>
                  <a:pt x="192" y="59"/>
                </a:lnTo>
                <a:lnTo>
                  <a:pt x="190" y="70"/>
                </a:lnTo>
                <a:lnTo>
                  <a:pt x="188" y="81"/>
                </a:lnTo>
                <a:lnTo>
                  <a:pt x="184" y="89"/>
                </a:lnTo>
                <a:lnTo>
                  <a:pt x="181" y="87"/>
                </a:lnTo>
                <a:lnTo>
                  <a:pt x="179" y="87"/>
                </a:lnTo>
                <a:lnTo>
                  <a:pt x="179" y="91"/>
                </a:lnTo>
                <a:lnTo>
                  <a:pt x="179" y="96"/>
                </a:lnTo>
                <a:lnTo>
                  <a:pt x="172" y="117"/>
                </a:lnTo>
                <a:lnTo>
                  <a:pt x="161" y="145"/>
                </a:lnTo>
                <a:lnTo>
                  <a:pt x="150" y="172"/>
                </a:lnTo>
                <a:lnTo>
                  <a:pt x="142" y="190"/>
                </a:lnTo>
                <a:lnTo>
                  <a:pt x="137" y="202"/>
                </a:lnTo>
                <a:lnTo>
                  <a:pt x="133" y="215"/>
                </a:lnTo>
                <a:lnTo>
                  <a:pt x="128" y="228"/>
                </a:lnTo>
                <a:lnTo>
                  <a:pt x="122" y="239"/>
                </a:lnTo>
                <a:lnTo>
                  <a:pt x="117" y="252"/>
                </a:lnTo>
                <a:lnTo>
                  <a:pt x="111" y="271"/>
                </a:lnTo>
                <a:lnTo>
                  <a:pt x="106" y="290"/>
                </a:lnTo>
                <a:lnTo>
                  <a:pt x="100" y="301"/>
                </a:lnTo>
                <a:lnTo>
                  <a:pt x="97" y="309"/>
                </a:lnTo>
                <a:lnTo>
                  <a:pt x="95" y="316"/>
                </a:lnTo>
                <a:lnTo>
                  <a:pt x="93" y="326"/>
                </a:lnTo>
                <a:lnTo>
                  <a:pt x="89" y="331"/>
                </a:lnTo>
                <a:lnTo>
                  <a:pt x="84" y="337"/>
                </a:lnTo>
                <a:lnTo>
                  <a:pt x="78" y="343"/>
                </a:lnTo>
                <a:lnTo>
                  <a:pt x="73" y="350"/>
                </a:lnTo>
                <a:lnTo>
                  <a:pt x="69" y="356"/>
                </a:lnTo>
                <a:lnTo>
                  <a:pt x="67" y="363"/>
                </a:lnTo>
                <a:lnTo>
                  <a:pt x="69" y="367"/>
                </a:lnTo>
                <a:lnTo>
                  <a:pt x="73" y="371"/>
                </a:lnTo>
                <a:lnTo>
                  <a:pt x="73" y="376"/>
                </a:lnTo>
                <a:lnTo>
                  <a:pt x="66" y="380"/>
                </a:lnTo>
                <a:lnTo>
                  <a:pt x="56" y="382"/>
                </a:lnTo>
                <a:lnTo>
                  <a:pt x="47" y="384"/>
                </a:lnTo>
                <a:lnTo>
                  <a:pt x="44" y="395"/>
                </a:lnTo>
                <a:lnTo>
                  <a:pt x="40" y="408"/>
                </a:lnTo>
                <a:lnTo>
                  <a:pt x="36" y="420"/>
                </a:lnTo>
                <a:lnTo>
                  <a:pt x="29" y="427"/>
                </a:lnTo>
                <a:lnTo>
                  <a:pt x="22" y="433"/>
                </a:lnTo>
                <a:lnTo>
                  <a:pt x="18" y="437"/>
                </a:lnTo>
                <a:lnTo>
                  <a:pt x="18" y="440"/>
                </a:lnTo>
                <a:lnTo>
                  <a:pt x="18" y="446"/>
                </a:lnTo>
                <a:lnTo>
                  <a:pt x="18" y="455"/>
                </a:lnTo>
                <a:lnTo>
                  <a:pt x="18" y="467"/>
                </a:lnTo>
                <a:lnTo>
                  <a:pt x="20" y="478"/>
                </a:lnTo>
                <a:lnTo>
                  <a:pt x="16" y="489"/>
                </a:lnTo>
                <a:lnTo>
                  <a:pt x="5" y="502"/>
                </a:lnTo>
                <a:lnTo>
                  <a:pt x="1" y="516"/>
                </a:lnTo>
                <a:lnTo>
                  <a:pt x="0" y="532"/>
                </a:lnTo>
                <a:lnTo>
                  <a:pt x="1" y="551"/>
                </a:lnTo>
                <a:lnTo>
                  <a:pt x="9" y="564"/>
                </a:lnTo>
                <a:close/>
              </a:path>
            </a:pathLst>
          </a:custGeom>
          <a:solidFill>
            <a:srgbClr val="0AA147"/>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13" name="Freeform 332">
            <a:extLst>
              <a:ext uri="{FF2B5EF4-FFF2-40B4-BE49-F238E27FC236}">
                <a16:creationId xmlns:a16="http://schemas.microsoft.com/office/drawing/2014/main" id="{A4907692-A1A8-4838-AEE5-F4F1FFEA6756}"/>
              </a:ext>
            </a:extLst>
          </p:cNvPr>
          <p:cNvSpPr>
            <a:spLocks/>
          </p:cNvSpPr>
          <p:nvPr/>
        </p:nvSpPr>
        <p:spPr bwMode="auto">
          <a:xfrm>
            <a:off x="5034436" y="2221507"/>
            <a:ext cx="761359" cy="590028"/>
          </a:xfrm>
          <a:custGeom>
            <a:avLst/>
            <a:gdLst>
              <a:gd name="T0" fmla="*/ 2147483647 w 722"/>
              <a:gd name="T1" fmla="*/ 2147483647 h 560"/>
              <a:gd name="T2" fmla="*/ 2147483647 w 722"/>
              <a:gd name="T3" fmla="*/ 2147483647 h 560"/>
              <a:gd name="T4" fmla="*/ 2147483647 w 722"/>
              <a:gd name="T5" fmla="*/ 2147483647 h 560"/>
              <a:gd name="T6" fmla="*/ 2147483647 w 722"/>
              <a:gd name="T7" fmla="*/ 2147483647 h 560"/>
              <a:gd name="T8" fmla="*/ 2147483647 w 722"/>
              <a:gd name="T9" fmla="*/ 2147483647 h 560"/>
              <a:gd name="T10" fmla="*/ 2147483647 w 722"/>
              <a:gd name="T11" fmla="*/ 2147483647 h 560"/>
              <a:gd name="T12" fmla="*/ 2147483647 w 722"/>
              <a:gd name="T13" fmla="*/ 2147483647 h 560"/>
              <a:gd name="T14" fmla="*/ 2147483647 w 722"/>
              <a:gd name="T15" fmla="*/ 2147483647 h 560"/>
              <a:gd name="T16" fmla="*/ 2147483647 w 722"/>
              <a:gd name="T17" fmla="*/ 2147483647 h 560"/>
              <a:gd name="T18" fmla="*/ 2147483647 w 722"/>
              <a:gd name="T19" fmla="*/ 2147483647 h 560"/>
              <a:gd name="T20" fmla="*/ 2147483647 w 722"/>
              <a:gd name="T21" fmla="*/ 2147483647 h 560"/>
              <a:gd name="T22" fmla="*/ 2147483647 w 722"/>
              <a:gd name="T23" fmla="*/ 2147483647 h 560"/>
              <a:gd name="T24" fmla="*/ 2147483647 w 722"/>
              <a:gd name="T25" fmla="*/ 2147483647 h 560"/>
              <a:gd name="T26" fmla="*/ 2147483647 w 722"/>
              <a:gd name="T27" fmla="*/ 2147483647 h 560"/>
              <a:gd name="T28" fmla="*/ 2147483647 w 722"/>
              <a:gd name="T29" fmla="*/ 0 h 560"/>
              <a:gd name="T30" fmla="*/ 2147483647 w 722"/>
              <a:gd name="T31" fmla="*/ 2147483647 h 560"/>
              <a:gd name="T32" fmla="*/ 2147483647 w 722"/>
              <a:gd name="T33" fmla="*/ 2147483647 h 560"/>
              <a:gd name="T34" fmla="*/ 2147483647 w 722"/>
              <a:gd name="T35" fmla="*/ 2147483647 h 560"/>
              <a:gd name="T36" fmla="*/ 2147483647 w 722"/>
              <a:gd name="T37" fmla="*/ 2147483647 h 560"/>
              <a:gd name="T38" fmla="*/ 2147483647 w 722"/>
              <a:gd name="T39" fmla="*/ 2147483647 h 560"/>
              <a:gd name="T40" fmla="*/ 2147483647 w 722"/>
              <a:gd name="T41" fmla="*/ 2147483647 h 560"/>
              <a:gd name="T42" fmla="*/ 2147483647 w 722"/>
              <a:gd name="T43" fmla="*/ 2147483647 h 560"/>
              <a:gd name="T44" fmla="*/ 2147483647 w 722"/>
              <a:gd name="T45" fmla="*/ 2147483647 h 560"/>
              <a:gd name="T46" fmla="*/ 2147483647 w 722"/>
              <a:gd name="T47" fmla="*/ 2147483647 h 560"/>
              <a:gd name="T48" fmla="*/ 2147483647 w 722"/>
              <a:gd name="T49" fmla="*/ 2147483647 h 560"/>
              <a:gd name="T50" fmla="*/ 2147483647 w 722"/>
              <a:gd name="T51" fmla="*/ 2147483647 h 560"/>
              <a:gd name="T52" fmla="*/ 2147483647 w 722"/>
              <a:gd name="T53" fmla="*/ 2147483647 h 560"/>
              <a:gd name="T54" fmla="*/ 2147483647 w 722"/>
              <a:gd name="T55" fmla="*/ 2147483647 h 560"/>
              <a:gd name="T56" fmla="*/ 2147483647 w 722"/>
              <a:gd name="T57" fmla="*/ 2147483647 h 560"/>
              <a:gd name="T58" fmla="*/ 2147483647 w 722"/>
              <a:gd name="T59" fmla="*/ 2147483647 h 560"/>
              <a:gd name="T60" fmla="*/ 2147483647 w 722"/>
              <a:gd name="T61" fmla="*/ 2147483647 h 560"/>
              <a:gd name="T62" fmla="*/ 2147483647 w 722"/>
              <a:gd name="T63" fmla="*/ 2147483647 h 560"/>
              <a:gd name="T64" fmla="*/ 2147483647 w 722"/>
              <a:gd name="T65" fmla="*/ 2147483647 h 560"/>
              <a:gd name="T66" fmla="*/ 2147483647 w 722"/>
              <a:gd name="T67" fmla="*/ 2147483647 h 560"/>
              <a:gd name="T68" fmla="*/ 2147483647 w 722"/>
              <a:gd name="T69" fmla="*/ 2147483647 h 560"/>
              <a:gd name="T70" fmla="*/ 2147483647 w 722"/>
              <a:gd name="T71" fmla="*/ 2147483647 h 560"/>
              <a:gd name="T72" fmla="*/ 2147483647 w 722"/>
              <a:gd name="T73" fmla="*/ 2147483647 h 560"/>
              <a:gd name="T74" fmla="*/ 2147483647 w 722"/>
              <a:gd name="T75" fmla="*/ 2147483647 h 560"/>
              <a:gd name="T76" fmla="*/ 2147483647 w 722"/>
              <a:gd name="T77" fmla="*/ 2147483647 h 560"/>
              <a:gd name="T78" fmla="*/ 2147483647 w 722"/>
              <a:gd name="T79" fmla="*/ 2147483647 h 560"/>
              <a:gd name="T80" fmla="*/ 2147483647 w 722"/>
              <a:gd name="T81" fmla="*/ 2147483647 h 560"/>
              <a:gd name="T82" fmla="*/ 2147483647 w 722"/>
              <a:gd name="T83" fmla="*/ 2147483647 h 560"/>
              <a:gd name="T84" fmla="*/ 2147483647 w 722"/>
              <a:gd name="T85" fmla="*/ 2147483647 h 560"/>
              <a:gd name="T86" fmla="*/ 2147483647 w 722"/>
              <a:gd name="T87" fmla="*/ 2147483647 h 560"/>
              <a:gd name="T88" fmla="*/ 2147483647 w 722"/>
              <a:gd name="T89" fmla="*/ 2147483647 h 560"/>
              <a:gd name="T90" fmla="*/ 2147483647 w 722"/>
              <a:gd name="T91" fmla="*/ 2147483647 h 560"/>
              <a:gd name="T92" fmla="*/ 2147483647 w 722"/>
              <a:gd name="T93" fmla="*/ 2147483647 h 560"/>
              <a:gd name="T94" fmla="*/ 2147483647 w 722"/>
              <a:gd name="T95" fmla="*/ 2147483647 h 560"/>
              <a:gd name="T96" fmla="*/ 2147483647 w 722"/>
              <a:gd name="T97" fmla="*/ 2147483647 h 560"/>
              <a:gd name="T98" fmla="*/ 2147483647 w 722"/>
              <a:gd name="T99" fmla="*/ 2147483647 h 5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560"/>
              <a:gd name="T152" fmla="*/ 722 w 722"/>
              <a:gd name="T153" fmla="*/ 560 h 5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560">
                <a:moveTo>
                  <a:pt x="34" y="361"/>
                </a:moveTo>
                <a:lnTo>
                  <a:pt x="40" y="366"/>
                </a:lnTo>
                <a:lnTo>
                  <a:pt x="51" y="366"/>
                </a:lnTo>
                <a:lnTo>
                  <a:pt x="65" y="370"/>
                </a:lnTo>
                <a:lnTo>
                  <a:pt x="80" y="383"/>
                </a:lnTo>
                <a:lnTo>
                  <a:pt x="95" y="400"/>
                </a:lnTo>
                <a:lnTo>
                  <a:pt x="97" y="428"/>
                </a:lnTo>
                <a:lnTo>
                  <a:pt x="95" y="453"/>
                </a:lnTo>
                <a:lnTo>
                  <a:pt x="102" y="462"/>
                </a:lnTo>
                <a:lnTo>
                  <a:pt x="106" y="462"/>
                </a:lnTo>
                <a:lnTo>
                  <a:pt x="109" y="464"/>
                </a:lnTo>
                <a:lnTo>
                  <a:pt x="115" y="466"/>
                </a:lnTo>
                <a:lnTo>
                  <a:pt x="120" y="470"/>
                </a:lnTo>
                <a:lnTo>
                  <a:pt x="130" y="474"/>
                </a:lnTo>
                <a:lnTo>
                  <a:pt x="142" y="477"/>
                </a:lnTo>
                <a:lnTo>
                  <a:pt x="161" y="479"/>
                </a:lnTo>
                <a:lnTo>
                  <a:pt x="184" y="481"/>
                </a:lnTo>
                <a:lnTo>
                  <a:pt x="192" y="481"/>
                </a:lnTo>
                <a:lnTo>
                  <a:pt x="199" y="483"/>
                </a:lnTo>
                <a:lnTo>
                  <a:pt x="206" y="489"/>
                </a:lnTo>
                <a:lnTo>
                  <a:pt x="216" y="494"/>
                </a:lnTo>
                <a:lnTo>
                  <a:pt x="225" y="500"/>
                </a:lnTo>
                <a:lnTo>
                  <a:pt x="236" y="506"/>
                </a:lnTo>
                <a:lnTo>
                  <a:pt x="247" y="509"/>
                </a:lnTo>
                <a:lnTo>
                  <a:pt x="259" y="509"/>
                </a:lnTo>
                <a:lnTo>
                  <a:pt x="269" y="506"/>
                </a:lnTo>
                <a:lnTo>
                  <a:pt x="278" y="506"/>
                </a:lnTo>
                <a:lnTo>
                  <a:pt x="291" y="507"/>
                </a:lnTo>
                <a:lnTo>
                  <a:pt x="303" y="511"/>
                </a:lnTo>
                <a:lnTo>
                  <a:pt x="316" y="513"/>
                </a:lnTo>
                <a:lnTo>
                  <a:pt x="329" y="515"/>
                </a:lnTo>
                <a:lnTo>
                  <a:pt x="340" y="515"/>
                </a:lnTo>
                <a:lnTo>
                  <a:pt x="351" y="509"/>
                </a:lnTo>
                <a:lnTo>
                  <a:pt x="358" y="504"/>
                </a:lnTo>
                <a:lnTo>
                  <a:pt x="369" y="502"/>
                </a:lnTo>
                <a:lnTo>
                  <a:pt x="382" y="504"/>
                </a:lnTo>
                <a:lnTo>
                  <a:pt x="395" y="506"/>
                </a:lnTo>
                <a:lnTo>
                  <a:pt x="410" y="509"/>
                </a:lnTo>
                <a:lnTo>
                  <a:pt x="422" y="511"/>
                </a:lnTo>
                <a:lnTo>
                  <a:pt x="433" y="511"/>
                </a:lnTo>
                <a:lnTo>
                  <a:pt x="441" y="509"/>
                </a:lnTo>
                <a:lnTo>
                  <a:pt x="633" y="560"/>
                </a:lnTo>
                <a:lnTo>
                  <a:pt x="722" y="152"/>
                </a:lnTo>
                <a:lnTo>
                  <a:pt x="680" y="141"/>
                </a:lnTo>
                <a:lnTo>
                  <a:pt x="636" y="128"/>
                </a:lnTo>
                <a:lnTo>
                  <a:pt x="594" y="115"/>
                </a:lnTo>
                <a:lnTo>
                  <a:pt x="552" y="103"/>
                </a:lnTo>
                <a:lnTo>
                  <a:pt x="510" y="90"/>
                </a:lnTo>
                <a:lnTo>
                  <a:pt x="470" y="79"/>
                </a:lnTo>
                <a:lnTo>
                  <a:pt x="432" y="66"/>
                </a:lnTo>
                <a:lnTo>
                  <a:pt x="395" y="54"/>
                </a:lnTo>
                <a:lnTo>
                  <a:pt x="362" y="45"/>
                </a:lnTo>
                <a:lnTo>
                  <a:pt x="331" y="36"/>
                </a:lnTo>
                <a:lnTo>
                  <a:pt x="302" y="26"/>
                </a:lnTo>
                <a:lnTo>
                  <a:pt x="278" y="19"/>
                </a:lnTo>
                <a:lnTo>
                  <a:pt x="258" y="13"/>
                </a:lnTo>
                <a:lnTo>
                  <a:pt x="241" y="7"/>
                </a:lnTo>
                <a:lnTo>
                  <a:pt x="230" y="4"/>
                </a:lnTo>
                <a:lnTo>
                  <a:pt x="225" y="2"/>
                </a:lnTo>
                <a:lnTo>
                  <a:pt x="221" y="0"/>
                </a:lnTo>
                <a:lnTo>
                  <a:pt x="217" y="2"/>
                </a:lnTo>
                <a:lnTo>
                  <a:pt x="217" y="6"/>
                </a:lnTo>
                <a:lnTo>
                  <a:pt x="221" y="11"/>
                </a:lnTo>
                <a:lnTo>
                  <a:pt x="223" y="15"/>
                </a:lnTo>
                <a:lnTo>
                  <a:pt x="227" y="19"/>
                </a:lnTo>
                <a:lnTo>
                  <a:pt x="230" y="22"/>
                </a:lnTo>
                <a:lnTo>
                  <a:pt x="232" y="28"/>
                </a:lnTo>
                <a:lnTo>
                  <a:pt x="234" y="37"/>
                </a:lnTo>
                <a:lnTo>
                  <a:pt x="234" y="45"/>
                </a:lnTo>
                <a:lnTo>
                  <a:pt x="234" y="51"/>
                </a:lnTo>
                <a:lnTo>
                  <a:pt x="230" y="54"/>
                </a:lnTo>
                <a:lnTo>
                  <a:pt x="230" y="62"/>
                </a:lnTo>
                <a:lnTo>
                  <a:pt x="232" y="69"/>
                </a:lnTo>
                <a:lnTo>
                  <a:pt x="230" y="75"/>
                </a:lnTo>
                <a:lnTo>
                  <a:pt x="227" y="79"/>
                </a:lnTo>
                <a:lnTo>
                  <a:pt x="223" y="86"/>
                </a:lnTo>
                <a:lnTo>
                  <a:pt x="223" y="92"/>
                </a:lnTo>
                <a:lnTo>
                  <a:pt x="225" y="96"/>
                </a:lnTo>
                <a:lnTo>
                  <a:pt x="228" y="98"/>
                </a:lnTo>
                <a:lnTo>
                  <a:pt x="232" y="100"/>
                </a:lnTo>
                <a:lnTo>
                  <a:pt x="234" y="101"/>
                </a:lnTo>
                <a:lnTo>
                  <a:pt x="234" y="103"/>
                </a:lnTo>
                <a:lnTo>
                  <a:pt x="230" y="105"/>
                </a:lnTo>
                <a:lnTo>
                  <a:pt x="228" y="107"/>
                </a:lnTo>
                <a:lnTo>
                  <a:pt x="228" y="111"/>
                </a:lnTo>
                <a:lnTo>
                  <a:pt x="230" y="116"/>
                </a:lnTo>
                <a:lnTo>
                  <a:pt x="230" y="122"/>
                </a:lnTo>
                <a:lnTo>
                  <a:pt x="228" y="126"/>
                </a:lnTo>
                <a:lnTo>
                  <a:pt x="227" y="128"/>
                </a:lnTo>
                <a:lnTo>
                  <a:pt x="225" y="131"/>
                </a:lnTo>
                <a:lnTo>
                  <a:pt x="227" y="135"/>
                </a:lnTo>
                <a:lnTo>
                  <a:pt x="232" y="139"/>
                </a:lnTo>
                <a:lnTo>
                  <a:pt x="236" y="141"/>
                </a:lnTo>
                <a:lnTo>
                  <a:pt x="234" y="146"/>
                </a:lnTo>
                <a:lnTo>
                  <a:pt x="228" y="154"/>
                </a:lnTo>
                <a:lnTo>
                  <a:pt x="219" y="165"/>
                </a:lnTo>
                <a:lnTo>
                  <a:pt x="212" y="175"/>
                </a:lnTo>
                <a:lnTo>
                  <a:pt x="206" y="184"/>
                </a:lnTo>
                <a:lnTo>
                  <a:pt x="205" y="193"/>
                </a:lnTo>
                <a:lnTo>
                  <a:pt x="205" y="207"/>
                </a:lnTo>
                <a:lnTo>
                  <a:pt x="199" y="220"/>
                </a:lnTo>
                <a:lnTo>
                  <a:pt x="192" y="233"/>
                </a:lnTo>
                <a:lnTo>
                  <a:pt x="177" y="240"/>
                </a:lnTo>
                <a:lnTo>
                  <a:pt x="168" y="244"/>
                </a:lnTo>
                <a:lnTo>
                  <a:pt x="162" y="246"/>
                </a:lnTo>
                <a:lnTo>
                  <a:pt x="157" y="250"/>
                </a:lnTo>
                <a:lnTo>
                  <a:pt x="152" y="254"/>
                </a:lnTo>
                <a:lnTo>
                  <a:pt x="146" y="257"/>
                </a:lnTo>
                <a:lnTo>
                  <a:pt x="142" y="259"/>
                </a:lnTo>
                <a:lnTo>
                  <a:pt x="139" y="259"/>
                </a:lnTo>
                <a:lnTo>
                  <a:pt x="137" y="259"/>
                </a:lnTo>
                <a:lnTo>
                  <a:pt x="135" y="259"/>
                </a:lnTo>
                <a:lnTo>
                  <a:pt x="130" y="257"/>
                </a:lnTo>
                <a:lnTo>
                  <a:pt x="126" y="252"/>
                </a:lnTo>
                <a:lnTo>
                  <a:pt x="126" y="239"/>
                </a:lnTo>
                <a:lnTo>
                  <a:pt x="130" y="233"/>
                </a:lnTo>
                <a:lnTo>
                  <a:pt x="133" y="225"/>
                </a:lnTo>
                <a:lnTo>
                  <a:pt x="133" y="222"/>
                </a:lnTo>
                <a:lnTo>
                  <a:pt x="124" y="222"/>
                </a:lnTo>
                <a:lnTo>
                  <a:pt x="122" y="216"/>
                </a:lnTo>
                <a:lnTo>
                  <a:pt x="124" y="209"/>
                </a:lnTo>
                <a:lnTo>
                  <a:pt x="126" y="201"/>
                </a:lnTo>
                <a:lnTo>
                  <a:pt x="126" y="199"/>
                </a:lnTo>
                <a:lnTo>
                  <a:pt x="131" y="192"/>
                </a:lnTo>
                <a:lnTo>
                  <a:pt x="144" y="178"/>
                </a:lnTo>
                <a:lnTo>
                  <a:pt x="157" y="167"/>
                </a:lnTo>
                <a:lnTo>
                  <a:pt x="166" y="165"/>
                </a:lnTo>
                <a:lnTo>
                  <a:pt x="170" y="169"/>
                </a:lnTo>
                <a:lnTo>
                  <a:pt x="173" y="167"/>
                </a:lnTo>
                <a:lnTo>
                  <a:pt x="175" y="165"/>
                </a:lnTo>
                <a:lnTo>
                  <a:pt x="177" y="163"/>
                </a:lnTo>
                <a:lnTo>
                  <a:pt x="179" y="163"/>
                </a:lnTo>
                <a:lnTo>
                  <a:pt x="183" y="162"/>
                </a:lnTo>
                <a:lnTo>
                  <a:pt x="184" y="156"/>
                </a:lnTo>
                <a:lnTo>
                  <a:pt x="184" y="143"/>
                </a:lnTo>
                <a:lnTo>
                  <a:pt x="183" y="137"/>
                </a:lnTo>
                <a:lnTo>
                  <a:pt x="179" y="133"/>
                </a:lnTo>
                <a:lnTo>
                  <a:pt x="175" y="131"/>
                </a:lnTo>
                <a:lnTo>
                  <a:pt x="173" y="128"/>
                </a:lnTo>
                <a:lnTo>
                  <a:pt x="172" y="122"/>
                </a:lnTo>
                <a:lnTo>
                  <a:pt x="172" y="120"/>
                </a:lnTo>
                <a:lnTo>
                  <a:pt x="173" y="118"/>
                </a:lnTo>
                <a:lnTo>
                  <a:pt x="175" y="118"/>
                </a:lnTo>
                <a:lnTo>
                  <a:pt x="177" y="120"/>
                </a:lnTo>
                <a:lnTo>
                  <a:pt x="177" y="124"/>
                </a:lnTo>
                <a:lnTo>
                  <a:pt x="175" y="124"/>
                </a:lnTo>
                <a:lnTo>
                  <a:pt x="172" y="120"/>
                </a:lnTo>
                <a:lnTo>
                  <a:pt x="166" y="113"/>
                </a:lnTo>
                <a:lnTo>
                  <a:pt x="161" y="109"/>
                </a:lnTo>
                <a:lnTo>
                  <a:pt x="153" y="105"/>
                </a:lnTo>
                <a:lnTo>
                  <a:pt x="142" y="103"/>
                </a:lnTo>
                <a:lnTo>
                  <a:pt x="133" y="100"/>
                </a:lnTo>
                <a:lnTo>
                  <a:pt x="128" y="94"/>
                </a:lnTo>
                <a:lnTo>
                  <a:pt x="119" y="86"/>
                </a:lnTo>
                <a:lnTo>
                  <a:pt x="100" y="81"/>
                </a:lnTo>
                <a:lnTo>
                  <a:pt x="93" y="75"/>
                </a:lnTo>
                <a:lnTo>
                  <a:pt x="86" y="69"/>
                </a:lnTo>
                <a:lnTo>
                  <a:pt x="76" y="66"/>
                </a:lnTo>
                <a:lnTo>
                  <a:pt x="69" y="60"/>
                </a:lnTo>
                <a:lnTo>
                  <a:pt x="60" y="51"/>
                </a:lnTo>
                <a:lnTo>
                  <a:pt x="44" y="36"/>
                </a:lnTo>
                <a:lnTo>
                  <a:pt x="29" y="28"/>
                </a:lnTo>
                <a:lnTo>
                  <a:pt x="22" y="39"/>
                </a:lnTo>
                <a:lnTo>
                  <a:pt x="20" y="66"/>
                </a:lnTo>
                <a:lnTo>
                  <a:pt x="23" y="90"/>
                </a:lnTo>
                <a:lnTo>
                  <a:pt x="25" y="115"/>
                </a:lnTo>
                <a:lnTo>
                  <a:pt x="23" y="131"/>
                </a:lnTo>
                <a:lnTo>
                  <a:pt x="22" y="150"/>
                </a:lnTo>
                <a:lnTo>
                  <a:pt x="20" y="175"/>
                </a:lnTo>
                <a:lnTo>
                  <a:pt x="20" y="199"/>
                </a:lnTo>
                <a:lnTo>
                  <a:pt x="20" y="216"/>
                </a:lnTo>
                <a:lnTo>
                  <a:pt x="23" y="220"/>
                </a:lnTo>
                <a:lnTo>
                  <a:pt x="31" y="224"/>
                </a:lnTo>
                <a:lnTo>
                  <a:pt x="36" y="227"/>
                </a:lnTo>
                <a:lnTo>
                  <a:pt x="40" y="233"/>
                </a:lnTo>
                <a:lnTo>
                  <a:pt x="38" y="240"/>
                </a:lnTo>
                <a:lnTo>
                  <a:pt x="34" y="246"/>
                </a:lnTo>
                <a:lnTo>
                  <a:pt x="27" y="252"/>
                </a:lnTo>
                <a:lnTo>
                  <a:pt x="20" y="256"/>
                </a:lnTo>
                <a:lnTo>
                  <a:pt x="16" y="259"/>
                </a:lnTo>
                <a:lnTo>
                  <a:pt x="16" y="265"/>
                </a:lnTo>
                <a:lnTo>
                  <a:pt x="18" y="271"/>
                </a:lnTo>
                <a:lnTo>
                  <a:pt x="20" y="274"/>
                </a:lnTo>
                <a:lnTo>
                  <a:pt x="23" y="276"/>
                </a:lnTo>
                <a:lnTo>
                  <a:pt x="31" y="276"/>
                </a:lnTo>
                <a:lnTo>
                  <a:pt x="36" y="278"/>
                </a:lnTo>
                <a:lnTo>
                  <a:pt x="34" y="282"/>
                </a:lnTo>
                <a:lnTo>
                  <a:pt x="29" y="289"/>
                </a:lnTo>
                <a:lnTo>
                  <a:pt x="23" y="295"/>
                </a:lnTo>
                <a:lnTo>
                  <a:pt x="20" y="303"/>
                </a:lnTo>
                <a:lnTo>
                  <a:pt x="18" y="310"/>
                </a:lnTo>
                <a:lnTo>
                  <a:pt x="12" y="316"/>
                </a:lnTo>
                <a:lnTo>
                  <a:pt x="3" y="318"/>
                </a:lnTo>
                <a:lnTo>
                  <a:pt x="0" y="323"/>
                </a:lnTo>
                <a:lnTo>
                  <a:pt x="5" y="333"/>
                </a:lnTo>
                <a:lnTo>
                  <a:pt x="18" y="340"/>
                </a:lnTo>
                <a:lnTo>
                  <a:pt x="29" y="340"/>
                </a:lnTo>
                <a:lnTo>
                  <a:pt x="36" y="340"/>
                </a:lnTo>
                <a:lnTo>
                  <a:pt x="38" y="346"/>
                </a:lnTo>
                <a:lnTo>
                  <a:pt x="42" y="351"/>
                </a:lnTo>
                <a:lnTo>
                  <a:pt x="45" y="351"/>
                </a:lnTo>
                <a:lnTo>
                  <a:pt x="45" y="353"/>
                </a:lnTo>
                <a:lnTo>
                  <a:pt x="34" y="361"/>
                </a:lnTo>
                <a:close/>
              </a:path>
            </a:pathLst>
          </a:custGeom>
          <a:solidFill>
            <a:srgbClr val="0AA147"/>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14" name="Freeform 334">
            <a:extLst>
              <a:ext uri="{FF2B5EF4-FFF2-40B4-BE49-F238E27FC236}">
                <a16:creationId xmlns:a16="http://schemas.microsoft.com/office/drawing/2014/main" id="{02E46369-4993-42CE-A1C5-2CCCBF5EB6F1}"/>
              </a:ext>
            </a:extLst>
          </p:cNvPr>
          <p:cNvSpPr>
            <a:spLocks/>
          </p:cNvSpPr>
          <p:nvPr/>
        </p:nvSpPr>
        <p:spPr bwMode="auto">
          <a:xfrm>
            <a:off x="5846444" y="2401309"/>
            <a:ext cx="1143673" cy="787285"/>
          </a:xfrm>
          <a:custGeom>
            <a:avLst/>
            <a:gdLst>
              <a:gd name="T0" fmla="*/ 2147483647 w 1087"/>
              <a:gd name="T1" fmla="*/ 2147483647 h 748"/>
              <a:gd name="T2" fmla="*/ 2147483647 w 1087"/>
              <a:gd name="T3" fmla="*/ 2147483647 h 748"/>
              <a:gd name="T4" fmla="*/ 2147483647 w 1087"/>
              <a:gd name="T5" fmla="*/ 2147483647 h 748"/>
              <a:gd name="T6" fmla="*/ 2147483647 w 1087"/>
              <a:gd name="T7" fmla="*/ 2147483647 h 748"/>
              <a:gd name="T8" fmla="*/ 2147483647 w 1087"/>
              <a:gd name="T9" fmla="*/ 2147483647 h 748"/>
              <a:gd name="T10" fmla="*/ 2147483647 w 1087"/>
              <a:gd name="T11" fmla="*/ 2147483647 h 748"/>
              <a:gd name="T12" fmla="*/ 2147483647 w 1087"/>
              <a:gd name="T13" fmla="*/ 2147483647 h 748"/>
              <a:gd name="T14" fmla="*/ 2147483647 w 1087"/>
              <a:gd name="T15" fmla="*/ 2147483647 h 748"/>
              <a:gd name="T16" fmla="*/ 2147483647 w 1087"/>
              <a:gd name="T17" fmla="*/ 2147483647 h 748"/>
              <a:gd name="T18" fmla="*/ 2147483647 w 1087"/>
              <a:gd name="T19" fmla="*/ 2147483647 h 748"/>
              <a:gd name="T20" fmla="*/ 2147483647 w 1087"/>
              <a:gd name="T21" fmla="*/ 2147483647 h 748"/>
              <a:gd name="T22" fmla="*/ 2147483647 w 1087"/>
              <a:gd name="T23" fmla="*/ 2147483647 h 748"/>
              <a:gd name="T24" fmla="*/ 2147483647 w 1087"/>
              <a:gd name="T25" fmla="*/ 2147483647 h 748"/>
              <a:gd name="T26" fmla="*/ 2147483647 w 1087"/>
              <a:gd name="T27" fmla="*/ 2147483647 h 748"/>
              <a:gd name="T28" fmla="*/ 2147483647 w 1087"/>
              <a:gd name="T29" fmla="*/ 2147483647 h 748"/>
              <a:gd name="T30" fmla="*/ 2147483647 w 1087"/>
              <a:gd name="T31" fmla="*/ 2147483647 h 748"/>
              <a:gd name="T32" fmla="*/ 2147483647 w 1087"/>
              <a:gd name="T33" fmla="*/ 2147483647 h 748"/>
              <a:gd name="T34" fmla="*/ 2147483647 w 1087"/>
              <a:gd name="T35" fmla="*/ 2147483647 h 748"/>
              <a:gd name="T36" fmla="*/ 2147483647 w 1087"/>
              <a:gd name="T37" fmla="*/ 2147483647 h 748"/>
              <a:gd name="T38" fmla="*/ 2147483647 w 1087"/>
              <a:gd name="T39" fmla="*/ 2147483647 h 748"/>
              <a:gd name="T40" fmla="*/ 2147483647 w 1087"/>
              <a:gd name="T41" fmla="*/ 2147483647 h 748"/>
              <a:gd name="T42" fmla="*/ 2147483647 w 1087"/>
              <a:gd name="T43" fmla="*/ 2147483647 h 748"/>
              <a:gd name="T44" fmla="*/ 2147483647 w 1087"/>
              <a:gd name="T45" fmla="*/ 2147483647 h 748"/>
              <a:gd name="T46" fmla="*/ 2147483647 w 1087"/>
              <a:gd name="T47" fmla="*/ 2147483647 h 748"/>
              <a:gd name="T48" fmla="*/ 2147483647 w 1087"/>
              <a:gd name="T49" fmla="*/ 2147483647 h 748"/>
              <a:gd name="T50" fmla="*/ 2147483647 w 1087"/>
              <a:gd name="T51" fmla="*/ 2147483647 h 748"/>
              <a:gd name="T52" fmla="*/ 2147483647 w 1087"/>
              <a:gd name="T53" fmla="*/ 2147483647 h 748"/>
              <a:gd name="T54" fmla="*/ 2147483647 w 1087"/>
              <a:gd name="T55" fmla="*/ 2147483647 h 748"/>
              <a:gd name="T56" fmla="*/ 2147483647 w 1087"/>
              <a:gd name="T57" fmla="*/ 2147483647 h 748"/>
              <a:gd name="T58" fmla="*/ 2147483647 w 1087"/>
              <a:gd name="T59" fmla="*/ 2147483647 h 748"/>
              <a:gd name="T60" fmla="*/ 2147483647 w 1087"/>
              <a:gd name="T61" fmla="*/ 2147483647 h 748"/>
              <a:gd name="T62" fmla="*/ 2147483647 w 1087"/>
              <a:gd name="T63" fmla="*/ 2147483647 h 748"/>
              <a:gd name="T64" fmla="*/ 2147483647 w 1087"/>
              <a:gd name="T65" fmla="*/ 2147483647 h 748"/>
              <a:gd name="T66" fmla="*/ 2147483647 w 1087"/>
              <a:gd name="T67" fmla="*/ 2147483647 h 748"/>
              <a:gd name="T68" fmla="*/ 2147483647 w 1087"/>
              <a:gd name="T69" fmla="*/ 2147483647 h 748"/>
              <a:gd name="T70" fmla="*/ 2147483647 w 1087"/>
              <a:gd name="T71" fmla="*/ 2147483647 h 748"/>
              <a:gd name="T72" fmla="*/ 2147483647 w 1087"/>
              <a:gd name="T73" fmla="*/ 2147483647 h 748"/>
              <a:gd name="T74" fmla="*/ 2147483647 w 1087"/>
              <a:gd name="T75" fmla="*/ 2147483647 h 748"/>
              <a:gd name="T76" fmla="*/ 2147483647 w 1087"/>
              <a:gd name="T77" fmla="*/ 2147483647 h 748"/>
              <a:gd name="T78" fmla="*/ 2147483647 w 1087"/>
              <a:gd name="T79" fmla="*/ 2147483647 h 748"/>
              <a:gd name="T80" fmla="*/ 2147483647 w 1087"/>
              <a:gd name="T81" fmla="*/ 2147483647 h 748"/>
              <a:gd name="T82" fmla="*/ 2147483647 w 1087"/>
              <a:gd name="T83" fmla="*/ 2147483647 h 748"/>
              <a:gd name="T84" fmla="*/ 2147483647 w 1087"/>
              <a:gd name="T85" fmla="*/ 2147483647 h 748"/>
              <a:gd name="T86" fmla="*/ 2147483647 w 1087"/>
              <a:gd name="T87" fmla="*/ 2147483647 h 748"/>
              <a:gd name="T88" fmla="*/ 2147483647 w 1087"/>
              <a:gd name="T89" fmla="*/ 2147483647 h 748"/>
              <a:gd name="T90" fmla="*/ 2147483647 w 1087"/>
              <a:gd name="T91" fmla="*/ 2147483647 h 748"/>
              <a:gd name="T92" fmla="*/ 2147483647 w 1087"/>
              <a:gd name="T93" fmla="*/ 2147483647 h 748"/>
              <a:gd name="T94" fmla="*/ 2147483647 w 1087"/>
              <a:gd name="T95" fmla="*/ 2147483647 h 748"/>
              <a:gd name="T96" fmla="*/ 2147483647 w 1087"/>
              <a:gd name="T97" fmla="*/ 2147483647 h 748"/>
              <a:gd name="T98" fmla="*/ 2147483647 w 1087"/>
              <a:gd name="T99" fmla="*/ 2147483647 h 748"/>
              <a:gd name="T100" fmla="*/ 2147483647 w 1087"/>
              <a:gd name="T101" fmla="*/ 2147483647 h 748"/>
              <a:gd name="T102" fmla="*/ 2147483647 w 1087"/>
              <a:gd name="T103" fmla="*/ 2147483647 h 748"/>
              <a:gd name="T104" fmla="*/ 2147483647 w 1087"/>
              <a:gd name="T105" fmla="*/ 2147483647 h 748"/>
              <a:gd name="T106" fmla="*/ 2147483647 w 1087"/>
              <a:gd name="T107" fmla="*/ 2147483647 h 748"/>
              <a:gd name="T108" fmla="*/ 2147483647 w 1087"/>
              <a:gd name="T109" fmla="*/ 0 h 7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87"/>
              <a:gd name="T166" fmla="*/ 0 h 748"/>
              <a:gd name="T167" fmla="*/ 1087 w 1087"/>
              <a:gd name="T168" fmla="*/ 748 h 7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87" h="748">
                <a:moveTo>
                  <a:pt x="30" y="0"/>
                </a:moveTo>
                <a:lnTo>
                  <a:pt x="26" y="21"/>
                </a:lnTo>
                <a:lnTo>
                  <a:pt x="17" y="66"/>
                </a:lnTo>
                <a:lnTo>
                  <a:pt x="6" y="115"/>
                </a:lnTo>
                <a:lnTo>
                  <a:pt x="0" y="148"/>
                </a:lnTo>
                <a:lnTo>
                  <a:pt x="4" y="163"/>
                </a:lnTo>
                <a:lnTo>
                  <a:pt x="11" y="175"/>
                </a:lnTo>
                <a:lnTo>
                  <a:pt x="17" y="190"/>
                </a:lnTo>
                <a:lnTo>
                  <a:pt x="17" y="214"/>
                </a:lnTo>
                <a:lnTo>
                  <a:pt x="24" y="235"/>
                </a:lnTo>
                <a:lnTo>
                  <a:pt x="41" y="252"/>
                </a:lnTo>
                <a:lnTo>
                  <a:pt x="59" y="280"/>
                </a:lnTo>
                <a:lnTo>
                  <a:pt x="70" y="329"/>
                </a:lnTo>
                <a:lnTo>
                  <a:pt x="79" y="335"/>
                </a:lnTo>
                <a:lnTo>
                  <a:pt x="86" y="344"/>
                </a:lnTo>
                <a:lnTo>
                  <a:pt x="94" y="351"/>
                </a:lnTo>
                <a:lnTo>
                  <a:pt x="103" y="355"/>
                </a:lnTo>
                <a:lnTo>
                  <a:pt x="114" y="357"/>
                </a:lnTo>
                <a:lnTo>
                  <a:pt x="112" y="366"/>
                </a:lnTo>
                <a:lnTo>
                  <a:pt x="103" y="380"/>
                </a:lnTo>
                <a:lnTo>
                  <a:pt x="92" y="395"/>
                </a:lnTo>
                <a:lnTo>
                  <a:pt x="85" y="415"/>
                </a:lnTo>
                <a:lnTo>
                  <a:pt x="81" y="438"/>
                </a:lnTo>
                <a:lnTo>
                  <a:pt x="81" y="455"/>
                </a:lnTo>
                <a:lnTo>
                  <a:pt x="83" y="466"/>
                </a:lnTo>
                <a:lnTo>
                  <a:pt x="88" y="470"/>
                </a:lnTo>
                <a:lnTo>
                  <a:pt x="83" y="475"/>
                </a:lnTo>
                <a:lnTo>
                  <a:pt x="74" y="481"/>
                </a:lnTo>
                <a:lnTo>
                  <a:pt x="64" y="489"/>
                </a:lnTo>
                <a:lnTo>
                  <a:pt x="61" y="504"/>
                </a:lnTo>
                <a:lnTo>
                  <a:pt x="70" y="515"/>
                </a:lnTo>
                <a:lnTo>
                  <a:pt x="86" y="519"/>
                </a:lnTo>
                <a:lnTo>
                  <a:pt x="99" y="513"/>
                </a:lnTo>
                <a:lnTo>
                  <a:pt x="112" y="506"/>
                </a:lnTo>
                <a:lnTo>
                  <a:pt x="119" y="507"/>
                </a:lnTo>
                <a:lnTo>
                  <a:pt x="125" y="519"/>
                </a:lnTo>
                <a:lnTo>
                  <a:pt x="127" y="532"/>
                </a:lnTo>
                <a:lnTo>
                  <a:pt x="129" y="551"/>
                </a:lnTo>
                <a:lnTo>
                  <a:pt x="134" y="571"/>
                </a:lnTo>
                <a:lnTo>
                  <a:pt x="141" y="598"/>
                </a:lnTo>
                <a:lnTo>
                  <a:pt x="143" y="639"/>
                </a:lnTo>
                <a:lnTo>
                  <a:pt x="149" y="635"/>
                </a:lnTo>
                <a:lnTo>
                  <a:pt x="154" y="635"/>
                </a:lnTo>
                <a:lnTo>
                  <a:pt x="160" y="637"/>
                </a:lnTo>
                <a:lnTo>
                  <a:pt x="165" y="641"/>
                </a:lnTo>
                <a:lnTo>
                  <a:pt x="176" y="654"/>
                </a:lnTo>
                <a:lnTo>
                  <a:pt x="180" y="675"/>
                </a:lnTo>
                <a:lnTo>
                  <a:pt x="183" y="697"/>
                </a:lnTo>
                <a:lnTo>
                  <a:pt x="198" y="712"/>
                </a:lnTo>
                <a:lnTo>
                  <a:pt x="200" y="710"/>
                </a:lnTo>
                <a:lnTo>
                  <a:pt x="200" y="709"/>
                </a:lnTo>
                <a:lnTo>
                  <a:pt x="202" y="707"/>
                </a:lnTo>
                <a:lnTo>
                  <a:pt x="213" y="701"/>
                </a:lnTo>
                <a:lnTo>
                  <a:pt x="227" y="701"/>
                </a:lnTo>
                <a:lnTo>
                  <a:pt x="242" y="703"/>
                </a:lnTo>
                <a:lnTo>
                  <a:pt x="255" y="703"/>
                </a:lnTo>
                <a:lnTo>
                  <a:pt x="268" y="699"/>
                </a:lnTo>
                <a:lnTo>
                  <a:pt x="282" y="699"/>
                </a:lnTo>
                <a:lnTo>
                  <a:pt x="295" y="701"/>
                </a:lnTo>
                <a:lnTo>
                  <a:pt x="304" y="701"/>
                </a:lnTo>
                <a:lnTo>
                  <a:pt x="310" y="701"/>
                </a:lnTo>
                <a:lnTo>
                  <a:pt x="317" y="709"/>
                </a:lnTo>
                <a:lnTo>
                  <a:pt x="326" y="712"/>
                </a:lnTo>
                <a:lnTo>
                  <a:pt x="330" y="705"/>
                </a:lnTo>
                <a:lnTo>
                  <a:pt x="339" y="692"/>
                </a:lnTo>
                <a:lnTo>
                  <a:pt x="348" y="690"/>
                </a:lnTo>
                <a:lnTo>
                  <a:pt x="354" y="694"/>
                </a:lnTo>
                <a:lnTo>
                  <a:pt x="359" y="701"/>
                </a:lnTo>
                <a:lnTo>
                  <a:pt x="368" y="701"/>
                </a:lnTo>
                <a:lnTo>
                  <a:pt x="376" y="650"/>
                </a:lnTo>
                <a:lnTo>
                  <a:pt x="387" y="652"/>
                </a:lnTo>
                <a:lnTo>
                  <a:pt x="405" y="656"/>
                </a:lnTo>
                <a:lnTo>
                  <a:pt x="430" y="660"/>
                </a:lnTo>
                <a:lnTo>
                  <a:pt x="460" y="665"/>
                </a:lnTo>
                <a:lnTo>
                  <a:pt x="496" y="671"/>
                </a:lnTo>
                <a:lnTo>
                  <a:pt x="538" y="678"/>
                </a:lnTo>
                <a:lnTo>
                  <a:pt x="582" y="686"/>
                </a:lnTo>
                <a:lnTo>
                  <a:pt x="630" y="694"/>
                </a:lnTo>
                <a:lnTo>
                  <a:pt x="681" y="703"/>
                </a:lnTo>
                <a:lnTo>
                  <a:pt x="732" y="710"/>
                </a:lnTo>
                <a:lnTo>
                  <a:pt x="787" y="718"/>
                </a:lnTo>
                <a:lnTo>
                  <a:pt x="840" y="725"/>
                </a:lnTo>
                <a:lnTo>
                  <a:pt x="893" y="733"/>
                </a:lnTo>
                <a:lnTo>
                  <a:pt x="945" y="739"/>
                </a:lnTo>
                <a:lnTo>
                  <a:pt x="996" y="744"/>
                </a:lnTo>
                <a:lnTo>
                  <a:pt x="1044" y="748"/>
                </a:lnTo>
                <a:lnTo>
                  <a:pt x="1047" y="707"/>
                </a:lnTo>
                <a:lnTo>
                  <a:pt x="1051" y="669"/>
                </a:lnTo>
                <a:lnTo>
                  <a:pt x="1053" y="637"/>
                </a:lnTo>
                <a:lnTo>
                  <a:pt x="1056" y="609"/>
                </a:lnTo>
                <a:lnTo>
                  <a:pt x="1087" y="173"/>
                </a:lnTo>
                <a:lnTo>
                  <a:pt x="1007" y="163"/>
                </a:lnTo>
                <a:lnTo>
                  <a:pt x="926" y="154"/>
                </a:lnTo>
                <a:lnTo>
                  <a:pt x="844" y="143"/>
                </a:lnTo>
                <a:lnTo>
                  <a:pt x="762" y="132"/>
                </a:lnTo>
                <a:lnTo>
                  <a:pt x="681" y="120"/>
                </a:lnTo>
                <a:lnTo>
                  <a:pt x="602" y="107"/>
                </a:lnTo>
                <a:lnTo>
                  <a:pt x="524" y="94"/>
                </a:lnTo>
                <a:lnTo>
                  <a:pt x="449" y="83"/>
                </a:lnTo>
                <a:lnTo>
                  <a:pt x="377" y="69"/>
                </a:lnTo>
                <a:lnTo>
                  <a:pt x="312" y="58"/>
                </a:lnTo>
                <a:lnTo>
                  <a:pt x="247" y="45"/>
                </a:lnTo>
                <a:lnTo>
                  <a:pt x="191" y="36"/>
                </a:lnTo>
                <a:lnTo>
                  <a:pt x="139" y="24"/>
                </a:lnTo>
                <a:lnTo>
                  <a:pt x="96" y="15"/>
                </a:lnTo>
                <a:lnTo>
                  <a:pt x="59" y="7"/>
                </a:lnTo>
                <a:lnTo>
                  <a:pt x="30" y="0"/>
                </a:lnTo>
                <a:close/>
              </a:path>
            </a:pathLst>
          </a:custGeom>
          <a:solidFill>
            <a:srgbClr val="00B0F0"/>
          </a:solidFill>
          <a:ln w="6350">
            <a:solidFill>
              <a:schemeClr val="bg1"/>
            </a:solidFill>
            <a:round/>
            <a:headEnd/>
            <a:tailEnd/>
          </a:ln>
          <a:effectLst>
            <a:outerShdw sx="1000" sy="1000" algn="ctr">
              <a:schemeClr val="bg1"/>
            </a:outerShdw>
          </a:effectLst>
        </p:spPr>
        <p:txBody>
          <a:bodyPr lIns="86493" tIns="43247" rIns="86493" bIns="43247"/>
          <a:lstStyle/>
          <a:p>
            <a:pPr eaLnBrk="0" hangingPunct="0">
              <a:defRPr/>
            </a:pPr>
            <a:endParaRPr lang="en-US"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a:endParaRPr>
          </a:p>
        </p:txBody>
      </p:sp>
      <p:sp>
        <p:nvSpPr>
          <p:cNvPr id="115" name="Freeform 262">
            <a:extLst>
              <a:ext uri="{FF2B5EF4-FFF2-40B4-BE49-F238E27FC236}">
                <a16:creationId xmlns:a16="http://schemas.microsoft.com/office/drawing/2014/main" id="{CBA8C616-59B1-4B67-A872-1A625F0FDE25}"/>
              </a:ext>
            </a:extLst>
          </p:cNvPr>
          <p:cNvSpPr>
            <a:spLocks/>
          </p:cNvSpPr>
          <p:nvPr/>
        </p:nvSpPr>
        <p:spPr bwMode="auto">
          <a:xfrm>
            <a:off x="6287575" y="3722759"/>
            <a:ext cx="813642" cy="686040"/>
          </a:xfrm>
          <a:custGeom>
            <a:avLst/>
            <a:gdLst>
              <a:gd name="T0" fmla="*/ 0 w 779"/>
              <a:gd name="T1" fmla="*/ 2147483647 h 652"/>
              <a:gd name="T2" fmla="*/ 2147483647 w 779"/>
              <a:gd name="T3" fmla="*/ 0 h 652"/>
              <a:gd name="T4" fmla="*/ 2147483647 w 779"/>
              <a:gd name="T5" fmla="*/ 2147483647 h 652"/>
              <a:gd name="T6" fmla="*/ 2147483647 w 779"/>
              <a:gd name="T7" fmla="*/ 2147483647 h 652"/>
              <a:gd name="T8" fmla="*/ 2147483647 w 779"/>
              <a:gd name="T9" fmla="*/ 2147483647 h 652"/>
              <a:gd name="T10" fmla="*/ 2147483647 w 779"/>
              <a:gd name="T11" fmla="*/ 2147483647 h 652"/>
              <a:gd name="T12" fmla="*/ 2147483647 w 779"/>
              <a:gd name="T13" fmla="*/ 2147483647 h 652"/>
              <a:gd name="T14" fmla="*/ 2147483647 w 779"/>
              <a:gd name="T15" fmla="*/ 2147483647 h 652"/>
              <a:gd name="T16" fmla="*/ 2147483647 w 779"/>
              <a:gd name="T17" fmla="*/ 2147483647 h 652"/>
              <a:gd name="T18" fmla="*/ 2147483647 w 779"/>
              <a:gd name="T19" fmla="*/ 2147483647 h 652"/>
              <a:gd name="T20" fmla="*/ 2147483647 w 779"/>
              <a:gd name="T21" fmla="*/ 2147483647 h 652"/>
              <a:gd name="T22" fmla="*/ 2147483647 w 779"/>
              <a:gd name="T23" fmla="*/ 2147483647 h 652"/>
              <a:gd name="T24" fmla="*/ 2147483647 w 779"/>
              <a:gd name="T25" fmla="*/ 2147483647 h 652"/>
              <a:gd name="T26" fmla="*/ 2147483647 w 779"/>
              <a:gd name="T27" fmla="*/ 2147483647 h 652"/>
              <a:gd name="T28" fmla="*/ 2147483647 w 779"/>
              <a:gd name="T29" fmla="*/ 2147483647 h 652"/>
              <a:gd name="T30" fmla="*/ 2147483647 w 779"/>
              <a:gd name="T31" fmla="*/ 2147483647 h 652"/>
              <a:gd name="T32" fmla="*/ 2147483647 w 779"/>
              <a:gd name="T33" fmla="*/ 2147483647 h 652"/>
              <a:gd name="T34" fmla="*/ 2147483647 w 779"/>
              <a:gd name="T35" fmla="*/ 2147483647 h 652"/>
              <a:gd name="T36" fmla="*/ 2147483647 w 779"/>
              <a:gd name="T37" fmla="*/ 2147483647 h 652"/>
              <a:gd name="T38" fmla="*/ 2147483647 w 779"/>
              <a:gd name="T39" fmla="*/ 2147483647 h 652"/>
              <a:gd name="T40" fmla="*/ 2147483647 w 779"/>
              <a:gd name="T41" fmla="*/ 2147483647 h 652"/>
              <a:gd name="T42" fmla="*/ 2147483647 w 779"/>
              <a:gd name="T43" fmla="*/ 2147483647 h 652"/>
              <a:gd name="T44" fmla="*/ 2147483647 w 779"/>
              <a:gd name="T45" fmla="*/ 2147483647 h 652"/>
              <a:gd name="T46" fmla="*/ 2147483647 w 779"/>
              <a:gd name="T47" fmla="*/ 2147483647 h 652"/>
              <a:gd name="T48" fmla="*/ 2147483647 w 779"/>
              <a:gd name="T49" fmla="*/ 2147483647 h 652"/>
              <a:gd name="T50" fmla="*/ 2147483647 w 779"/>
              <a:gd name="T51" fmla="*/ 2147483647 h 652"/>
              <a:gd name="T52" fmla="*/ 2147483647 w 779"/>
              <a:gd name="T53" fmla="*/ 2147483647 h 652"/>
              <a:gd name="T54" fmla="*/ 2147483647 w 779"/>
              <a:gd name="T55" fmla="*/ 2147483647 h 652"/>
              <a:gd name="T56" fmla="*/ 2147483647 w 779"/>
              <a:gd name="T57" fmla="*/ 2147483647 h 652"/>
              <a:gd name="T58" fmla="*/ 2147483647 w 779"/>
              <a:gd name="T59" fmla="*/ 2147483647 h 652"/>
              <a:gd name="T60" fmla="*/ 2147483647 w 779"/>
              <a:gd name="T61" fmla="*/ 2147483647 h 652"/>
              <a:gd name="T62" fmla="*/ 2147483647 w 779"/>
              <a:gd name="T63" fmla="*/ 2147483647 h 652"/>
              <a:gd name="T64" fmla="*/ 2147483647 w 779"/>
              <a:gd name="T65" fmla="*/ 2147483647 h 652"/>
              <a:gd name="T66" fmla="*/ 2147483647 w 779"/>
              <a:gd name="T67" fmla="*/ 2147483647 h 652"/>
              <a:gd name="T68" fmla="*/ 2147483647 w 779"/>
              <a:gd name="T69" fmla="*/ 2147483647 h 652"/>
              <a:gd name="T70" fmla="*/ 2147483647 w 779"/>
              <a:gd name="T71" fmla="*/ 2147483647 h 652"/>
              <a:gd name="T72" fmla="*/ 2147483647 w 779"/>
              <a:gd name="T73" fmla="*/ 2147483647 h 652"/>
              <a:gd name="T74" fmla="*/ 2147483647 w 779"/>
              <a:gd name="T75" fmla="*/ 2147483647 h 652"/>
              <a:gd name="T76" fmla="*/ 2147483647 w 779"/>
              <a:gd name="T77" fmla="*/ 2147483647 h 652"/>
              <a:gd name="T78" fmla="*/ 2147483647 w 779"/>
              <a:gd name="T79" fmla="*/ 2147483647 h 652"/>
              <a:gd name="T80" fmla="*/ 2147483647 w 779"/>
              <a:gd name="T81" fmla="*/ 2147483647 h 652"/>
              <a:gd name="T82" fmla="*/ 2147483647 w 779"/>
              <a:gd name="T83" fmla="*/ 2147483647 h 652"/>
              <a:gd name="T84" fmla="*/ 2147483647 w 779"/>
              <a:gd name="T85" fmla="*/ 2147483647 h 652"/>
              <a:gd name="T86" fmla="*/ 2147483647 w 779"/>
              <a:gd name="T87" fmla="*/ 2147483647 h 652"/>
              <a:gd name="T88" fmla="*/ 0 w 779"/>
              <a:gd name="T89" fmla="*/ 2147483647 h 6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9"/>
              <a:gd name="T136" fmla="*/ 0 h 652"/>
              <a:gd name="T137" fmla="*/ 779 w 779"/>
              <a:gd name="T138" fmla="*/ 652 h 6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9" h="652">
                <a:moveTo>
                  <a:pt x="0" y="567"/>
                </a:moveTo>
                <a:lnTo>
                  <a:pt x="77" y="0"/>
                </a:lnTo>
                <a:lnTo>
                  <a:pt x="113" y="5"/>
                </a:lnTo>
                <a:lnTo>
                  <a:pt x="150" y="11"/>
                </a:lnTo>
                <a:lnTo>
                  <a:pt x="186" y="17"/>
                </a:lnTo>
                <a:lnTo>
                  <a:pt x="223" y="22"/>
                </a:lnTo>
                <a:lnTo>
                  <a:pt x="261" y="28"/>
                </a:lnTo>
                <a:lnTo>
                  <a:pt x="298" y="32"/>
                </a:lnTo>
                <a:lnTo>
                  <a:pt x="333" y="37"/>
                </a:lnTo>
                <a:lnTo>
                  <a:pt x="368" y="41"/>
                </a:lnTo>
                <a:lnTo>
                  <a:pt x="402" y="47"/>
                </a:lnTo>
                <a:lnTo>
                  <a:pt x="435" y="50"/>
                </a:lnTo>
                <a:lnTo>
                  <a:pt x="466" y="54"/>
                </a:lnTo>
                <a:lnTo>
                  <a:pt x="496" y="56"/>
                </a:lnTo>
                <a:lnTo>
                  <a:pt x="523" y="60"/>
                </a:lnTo>
                <a:lnTo>
                  <a:pt x="547" y="62"/>
                </a:lnTo>
                <a:lnTo>
                  <a:pt x="571" y="64"/>
                </a:lnTo>
                <a:lnTo>
                  <a:pt x="591" y="65"/>
                </a:lnTo>
                <a:lnTo>
                  <a:pt x="613" y="67"/>
                </a:lnTo>
                <a:lnTo>
                  <a:pt x="638" y="69"/>
                </a:lnTo>
                <a:lnTo>
                  <a:pt x="666" y="73"/>
                </a:lnTo>
                <a:lnTo>
                  <a:pt x="695" y="75"/>
                </a:lnTo>
                <a:lnTo>
                  <a:pt x="723" y="77"/>
                </a:lnTo>
                <a:lnTo>
                  <a:pt x="746" y="79"/>
                </a:lnTo>
                <a:lnTo>
                  <a:pt x="766" y="79"/>
                </a:lnTo>
                <a:lnTo>
                  <a:pt x="779" y="80"/>
                </a:lnTo>
                <a:lnTo>
                  <a:pt x="770" y="227"/>
                </a:lnTo>
                <a:lnTo>
                  <a:pt x="772" y="216"/>
                </a:lnTo>
                <a:lnTo>
                  <a:pt x="746" y="652"/>
                </a:lnTo>
                <a:lnTo>
                  <a:pt x="686" y="648"/>
                </a:lnTo>
                <a:lnTo>
                  <a:pt x="627" y="644"/>
                </a:lnTo>
                <a:lnTo>
                  <a:pt x="569" y="639"/>
                </a:lnTo>
                <a:lnTo>
                  <a:pt x="514" y="633"/>
                </a:lnTo>
                <a:lnTo>
                  <a:pt x="459" y="629"/>
                </a:lnTo>
                <a:lnTo>
                  <a:pt x="406" y="624"/>
                </a:lnTo>
                <a:lnTo>
                  <a:pt x="355" y="616"/>
                </a:lnTo>
                <a:lnTo>
                  <a:pt x="307" y="611"/>
                </a:lnTo>
                <a:lnTo>
                  <a:pt x="260" y="605"/>
                </a:lnTo>
                <a:lnTo>
                  <a:pt x="216" y="599"/>
                </a:lnTo>
                <a:lnTo>
                  <a:pt x="172" y="594"/>
                </a:lnTo>
                <a:lnTo>
                  <a:pt x="133" y="588"/>
                </a:lnTo>
                <a:lnTo>
                  <a:pt x="95" y="582"/>
                </a:lnTo>
                <a:lnTo>
                  <a:pt x="60" y="577"/>
                </a:lnTo>
                <a:lnTo>
                  <a:pt x="29" y="571"/>
                </a:lnTo>
                <a:lnTo>
                  <a:pt x="0" y="567"/>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16" name="Freeform 265">
            <a:extLst>
              <a:ext uri="{FF2B5EF4-FFF2-40B4-BE49-F238E27FC236}">
                <a16:creationId xmlns:a16="http://schemas.microsoft.com/office/drawing/2014/main" id="{B2D3D5D5-93E4-405F-A4A3-A075A88AC633}"/>
              </a:ext>
            </a:extLst>
          </p:cNvPr>
          <p:cNvSpPr>
            <a:spLocks/>
          </p:cNvSpPr>
          <p:nvPr/>
        </p:nvSpPr>
        <p:spPr bwMode="auto">
          <a:xfrm>
            <a:off x="6954172" y="4400070"/>
            <a:ext cx="981925" cy="542895"/>
          </a:xfrm>
          <a:custGeom>
            <a:avLst/>
            <a:gdLst>
              <a:gd name="T0" fmla="*/ 0 w 940"/>
              <a:gd name="T1" fmla="*/ 0 h 515"/>
              <a:gd name="T2" fmla="*/ 2147483647 w 940"/>
              <a:gd name="T3" fmla="*/ 2147483647 h 515"/>
              <a:gd name="T4" fmla="*/ 2147483647 w 940"/>
              <a:gd name="T5" fmla="*/ 2147483647 h 515"/>
              <a:gd name="T6" fmla="*/ 2147483647 w 940"/>
              <a:gd name="T7" fmla="*/ 2147483647 h 515"/>
              <a:gd name="T8" fmla="*/ 2147483647 w 940"/>
              <a:gd name="T9" fmla="*/ 2147483647 h 515"/>
              <a:gd name="T10" fmla="*/ 2147483647 w 940"/>
              <a:gd name="T11" fmla="*/ 2147483647 h 515"/>
              <a:gd name="T12" fmla="*/ 2147483647 w 940"/>
              <a:gd name="T13" fmla="*/ 2147483647 h 515"/>
              <a:gd name="T14" fmla="*/ 2147483647 w 940"/>
              <a:gd name="T15" fmla="*/ 2147483647 h 515"/>
              <a:gd name="T16" fmla="*/ 2147483647 w 940"/>
              <a:gd name="T17" fmla="*/ 2147483647 h 515"/>
              <a:gd name="T18" fmla="*/ 2147483647 w 940"/>
              <a:gd name="T19" fmla="*/ 2147483647 h 515"/>
              <a:gd name="T20" fmla="*/ 2147483647 w 940"/>
              <a:gd name="T21" fmla="*/ 2147483647 h 515"/>
              <a:gd name="T22" fmla="*/ 2147483647 w 940"/>
              <a:gd name="T23" fmla="*/ 2147483647 h 515"/>
              <a:gd name="T24" fmla="*/ 2147483647 w 940"/>
              <a:gd name="T25" fmla="*/ 2147483647 h 515"/>
              <a:gd name="T26" fmla="*/ 2147483647 w 940"/>
              <a:gd name="T27" fmla="*/ 2147483647 h 515"/>
              <a:gd name="T28" fmla="*/ 2147483647 w 940"/>
              <a:gd name="T29" fmla="*/ 2147483647 h 515"/>
              <a:gd name="T30" fmla="*/ 2147483647 w 940"/>
              <a:gd name="T31" fmla="*/ 2147483647 h 515"/>
              <a:gd name="T32" fmla="*/ 2147483647 w 940"/>
              <a:gd name="T33" fmla="*/ 2147483647 h 515"/>
              <a:gd name="T34" fmla="*/ 2147483647 w 940"/>
              <a:gd name="T35" fmla="*/ 2147483647 h 515"/>
              <a:gd name="T36" fmla="*/ 2147483647 w 940"/>
              <a:gd name="T37" fmla="*/ 2147483647 h 515"/>
              <a:gd name="T38" fmla="*/ 2147483647 w 940"/>
              <a:gd name="T39" fmla="*/ 2147483647 h 515"/>
              <a:gd name="T40" fmla="*/ 2147483647 w 940"/>
              <a:gd name="T41" fmla="*/ 2147483647 h 515"/>
              <a:gd name="T42" fmla="*/ 2147483647 w 940"/>
              <a:gd name="T43" fmla="*/ 2147483647 h 515"/>
              <a:gd name="T44" fmla="*/ 2147483647 w 940"/>
              <a:gd name="T45" fmla="*/ 2147483647 h 515"/>
              <a:gd name="T46" fmla="*/ 2147483647 w 940"/>
              <a:gd name="T47" fmla="*/ 2147483647 h 515"/>
              <a:gd name="T48" fmla="*/ 2147483647 w 940"/>
              <a:gd name="T49" fmla="*/ 2147483647 h 515"/>
              <a:gd name="T50" fmla="*/ 2147483647 w 940"/>
              <a:gd name="T51" fmla="*/ 2147483647 h 515"/>
              <a:gd name="T52" fmla="*/ 2147483647 w 940"/>
              <a:gd name="T53" fmla="*/ 2147483647 h 515"/>
              <a:gd name="T54" fmla="*/ 2147483647 w 940"/>
              <a:gd name="T55" fmla="*/ 2147483647 h 515"/>
              <a:gd name="T56" fmla="*/ 2147483647 w 940"/>
              <a:gd name="T57" fmla="*/ 2147483647 h 515"/>
              <a:gd name="T58" fmla="*/ 2147483647 w 940"/>
              <a:gd name="T59" fmla="*/ 2147483647 h 515"/>
              <a:gd name="T60" fmla="*/ 2147483647 w 940"/>
              <a:gd name="T61" fmla="*/ 2147483647 h 515"/>
              <a:gd name="T62" fmla="*/ 2147483647 w 940"/>
              <a:gd name="T63" fmla="*/ 2147483647 h 515"/>
              <a:gd name="T64" fmla="*/ 2147483647 w 940"/>
              <a:gd name="T65" fmla="*/ 2147483647 h 515"/>
              <a:gd name="T66" fmla="*/ 2147483647 w 940"/>
              <a:gd name="T67" fmla="*/ 2147483647 h 515"/>
              <a:gd name="T68" fmla="*/ 2147483647 w 940"/>
              <a:gd name="T69" fmla="*/ 2147483647 h 515"/>
              <a:gd name="T70" fmla="*/ 2147483647 w 940"/>
              <a:gd name="T71" fmla="*/ 2147483647 h 515"/>
              <a:gd name="T72" fmla="*/ 2147483647 w 940"/>
              <a:gd name="T73" fmla="*/ 2147483647 h 515"/>
              <a:gd name="T74" fmla="*/ 2147483647 w 940"/>
              <a:gd name="T75" fmla="*/ 2147483647 h 515"/>
              <a:gd name="T76" fmla="*/ 2147483647 w 940"/>
              <a:gd name="T77" fmla="*/ 2147483647 h 515"/>
              <a:gd name="T78" fmla="*/ 2147483647 w 940"/>
              <a:gd name="T79" fmla="*/ 2147483647 h 515"/>
              <a:gd name="T80" fmla="*/ 2147483647 w 940"/>
              <a:gd name="T81" fmla="*/ 2147483647 h 515"/>
              <a:gd name="T82" fmla="*/ 2147483647 w 940"/>
              <a:gd name="T83" fmla="*/ 2147483647 h 515"/>
              <a:gd name="T84" fmla="*/ 2147483647 w 940"/>
              <a:gd name="T85" fmla="*/ 2147483647 h 515"/>
              <a:gd name="T86" fmla="*/ 2147483647 w 940"/>
              <a:gd name="T87" fmla="*/ 2147483647 h 515"/>
              <a:gd name="T88" fmla="*/ 2147483647 w 940"/>
              <a:gd name="T89" fmla="*/ 2147483647 h 515"/>
              <a:gd name="T90" fmla="*/ 2147483647 w 940"/>
              <a:gd name="T91" fmla="*/ 2147483647 h 515"/>
              <a:gd name="T92" fmla="*/ 2147483647 w 940"/>
              <a:gd name="T93" fmla="*/ 2147483647 h 515"/>
              <a:gd name="T94" fmla="*/ 2147483647 w 940"/>
              <a:gd name="T95" fmla="*/ 2147483647 h 515"/>
              <a:gd name="T96" fmla="*/ 2147483647 w 940"/>
              <a:gd name="T97" fmla="*/ 2147483647 h 515"/>
              <a:gd name="T98" fmla="*/ 2147483647 w 940"/>
              <a:gd name="T99" fmla="*/ 2147483647 h 515"/>
              <a:gd name="T100" fmla="*/ 2147483647 w 940"/>
              <a:gd name="T101" fmla="*/ 2147483647 h 515"/>
              <a:gd name="T102" fmla="*/ 2147483647 w 940"/>
              <a:gd name="T103" fmla="*/ 2147483647 h 515"/>
              <a:gd name="T104" fmla="*/ 2147483647 w 940"/>
              <a:gd name="T105" fmla="*/ 2147483647 h 515"/>
              <a:gd name="T106" fmla="*/ 2147483647 w 940"/>
              <a:gd name="T107" fmla="*/ 2147483647 h 515"/>
              <a:gd name="T108" fmla="*/ 2147483647 w 940"/>
              <a:gd name="T109" fmla="*/ 2147483647 h 515"/>
              <a:gd name="T110" fmla="*/ 2147483647 w 940"/>
              <a:gd name="T111" fmla="*/ 2147483647 h 515"/>
              <a:gd name="T112" fmla="*/ 2147483647 w 940"/>
              <a:gd name="T113" fmla="*/ 2147483647 h 515"/>
              <a:gd name="T114" fmla="*/ 2147483647 w 940"/>
              <a:gd name="T115" fmla="*/ 2147483647 h 515"/>
              <a:gd name="T116" fmla="*/ 2147483647 w 940"/>
              <a:gd name="T117" fmla="*/ 2147483647 h 515"/>
              <a:gd name="T118" fmla="*/ 2147483647 w 940"/>
              <a:gd name="T119" fmla="*/ 2147483647 h 515"/>
              <a:gd name="T120" fmla="*/ 2147483647 w 940"/>
              <a:gd name="T121" fmla="*/ 2147483647 h 515"/>
              <a:gd name="T122" fmla="*/ 2147483647 w 940"/>
              <a:gd name="T123" fmla="*/ 2147483647 h 515"/>
              <a:gd name="T124" fmla="*/ 0 w 940"/>
              <a:gd name="T125" fmla="*/ 2147483647 h 5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40"/>
              <a:gd name="T190" fmla="*/ 0 h 515"/>
              <a:gd name="T191" fmla="*/ 940 w 940"/>
              <a:gd name="T192" fmla="*/ 515 h 51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40" h="515">
                <a:moveTo>
                  <a:pt x="0" y="0"/>
                </a:moveTo>
                <a:lnTo>
                  <a:pt x="0" y="0"/>
                </a:lnTo>
                <a:lnTo>
                  <a:pt x="12" y="2"/>
                </a:lnTo>
                <a:lnTo>
                  <a:pt x="25" y="2"/>
                </a:lnTo>
                <a:lnTo>
                  <a:pt x="40" y="4"/>
                </a:lnTo>
                <a:lnTo>
                  <a:pt x="53" y="4"/>
                </a:lnTo>
                <a:lnTo>
                  <a:pt x="67" y="6"/>
                </a:lnTo>
                <a:lnTo>
                  <a:pt x="80" y="6"/>
                </a:lnTo>
                <a:lnTo>
                  <a:pt x="95" y="8"/>
                </a:lnTo>
                <a:lnTo>
                  <a:pt x="109" y="8"/>
                </a:lnTo>
                <a:lnTo>
                  <a:pt x="126" y="8"/>
                </a:lnTo>
                <a:lnTo>
                  <a:pt x="150" y="10"/>
                </a:lnTo>
                <a:lnTo>
                  <a:pt x="181" y="12"/>
                </a:lnTo>
                <a:lnTo>
                  <a:pt x="217" y="14"/>
                </a:lnTo>
                <a:lnTo>
                  <a:pt x="259" y="15"/>
                </a:lnTo>
                <a:lnTo>
                  <a:pt x="307" y="17"/>
                </a:lnTo>
                <a:lnTo>
                  <a:pt x="360" y="19"/>
                </a:lnTo>
                <a:lnTo>
                  <a:pt x="415" y="21"/>
                </a:lnTo>
                <a:lnTo>
                  <a:pt x="474" y="23"/>
                </a:lnTo>
                <a:lnTo>
                  <a:pt x="534" y="25"/>
                </a:lnTo>
                <a:lnTo>
                  <a:pt x="598" y="27"/>
                </a:lnTo>
                <a:lnTo>
                  <a:pt x="662" y="29"/>
                </a:lnTo>
                <a:lnTo>
                  <a:pt x="726" y="29"/>
                </a:lnTo>
                <a:lnTo>
                  <a:pt x="788" y="29"/>
                </a:lnTo>
                <a:lnTo>
                  <a:pt x="852" y="29"/>
                </a:lnTo>
                <a:lnTo>
                  <a:pt x="913" y="29"/>
                </a:lnTo>
                <a:lnTo>
                  <a:pt x="913" y="30"/>
                </a:lnTo>
                <a:lnTo>
                  <a:pt x="915" y="85"/>
                </a:lnTo>
                <a:lnTo>
                  <a:pt x="938" y="254"/>
                </a:lnTo>
                <a:lnTo>
                  <a:pt x="940" y="515"/>
                </a:lnTo>
                <a:lnTo>
                  <a:pt x="918" y="506"/>
                </a:lnTo>
                <a:lnTo>
                  <a:pt x="900" y="495"/>
                </a:lnTo>
                <a:lnTo>
                  <a:pt x="885" y="485"/>
                </a:lnTo>
                <a:lnTo>
                  <a:pt x="874" y="478"/>
                </a:lnTo>
                <a:lnTo>
                  <a:pt x="865" y="472"/>
                </a:lnTo>
                <a:lnTo>
                  <a:pt x="858" y="468"/>
                </a:lnTo>
                <a:lnTo>
                  <a:pt x="851" y="470"/>
                </a:lnTo>
                <a:lnTo>
                  <a:pt x="841" y="476"/>
                </a:lnTo>
                <a:lnTo>
                  <a:pt x="830" y="480"/>
                </a:lnTo>
                <a:lnTo>
                  <a:pt x="818" y="474"/>
                </a:lnTo>
                <a:lnTo>
                  <a:pt x="803" y="470"/>
                </a:lnTo>
                <a:lnTo>
                  <a:pt x="790" y="472"/>
                </a:lnTo>
                <a:lnTo>
                  <a:pt x="785" y="480"/>
                </a:lnTo>
                <a:lnTo>
                  <a:pt x="779" y="482"/>
                </a:lnTo>
                <a:lnTo>
                  <a:pt x="770" y="482"/>
                </a:lnTo>
                <a:lnTo>
                  <a:pt x="763" y="480"/>
                </a:lnTo>
                <a:lnTo>
                  <a:pt x="754" y="480"/>
                </a:lnTo>
                <a:lnTo>
                  <a:pt x="744" y="480"/>
                </a:lnTo>
                <a:lnTo>
                  <a:pt x="737" y="485"/>
                </a:lnTo>
                <a:lnTo>
                  <a:pt x="730" y="495"/>
                </a:lnTo>
                <a:lnTo>
                  <a:pt x="724" y="500"/>
                </a:lnTo>
                <a:lnTo>
                  <a:pt x="717" y="502"/>
                </a:lnTo>
                <a:lnTo>
                  <a:pt x="711" y="498"/>
                </a:lnTo>
                <a:lnTo>
                  <a:pt x="710" y="491"/>
                </a:lnTo>
                <a:lnTo>
                  <a:pt x="699" y="483"/>
                </a:lnTo>
                <a:lnTo>
                  <a:pt x="689" y="478"/>
                </a:lnTo>
                <a:lnTo>
                  <a:pt x="682" y="474"/>
                </a:lnTo>
                <a:lnTo>
                  <a:pt x="673" y="474"/>
                </a:lnTo>
                <a:lnTo>
                  <a:pt x="668" y="478"/>
                </a:lnTo>
                <a:lnTo>
                  <a:pt x="660" y="470"/>
                </a:lnTo>
                <a:lnTo>
                  <a:pt x="653" y="467"/>
                </a:lnTo>
                <a:lnTo>
                  <a:pt x="642" y="478"/>
                </a:lnTo>
                <a:lnTo>
                  <a:pt x="638" y="491"/>
                </a:lnTo>
                <a:lnTo>
                  <a:pt x="635" y="493"/>
                </a:lnTo>
                <a:lnTo>
                  <a:pt x="629" y="489"/>
                </a:lnTo>
                <a:lnTo>
                  <a:pt x="625" y="482"/>
                </a:lnTo>
                <a:lnTo>
                  <a:pt x="625" y="472"/>
                </a:lnTo>
                <a:lnTo>
                  <a:pt x="624" y="468"/>
                </a:lnTo>
                <a:lnTo>
                  <a:pt x="618" y="467"/>
                </a:lnTo>
                <a:lnTo>
                  <a:pt x="605" y="467"/>
                </a:lnTo>
                <a:lnTo>
                  <a:pt x="603" y="474"/>
                </a:lnTo>
                <a:lnTo>
                  <a:pt x="600" y="476"/>
                </a:lnTo>
                <a:lnTo>
                  <a:pt x="596" y="476"/>
                </a:lnTo>
                <a:lnTo>
                  <a:pt x="591" y="476"/>
                </a:lnTo>
                <a:lnTo>
                  <a:pt x="585" y="472"/>
                </a:lnTo>
                <a:lnTo>
                  <a:pt x="580" y="463"/>
                </a:lnTo>
                <a:lnTo>
                  <a:pt x="572" y="459"/>
                </a:lnTo>
                <a:lnTo>
                  <a:pt x="565" y="468"/>
                </a:lnTo>
                <a:lnTo>
                  <a:pt x="554" y="476"/>
                </a:lnTo>
                <a:lnTo>
                  <a:pt x="541" y="478"/>
                </a:lnTo>
                <a:lnTo>
                  <a:pt x="536" y="472"/>
                </a:lnTo>
                <a:lnTo>
                  <a:pt x="539" y="459"/>
                </a:lnTo>
                <a:lnTo>
                  <a:pt x="532" y="450"/>
                </a:lnTo>
                <a:lnTo>
                  <a:pt x="528" y="442"/>
                </a:lnTo>
                <a:lnTo>
                  <a:pt x="521" y="438"/>
                </a:lnTo>
                <a:lnTo>
                  <a:pt x="505" y="436"/>
                </a:lnTo>
                <a:lnTo>
                  <a:pt x="488" y="440"/>
                </a:lnTo>
                <a:lnTo>
                  <a:pt x="475" y="438"/>
                </a:lnTo>
                <a:lnTo>
                  <a:pt x="466" y="436"/>
                </a:lnTo>
                <a:lnTo>
                  <a:pt x="459" y="438"/>
                </a:lnTo>
                <a:lnTo>
                  <a:pt x="446" y="440"/>
                </a:lnTo>
                <a:lnTo>
                  <a:pt x="437" y="435"/>
                </a:lnTo>
                <a:lnTo>
                  <a:pt x="430" y="427"/>
                </a:lnTo>
                <a:lnTo>
                  <a:pt x="420" y="423"/>
                </a:lnTo>
                <a:lnTo>
                  <a:pt x="404" y="423"/>
                </a:lnTo>
                <a:lnTo>
                  <a:pt x="402" y="418"/>
                </a:lnTo>
                <a:lnTo>
                  <a:pt x="404" y="406"/>
                </a:lnTo>
                <a:lnTo>
                  <a:pt x="395" y="397"/>
                </a:lnTo>
                <a:lnTo>
                  <a:pt x="384" y="391"/>
                </a:lnTo>
                <a:lnTo>
                  <a:pt x="380" y="395"/>
                </a:lnTo>
                <a:lnTo>
                  <a:pt x="377" y="399"/>
                </a:lnTo>
                <a:lnTo>
                  <a:pt x="366" y="395"/>
                </a:lnTo>
                <a:lnTo>
                  <a:pt x="342" y="391"/>
                </a:lnTo>
                <a:lnTo>
                  <a:pt x="334" y="384"/>
                </a:lnTo>
                <a:lnTo>
                  <a:pt x="331" y="374"/>
                </a:lnTo>
                <a:lnTo>
                  <a:pt x="314" y="369"/>
                </a:lnTo>
                <a:lnTo>
                  <a:pt x="312" y="100"/>
                </a:lnTo>
                <a:lnTo>
                  <a:pt x="0" y="77"/>
                </a:lnTo>
                <a:lnTo>
                  <a:pt x="0" y="0"/>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17" name="Freeform 266">
            <a:extLst>
              <a:ext uri="{FF2B5EF4-FFF2-40B4-BE49-F238E27FC236}">
                <a16:creationId xmlns:a16="http://schemas.microsoft.com/office/drawing/2014/main" id="{B9755619-1B22-46AA-AE8A-95F9A0468A8B}"/>
              </a:ext>
            </a:extLst>
          </p:cNvPr>
          <p:cNvSpPr>
            <a:spLocks/>
          </p:cNvSpPr>
          <p:nvPr/>
        </p:nvSpPr>
        <p:spPr bwMode="auto">
          <a:xfrm>
            <a:off x="7909958" y="4483860"/>
            <a:ext cx="565301" cy="535914"/>
          </a:xfrm>
          <a:custGeom>
            <a:avLst/>
            <a:gdLst>
              <a:gd name="T0" fmla="*/ 2147483647 w 541"/>
              <a:gd name="T1" fmla="*/ 2147483647 h 510"/>
              <a:gd name="T2" fmla="*/ 2147483647 w 541"/>
              <a:gd name="T3" fmla="*/ 2147483647 h 510"/>
              <a:gd name="T4" fmla="*/ 0 w 541"/>
              <a:gd name="T5" fmla="*/ 2147483647 h 510"/>
              <a:gd name="T6" fmla="*/ 2147483647 w 541"/>
              <a:gd name="T7" fmla="*/ 0 h 510"/>
              <a:gd name="T8" fmla="*/ 2147483647 w 541"/>
              <a:gd name="T9" fmla="*/ 2147483647 h 510"/>
              <a:gd name="T10" fmla="*/ 2147483647 w 541"/>
              <a:gd name="T11" fmla="*/ 2147483647 h 510"/>
              <a:gd name="T12" fmla="*/ 2147483647 w 541"/>
              <a:gd name="T13" fmla="*/ 2147483647 h 510"/>
              <a:gd name="T14" fmla="*/ 2147483647 w 541"/>
              <a:gd name="T15" fmla="*/ 2147483647 h 510"/>
              <a:gd name="T16" fmla="*/ 2147483647 w 541"/>
              <a:gd name="T17" fmla="*/ 2147483647 h 510"/>
              <a:gd name="T18" fmla="*/ 2147483647 w 541"/>
              <a:gd name="T19" fmla="*/ 2147483647 h 510"/>
              <a:gd name="T20" fmla="*/ 2147483647 w 541"/>
              <a:gd name="T21" fmla="*/ 2147483647 h 510"/>
              <a:gd name="T22" fmla="*/ 2147483647 w 541"/>
              <a:gd name="T23" fmla="*/ 2147483647 h 510"/>
              <a:gd name="T24" fmla="*/ 2147483647 w 541"/>
              <a:gd name="T25" fmla="*/ 2147483647 h 510"/>
              <a:gd name="T26" fmla="*/ 2147483647 w 541"/>
              <a:gd name="T27" fmla="*/ 2147483647 h 510"/>
              <a:gd name="T28" fmla="*/ 2147483647 w 541"/>
              <a:gd name="T29" fmla="*/ 2147483647 h 510"/>
              <a:gd name="T30" fmla="*/ 2147483647 w 541"/>
              <a:gd name="T31" fmla="*/ 2147483647 h 510"/>
              <a:gd name="T32" fmla="*/ 2147483647 w 541"/>
              <a:gd name="T33" fmla="*/ 2147483647 h 510"/>
              <a:gd name="T34" fmla="*/ 2147483647 w 541"/>
              <a:gd name="T35" fmla="*/ 2147483647 h 510"/>
              <a:gd name="T36" fmla="*/ 2147483647 w 541"/>
              <a:gd name="T37" fmla="*/ 2147483647 h 510"/>
              <a:gd name="T38" fmla="*/ 2147483647 w 541"/>
              <a:gd name="T39" fmla="*/ 2147483647 h 510"/>
              <a:gd name="T40" fmla="*/ 2147483647 w 541"/>
              <a:gd name="T41" fmla="*/ 2147483647 h 510"/>
              <a:gd name="T42" fmla="*/ 2147483647 w 541"/>
              <a:gd name="T43" fmla="*/ 2147483647 h 510"/>
              <a:gd name="T44" fmla="*/ 2147483647 w 541"/>
              <a:gd name="T45" fmla="*/ 2147483647 h 510"/>
              <a:gd name="T46" fmla="*/ 2147483647 w 541"/>
              <a:gd name="T47" fmla="*/ 2147483647 h 510"/>
              <a:gd name="T48" fmla="*/ 2147483647 w 541"/>
              <a:gd name="T49" fmla="*/ 2147483647 h 510"/>
              <a:gd name="T50" fmla="*/ 2147483647 w 541"/>
              <a:gd name="T51" fmla="*/ 2147483647 h 510"/>
              <a:gd name="T52" fmla="*/ 2147483647 w 541"/>
              <a:gd name="T53" fmla="*/ 2147483647 h 510"/>
              <a:gd name="T54" fmla="*/ 2147483647 w 541"/>
              <a:gd name="T55" fmla="*/ 2147483647 h 510"/>
              <a:gd name="T56" fmla="*/ 2147483647 w 541"/>
              <a:gd name="T57" fmla="*/ 2147483647 h 510"/>
              <a:gd name="T58" fmla="*/ 2147483647 w 541"/>
              <a:gd name="T59" fmla="*/ 2147483647 h 510"/>
              <a:gd name="T60" fmla="*/ 2147483647 w 541"/>
              <a:gd name="T61" fmla="*/ 2147483647 h 510"/>
              <a:gd name="T62" fmla="*/ 2147483647 w 541"/>
              <a:gd name="T63" fmla="*/ 2147483647 h 510"/>
              <a:gd name="T64" fmla="*/ 2147483647 w 541"/>
              <a:gd name="T65" fmla="*/ 2147483647 h 510"/>
              <a:gd name="T66" fmla="*/ 2147483647 w 541"/>
              <a:gd name="T67" fmla="*/ 2147483647 h 510"/>
              <a:gd name="T68" fmla="*/ 2147483647 w 541"/>
              <a:gd name="T69" fmla="*/ 2147483647 h 510"/>
              <a:gd name="T70" fmla="*/ 2147483647 w 541"/>
              <a:gd name="T71" fmla="*/ 2147483647 h 510"/>
              <a:gd name="T72" fmla="*/ 2147483647 w 541"/>
              <a:gd name="T73" fmla="*/ 2147483647 h 510"/>
              <a:gd name="T74" fmla="*/ 2147483647 w 541"/>
              <a:gd name="T75" fmla="*/ 2147483647 h 510"/>
              <a:gd name="T76" fmla="*/ 2147483647 w 541"/>
              <a:gd name="T77" fmla="*/ 2147483647 h 510"/>
              <a:gd name="T78" fmla="*/ 2147483647 w 541"/>
              <a:gd name="T79" fmla="*/ 2147483647 h 510"/>
              <a:gd name="T80" fmla="*/ 2147483647 w 541"/>
              <a:gd name="T81" fmla="*/ 2147483647 h 510"/>
              <a:gd name="T82" fmla="*/ 2147483647 w 541"/>
              <a:gd name="T83" fmla="*/ 2147483647 h 510"/>
              <a:gd name="T84" fmla="*/ 2147483647 w 541"/>
              <a:gd name="T85" fmla="*/ 2147483647 h 510"/>
              <a:gd name="T86" fmla="*/ 2147483647 w 541"/>
              <a:gd name="T87" fmla="*/ 2147483647 h 510"/>
              <a:gd name="T88" fmla="*/ 2147483647 w 541"/>
              <a:gd name="T89" fmla="*/ 2147483647 h 510"/>
              <a:gd name="T90" fmla="*/ 2147483647 w 541"/>
              <a:gd name="T91" fmla="*/ 2147483647 h 510"/>
              <a:gd name="T92" fmla="*/ 2147483647 w 541"/>
              <a:gd name="T93" fmla="*/ 2147483647 h 510"/>
              <a:gd name="T94" fmla="*/ 2147483647 w 541"/>
              <a:gd name="T95" fmla="*/ 2147483647 h 510"/>
              <a:gd name="T96" fmla="*/ 2147483647 w 541"/>
              <a:gd name="T97" fmla="*/ 2147483647 h 510"/>
              <a:gd name="T98" fmla="*/ 2147483647 w 541"/>
              <a:gd name="T99" fmla="*/ 2147483647 h 510"/>
              <a:gd name="T100" fmla="*/ 2147483647 w 541"/>
              <a:gd name="T101" fmla="*/ 2147483647 h 510"/>
              <a:gd name="T102" fmla="*/ 2147483647 w 541"/>
              <a:gd name="T103" fmla="*/ 2147483647 h 510"/>
              <a:gd name="T104" fmla="*/ 2147483647 w 541"/>
              <a:gd name="T105" fmla="*/ 2147483647 h 510"/>
              <a:gd name="T106" fmla="*/ 2147483647 w 541"/>
              <a:gd name="T107" fmla="*/ 2147483647 h 510"/>
              <a:gd name="T108" fmla="*/ 2147483647 w 541"/>
              <a:gd name="T109" fmla="*/ 2147483647 h 510"/>
              <a:gd name="T110" fmla="*/ 2147483647 w 541"/>
              <a:gd name="T111" fmla="*/ 2147483647 h 510"/>
              <a:gd name="T112" fmla="*/ 2147483647 w 541"/>
              <a:gd name="T113" fmla="*/ 2147483647 h 5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41"/>
              <a:gd name="T172" fmla="*/ 0 h 510"/>
              <a:gd name="T173" fmla="*/ 541 w 541"/>
              <a:gd name="T174" fmla="*/ 510 h 5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41" h="510">
                <a:moveTo>
                  <a:pt x="25" y="436"/>
                </a:moveTo>
                <a:lnTo>
                  <a:pt x="23" y="175"/>
                </a:lnTo>
                <a:lnTo>
                  <a:pt x="0" y="6"/>
                </a:lnTo>
                <a:lnTo>
                  <a:pt x="488" y="0"/>
                </a:lnTo>
                <a:lnTo>
                  <a:pt x="485" y="12"/>
                </a:lnTo>
                <a:lnTo>
                  <a:pt x="486" y="19"/>
                </a:lnTo>
                <a:lnTo>
                  <a:pt x="490" y="21"/>
                </a:lnTo>
                <a:lnTo>
                  <a:pt x="494" y="23"/>
                </a:lnTo>
                <a:lnTo>
                  <a:pt x="496" y="27"/>
                </a:lnTo>
                <a:lnTo>
                  <a:pt x="492" y="34"/>
                </a:lnTo>
                <a:lnTo>
                  <a:pt x="481" y="47"/>
                </a:lnTo>
                <a:lnTo>
                  <a:pt x="461" y="70"/>
                </a:lnTo>
                <a:lnTo>
                  <a:pt x="538" y="70"/>
                </a:lnTo>
                <a:lnTo>
                  <a:pt x="541" y="85"/>
                </a:lnTo>
                <a:lnTo>
                  <a:pt x="530" y="91"/>
                </a:lnTo>
                <a:lnTo>
                  <a:pt x="528" y="98"/>
                </a:lnTo>
                <a:lnTo>
                  <a:pt x="527" y="106"/>
                </a:lnTo>
                <a:lnTo>
                  <a:pt x="516" y="111"/>
                </a:lnTo>
                <a:lnTo>
                  <a:pt x="521" y="126"/>
                </a:lnTo>
                <a:lnTo>
                  <a:pt x="510" y="139"/>
                </a:lnTo>
                <a:lnTo>
                  <a:pt x="497" y="154"/>
                </a:lnTo>
                <a:lnTo>
                  <a:pt x="494" y="179"/>
                </a:lnTo>
                <a:lnTo>
                  <a:pt x="503" y="194"/>
                </a:lnTo>
                <a:lnTo>
                  <a:pt x="496" y="203"/>
                </a:lnTo>
                <a:lnTo>
                  <a:pt x="486" y="211"/>
                </a:lnTo>
                <a:lnTo>
                  <a:pt x="481" y="220"/>
                </a:lnTo>
                <a:lnTo>
                  <a:pt x="483" y="232"/>
                </a:lnTo>
                <a:lnTo>
                  <a:pt x="475" y="233"/>
                </a:lnTo>
                <a:lnTo>
                  <a:pt x="472" y="235"/>
                </a:lnTo>
                <a:lnTo>
                  <a:pt x="470" y="239"/>
                </a:lnTo>
                <a:lnTo>
                  <a:pt x="470" y="245"/>
                </a:lnTo>
                <a:lnTo>
                  <a:pt x="459" y="258"/>
                </a:lnTo>
                <a:lnTo>
                  <a:pt x="455" y="271"/>
                </a:lnTo>
                <a:lnTo>
                  <a:pt x="453" y="286"/>
                </a:lnTo>
                <a:lnTo>
                  <a:pt x="446" y="299"/>
                </a:lnTo>
                <a:lnTo>
                  <a:pt x="439" y="316"/>
                </a:lnTo>
                <a:lnTo>
                  <a:pt x="431" y="326"/>
                </a:lnTo>
                <a:lnTo>
                  <a:pt x="424" y="335"/>
                </a:lnTo>
                <a:lnTo>
                  <a:pt x="420" y="348"/>
                </a:lnTo>
                <a:lnTo>
                  <a:pt x="417" y="359"/>
                </a:lnTo>
                <a:lnTo>
                  <a:pt x="413" y="369"/>
                </a:lnTo>
                <a:lnTo>
                  <a:pt x="410" y="380"/>
                </a:lnTo>
                <a:lnTo>
                  <a:pt x="408" y="395"/>
                </a:lnTo>
                <a:lnTo>
                  <a:pt x="404" y="408"/>
                </a:lnTo>
                <a:lnTo>
                  <a:pt x="397" y="416"/>
                </a:lnTo>
                <a:lnTo>
                  <a:pt x="389" y="421"/>
                </a:lnTo>
                <a:lnTo>
                  <a:pt x="388" y="431"/>
                </a:lnTo>
                <a:lnTo>
                  <a:pt x="395" y="446"/>
                </a:lnTo>
                <a:lnTo>
                  <a:pt x="402" y="461"/>
                </a:lnTo>
                <a:lnTo>
                  <a:pt x="406" y="480"/>
                </a:lnTo>
                <a:lnTo>
                  <a:pt x="402" y="508"/>
                </a:lnTo>
                <a:lnTo>
                  <a:pt x="78" y="510"/>
                </a:lnTo>
                <a:lnTo>
                  <a:pt x="76" y="442"/>
                </a:lnTo>
                <a:lnTo>
                  <a:pt x="64" y="438"/>
                </a:lnTo>
                <a:lnTo>
                  <a:pt x="51" y="438"/>
                </a:lnTo>
                <a:lnTo>
                  <a:pt x="38" y="438"/>
                </a:lnTo>
                <a:lnTo>
                  <a:pt x="25" y="436"/>
                </a:lnTo>
                <a:close/>
              </a:path>
            </a:pathLst>
          </a:custGeom>
          <a:solidFill>
            <a:srgbClr val="0BA94C"/>
          </a:solidFill>
          <a:ln w="6350" cap="flat">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18" name="Freeform 276">
            <a:extLst>
              <a:ext uri="{FF2B5EF4-FFF2-40B4-BE49-F238E27FC236}">
                <a16:creationId xmlns:a16="http://schemas.microsoft.com/office/drawing/2014/main" id="{96ADBA3D-B974-4904-8EE7-AE44A7C25277}"/>
              </a:ext>
            </a:extLst>
          </p:cNvPr>
          <p:cNvSpPr>
            <a:spLocks/>
          </p:cNvSpPr>
          <p:nvPr/>
        </p:nvSpPr>
        <p:spPr bwMode="auto">
          <a:xfrm>
            <a:off x="6181377" y="4319769"/>
            <a:ext cx="784233" cy="858856"/>
          </a:xfrm>
          <a:custGeom>
            <a:avLst/>
            <a:gdLst>
              <a:gd name="T0" fmla="*/ 2147483647 w 745"/>
              <a:gd name="T1" fmla="*/ 0 h 820"/>
              <a:gd name="T2" fmla="*/ 2147483647 w 745"/>
              <a:gd name="T3" fmla="*/ 2147483647 h 820"/>
              <a:gd name="T4" fmla="*/ 2147483647 w 745"/>
              <a:gd name="T5" fmla="*/ 2147483647 h 820"/>
              <a:gd name="T6" fmla="*/ 2147483647 w 745"/>
              <a:gd name="T7" fmla="*/ 2147483647 h 820"/>
              <a:gd name="T8" fmla="*/ 2147483647 w 745"/>
              <a:gd name="T9" fmla="*/ 2147483647 h 820"/>
              <a:gd name="T10" fmla="*/ 2147483647 w 745"/>
              <a:gd name="T11" fmla="*/ 2147483647 h 820"/>
              <a:gd name="T12" fmla="*/ 2147483647 w 745"/>
              <a:gd name="T13" fmla="*/ 2147483647 h 820"/>
              <a:gd name="T14" fmla="*/ 2147483647 w 745"/>
              <a:gd name="T15" fmla="*/ 2147483647 h 820"/>
              <a:gd name="T16" fmla="*/ 2147483647 w 745"/>
              <a:gd name="T17" fmla="*/ 2147483647 h 820"/>
              <a:gd name="T18" fmla="*/ 2147483647 w 745"/>
              <a:gd name="T19" fmla="*/ 2147483647 h 820"/>
              <a:gd name="T20" fmla="*/ 2147483647 w 745"/>
              <a:gd name="T21" fmla="*/ 2147483647 h 820"/>
              <a:gd name="T22" fmla="*/ 2147483647 w 745"/>
              <a:gd name="T23" fmla="*/ 2147483647 h 820"/>
              <a:gd name="T24" fmla="*/ 2147483647 w 745"/>
              <a:gd name="T25" fmla="*/ 2147483647 h 820"/>
              <a:gd name="T26" fmla="*/ 2147483647 w 745"/>
              <a:gd name="T27" fmla="*/ 2147483647 h 820"/>
              <a:gd name="T28" fmla="*/ 2147483647 w 745"/>
              <a:gd name="T29" fmla="*/ 2147483647 h 820"/>
              <a:gd name="T30" fmla="*/ 2147483647 w 745"/>
              <a:gd name="T31" fmla="*/ 2147483647 h 820"/>
              <a:gd name="T32" fmla="*/ 2147483647 w 745"/>
              <a:gd name="T33" fmla="*/ 2147483647 h 820"/>
              <a:gd name="T34" fmla="*/ 2147483647 w 745"/>
              <a:gd name="T35" fmla="*/ 2147483647 h 820"/>
              <a:gd name="T36" fmla="*/ 2147483647 w 745"/>
              <a:gd name="T37" fmla="*/ 2147483647 h 820"/>
              <a:gd name="T38" fmla="*/ 2147483647 w 745"/>
              <a:gd name="T39" fmla="*/ 2147483647 h 820"/>
              <a:gd name="T40" fmla="*/ 2147483647 w 745"/>
              <a:gd name="T41" fmla="*/ 2147483647 h 820"/>
              <a:gd name="T42" fmla="*/ 2147483647 w 745"/>
              <a:gd name="T43" fmla="*/ 2147483647 h 820"/>
              <a:gd name="T44" fmla="*/ 2147483647 w 745"/>
              <a:gd name="T45" fmla="*/ 2147483647 h 820"/>
              <a:gd name="T46" fmla="*/ 2147483647 w 745"/>
              <a:gd name="T47" fmla="*/ 2147483647 h 820"/>
              <a:gd name="T48" fmla="*/ 0 w 745"/>
              <a:gd name="T49" fmla="*/ 2147483647 h 820"/>
              <a:gd name="T50" fmla="*/ 2147483647 w 745"/>
              <a:gd name="T51" fmla="*/ 2147483647 h 820"/>
              <a:gd name="T52" fmla="*/ 2147483647 w 745"/>
              <a:gd name="T53" fmla="*/ 2147483647 h 820"/>
              <a:gd name="T54" fmla="*/ 2147483647 w 745"/>
              <a:gd name="T55" fmla="*/ 2147483647 h 820"/>
              <a:gd name="T56" fmla="*/ 2147483647 w 745"/>
              <a:gd name="T57" fmla="*/ 2147483647 h 820"/>
              <a:gd name="T58" fmla="*/ 2147483647 w 745"/>
              <a:gd name="T59" fmla="*/ 2147483647 h 820"/>
              <a:gd name="T60" fmla="*/ 2147483647 w 745"/>
              <a:gd name="T61" fmla="*/ 2147483647 h 820"/>
              <a:gd name="T62" fmla="*/ 2147483647 w 745"/>
              <a:gd name="T63" fmla="*/ 2147483647 h 820"/>
              <a:gd name="T64" fmla="*/ 2147483647 w 745"/>
              <a:gd name="T65" fmla="*/ 0 h 8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5"/>
              <a:gd name="T100" fmla="*/ 0 h 820"/>
              <a:gd name="T101" fmla="*/ 745 w 745"/>
              <a:gd name="T102" fmla="*/ 820 h 8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5" h="820">
                <a:moveTo>
                  <a:pt x="108" y="0"/>
                </a:moveTo>
                <a:lnTo>
                  <a:pt x="133" y="4"/>
                </a:lnTo>
                <a:lnTo>
                  <a:pt x="161" y="8"/>
                </a:lnTo>
                <a:lnTo>
                  <a:pt x="192" y="12"/>
                </a:lnTo>
                <a:lnTo>
                  <a:pt x="223" y="17"/>
                </a:lnTo>
                <a:lnTo>
                  <a:pt x="258" y="23"/>
                </a:lnTo>
                <a:lnTo>
                  <a:pt x="292" y="27"/>
                </a:lnTo>
                <a:lnTo>
                  <a:pt x="331" y="32"/>
                </a:lnTo>
                <a:lnTo>
                  <a:pt x="371" y="38"/>
                </a:lnTo>
                <a:lnTo>
                  <a:pt x="413" y="44"/>
                </a:lnTo>
                <a:lnTo>
                  <a:pt x="455" y="47"/>
                </a:lnTo>
                <a:lnTo>
                  <a:pt x="501" y="53"/>
                </a:lnTo>
                <a:lnTo>
                  <a:pt x="547" y="59"/>
                </a:lnTo>
                <a:lnTo>
                  <a:pt x="594" y="64"/>
                </a:lnTo>
                <a:lnTo>
                  <a:pt x="644" y="68"/>
                </a:lnTo>
                <a:lnTo>
                  <a:pt x="693" y="74"/>
                </a:lnTo>
                <a:lnTo>
                  <a:pt x="745" y="77"/>
                </a:lnTo>
                <a:lnTo>
                  <a:pt x="745" y="154"/>
                </a:lnTo>
                <a:lnTo>
                  <a:pt x="693" y="786"/>
                </a:lnTo>
                <a:lnTo>
                  <a:pt x="291" y="750"/>
                </a:lnTo>
                <a:lnTo>
                  <a:pt x="291" y="777"/>
                </a:lnTo>
                <a:lnTo>
                  <a:pt x="106" y="752"/>
                </a:lnTo>
                <a:lnTo>
                  <a:pt x="97" y="820"/>
                </a:lnTo>
                <a:lnTo>
                  <a:pt x="0" y="799"/>
                </a:lnTo>
                <a:lnTo>
                  <a:pt x="16" y="677"/>
                </a:lnTo>
                <a:lnTo>
                  <a:pt x="34" y="549"/>
                </a:lnTo>
                <a:lnTo>
                  <a:pt x="51" y="419"/>
                </a:lnTo>
                <a:lnTo>
                  <a:pt x="67" y="297"/>
                </a:lnTo>
                <a:lnTo>
                  <a:pt x="82" y="188"/>
                </a:lnTo>
                <a:lnTo>
                  <a:pt x="93" y="98"/>
                </a:lnTo>
                <a:lnTo>
                  <a:pt x="102" y="32"/>
                </a:lnTo>
                <a:lnTo>
                  <a:pt x="108" y="0"/>
                </a:lnTo>
                <a:close/>
              </a:path>
            </a:pathLst>
          </a:custGeom>
          <a:solidFill>
            <a:srgbClr val="0BA94C"/>
          </a:solidFill>
          <a:ln w="6350">
            <a:solidFill>
              <a:schemeClr val="bg1"/>
            </a:solidFill>
            <a:round/>
            <a:headEnd/>
            <a:tailEnd/>
          </a:ln>
        </p:spPr>
        <p:txBody>
          <a:bodyPr lIns="86493" tIns="43247" rIns="86493" bIns="43247"/>
          <a:lstStyle/>
          <a:p>
            <a:pPr eaLnBrk="0" hangingPunct="0">
              <a:defRPr/>
            </a:pPr>
            <a:r>
              <a:rPr lang="en-US" dirty="0">
                <a:latin typeface="Times"/>
              </a:rPr>
              <a:t>            </a:t>
            </a:r>
          </a:p>
        </p:txBody>
      </p:sp>
      <p:sp>
        <p:nvSpPr>
          <p:cNvPr id="119" name="Freeform 340">
            <a:extLst>
              <a:ext uri="{FF2B5EF4-FFF2-40B4-BE49-F238E27FC236}">
                <a16:creationId xmlns:a16="http://schemas.microsoft.com/office/drawing/2014/main" id="{F634D997-137C-4582-8DA8-3EBBC184ECBA}"/>
              </a:ext>
            </a:extLst>
          </p:cNvPr>
          <p:cNvSpPr>
            <a:spLocks/>
          </p:cNvSpPr>
          <p:nvPr/>
        </p:nvSpPr>
        <p:spPr bwMode="auto">
          <a:xfrm>
            <a:off x="6486900" y="4482116"/>
            <a:ext cx="1581537" cy="1609483"/>
          </a:xfrm>
          <a:custGeom>
            <a:avLst/>
            <a:gdLst>
              <a:gd name="T0" fmla="*/ 2147483647 w 1513"/>
              <a:gd name="T1" fmla="*/ 2147483647 h 1530"/>
              <a:gd name="T2" fmla="*/ 2147483647 w 1513"/>
              <a:gd name="T3" fmla="*/ 2147483647 h 1530"/>
              <a:gd name="T4" fmla="*/ 2147483647 w 1513"/>
              <a:gd name="T5" fmla="*/ 2147483647 h 1530"/>
              <a:gd name="T6" fmla="*/ 2147483647 w 1513"/>
              <a:gd name="T7" fmla="*/ 2147483647 h 1530"/>
              <a:gd name="T8" fmla="*/ 2147483647 w 1513"/>
              <a:gd name="T9" fmla="*/ 2147483647 h 1530"/>
              <a:gd name="T10" fmla="*/ 2147483647 w 1513"/>
              <a:gd name="T11" fmla="*/ 2147483647 h 1530"/>
              <a:gd name="T12" fmla="*/ 2147483647 w 1513"/>
              <a:gd name="T13" fmla="*/ 2147483647 h 1530"/>
              <a:gd name="T14" fmla="*/ 2147483647 w 1513"/>
              <a:gd name="T15" fmla="*/ 2147483647 h 1530"/>
              <a:gd name="T16" fmla="*/ 2147483647 w 1513"/>
              <a:gd name="T17" fmla="*/ 2147483647 h 1530"/>
              <a:gd name="T18" fmla="*/ 2147483647 w 1513"/>
              <a:gd name="T19" fmla="*/ 2147483647 h 1530"/>
              <a:gd name="T20" fmla="*/ 2147483647 w 1513"/>
              <a:gd name="T21" fmla="*/ 2147483647 h 1530"/>
              <a:gd name="T22" fmla="*/ 2147483647 w 1513"/>
              <a:gd name="T23" fmla="*/ 2147483647 h 1530"/>
              <a:gd name="T24" fmla="*/ 2147483647 w 1513"/>
              <a:gd name="T25" fmla="*/ 2147483647 h 1530"/>
              <a:gd name="T26" fmla="*/ 2147483647 w 1513"/>
              <a:gd name="T27" fmla="*/ 2147483647 h 1530"/>
              <a:gd name="T28" fmla="*/ 2147483647 w 1513"/>
              <a:gd name="T29" fmla="*/ 2147483647 h 1530"/>
              <a:gd name="T30" fmla="*/ 2147483647 w 1513"/>
              <a:gd name="T31" fmla="*/ 2147483647 h 1530"/>
              <a:gd name="T32" fmla="*/ 2147483647 w 1513"/>
              <a:gd name="T33" fmla="*/ 2147483647 h 1530"/>
              <a:gd name="T34" fmla="*/ 2147483647 w 1513"/>
              <a:gd name="T35" fmla="*/ 2147483647 h 1530"/>
              <a:gd name="T36" fmla="*/ 2147483647 w 1513"/>
              <a:gd name="T37" fmla="*/ 2147483647 h 1530"/>
              <a:gd name="T38" fmla="*/ 2147483647 w 1513"/>
              <a:gd name="T39" fmla="*/ 2147483647 h 1530"/>
              <a:gd name="T40" fmla="*/ 2147483647 w 1513"/>
              <a:gd name="T41" fmla="*/ 2147483647 h 1530"/>
              <a:gd name="T42" fmla="*/ 2147483647 w 1513"/>
              <a:gd name="T43" fmla="*/ 2147483647 h 1530"/>
              <a:gd name="T44" fmla="*/ 2147483647 w 1513"/>
              <a:gd name="T45" fmla="*/ 2147483647 h 1530"/>
              <a:gd name="T46" fmla="*/ 2147483647 w 1513"/>
              <a:gd name="T47" fmla="*/ 2147483647 h 1530"/>
              <a:gd name="T48" fmla="*/ 2147483647 w 1513"/>
              <a:gd name="T49" fmla="*/ 2147483647 h 1530"/>
              <a:gd name="T50" fmla="*/ 2147483647 w 1513"/>
              <a:gd name="T51" fmla="*/ 2147483647 h 1530"/>
              <a:gd name="T52" fmla="*/ 2147483647 w 1513"/>
              <a:gd name="T53" fmla="*/ 2147483647 h 1530"/>
              <a:gd name="T54" fmla="*/ 2147483647 w 1513"/>
              <a:gd name="T55" fmla="*/ 2147483647 h 1530"/>
              <a:gd name="T56" fmla="*/ 2147483647 w 1513"/>
              <a:gd name="T57" fmla="*/ 2147483647 h 1530"/>
              <a:gd name="T58" fmla="*/ 2147483647 w 1513"/>
              <a:gd name="T59" fmla="*/ 2147483647 h 1530"/>
              <a:gd name="T60" fmla="*/ 2147483647 w 1513"/>
              <a:gd name="T61" fmla="*/ 2147483647 h 1530"/>
              <a:gd name="T62" fmla="*/ 2147483647 w 1513"/>
              <a:gd name="T63" fmla="*/ 2147483647 h 1530"/>
              <a:gd name="T64" fmla="*/ 2147483647 w 1513"/>
              <a:gd name="T65" fmla="*/ 2147483647 h 1530"/>
              <a:gd name="T66" fmla="*/ 2147483647 w 1513"/>
              <a:gd name="T67" fmla="*/ 2147483647 h 1530"/>
              <a:gd name="T68" fmla="*/ 2147483647 w 1513"/>
              <a:gd name="T69" fmla="*/ 2147483647 h 1530"/>
              <a:gd name="T70" fmla="*/ 2147483647 w 1513"/>
              <a:gd name="T71" fmla="*/ 2147483647 h 1530"/>
              <a:gd name="T72" fmla="*/ 2147483647 w 1513"/>
              <a:gd name="T73" fmla="*/ 2147483647 h 1530"/>
              <a:gd name="T74" fmla="*/ 2147483647 w 1513"/>
              <a:gd name="T75" fmla="*/ 2147483647 h 1530"/>
              <a:gd name="T76" fmla="*/ 2147483647 w 1513"/>
              <a:gd name="T77" fmla="*/ 2147483647 h 1530"/>
              <a:gd name="T78" fmla="*/ 2147483647 w 1513"/>
              <a:gd name="T79" fmla="*/ 2147483647 h 1530"/>
              <a:gd name="T80" fmla="*/ 2147483647 w 1513"/>
              <a:gd name="T81" fmla="*/ 2147483647 h 1530"/>
              <a:gd name="T82" fmla="*/ 2147483647 w 1513"/>
              <a:gd name="T83" fmla="*/ 2147483647 h 1530"/>
              <a:gd name="T84" fmla="*/ 2147483647 w 1513"/>
              <a:gd name="T85" fmla="*/ 2147483647 h 1530"/>
              <a:gd name="T86" fmla="*/ 2147483647 w 1513"/>
              <a:gd name="T87" fmla="*/ 2147483647 h 1530"/>
              <a:gd name="T88" fmla="*/ 2147483647 w 1513"/>
              <a:gd name="T89" fmla="*/ 2147483647 h 1530"/>
              <a:gd name="T90" fmla="*/ 2147483647 w 1513"/>
              <a:gd name="T91" fmla="*/ 2147483647 h 1530"/>
              <a:gd name="T92" fmla="*/ 2147483647 w 1513"/>
              <a:gd name="T93" fmla="*/ 2147483647 h 1530"/>
              <a:gd name="T94" fmla="*/ 2147483647 w 1513"/>
              <a:gd name="T95" fmla="*/ 2147483647 h 1530"/>
              <a:gd name="T96" fmla="*/ 2147483647 w 1513"/>
              <a:gd name="T97" fmla="*/ 2147483647 h 1530"/>
              <a:gd name="T98" fmla="*/ 2147483647 w 1513"/>
              <a:gd name="T99" fmla="*/ 2147483647 h 1530"/>
              <a:gd name="T100" fmla="*/ 2147483647 w 1513"/>
              <a:gd name="T101" fmla="*/ 2147483647 h 1530"/>
              <a:gd name="T102" fmla="*/ 2147483647 w 1513"/>
              <a:gd name="T103" fmla="*/ 2147483647 h 1530"/>
              <a:gd name="T104" fmla="*/ 2147483647 w 1513"/>
              <a:gd name="T105" fmla="*/ 2147483647 h 1530"/>
              <a:gd name="T106" fmla="*/ 2147483647 w 1513"/>
              <a:gd name="T107" fmla="*/ 2147483647 h 1530"/>
              <a:gd name="T108" fmla="*/ 2147483647 w 1513"/>
              <a:gd name="T109" fmla="*/ 2147483647 h 1530"/>
              <a:gd name="T110" fmla="*/ 2147483647 w 1513"/>
              <a:gd name="T111" fmla="*/ 2147483647 h 15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13"/>
              <a:gd name="T169" fmla="*/ 0 h 1530"/>
              <a:gd name="T170" fmla="*/ 1513 w 1513"/>
              <a:gd name="T171" fmla="*/ 1530 h 153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13" h="1530">
                <a:moveTo>
                  <a:pt x="1466" y="999"/>
                </a:moveTo>
                <a:lnTo>
                  <a:pt x="1464" y="997"/>
                </a:lnTo>
                <a:lnTo>
                  <a:pt x="1466" y="989"/>
                </a:lnTo>
                <a:lnTo>
                  <a:pt x="1469" y="982"/>
                </a:lnTo>
                <a:lnTo>
                  <a:pt x="1473" y="976"/>
                </a:lnTo>
                <a:lnTo>
                  <a:pt x="1478" y="970"/>
                </a:lnTo>
                <a:lnTo>
                  <a:pt x="1482" y="963"/>
                </a:lnTo>
                <a:lnTo>
                  <a:pt x="1486" y="955"/>
                </a:lnTo>
                <a:lnTo>
                  <a:pt x="1488" y="946"/>
                </a:lnTo>
                <a:lnTo>
                  <a:pt x="1488" y="937"/>
                </a:lnTo>
                <a:lnTo>
                  <a:pt x="1488" y="912"/>
                </a:lnTo>
                <a:lnTo>
                  <a:pt x="1488" y="886"/>
                </a:lnTo>
                <a:lnTo>
                  <a:pt x="1488" y="863"/>
                </a:lnTo>
                <a:lnTo>
                  <a:pt x="1493" y="859"/>
                </a:lnTo>
                <a:lnTo>
                  <a:pt x="1497" y="854"/>
                </a:lnTo>
                <a:lnTo>
                  <a:pt x="1499" y="848"/>
                </a:lnTo>
                <a:lnTo>
                  <a:pt x="1500" y="841"/>
                </a:lnTo>
                <a:lnTo>
                  <a:pt x="1509" y="826"/>
                </a:lnTo>
                <a:lnTo>
                  <a:pt x="1513" y="805"/>
                </a:lnTo>
                <a:lnTo>
                  <a:pt x="1511" y="786"/>
                </a:lnTo>
                <a:lnTo>
                  <a:pt x="1506" y="771"/>
                </a:lnTo>
                <a:lnTo>
                  <a:pt x="1502" y="764"/>
                </a:lnTo>
                <a:lnTo>
                  <a:pt x="1500" y="754"/>
                </a:lnTo>
                <a:lnTo>
                  <a:pt x="1499" y="745"/>
                </a:lnTo>
                <a:lnTo>
                  <a:pt x="1491" y="735"/>
                </a:lnTo>
                <a:lnTo>
                  <a:pt x="1480" y="728"/>
                </a:lnTo>
                <a:lnTo>
                  <a:pt x="1478" y="713"/>
                </a:lnTo>
                <a:lnTo>
                  <a:pt x="1471" y="690"/>
                </a:lnTo>
                <a:lnTo>
                  <a:pt x="1447" y="662"/>
                </a:lnTo>
                <a:lnTo>
                  <a:pt x="1447" y="512"/>
                </a:lnTo>
                <a:lnTo>
                  <a:pt x="1445" y="444"/>
                </a:lnTo>
                <a:lnTo>
                  <a:pt x="1433" y="440"/>
                </a:lnTo>
                <a:lnTo>
                  <a:pt x="1420" y="440"/>
                </a:lnTo>
                <a:lnTo>
                  <a:pt x="1407" y="440"/>
                </a:lnTo>
                <a:lnTo>
                  <a:pt x="1394" y="438"/>
                </a:lnTo>
                <a:lnTo>
                  <a:pt x="1372" y="429"/>
                </a:lnTo>
                <a:lnTo>
                  <a:pt x="1354" y="418"/>
                </a:lnTo>
                <a:lnTo>
                  <a:pt x="1339" y="408"/>
                </a:lnTo>
                <a:lnTo>
                  <a:pt x="1328" y="401"/>
                </a:lnTo>
                <a:lnTo>
                  <a:pt x="1319" y="395"/>
                </a:lnTo>
                <a:lnTo>
                  <a:pt x="1312" y="391"/>
                </a:lnTo>
                <a:lnTo>
                  <a:pt x="1305" y="393"/>
                </a:lnTo>
                <a:lnTo>
                  <a:pt x="1295" y="399"/>
                </a:lnTo>
                <a:lnTo>
                  <a:pt x="1284" y="403"/>
                </a:lnTo>
                <a:lnTo>
                  <a:pt x="1272" y="397"/>
                </a:lnTo>
                <a:lnTo>
                  <a:pt x="1257" y="393"/>
                </a:lnTo>
                <a:lnTo>
                  <a:pt x="1244" y="395"/>
                </a:lnTo>
                <a:lnTo>
                  <a:pt x="1239" y="403"/>
                </a:lnTo>
                <a:lnTo>
                  <a:pt x="1233" y="405"/>
                </a:lnTo>
                <a:lnTo>
                  <a:pt x="1224" y="405"/>
                </a:lnTo>
                <a:lnTo>
                  <a:pt x="1217" y="403"/>
                </a:lnTo>
                <a:lnTo>
                  <a:pt x="1208" y="403"/>
                </a:lnTo>
                <a:lnTo>
                  <a:pt x="1198" y="403"/>
                </a:lnTo>
                <a:lnTo>
                  <a:pt x="1191" y="408"/>
                </a:lnTo>
                <a:lnTo>
                  <a:pt x="1184" y="418"/>
                </a:lnTo>
                <a:lnTo>
                  <a:pt x="1178" y="423"/>
                </a:lnTo>
                <a:lnTo>
                  <a:pt x="1171" y="425"/>
                </a:lnTo>
                <a:lnTo>
                  <a:pt x="1165" y="421"/>
                </a:lnTo>
                <a:lnTo>
                  <a:pt x="1164" y="414"/>
                </a:lnTo>
                <a:lnTo>
                  <a:pt x="1153" y="406"/>
                </a:lnTo>
                <a:lnTo>
                  <a:pt x="1143" y="401"/>
                </a:lnTo>
                <a:lnTo>
                  <a:pt x="1136" y="397"/>
                </a:lnTo>
                <a:lnTo>
                  <a:pt x="1127" y="397"/>
                </a:lnTo>
                <a:lnTo>
                  <a:pt x="1122" y="401"/>
                </a:lnTo>
                <a:lnTo>
                  <a:pt x="1114" y="393"/>
                </a:lnTo>
                <a:lnTo>
                  <a:pt x="1107" y="390"/>
                </a:lnTo>
                <a:lnTo>
                  <a:pt x="1096" y="401"/>
                </a:lnTo>
                <a:lnTo>
                  <a:pt x="1092" y="414"/>
                </a:lnTo>
                <a:lnTo>
                  <a:pt x="1089" y="416"/>
                </a:lnTo>
                <a:lnTo>
                  <a:pt x="1083" y="412"/>
                </a:lnTo>
                <a:lnTo>
                  <a:pt x="1079" y="405"/>
                </a:lnTo>
                <a:lnTo>
                  <a:pt x="1079" y="395"/>
                </a:lnTo>
                <a:lnTo>
                  <a:pt x="1078" y="391"/>
                </a:lnTo>
                <a:lnTo>
                  <a:pt x="1072" y="390"/>
                </a:lnTo>
                <a:lnTo>
                  <a:pt x="1059" y="390"/>
                </a:lnTo>
                <a:lnTo>
                  <a:pt x="1057" y="397"/>
                </a:lnTo>
                <a:lnTo>
                  <a:pt x="1054" y="399"/>
                </a:lnTo>
                <a:lnTo>
                  <a:pt x="1050" y="399"/>
                </a:lnTo>
                <a:lnTo>
                  <a:pt x="1045" y="399"/>
                </a:lnTo>
                <a:lnTo>
                  <a:pt x="1039" y="395"/>
                </a:lnTo>
                <a:lnTo>
                  <a:pt x="1034" y="386"/>
                </a:lnTo>
                <a:lnTo>
                  <a:pt x="1026" y="382"/>
                </a:lnTo>
                <a:lnTo>
                  <a:pt x="1019" y="391"/>
                </a:lnTo>
                <a:lnTo>
                  <a:pt x="1008" y="399"/>
                </a:lnTo>
                <a:lnTo>
                  <a:pt x="995" y="401"/>
                </a:lnTo>
                <a:lnTo>
                  <a:pt x="990" y="395"/>
                </a:lnTo>
                <a:lnTo>
                  <a:pt x="993" y="382"/>
                </a:lnTo>
                <a:lnTo>
                  <a:pt x="986" y="373"/>
                </a:lnTo>
                <a:lnTo>
                  <a:pt x="982" y="365"/>
                </a:lnTo>
                <a:lnTo>
                  <a:pt x="975" y="361"/>
                </a:lnTo>
                <a:lnTo>
                  <a:pt x="959" y="359"/>
                </a:lnTo>
                <a:lnTo>
                  <a:pt x="942" y="363"/>
                </a:lnTo>
                <a:lnTo>
                  <a:pt x="929" y="361"/>
                </a:lnTo>
                <a:lnTo>
                  <a:pt x="920" y="359"/>
                </a:lnTo>
                <a:lnTo>
                  <a:pt x="913" y="361"/>
                </a:lnTo>
                <a:lnTo>
                  <a:pt x="900" y="363"/>
                </a:lnTo>
                <a:lnTo>
                  <a:pt x="891" y="358"/>
                </a:lnTo>
                <a:lnTo>
                  <a:pt x="884" y="350"/>
                </a:lnTo>
                <a:lnTo>
                  <a:pt x="874" y="346"/>
                </a:lnTo>
                <a:lnTo>
                  <a:pt x="858" y="346"/>
                </a:lnTo>
                <a:lnTo>
                  <a:pt x="856" y="341"/>
                </a:lnTo>
                <a:lnTo>
                  <a:pt x="858" y="329"/>
                </a:lnTo>
                <a:lnTo>
                  <a:pt x="849" y="320"/>
                </a:lnTo>
                <a:lnTo>
                  <a:pt x="838" y="314"/>
                </a:lnTo>
                <a:lnTo>
                  <a:pt x="834" y="318"/>
                </a:lnTo>
                <a:lnTo>
                  <a:pt x="831" y="322"/>
                </a:lnTo>
                <a:lnTo>
                  <a:pt x="820" y="318"/>
                </a:lnTo>
                <a:lnTo>
                  <a:pt x="796" y="314"/>
                </a:lnTo>
                <a:lnTo>
                  <a:pt x="788" y="307"/>
                </a:lnTo>
                <a:lnTo>
                  <a:pt x="785" y="297"/>
                </a:lnTo>
                <a:lnTo>
                  <a:pt x="768" y="292"/>
                </a:lnTo>
                <a:lnTo>
                  <a:pt x="766" y="23"/>
                </a:lnTo>
                <a:lnTo>
                  <a:pt x="454" y="0"/>
                </a:lnTo>
                <a:lnTo>
                  <a:pt x="402" y="632"/>
                </a:lnTo>
                <a:lnTo>
                  <a:pt x="0" y="596"/>
                </a:lnTo>
                <a:lnTo>
                  <a:pt x="6" y="609"/>
                </a:lnTo>
                <a:lnTo>
                  <a:pt x="18" y="636"/>
                </a:lnTo>
                <a:lnTo>
                  <a:pt x="27" y="656"/>
                </a:lnTo>
                <a:lnTo>
                  <a:pt x="31" y="675"/>
                </a:lnTo>
                <a:lnTo>
                  <a:pt x="42" y="688"/>
                </a:lnTo>
                <a:lnTo>
                  <a:pt x="55" y="694"/>
                </a:lnTo>
                <a:lnTo>
                  <a:pt x="60" y="705"/>
                </a:lnTo>
                <a:lnTo>
                  <a:pt x="66" y="717"/>
                </a:lnTo>
                <a:lnTo>
                  <a:pt x="75" y="722"/>
                </a:lnTo>
                <a:lnTo>
                  <a:pt x="91" y="732"/>
                </a:lnTo>
                <a:lnTo>
                  <a:pt x="98" y="747"/>
                </a:lnTo>
                <a:lnTo>
                  <a:pt x="102" y="762"/>
                </a:lnTo>
                <a:lnTo>
                  <a:pt x="109" y="773"/>
                </a:lnTo>
                <a:lnTo>
                  <a:pt x="117" y="777"/>
                </a:lnTo>
                <a:lnTo>
                  <a:pt x="124" y="780"/>
                </a:lnTo>
                <a:lnTo>
                  <a:pt x="133" y="786"/>
                </a:lnTo>
                <a:lnTo>
                  <a:pt x="144" y="794"/>
                </a:lnTo>
                <a:lnTo>
                  <a:pt x="153" y="801"/>
                </a:lnTo>
                <a:lnTo>
                  <a:pt x="163" y="812"/>
                </a:lnTo>
                <a:lnTo>
                  <a:pt x="168" y="824"/>
                </a:lnTo>
                <a:lnTo>
                  <a:pt x="174" y="837"/>
                </a:lnTo>
                <a:lnTo>
                  <a:pt x="175" y="852"/>
                </a:lnTo>
                <a:lnTo>
                  <a:pt x="179" y="863"/>
                </a:lnTo>
                <a:lnTo>
                  <a:pt x="188" y="874"/>
                </a:lnTo>
                <a:lnTo>
                  <a:pt x="194" y="884"/>
                </a:lnTo>
                <a:lnTo>
                  <a:pt x="188" y="897"/>
                </a:lnTo>
                <a:lnTo>
                  <a:pt x="188" y="920"/>
                </a:lnTo>
                <a:lnTo>
                  <a:pt x="194" y="940"/>
                </a:lnTo>
                <a:lnTo>
                  <a:pt x="203" y="957"/>
                </a:lnTo>
                <a:lnTo>
                  <a:pt x="217" y="974"/>
                </a:lnTo>
                <a:lnTo>
                  <a:pt x="230" y="987"/>
                </a:lnTo>
                <a:lnTo>
                  <a:pt x="243" y="999"/>
                </a:lnTo>
                <a:lnTo>
                  <a:pt x="252" y="1006"/>
                </a:lnTo>
                <a:lnTo>
                  <a:pt x="256" y="1014"/>
                </a:lnTo>
                <a:lnTo>
                  <a:pt x="265" y="1019"/>
                </a:lnTo>
                <a:lnTo>
                  <a:pt x="280" y="1021"/>
                </a:lnTo>
                <a:lnTo>
                  <a:pt x="296" y="1027"/>
                </a:lnTo>
                <a:lnTo>
                  <a:pt x="307" y="1040"/>
                </a:lnTo>
                <a:lnTo>
                  <a:pt x="309" y="1049"/>
                </a:lnTo>
                <a:lnTo>
                  <a:pt x="313" y="1053"/>
                </a:lnTo>
                <a:lnTo>
                  <a:pt x="314" y="1055"/>
                </a:lnTo>
                <a:lnTo>
                  <a:pt x="316" y="1057"/>
                </a:lnTo>
                <a:lnTo>
                  <a:pt x="322" y="1064"/>
                </a:lnTo>
                <a:lnTo>
                  <a:pt x="335" y="1076"/>
                </a:lnTo>
                <a:lnTo>
                  <a:pt x="351" y="1081"/>
                </a:lnTo>
                <a:lnTo>
                  <a:pt x="366" y="1070"/>
                </a:lnTo>
                <a:lnTo>
                  <a:pt x="377" y="1057"/>
                </a:lnTo>
                <a:lnTo>
                  <a:pt x="384" y="1053"/>
                </a:lnTo>
                <a:lnTo>
                  <a:pt x="389" y="1049"/>
                </a:lnTo>
                <a:lnTo>
                  <a:pt x="393" y="1038"/>
                </a:lnTo>
                <a:lnTo>
                  <a:pt x="399" y="1019"/>
                </a:lnTo>
                <a:lnTo>
                  <a:pt x="410" y="999"/>
                </a:lnTo>
                <a:lnTo>
                  <a:pt x="422" y="982"/>
                </a:lnTo>
                <a:lnTo>
                  <a:pt x="432" y="972"/>
                </a:lnTo>
                <a:lnTo>
                  <a:pt x="441" y="968"/>
                </a:lnTo>
                <a:lnTo>
                  <a:pt x="446" y="961"/>
                </a:lnTo>
                <a:lnTo>
                  <a:pt x="450" y="955"/>
                </a:lnTo>
                <a:lnTo>
                  <a:pt x="457" y="953"/>
                </a:lnTo>
                <a:lnTo>
                  <a:pt x="463" y="955"/>
                </a:lnTo>
                <a:lnTo>
                  <a:pt x="470" y="957"/>
                </a:lnTo>
                <a:lnTo>
                  <a:pt x="481" y="959"/>
                </a:lnTo>
                <a:lnTo>
                  <a:pt x="490" y="963"/>
                </a:lnTo>
                <a:lnTo>
                  <a:pt x="501" y="965"/>
                </a:lnTo>
                <a:lnTo>
                  <a:pt x="510" y="967"/>
                </a:lnTo>
                <a:lnTo>
                  <a:pt x="516" y="968"/>
                </a:lnTo>
                <a:lnTo>
                  <a:pt x="518" y="968"/>
                </a:lnTo>
                <a:lnTo>
                  <a:pt x="536" y="972"/>
                </a:lnTo>
                <a:lnTo>
                  <a:pt x="549" y="970"/>
                </a:lnTo>
                <a:lnTo>
                  <a:pt x="556" y="968"/>
                </a:lnTo>
                <a:lnTo>
                  <a:pt x="567" y="976"/>
                </a:lnTo>
                <a:lnTo>
                  <a:pt x="591" y="1004"/>
                </a:lnTo>
                <a:lnTo>
                  <a:pt x="609" y="1021"/>
                </a:lnTo>
                <a:lnTo>
                  <a:pt x="624" y="1030"/>
                </a:lnTo>
                <a:lnTo>
                  <a:pt x="635" y="1036"/>
                </a:lnTo>
                <a:lnTo>
                  <a:pt x="642" y="1038"/>
                </a:lnTo>
                <a:lnTo>
                  <a:pt x="648" y="1044"/>
                </a:lnTo>
                <a:lnTo>
                  <a:pt x="651" y="1053"/>
                </a:lnTo>
                <a:lnTo>
                  <a:pt x="657" y="1068"/>
                </a:lnTo>
                <a:lnTo>
                  <a:pt x="660" y="1087"/>
                </a:lnTo>
                <a:lnTo>
                  <a:pt x="669" y="1104"/>
                </a:lnTo>
                <a:lnTo>
                  <a:pt x="675" y="1119"/>
                </a:lnTo>
                <a:lnTo>
                  <a:pt x="675" y="1134"/>
                </a:lnTo>
                <a:lnTo>
                  <a:pt x="677" y="1141"/>
                </a:lnTo>
                <a:lnTo>
                  <a:pt x="684" y="1149"/>
                </a:lnTo>
                <a:lnTo>
                  <a:pt x="690" y="1158"/>
                </a:lnTo>
                <a:lnTo>
                  <a:pt x="693" y="1173"/>
                </a:lnTo>
                <a:lnTo>
                  <a:pt x="702" y="1190"/>
                </a:lnTo>
                <a:lnTo>
                  <a:pt x="719" y="1209"/>
                </a:lnTo>
                <a:lnTo>
                  <a:pt x="735" y="1230"/>
                </a:lnTo>
                <a:lnTo>
                  <a:pt x="743" y="1249"/>
                </a:lnTo>
                <a:lnTo>
                  <a:pt x="748" y="1269"/>
                </a:lnTo>
                <a:lnTo>
                  <a:pt x="757" y="1273"/>
                </a:lnTo>
                <a:lnTo>
                  <a:pt x="770" y="1279"/>
                </a:lnTo>
                <a:lnTo>
                  <a:pt x="781" y="1297"/>
                </a:lnTo>
                <a:lnTo>
                  <a:pt x="787" y="1318"/>
                </a:lnTo>
                <a:lnTo>
                  <a:pt x="796" y="1341"/>
                </a:lnTo>
                <a:lnTo>
                  <a:pt x="805" y="1361"/>
                </a:lnTo>
                <a:lnTo>
                  <a:pt x="816" y="1380"/>
                </a:lnTo>
                <a:lnTo>
                  <a:pt x="825" y="1393"/>
                </a:lnTo>
                <a:lnTo>
                  <a:pt x="829" y="1403"/>
                </a:lnTo>
                <a:lnTo>
                  <a:pt x="831" y="1412"/>
                </a:lnTo>
                <a:lnTo>
                  <a:pt x="831" y="1421"/>
                </a:lnTo>
                <a:lnTo>
                  <a:pt x="832" y="1427"/>
                </a:lnTo>
                <a:lnTo>
                  <a:pt x="840" y="1429"/>
                </a:lnTo>
                <a:lnTo>
                  <a:pt x="845" y="1431"/>
                </a:lnTo>
                <a:lnTo>
                  <a:pt x="851" y="1440"/>
                </a:lnTo>
                <a:lnTo>
                  <a:pt x="858" y="1450"/>
                </a:lnTo>
                <a:lnTo>
                  <a:pt x="867" y="1455"/>
                </a:lnTo>
                <a:lnTo>
                  <a:pt x="876" y="1457"/>
                </a:lnTo>
                <a:lnTo>
                  <a:pt x="884" y="1463"/>
                </a:lnTo>
                <a:lnTo>
                  <a:pt x="891" y="1468"/>
                </a:lnTo>
                <a:lnTo>
                  <a:pt x="900" y="1470"/>
                </a:lnTo>
                <a:lnTo>
                  <a:pt x="909" y="1474"/>
                </a:lnTo>
                <a:lnTo>
                  <a:pt x="917" y="1480"/>
                </a:lnTo>
                <a:lnTo>
                  <a:pt x="926" y="1487"/>
                </a:lnTo>
                <a:lnTo>
                  <a:pt x="935" y="1489"/>
                </a:lnTo>
                <a:lnTo>
                  <a:pt x="944" y="1491"/>
                </a:lnTo>
                <a:lnTo>
                  <a:pt x="949" y="1499"/>
                </a:lnTo>
                <a:lnTo>
                  <a:pt x="955" y="1502"/>
                </a:lnTo>
                <a:lnTo>
                  <a:pt x="962" y="1504"/>
                </a:lnTo>
                <a:lnTo>
                  <a:pt x="973" y="1504"/>
                </a:lnTo>
                <a:lnTo>
                  <a:pt x="984" y="1504"/>
                </a:lnTo>
                <a:lnTo>
                  <a:pt x="997" y="1504"/>
                </a:lnTo>
                <a:lnTo>
                  <a:pt x="1008" y="1506"/>
                </a:lnTo>
                <a:lnTo>
                  <a:pt x="1017" y="1510"/>
                </a:lnTo>
                <a:lnTo>
                  <a:pt x="1025" y="1515"/>
                </a:lnTo>
                <a:lnTo>
                  <a:pt x="1030" y="1523"/>
                </a:lnTo>
                <a:lnTo>
                  <a:pt x="1037" y="1527"/>
                </a:lnTo>
                <a:lnTo>
                  <a:pt x="1046" y="1530"/>
                </a:lnTo>
                <a:lnTo>
                  <a:pt x="1056" y="1530"/>
                </a:lnTo>
                <a:lnTo>
                  <a:pt x="1063" y="1530"/>
                </a:lnTo>
                <a:lnTo>
                  <a:pt x="1068" y="1527"/>
                </a:lnTo>
                <a:lnTo>
                  <a:pt x="1070" y="1523"/>
                </a:lnTo>
                <a:lnTo>
                  <a:pt x="1068" y="1517"/>
                </a:lnTo>
                <a:lnTo>
                  <a:pt x="1065" y="1510"/>
                </a:lnTo>
                <a:lnTo>
                  <a:pt x="1063" y="1500"/>
                </a:lnTo>
                <a:lnTo>
                  <a:pt x="1059" y="1489"/>
                </a:lnTo>
                <a:lnTo>
                  <a:pt x="1052" y="1485"/>
                </a:lnTo>
                <a:lnTo>
                  <a:pt x="1052" y="1476"/>
                </a:lnTo>
                <a:lnTo>
                  <a:pt x="1048" y="1468"/>
                </a:lnTo>
                <a:lnTo>
                  <a:pt x="1045" y="1461"/>
                </a:lnTo>
                <a:lnTo>
                  <a:pt x="1041" y="1450"/>
                </a:lnTo>
                <a:lnTo>
                  <a:pt x="1048" y="1444"/>
                </a:lnTo>
                <a:lnTo>
                  <a:pt x="1052" y="1436"/>
                </a:lnTo>
                <a:lnTo>
                  <a:pt x="1052" y="1427"/>
                </a:lnTo>
                <a:lnTo>
                  <a:pt x="1046" y="1421"/>
                </a:lnTo>
                <a:lnTo>
                  <a:pt x="1043" y="1414"/>
                </a:lnTo>
                <a:lnTo>
                  <a:pt x="1045" y="1403"/>
                </a:lnTo>
                <a:lnTo>
                  <a:pt x="1046" y="1393"/>
                </a:lnTo>
                <a:lnTo>
                  <a:pt x="1043" y="1388"/>
                </a:lnTo>
                <a:lnTo>
                  <a:pt x="1052" y="1380"/>
                </a:lnTo>
                <a:lnTo>
                  <a:pt x="1054" y="1361"/>
                </a:lnTo>
                <a:lnTo>
                  <a:pt x="1050" y="1348"/>
                </a:lnTo>
                <a:lnTo>
                  <a:pt x="1043" y="1348"/>
                </a:lnTo>
                <a:lnTo>
                  <a:pt x="1039" y="1350"/>
                </a:lnTo>
                <a:lnTo>
                  <a:pt x="1032" y="1352"/>
                </a:lnTo>
                <a:lnTo>
                  <a:pt x="1026" y="1348"/>
                </a:lnTo>
                <a:lnTo>
                  <a:pt x="1032" y="1331"/>
                </a:lnTo>
                <a:lnTo>
                  <a:pt x="1041" y="1329"/>
                </a:lnTo>
                <a:lnTo>
                  <a:pt x="1054" y="1329"/>
                </a:lnTo>
                <a:lnTo>
                  <a:pt x="1061" y="1326"/>
                </a:lnTo>
                <a:lnTo>
                  <a:pt x="1063" y="1311"/>
                </a:lnTo>
                <a:lnTo>
                  <a:pt x="1067" y="1301"/>
                </a:lnTo>
                <a:lnTo>
                  <a:pt x="1065" y="1296"/>
                </a:lnTo>
                <a:lnTo>
                  <a:pt x="1059" y="1290"/>
                </a:lnTo>
                <a:lnTo>
                  <a:pt x="1057" y="1282"/>
                </a:lnTo>
                <a:lnTo>
                  <a:pt x="1048" y="1280"/>
                </a:lnTo>
                <a:lnTo>
                  <a:pt x="1039" y="1273"/>
                </a:lnTo>
                <a:lnTo>
                  <a:pt x="1037" y="1267"/>
                </a:lnTo>
                <a:lnTo>
                  <a:pt x="1048" y="1265"/>
                </a:lnTo>
                <a:lnTo>
                  <a:pt x="1067" y="1267"/>
                </a:lnTo>
                <a:lnTo>
                  <a:pt x="1083" y="1267"/>
                </a:lnTo>
                <a:lnTo>
                  <a:pt x="1094" y="1264"/>
                </a:lnTo>
                <a:lnTo>
                  <a:pt x="1096" y="1249"/>
                </a:lnTo>
                <a:lnTo>
                  <a:pt x="1094" y="1247"/>
                </a:lnTo>
                <a:lnTo>
                  <a:pt x="1089" y="1250"/>
                </a:lnTo>
                <a:lnTo>
                  <a:pt x="1083" y="1252"/>
                </a:lnTo>
                <a:lnTo>
                  <a:pt x="1083" y="1241"/>
                </a:lnTo>
                <a:lnTo>
                  <a:pt x="1089" y="1230"/>
                </a:lnTo>
                <a:lnTo>
                  <a:pt x="1098" y="1230"/>
                </a:lnTo>
                <a:lnTo>
                  <a:pt x="1105" y="1228"/>
                </a:lnTo>
                <a:lnTo>
                  <a:pt x="1111" y="1218"/>
                </a:lnTo>
                <a:lnTo>
                  <a:pt x="1116" y="1222"/>
                </a:lnTo>
                <a:lnTo>
                  <a:pt x="1122" y="1220"/>
                </a:lnTo>
                <a:lnTo>
                  <a:pt x="1125" y="1215"/>
                </a:lnTo>
                <a:lnTo>
                  <a:pt x="1125" y="1202"/>
                </a:lnTo>
                <a:lnTo>
                  <a:pt x="1122" y="1190"/>
                </a:lnTo>
                <a:lnTo>
                  <a:pt x="1120" y="1188"/>
                </a:lnTo>
                <a:lnTo>
                  <a:pt x="1127" y="1187"/>
                </a:lnTo>
                <a:lnTo>
                  <a:pt x="1134" y="1190"/>
                </a:lnTo>
                <a:lnTo>
                  <a:pt x="1143" y="1198"/>
                </a:lnTo>
                <a:lnTo>
                  <a:pt x="1151" y="1202"/>
                </a:lnTo>
                <a:lnTo>
                  <a:pt x="1156" y="1198"/>
                </a:lnTo>
                <a:lnTo>
                  <a:pt x="1160" y="1187"/>
                </a:lnTo>
                <a:lnTo>
                  <a:pt x="1160" y="1177"/>
                </a:lnTo>
                <a:lnTo>
                  <a:pt x="1154" y="1171"/>
                </a:lnTo>
                <a:lnTo>
                  <a:pt x="1145" y="1170"/>
                </a:lnTo>
                <a:lnTo>
                  <a:pt x="1143" y="1162"/>
                </a:lnTo>
                <a:lnTo>
                  <a:pt x="1145" y="1149"/>
                </a:lnTo>
                <a:lnTo>
                  <a:pt x="1149" y="1141"/>
                </a:lnTo>
                <a:lnTo>
                  <a:pt x="1151" y="1149"/>
                </a:lnTo>
                <a:lnTo>
                  <a:pt x="1158" y="1155"/>
                </a:lnTo>
                <a:lnTo>
                  <a:pt x="1167" y="1156"/>
                </a:lnTo>
                <a:lnTo>
                  <a:pt x="1175" y="1155"/>
                </a:lnTo>
                <a:lnTo>
                  <a:pt x="1175" y="1145"/>
                </a:lnTo>
                <a:lnTo>
                  <a:pt x="1186" y="1143"/>
                </a:lnTo>
                <a:lnTo>
                  <a:pt x="1193" y="1143"/>
                </a:lnTo>
                <a:lnTo>
                  <a:pt x="1197" y="1143"/>
                </a:lnTo>
                <a:lnTo>
                  <a:pt x="1198" y="1138"/>
                </a:lnTo>
                <a:lnTo>
                  <a:pt x="1197" y="1140"/>
                </a:lnTo>
                <a:lnTo>
                  <a:pt x="1198" y="1149"/>
                </a:lnTo>
                <a:lnTo>
                  <a:pt x="1202" y="1158"/>
                </a:lnTo>
                <a:lnTo>
                  <a:pt x="1211" y="1155"/>
                </a:lnTo>
                <a:lnTo>
                  <a:pt x="1224" y="1143"/>
                </a:lnTo>
                <a:lnTo>
                  <a:pt x="1235" y="1138"/>
                </a:lnTo>
                <a:lnTo>
                  <a:pt x="1240" y="1140"/>
                </a:lnTo>
                <a:lnTo>
                  <a:pt x="1239" y="1145"/>
                </a:lnTo>
                <a:lnTo>
                  <a:pt x="1235" y="1151"/>
                </a:lnTo>
                <a:lnTo>
                  <a:pt x="1228" y="1156"/>
                </a:lnTo>
                <a:lnTo>
                  <a:pt x="1220" y="1164"/>
                </a:lnTo>
                <a:lnTo>
                  <a:pt x="1213" y="1170"/>
                </a:lnTo>
                <a:lnTo>
                  <a:pt x="1204" y="1175"/>
                </a:lnTo>
                <a:lnTo>
                  <a:pt x="1197" y="1181"/>
                </a:lnTo>
                <a:lnTo>
                  <a:pt x="1189" y="1185"/>
                </a:lnTo>
                <a:lnTo>
                  <a:pt x="1184" y="1187"/>
                </a:lnTo>
                <a:lnTo>
                  <a:pt x="1180" y="1187"/>
                </a:lnTo>
                <a:lnTo>
                  <a:pt x="1180" y="1188"/>
                </a:lnTo>
                <a:lnTo>
                  <a:pt x="1184" y="1190"/>
                </a:lnTo>
                <a:lnTo>
                  <a:pt x="1189" y="1190"/>
                </a:lnTo>
                <a:lnTo>
                  <a:pt x="1197" y="1188"/>
                </a:lnTo>
                <a:lnTo>
                  <a:pt x="1208" y="1185"/>
                </a:lnTo>
                <a:lnTo>
                  <a:pt x="1220" y="1177"/>
                </a:lnTo>
                <a:lnTo>
                  <a:pt x="1235" y="1166"/>
                </a:lnTo>
                <a:lnTo>
                  <a:pt x="1251" y="1153"/>
                </a:lnTo>
                <a:lnTo>
                  <a:pt x="1268" y="1138"/>
                </a:lnTo>
                <a:lnTo>
                  <a:pt x="1284" y="1126"/>
                </a:lnTo>
                <a:lnTo>
                  <a:pt x="1299" y="1115"/>
                </a:lnTo>
                <a:lnTo>
                  <a:pt x="1310" y="1106"/>
                </a:lnTo>
                <a:lnTo>
                  <a:pt x="1315" y="1100"/>
                </a:lnTo>
                <a:lnTo>
                  <a:pt x="1315" y="1096"/>
                </a:lnTo>
                <a:lnTo>
                  <a:pt x="1310" y="1094"/>
                </a:lnTo>
                <a:lnTo>
                  <a:pt x="1308" y="1091"/>
                </a:lnTo>
                <a:lnTo>
                  <a:pt x="1310" y="1083"/>
                </a:lnTo>
                <a:lnTo>
                  <a:pt x="1317" y="1076"/>
                </a:lnTo>
                <a:lnTo>
                  <a:pt x="1330" y="1070"/>
                </a:lnTo>
                <a:lnTo>
                  <a:pt x="1341" y="1064"/>
                </a:lnTo>
                <a:lnTo>
                  <a:pt x="1345" y="1057"/>
                </a:lnTo>
                <a:lnTo>
                  <a:pt x="1341" y="1053"/>
                </a:lnTo>
                <a:lnTo>
                  <a:pt x="1334" y="1051"/>
                </a:lnTo>
                <a:lnTo>
                  <a:pt x="1336" y="1040"/>
                </a:lnTo>
                <a:lnTo>
                  <a:pt x="1334" y="1029"/>
                </a:lnTo>
                <a:lnTo>
                  <a:pt x="1330" y="1015"/>
                </a:lnTo>
                <a:lnTo>
                  <a:pt x="1332" y="1000"/>
                </a:lnTo>
                <a:lnTo>
                  <a:pt x="1348" y="999"/>
                </a:lnTo>
                <a:lnTo>
                  <a:pt x="1363" y="991"/>
                </a:lnTo>
                <a:lnTo>
                  <a:pt x="1374" y="985"/>
                </a:lnTo>
                <a:lnTo>
                  <a:pt x="1376" y="993"/>
                </a:lnTo>
                <a:lnTo>
                  <a:pt x="1369" y="1006"/>
                </a:lnTo>
                <a:lnTo>
                  <a:pt x="1361" y="1017"/>
                </a:lnTo>
                <a:lnTo>
                  <a:pt x="1359" y="1025"/>
                </a:lnTo>
                <a:lnTo>
                  <a:pt x="1372" y="1027"/>
                </a:lnTo>
                <a:lnTo>
                  <a:pt x="1385" y="1025"/>
                </a:lnTo>
                <a:lnTo>
                  <a:pt x="1389" y="1025"/>
                </a:lnTo>
                <a:lnTo>
                  <a:pt x="1383" y="1029"/>
                </a:lnTo>
                <a:lnTo>
                  <a:pt x="1376" y="1038"/>
                </a:lnTo>
                <a:lnTo>
                  <a:pt x="1369" y="1049"/>
                </a:lnTo>
                <a:lnTo>
                  <a:pt x="1361" y="1059"/>
                </a:lnTo>
                <a:lnTo>
                  <a:pt x="1363" y="1059"/>
                </a:lnTo>
                <a:lnTo>
                  <a:pt x="1378" y="1051"/>
                </a:lnTo>
                <a:lnTo>
                  <a:pt x="1392" y="1042"/>
                </a:lnTo>
                <a:lnTo>
                  <a:pt x="1402" y="1034"/>
                </a:lnTo>
                <a:lnTo>
                  <a:pt x="1407" y="1027"/>
                </a:lnTo>
                <a:lnTo>
                  <a:pt x="1412" y="1021"/>
                </a:lnTo>
                <a:lnTo>
                  <a:pt x="1416" y="1015"/>
                </a:lnTo>
                <a:lnTo>
                  <a:pt x="1422" y="1010"/>
                </a:lnTo>
                <a:lnTo>
                  <a:pt x="1429" y="1006"/>
                </a:lnTo>
                <a:lnTo>
                  <a:pt x="1440" y="1002"/>
                </a:lnTo>
                <a:lnTo>
                  <a:pt x="1449" y="1004"/>
                </a:lnTo>
                <a:lnTo>
                  <a:pt x="1456" y="1002"/>
                </a:lnTo>
                <a:lnTo>
                  <a:pt x="1464" y="1000"/>
                </a:lnTo>
                <a:lnTo>
                  <a:pt x="1466" y="999"/>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20" name="Freeform 268">
            <a:extLst>
              <a:ext uri="{FF2B5EF4-FFF2-40B4-BE49-F238E27FC236}">
                <a16:creationId xmlns:a16="http://schemas.microsoft.com/office/drawing/2014/main" id="{B10052E5-B192-4B4B-9FA7-BD6BD78D3E24}"/>
              </a:ext>
            </a:extLst>
          </p:cNvPr>
          <p:cNvSpPr>
            <a:spLocks/>
          </p:cNvSpPr>
          <p:nvPr/>
        </p:nvSpPr>
        <p:spPr bwMode="auto">
          <a:xfrm>
            <a:off x="8292270" y="4688102"/>
            <a:ext cx="400285" cy="740153"/>
          </a:xfrm>
          <a:custGeom>
            <a:avLst/>
            <a:gdLst>
              <a:gd name="T0" fmla="*/ 2147483647 w 382"/>
              <a:gd name="T1" fmla="*/ 2147483647 h 703"/>
              <a:gd name="T2" fmla="*/ 2147483647 w 382"/>
              <a:gd name="T3" fmla="*/ 2147483647 h 703"/>
              <a:gd name="T4" fmla="*/ 2147483647 w 382"/>
              <a:gd name="T5" fmla="*/ 2147483647 h 703"/>
              <a:gd name="T6" fmla="*/ 2147483647 w 382"/>
              <a:gd name="T7" fmla="*/ 2147483647 h 703"/>
              <a:gd name="T8" fmla="*/ 2147483647 w 382"/>
              <a:gd name="T9" fmla="*/ 2147483647 h 703"/>
              <a:gd name="T10" fmla="*/ 2147483647 w 382"/>
              <a:gd name="T11" fmla="*/ 2147483647 h 703"/>
              <a:gd name="T12" fmla="*/ 2147483647 w 382"/>
              <a:gd name="T13" fmla="*/ 2147483647 h 703"/>
              <a:gd name="T14" fmla="*/ 2147483647 w 382"/>
              <a:gd name="T15" fmla="*/ 2147483647 h 703"/>
              <a:gd name="T16" fmla="*/ 2147483647 w 382"/>
              <a:gd name="T17" fmla="*/ 2147483647 h 703"/>
              <a:gd name="T18" fmla="*/ 2147483647 w 382"/>
              <a:gd name="T19" fmla="*/ 2147483647 h 703"/>
              <a:gd name="T20" fmla="*/ 2147483647 w 382"/>
              <a:gd name="T21" fmla="*/ 2147483647 h 703"/>
              <a:gd name="T22" fmla="*/ 2147483647 w 382"/>
              <a:gd name="T23" fmla="*/ 2147483647 h 703"/>
              <a:gd name="T24" fmla="*/ 2147483647 w 382"/>
              <a:gd name="T25" fmla="*/ 2147483647 h 703"/>
              <a:gd name="T26" fmla="*/ 2147483647 w 382"/>
              <a:gd name="T27" fmla="*/ 2147483647 h 703"/>
              <a:gd name="T28" fmla="*/ 2147483647 w 382"/>
              <a:gd name="T29" fmla="*/ 2147483647 h 703"/>
              <a:gd name="T30" fmla="*/ 2147483647 w 382"/>
              <a:gd name="T31" fmla="*/ 2147483647 h 703"/>
              <a:gd name="T32" fmla="*/ 2147483647 w 382"/>
              <a:gd name="T33" fmla="*/ 2147483647 h 703"/>
              <a:gd name="T34" fmla="*/ 2147483647 w 382"/>
              <a:gd name="T35" fmla="*/ 2147483647 h 703"/>
              <a:gd name="T36" fmla="*/ 2147483647 w 382"/>
              <a:gd name="T37" fmla="*/ 2147483647 h 703"/>
              <a:gd name="T38" fmla="*/ 2147483647 w 382"/>
              <a:gd name="T39" fmla="*/ 2147483647 h 703"/>
              <a:gd name="T40" fmla="*/ 2147483647 w 382"/>
              <a:gd name="T41" fmla="*/ 2147483647 h 703"/>
              <a:gd name="T42" fmla="*/ 2147483647 w 382"/>
              <a:gd name="T43" fmla="*/ 2147483647 h 703"/>
              <a:gd name="T44" fmla="*/ 2147483647 w 382"/>
              <a:gd name="T45" fmla="*/ 2147483647 h 703"/>
              <a:gd name="T46" fmla="*/ 2147483647 w 382"/>
              <a:gd name="T47" fmla="*/ 2147483647 h 703"/>
              <a:gd name="T48" fmla="*/ 2147483647 w 382"/>
              <a:gd name="T49" fmla="*/ 2147483647 h 703"/>
              <a:gd name="T50" fmla="*/ 2147483647 w 382"/>
              <a:gd name="T51" fmla="*/ 2147483647 h 703"/>
              <a:gd name="T52" fmla="*/ 2147483647 w 382"/>
              <a:gd name="T53" fmla="*/ 2147483647 h 703"/>
              <a:gd name="T54" fmla="*/ 2147483647 w 382"/>
              <a:gd name="T55" fmla="*/ 2147483647 h 703"/>
              <a:gd name="T56" fmla="*/ 2147483647 w 382"/>
              <a:gd name="T57" fmla="*/ 2147483647 h 703"/>
              <a:gd name="T58" fmla="*/ 2147483647 w 382"/>
              <a:gd name="T59" fmla="*/ 2147483647 h 703"/>
              <a:gd name="T60" fmla="*/ 2147483647 w 382"/>
              <a:gd name="T61" fmla="*/ 2147483647 h 703"/>
              <a:gd name="T62" fmla="*/ 2147483647 w 382"/>
              <a:gd name="T63" fmla="*/ 2147483647 h 703"/>
              <a:gd name="T64" fmla="*/ 2147483647 w 382"/>
              <a:gd name="T65" fmla="*/ 2147483647 h 703"/>
              <a:gd name="T66" fmla="*/ 2147483647 w 382"/>
              <a:gd name="T67" fmla="*/ 2147483647 h 703"/>
              <a:gd name="T68" fmla="*/ 2147483647 w 382"/>
              <a:gd name="T69" fmla="*/ 2147483647 h 703"/>
              <a:gd name="T70" fmla="*/ 0 w 382"/>
              <a:gd name="T71" fmla="*/ 2147483647 h 703"/>
              <a:gd name="T72" fmla="*/ 2147483647 w 382"/>
              <a:gd name="T73" fmla="*/ 2147483647 h 703"/>
              <a:gd name="T74" fmla="*/ 2147483647 w 382"/>
              <a:gd name="T75" fmla="*/ 2147483647 h 703"/>
              <a:gd name="T76" fmla="*/ 2147483647 w 382"/>
              <a:gd name="T77" fmla="*/ 2147483647 h 703"/>
              <a:gd name="T78" fmla="*/ 2147483647 w 382"/>
              <a:gd name="T79" fmla="*/ 2147483647 h 703"/>
              <a:gd name="T80" fmla="*/ 2147483647 w 382"/>
              <a:gd name="T81" fmla="*/ 2147483647 h 703"/>
              <a:gd name="T82" fmla="*/ 2147483647 w 382"/>
              <a:gd name="T83" fmla="*/ 2147483647 h 703"/>
              <a:gd name="T84" fmla="*/ 2147483647 w 382"/>
              <a:gd name="T85" fmla="*/ 2147483647 h 703"/>
              <a:gd name="T86" fmla="*/ 2147483647 w 382"/>
              <a:gd name="T87" fmla="*/ 2147483647 h 703"/>
              <a:gd name="T88" fmla="*/ 2147483647 w 382"/>
              <a:gd name="T89" fmla="*/ 2147483647 h 703"/>
              <a:gd name="T90" fmla="*/ 2147483647 w 382"/>
              <a:gd name="T91" fmla="*/ 2147483647 h 703"/>
              <a:gd name="T92" fmla="*/ 2147483647 w 382"/>
              <a:gd name="T93" fmla="*/ 2147483647 h 703"/>
              <a:gd name="T94" fmla="*/ 2147483647 w 382"/>
              <a:gd name="T95" fmla="*/ 2147483647 h 703"/>
              <a:gd name="T96" fmla="*/ 2147483647 w 382"/>
              <a:gd name="T97" fmla="*/ 2147483647 h 703"/>
              <a:gd name="T98" fmla="*/ 2147483647 w 382"/>
              <a:gd name="T99" fmla="*/ 2147483647 h 703"/>
              <a:gd name="T100" fmla="*/ 2147483647 w 382"/>
              <a:gd name="T101" fmla="*/ 2147483647 h 7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82"/>
              <a:gd name="T154" fmla="*/ 0 h 703"/>
              <a:gd name="T155" fmla="*/ 382 w 382"/>
              <a:gd name="T156" fmla="*/ 703 h 70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82" h="703">
                <a:moveTo>
                  <a:pt x="36" y="314"/>
                </a:moveTo>
                <a:lnTo>
                  <a:pt x="40" y="286"/>
                </a:lnTo>
                <a:lnTo>
                  <a:pt x="36" y="267"/>
                </a:lnTo>
                <a:lnTo>
                  <a:pt x="29" y="252"/>
                </a:lnTo>
                <a:lnTo>
                  <a:pt x="22" y="237"/>
                </a:lnTo>
                <a:lnTo>
                  <a:pt x="23" y="227"/>
                </a:lnTo>
                <a:lnTo>
                  <a:pt x="31" y="222"/>
                </a:lnTo>
                <a:lnTo>
                  <a:pt x="38" y="214"/>
                </a:lnTo>
                <a:lnTo>
                  <a:pt x="42" y="201"/>
                </a:lnTo>
                <a:lnTo>
                  <a:pt x="44" y="186"/>
                </a:lnTo>
                <a:lnTo>
                  <a:pt x="47" y="175"/>
                </a:lnTo>
                <a:lnTo>
                  <a:pt x="51" y="165"/>
                </a:lnTo>
                <a:lnTo>
                  <a:pt x="54" y="154"/>
                </a:lnTo>
                <a:lnTo>
                  <a:pt x="58" y="141"/>
                </a:lnTo>
                <a:lnTo>
                  <a:pt x="65" y="132"/>
                </a:lnTo>
                <a:lnTo>
                  <a:pt x="73" y="122"/>
                </a:lnTo>
                <a:lnTo>
                  <a:pt x="80" y="105"/>
                </a:lnTo>
                <a:lnTo>
                  <a:pt x="87" y="92"/>
                </a:lnTo>
                <a:lnTo>
                  <a:pt x="89" y="77"/>
                </a:lnTo>
                <a:lnTo>
                  <a:pt x="93" y="64"/>
                </a:lnTo>
                <a:lnTo>
                  <a:pt x="104" y="51"/>
                </a:lnTo>
                <a:lnTo>
                  <a:pt x="104" y="45"/>
                </a:lnTo>
                <a:lnTo>
                  <a:pt x="106" y="41"/>
                </a:lnTo>
                <a:lnTo>
                  <a:pt x="109" y="39"/>
                </a:lnTo>
                <a:lnTo>
                  <a:pt x="117" y="38"/>
                </a:lnTo>
                <a:lnTo>
                  <a:pt x="115" y="26"/>
                </a:lnTo>
                <a:lnTo>
                  <a:pt x="115" y="24"/>
                </a:lnTo>
                <a:lnTo>
                  <a:pt x="117" y="21"/>
                </a:lnTo>
                <a:lnTo>
                  <a:pt x="119" y="19"/>
                </a:lnTo>
                <a:lnTo>
                  <a:pt x="120" y="17"/>
                </a:lnTo>
                <a:lnTo>
                  <a:pt x="353" y="0"/>
                </a:lnTo>
                <a:lnTo>
                  <a:pt x="347" y="445"/>
                </a:lnTo>
                <a:lnTo>
                  <a:pt x="382" y="667"/>
                </a:lnTo>
                <a:lnTo>
                  <a:pt x="371" y="667"/>
                </a:lnTo>
                <a:lnTo>
                  <a:pt x="367" y="669"/>
                </a:lnTo>
                <a:lnTo>
                  <a:pt x="364" y="673"/>
                </a:lnTo>
                <a:lnTo>
                  <a:pt x="353" y="675"/>
                </a:lnTo>
                <a:lnTo>
                  <a:pt x="353" y="662"/>
                </a:lnTo>
                <a:lnTo>
                  <a:pt x="353" y="652"/>
                </a:lnTo>
                <a:lnTo>
                  <a:pt x="349" y="650"/>
                </a:lnTo>
                <a:lnTo>
                  <a:pt x="342" y="663"/>
                </a:lnTo>
                <a:lnTo>
                  <a:pt x="338" y="667"/>
                </a:lnTo>
                <a:lnTo>
                  <a:pt x="333" y="669"/>
                </a:lnTo>
                <a:lnTo>
                  <a:pt x="322" y="669"/>
                </a:lnTo>
                <a:lnTo>
                  <a:pt x="303" y="671"/>
                </a:lnTo>
                <a:lnTo>
                  <a:pt x="296" y="675"/>
                </a:lnTo>
                <a:lnTo>
                  <a:pt x="289" y="678"/>
                </a:lnTo>
                <a:lnTo>
                  <a:pt x="281" y="680"/>
                </a:lnTo>
                <a:lnTo>
                  <a:pt x="278" y="680"/>
                </a:lnTo>
                <a:lnTo>
                  <a:pt x="274" y="678"/>
                </a:lnTo>
                <a:lnTo>
                  <a:pt x="269" y="677"/>
                </a:lnTo>
                <a:lnTo>
                  <a:pt x="265" y="675"/>
                </a:lnTo>
                <a:lnTo>
                  <a:pt x="263" y="677"/>
                </a:lnTo>
                <a:lnTo>
                  <a:pt x="261" y="684"/>
                </a:lnTo>
                <a:lnTo>
                  <a:pt x="256" y="695"/>
                </a:lnTo>
                <a:lnTo>
                  <a:pt x="247" y="703"/>
                </a:lnTo>
                <a:lnTo>
                  <a:pt x="236" y="699"/>
                </a:lnTo>
                <a:lnTo>
                  <a:pt x="227" y="675"/>
                </a:lnTo>
                <a:lnTo>
                  <a:pt x="217" y="662"/>
                </a:lnTo>
                <a:lnTo>
                  <a:pt x="208" y="652"/>
                </a:lnTo>
                <a:lnTo>
                  <a:pt x="203" y="635"/>
                </a:lnTo>
                <a:lnTo>
                  <a:pt x="205" y="626"/>
                </a:lnTo>
                <a:lnTo>
                  <a:pt x="208" y="616"/>
                </a:lnTo>
                <a:lnTo>
                  <a:pt x="210" y="607"/>
                </a:lnTo>
                <a:lnTo>
                  <a:pt x="212" y="594"/>
                </a:lnTo>
                <a:lnTo>
                  <a:pt x="7" y="603"/>
                </a:lnTo>
                <a:lnTo>
                  <a:pt x="7" y="598"/>
                </a:lnTo>
                <a:lnTo>
                  <a:pt x="7" y="594"/>
                </a:lnTo>
                <a:lnTo>
                  <a:pt x="5" y="590"/>
                </a:lnTo>
                <a:lnTo>
                  <a:pt x="1" y="588"/>
                </a:lnTo>
                <a:lnTo>
                  <a:pt x="0" y="584"/>
                </a:lnTo>
                <a:lnTo>
                  <a:pt x="0" y="579"/>
                </a:lnTo>
                <a:lnTo>
                  <a:pt x="1" y="571"/>
                </a:lnTo>
                <a:lnTo>
                  <a:pt x="5" y="568"/>
                </a:lnTo>
                <a:lnTo>
                  <a:pt x="7" y="562"/>
                </a:lnTo>
                <a:lnTo>
                  <a:pt x="7" y="553"/>
                </a:lnTo>
                <a:lnTo>
                  <a:pt x="5" y="543"/>
                </a:lnTo>
                <a:lnTo>
                  <a:pt x="9" y="543"/>
                </a:lnTo>
                <a:lnTo>
                  <a:pt x="9" y="517"/>
                </a:lnTo>
                <a:lnTo>
                  <a:pt x="16" y="517"/>
                </a:lnTo>
                <a:lnTo>
                  <a:pt x="27" y="489"/>
                </a:lnTo>
                <a:lnTo>
                  <a:pt x="36" y="475"/>
                </a:lnTo>
                <a:lnTo>
                  <a:pt x="44" y="466"/>
                </a:lnTo>
                <a:lnTo>
                  <a:pt x="45" y="457"/>
                </a:lnTo>
                <a:lnTo>
                  <a:pt x="53" y="442"/>
                </a:lnTo>
                <a:lnTo>
                  <a:pt x="54" y="428"/>
                </a:lnTo>
                <a:lnTo>
                  <a:pt x="60" y="421"/>
                </a:lnTo>
                <a:lnTo>
                  <a:pt x="69" y="417"/>
                </a:lnTo>
                <a:lnTo>
                  <a:pt x="69" y="410"/>
                </a:lnTo>
                <a:lnTo>
                  <a:pt x="64" y="406"/>
                </a:lnTo>
                <a:lnTo>
                  <a:pt x="62" y="400"/>
                </a:lnTo>
                <a:lnTo>
                  <a:pt x="58" y="395"/>
                </a:lnTo>
                <a:lnTo>
                  <a:pt x="51" y="391"/>
                </a:lnTo>
                <a:lnTo>
                  <a:pt x="47" y="372"/>
                </a:lnTo>
                <a:lnTo>
                  <a:pt x="45" y="361"/>
                </a:lnTo>
                <a:lnTo>
                  <a:pt x="45" y="355"/>
                </a:lnTo>
                <a:lnTo>
                  <a:pt x="38" y="353"/>
                </a:lnTo>
                <a:lnTo>
                  <a:pt x="42" y="344"/>
                </a:lnTo>
                <a:lnTo>
                  <a:pt x="45" y="338"/>
                </a:lnTo>
                <a:lnTo>
                  <a:pt x="49" y="333"/>
                </a:lnTo>
                <a:lnTo>
                  <a:pt x="51" y="329"/>
                </a:lnTo>
                <a:lnTo>
                  <a:pt x="36" y="329"/>
                </a:lnTo>
                <a:lnTo>
                  <a:pt x="36" y="314"/>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21" name="Freeform 282">
            <a:extLst>
              <a:ext uri="{FF2B5EF4-FFF2-40B4-BE49-F238E27FC236}">
                <a16:creationId xmlns:a16="http://schemas.microsoft.com/office/drawing/2014/main" id="{033C2388-CE2D-4F02-80C2-7189165A2352}"/>
              </a:ext>
            </a:extLst>
          </p:cNvPr>
          <p:cNvSpPr>
            <a:spLocks/>
          </p:cNvSpPr>
          <p:nvPr/>
        </p:nvSpPr>
        <p:spPr bwMode="auto">
          <a:xfrm>
            <a:off x="9097739" y="4234231"/>
            <a:ext cx="941079" cy="459104"/>
          </a:xfrm>
          <a:custGeom>
            <a:avLst/>
            <a:gdLst>
              <a:gd name="T0" fmla="*/ 2147483647 w 899"/>
              <a:gd name="T1" fmla="*/ 2147483647 h 437"/>
              <a:gd name="T2" fmla="*/ 2147483647 w 899"/>
              <a:gd name="T3" fmla="*/ 2147483647 h 437"/>
              <a:gd name="T4" fmla="*/ 2147483647 w 899"/>
              <a:gd name="T5" fmla="*/ 2147483647 h 437"/>
              <a:gd name="T6" fmla="*/ 2147483647 w 899"/>
              <a:gd name="T7" fmla="*/ 2147483647 h 437"/>
              <a:gd name="T8" fmla="*/ 0 w 899"/>
              <a:gd name="T9" fmla="*/ 2147483647 h 437"/>
              <a:gd name="T10" fmla="*/ 2147483647 w 899"/>
              <a:gd name="T11" fmla="*/ 2147483647 h 437"/>
              <a:gd name="T12" fmla="*/ 2147483647 w 899"/>
              <a:gd name="T13" fmla="*/ 2147483647 h 437"/>
              <a:gd name="T14" fmla="*/ 2147483647 w 899"/>
              <a:gd name="T15" fmla="*/ 2147483647 h 437"/>
              <a:gd name="T16" fmla="*/ 2147483647 w 899"/>
              <a:gd name="T17" fmla="*/ 2147483647 h 437"/>
              <a:gd name="T18" fmla="*/ 2147483647 w 899"/>
              <a:gd name="T19" fmla="*/ 2147483647 h 437"/>
              <a:gd name="T20" fmla="*/ 2147483647 w 899"/>
              <a:gd name="T21" fmla="*/ 2147483647 h 437"/>
              <a:gd name="T22" fmla="*/ 2147483647 w 899"/>
              <a:gd name="T23" fmla="*/ 2147483647 h 437"/>
              <a:gd name="T24" fmla="*/ 2147483647 w 899"/>
              <a:gd name="T25" fmla="*/ 2147483647 h 437"/>
              <a:gd name="T26" fmla="*/ 2147483647 w 899"/>
              <a:gd name="T27" fmla="*/ 2147483647 h 437"/>
              <a:gd name="T28" fmla="*/ 2147483647 w 899"/>
              <a:gd name="T29" fmla="*/ 2147483647 h 437"/>
              <a:gd name="T30" fmla="*/ 2147483647 w 899"/>
              <a:gd name="T31" fmla="*/ 2147483647 h 437"/>
              <a:gd name="T32" fmla="*/ 2147483647 w 899"/>
              <a:gd name="T33" fmla="*/ 2147483647 h 437"/>
              <a:gd name="T34" fmla="*/ 2147483647 w 899"/>
              <a:gd name="T35" fmla="*/ 2147483647 h 437"/>
              <a:gd name="T36" fmla="*/ 2147483647 w 899"/>
              <a:gd name="T37" fmla="*/ 2147483647 h 437"/>
              <a:gd name="T38" fmla="*/ 2147483647 w 899"/>
              <a:gd name="T39" fmla="*/ 2147483647 h 437"/>
              <a:gd name="T40" fmla="*/ 2147483647 w 899"/>
              <a:gd name="T41" fmla="*/ 2147483647 h 437"/>
              <a:gd name="T42" fmla="*/ 2147483647 w 899"/>
              <a:gd name="T43" fmla="*/ 2147483647 h 437"/>
              <a:gd name="T44" fmla="*/ 2147483647 w 899"/>
              <a:gd name="T45" fmla="*/ 2147483647 h 437"/>
              <a:gd name="T46" fmla="*/ 2147483647 w 899"/>
              <a:gd name="T47" fmla="*/ 2147483647 h 437"/>
              <a:gd name="T48" fmla="*/ 2147483647 w 899"/>
              <a:gd name="T49" fmla="*/ 2147483647 h 437"/>
              <a:gd name="T50" fmla="*/ 2147483647 w 899"/>
              <a:gd name="T51" fmla="*/ 2147483647 h 437"/>
              <a:gd name="T52" fmla="*/ 2147483647 w 899"/>
              <a:gd name="T53" fmla="*/ 2147483647 h 437"/>
              <a:gd name="T54" fmla="*/ 2147483647 w 899"/>
              <a:gd name="T55" fmla="*/ 2147483647 h 437"/>
              <a:gd name="T56" fmla="*/ 2147483647 w 899"/>
              <a:gd name="T57" fmla="*/ 2147483647 h 437"/>
              <a:gd name="T58" fmla="*/ 2147483647 w 899"/>
              <a:gd name="T59" fmla="*/ 2147483647 h 437"/>
              <a:gd name="T60" fmla="*/ 2147483647 w 899"/>
              <a:gd name="T61" fmla="*/ 2147483647 h 437"/>
              <a:gd name="T62" fmla="*/ 2147483647 w 899"/>
              <a:gd name="T63" fmla="*/ 2147483647 h 437"/>
              <a:gd name="T64" fmla="*/ 2147483647 w 899"/>
              <a:gd name="T65" fmla="*/ 2147483647 h 437"/>
              <a:gd name="T66" fmla="*/ 2147483647 w 899"/>
              <a:gd name="T67" fmla="*/ 2147483647 h 437"/>
              <a:gd name="T68" fmla="*/ 2147483647 w 899"/>
              <a:gd name="T69" fmla="*/ 2147483647 h 437"/>
              <a:gd name="T70" fmla="*/ 2147483647 w 899"/>
              <a:gd name="T71" fmla="*/ 2147483647 h 437"/>
              <a:gd name="T72" fmla="*/ 2147483647 w 899"/>
              <a:gd name="T73" fmla="*/ 2147483647 h 437"/>
              <a:gd name="T74" fmla="*/ 2147483647 w 899"/>
              <a:gd name="T75" fmla="*/ 2147483647 h 437"/>
              <a:gd name="T76" fmla="*/ 2147483647 w 899"/>
              <a:gd name="T77" fmla="*/ 2147483647 h 437"/>
              <a:gd name="T78" fmla="*/ 2147483647 w 899"/>
              <a:gd name="T79" fmla="*/ 2147483647 h 437"/>
              <a:gd name="T80" fmla="*/ 2147483647 w 899"/>
              <a:gd name="T81" fmla="*/ 2147483647 h 437"/>
              <a:gd name="T82" fmla="*/ 2147483647 w 899"/>
              <a:gd name="T83" fmla="*/ 2147483647 h 437"/>
              <a:gd name="T84" fmla="*/ 2147483647 w 899"/>
              <a:gd name="T85" fmla="*/ 2147483647 h 437"/>
              <a:gd name="T86" fmla="*/ 2147483647 w 899"/>
              <a:gd name="T87" fmla="*/ 2147483647 h 437"/>
              <a:gd name="T88" fmla="*/ 2147483647 w 899"/>
              <a:gd name="T89" fmla="*/ 2147483647 h 437"/>
              <a:gd name="T90" fmla="*/ 2147483647 w 899"/>
              <a:gd name="T91" fmla="*/ 2147483647 h 437"/>
              <a:gd name="T92" fmla="*/ 2147483647 w 899"/>
              <a:gd name="T93" fmla="*/ 2147483647 h 437"/>
              <a:gd name="T94" fmla="*/ 2147483647 w 899"/>
              <a:gd name="T95" fmla="*/ 2147483647 h 437"/>
              <a:gd name="T96" fmla="*/ 2147483647 w 899"/>
              <a:gd name="T97" fmla="*/ 2147483647 h 437"/>
              <a:gd name="T98" fmla="*/ 2147483647 w 899"/>
              <a:gd name="T99" fmla="*/ 2147483647 h 437"/>
              <a:gd name="T100" fmla="*/ 2147483647 w 899"/>
              <a:gd name="T101" fmla="*/ 2147483647 h 43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99"/>
              <a:gd name="T154" fmla="*/ 0 h 437"/>
              <a:gd name="T155" fmla="*/ 899 w 899"/>
              <a:gd name="T156" fmla="*/ 437 h 43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99" h="437">
                <a:moveTo>
                  <a:pt x="644" y="437"/>
                </a:moveTo>
                <a:lnTo>
                  <a:pt x="469" y="299"/>
                </a:lnTo>
                <a:lnTo>
                  <a:pt x="441" y="303"/>
                </a:lnTo>
                <a:lnTo>
                  <a:pt x="403" y="307"/>
                </a:lnTo>
                <a:lnTo>
                  <a:pt x="359" y="311"/>
                </a:lnTo>
                <a:lnTo>
                  <a:pt x="313" y="316"/>
                </a:lnTo>
                <a:lnTo>
                  <a:pt x="267" y="320"/>
                </a:lnTo>
                <a:lnTo>
                  <a:pt x="231" y="324"/>
                </a:lnTo>
                <a:lnTo>
                  <a:pt x="205" y="326"/>
                </a:lnTo>
                <a:lnTo>
                  <a:pt x="196" y="328"/>
                </a:lnTo>
                <a:lnTo>
                  <a:pt x="189" y="329"/>
                </a:lnTo>
                <a:lnTo>
                  <a:pt x="181" y="335"/>
                </a:lnTo>
                <a:lnTo>
                  <a:pt x="172" y="343"/>
                </a:lnTo>
                <a:lnTo>
                  <a:pt x="163" y="348"/>
                </a:lnTo>
                <a:lnTo>
                  <a:pt x="154" y="356"/>
                </a:lnTo>
                <a:lnTo>
                  <a:pt x="145" y="361"/>
                </a:lnTo>
                <a:lnTo>
                  <a:pt x="135" y="367"/>
                </a:lnTo>
                <a:lnTo>
                  <a:pt x="126" y="369"/>
                </a:lnTo>
                <a:lnTo>
                  <a:pt x="0" y="384"/>
                </a:lnTo>
                <a:lnTo>
                  <a:pt x="0" y="356"/>
                </a:lnTo>
                <a:lnTo>
                  <a:pt x="6" y="346"/>
                </a:lnTo>
                <a:lnTo>
                  <a:pt x="15" y="346"/>
                </a:lnTo>
                <a:lnTo>
                  <a:pt x="26" y="348"/>
                </a:lnTo>
                <a:lnTo>
                  <a:pt x="28" y="344"/>
                </a:lnTo>
                <a:lnTo>
                  <a:pt x="26" y="331"/>
                </a:lnTo>
                <a:lnTo>
                  <a:pt x="28" y="324"/>
                </a:lnTo>
                <a:lnTo>
                  <a:pt x="33" y="318"/>
                </a:lnTo>
                <a:lnTo>
                  <a:pt x="38" y="311"/>
                </a:lnTo>
                <a:lnTo>
                  <a:pt x="44" y="303"/>
                </a:lnTo>
                <a:lnTo>
                  <a:pt x="55" y="297"/>
                </a:lnTo>
                <a:lnTo>
                  <a:pt x="71" y="290"/>
                </a:lnTo>
                <a:lnTo>
                  <a:pt x="88" y="277"/>
                </a:lnTo>
                <a:lnTo>
                  <a:pt x="104" y="262"/>
                </a:lnTo>
                <a:lnTo>
                  <a:pt x="121" y="252"/>
                </a:lnTo>
                <a:lnTo>
                  <a:pt x="134" y="243"/>
                </a:lnTo>
                <a:lnTo>
                  <a:pt x="139" y="230"/>
                </a:lnTo>
                <a:lnTo>
                  <a:pt x="139" y="220"/>
                </a:lnTo>
                <a:lnTo>
                  <a:pt x="143" y="215"/>
                </a:lnTo>
                <a:lnTo>
                  <a:pt x="148" y="213"/>
                </a:lnTo>
                <a:lnTo>
                  <a:pt x="156" y="215"/>
                </a:lnTo>
                <a:lnTo>
                  <a:pt x="174" y="211"/>
                </a:lnTo>
                <a:lnTo>
                  <a:pt x="185" y="202"/>
                </a:lnTo>
                <a:lnTo>
                  <a:pt x="192" y="192"/>
                </a:lnTo>
                <a:lnTo>
                  <a:pt x="207" y="188"/>
                </a:lnTo>
                <a:lnTo>
                  <a:pt x="220" y="183"/>
                </a:lnTo>
                <a:lnTo>
                  <a:pt x="227" y="170"/>
                </a:lnTo>
                <a:lnTo>
                  <a:pt x="234" y="151"/>
                </a:lnTo>
                <a:lnTo>
                  <a:pt x="253" y="140"/>
                </a:lnTo>
                <a:lnTo>
                  <a:pt x="253" y="115"/>
                </a:lnTo>
                <a:lnTo>
                  <a:pt x="280" y="111"/>
                </a:lnTo>
                <a:lnTo>
                  <a:pt x="311" y="106"/>
                </a:lnTo>
                <a:lnTo>
                  <a:pt x="346" y="100"/>
                </a:lnTo>
                <a:lnTo>
                  <a:pt x="383" y="93"/>
                </a:lnTo>
                <a:lnTo>
                  <a:pt x="421" y="85"/>
                </a:lnTo>
                <a:lnTo>
                  <a:pt x="461" y="78"/>
                </a:lnTo>
                <a:lnTo>
                  <a:pt x="502" y="70"/>
                </a:lnTo>
                <a:lnTo>
                  <a:pt x="542" y="63"/>
                </a:lnTo>
                <a:lnTo>
                  <a:pt x="580" y="57"/>
                </a:lnTo>
                <a:lnTo>
                  <a:pt x="617" y="49"/>
                </a:lnTo>
                <a:lnTo>
                  <a:pt x="650" y="42"/>
                </a:lnTo>
                <a:lnTo>
                  <a:pt x="679" y="36"/>
                </a:lnTo>
                <a:lnTo>
                  <a:pt x="703" y="32"/>
                </a:lnTo>
                <a:lnTo>
                  <a:pt x="723" y="29"/>
                </a:lnTo>
                <a:lnTo>
                  <a:pt x="736" y="25"/>
                </a:lnTo>
                <a:lnTo>
                  <a:pt x="743" y="23"/>
                </a:lnTo>
                <a:lnTo>
                  <a:pt x="749" y="19"/>
                </a:lnTo>
                <a:lnTo>
                  <a:pt x="754" y="17"/>
                </a:lnTo>
                <a:lnTo>
                  <a:pt x="760" y="14"/>
                </a:lnTo>
                <a:lnTo>
                  <a:pt x="769" y="12"/>
                </a:lnTo>
                <a:lnTo>
                  <a:pt x="780" y="8"/>
                </a:lnTo>
                <a:lnTo>
                  <a:pt x="794" y="6"/>
                </a:lnTo>
                <a:lnTo>
                  <a:pt x="814" y="2"/>
                </a:lnTo>
                <a:lnTo>
                  <a:pt x="840" y="0"/>
                </a:lnTo>
                <a:lnTo>
                  <a:pt x="846" y="6"/>
                </a:lnTo>
                <a:lnTo>
                  <a:pt x="851" y="14"/>
                </a:lnTo>
                <a:lnTo>
                  <a:pt x="857" y="23"/>
                </a:lnTo>
                <a:lnTo>
                  <a:pt x="862" y="31"/>
                </a:lnTo>
                <a:lnTo>
                  <a:pt x="868" y="38"/>
                </a:lnTo>
                <a:lnTo>
                  <a:pt x="869" y="46"/>
                </a:lnTo>
                <a:lnTo>
                  <a:pt x="868" y="51"/>
                </a:lnTo>
                <a:lnTo>
                  <a:pt x="862" y="53"/>
                </a:lnTo>
                <a:lnTo>
                  <a:pt x="862" y="49"/>
                </a:lnTo>
                <a:lnTo>
                  <a:pt x="862" y="46"/>
                </a:lnTo>
                <a:lnTo>
                  <a:pt x="862" y="44"/>
                </a:lnTo>
                <a:lnTo>
                  <a:pt x="862" y="42"/>
                </a:lnTo>
                <a:lnTo>
                  <a:pt x="858" y="44"/>
                </a:lnTo>
                <a:lnTo>
                  <a:pt x="853" y="40"/>
                </a:lnTo>
                <a:lnTo>
                  <a:pt x="844" y="38"/>
                </a:lnTo>
                <a:lnTo>
                  <a:pt x="836" y="38"/>
                </a:lnTo>
                <a:lnTo>
                  <a:pt x="842" y="44"/>
                </a:lnTo>
                <a:lnTo>
                  <a:pt x="847" y="49"/>
                </a:lnTo>
                <a:lnTo>
                  <a:pt x="847" y="53"/>
                </a:lnTo>
                <a:lnTo>
                  <a:pt x="838" y="57"/>
                </a:lnTo>
                <a:lnTo>
                  <a:pt x="824" y="66"/>
                </a:lnTo>
                <a:lnTo>
                  <a:pt x="813" y="79"/>
                </a:lnTo>
                <a:lnTo>
                  <a:pt x="802" y="85"/>
                </a:lnTo>
                <a:lnTo>
                  <a:pt x="785" y="78"/>
                </a:lnTo>
                <a:lnTo>
                  <a:pt x="769" y="64"/>
                </a:lnTo>
                <a:lnTo>
                  <a:pt x="760" y="59"/>
                </a:lnTo>
                <a:lnTo>
                  <a:pt x="756" y="61"/>
                </a:lnTo>
                <a:lnTo>
                  <a:pt x="752" y="72"/>
                </a:lnTo>
                <a:lnTo>
                  <a:pt x="758" y="76"/>
                </a:lnTo>
                <a:lnTo>
                  <a:pt x="765" y="74"/>
                </a:lnTo>
                <a:lnTo>
                  <a:pt x="774" y="76"/>
                </a:lnTo>
                <a:lnTo>
                  <a:pt x="780" y="87"/>
                </a:lnTo>
                <a:lnTo>
                  <a:pt x="782" y="93"/>
                </a:lnTo>
                <a:lnTo>
                  <a:pt x="783" y="98"/>
                </a:lnTo>
                <a:lnTo>
                  <a:pt x="782" y="104"/>
                </a:lnTo>
                <a:lnTo>
                  <a:pt x="778" y="110"/>
                </a:lnTo>
                <a:lnTo>
                  <a:pt x="778" y="113"/>
                </a:lnTo>
                <a:lnTo>
                  <a:pt x="780" y="115"/>
                </a:lnTo>
                <a:lnTo>
                  <a:pt x="782" y="115"/>
                </a:lnTo>
                <a:lnTo>
                  <a:pt x="783" y="110"/>
                </a:lnTo>
                <a:lnTo>
                  <a:pt x="791" y="102"/>
                </a:lnTo>
                <a:lnTo>
                  <a:pt x="803" y="96"/>
                </a:lnTo>
                <a:lnTo>
                  <a:pt x="816" y="93"/>
                </a:lnTo>
                <a:lnTo>
                  <a:pt x="829" y="91"/>
                </a:lnTo>
                <a:lnTo>
                  <a:pt x="836" y="91"/>
                </a:lnTo>
                <a:lnTo>
                  <a:pt x="842" y="87"/>
                </a:lnTo>
                <a:lnTo>
                  <a:pt x="846" y="83"/>
                </a:lnTo>
                <a:lnTo>
                  <a:pt x="853" y="81"/>
                </a:lnTo>
                <a:lnTo>
                  <a:pt x="860" y="85"/>
                </a:lnTo>
                <a:lnTo>
                  <a:pt x="862" y="98"/>
                </a:lnTo>
                <a:lnTo>
                  <a:pt x="862" y="113"/>
                </a:lnTo>
                <a:lnTo>
                  <a:pt x="868" y="121"/>
                </a:lnTo>
                <a:lnTo>
                  <a:pt x="873" y="113"/>
                </a:lnTo>
                <a:lnTo>
                  <a:pt x="873" y="102"/>
                </a:lnTo>
                <a:lnTo>
                  <a:pt x="875" y="89"/>
                </a:lnTo>
                <a:lnTo>
                  <a:pt x="882" y="83"/>
                </a:lnTo>
                <a:lnTo>
                  <a:pt x="888" y="81"/>
                </a:lnTo>
                <a:lnTo>
                  <a:pt x="893" y="83"/>
                </a:lnTo>
                <a:lnTo>
                  <a:pt x="897" y="89"/>
                </a:lnTo>
                <a:lnTo>
                  <a:pt x="899" y="100"/>
                </a:lnTo>
                <a:lnTo>
                  <a:pt x="895" y="121"/>
                </a:lnTo>
                <a:lnTo>
                  <a:pt x="886" y="132"/>
                </a:lnTo>
                <a:lnTo>
                  <a:pt x="880" y="141"/>
                </a:lnTo>
                <a:lnTo>
                  <a:pt x="879" y="151"/>
                </a:lnTo>
                <a:lnTo>
                  <a:pt x="871" y="164"/>
                </a:lnTo>
                <a:lnTo>
                  <a:pt x="862" y="172"/>
                </a:lnTo>
                <a:lnTo>
                  <a:pt x="849" y="175"/>
                </a:lnTo>
                <a:lnTo>
                  <a:pt x="838" y="173"/>
                </a:lnTo>
                <a:lnTo>
                  <a:pt x="827" y="172"/>
                </a:lnTo>
                <a:lnTo>
                  <a:pt x="822" y="166"/>
                </a:lnTo>
                <a:lnTo>
                  <a:pt x="820" y="162"/>
                </a:lnTo>
                <a:lnTo>
                  <a:pt x="824" y="156"/>
                </a:lnTo>
                <a:lnTo>
                  <a:pt x="825" y="153"/>
                </a:lnTo>
                <a:lnTo>
                  <a:pt x="814" y="153"/>
                </a:lnTo>
                <a:lnTo>
                  <a:pt x="803" y="156"/>
                </a:lnTo>
                <a:lnTo>
                  <a:pt x="800" y="164"/>
                </a:lnTo>
                <a:lnTo>
                  <a:pt x="807" y="170"/>
                </a:lnTo>
                <a:lnTo>
                  <a:pt x="807" y="173"/>
                </a:lnTo>
                <a:lnTo>
                  <a:pt x="800" y="173"/>
                </a:lnTo>
                <a:lnTo>
                  <a:pt x="789" y="173"/>
                </a:lnTo>
                <a:lnTo>
                  <a:pt x="776" y="172"/>
                </a:lnTo>
                <a:lnTo>
                  <a:pt x="767" y="170"/>
                </a:lnTo>
                <a:lnTo>
                  <a:pt x="760" y="172"/>
                </a:lnTo>
                <a:lnTo>
                  <a:pt x="761" y="173"/>
                </a:lnTo>
                <a:lnTo>
                  <a:pt x="771" y="179"/>
                </a:lnTo>
                <a:lnTo>
                  <a:pt x="782" y="183"/>
                </a:lnTo>
                <a:lnTo>
                  <a:pt x="792" y="185"/>
                </a:lnTo>
                <a:lnTo>
                  <a:pt x="803" y="188"/>
                </a:lnTo>
                <a:lnTo>
                  <a:pt x="814" y="190"/>
                </a:lnTo>
                <a:lnTo>
                  <a:pt x="820" y="194"/>
                </a:lnTo>
                <a:lnTo>
                  <a:pt x="824" y="198"/>
                </a:lnTo>
                <a:lnTo>
                  <a:pt x="824" y="205"/>
                </a:lnTo>
                <a:lnTo>
                  <a:pt x="814" y="228"/>
                </a:lnTo>
                <a:lnTo>
                  <a:pt x="802" y="230"/>
                </a:lnTo>
                <a:lnTo>
                  <a:pt x="787" y="224"/>
                </a:lnTo>
                <a:lnTo>
                  <a:pt x="776" y="222"/>
                </a:lnTo>
                <a:lnTo>
                  <a:pt x="782" y="234"/>
                </a:lnTo>
                <a:lnTo>
                  <a:pt x="796" y="241"/>
                </a:lnTo>
                <a:lnTo>
                  <a:pt x="813" y="241"/>
                </a:lnTo>
                <a:lnTo>
                  <a:pt x="827" y="232"/>
                </a:lnTo>
                <a:lnTo>
                  <a:pt x="833" y="224"/>
                </a:lnTo>
                <a:lnTo>
                  <a:pt x="838" y="219"/>
                </a:lnTo>
                <a:lnTo>
                  <a:pt x="844" y="219"/>
                </a:lnTo>
                <a:lnTo>
                  <a:pt x="847" y="226"/>
                </a:lnTo>
                <a:lnTo>
                  <a:pt x="851" y="232"/>
                </a:lnTo>
                <a:lnTo>
                  <a:pt x="858" y="232"/>
                </a:lnTo>
                <a:lnTo>
                  <a:pt x="858" y="235"/>
                </a:lnTo>
                <a:lnTo>
                  <a:pt x="847" y="250"/>
                </a:lnTo>
                <a:lnTo>
                  <a:pt x="840" y="258"/>
                </a:lnTo>
                <a:lnTo>
                  <a:pt x="831" y="262"/>
                </a:lnTo>
                <a:lnTo>
                  <a:pt x="824" y="264"/>
                </a:lnTo>
                <a:lnTo>
                  <a:pt x="816" y="264"/>
                </a:lnTo>
                <a:lnTo>
                  <a:pt x="807" y="266"/>
                </a:lnTo>
                <a:lnTo>
                  <a:pt x="798" y="269"/>
                </a:lnTo>
                <a:lnTo>
                  <a:pt x="787" y="279"/>
                </a:lnTo>
                <a:lnTo>
                  <a:pt x="774" y="292"/>
                </a:lnTo>
                <a:lnTo>
                  <a:pt x="761" y="305"/>
                </a:lnTo>
                <a:lnTo>
                  <a:pt x="752" y="320"/>
                </a:lnTo>
                <a:lnTo>
                  <a:pt x="743" y="333"/>
                </a:lnTo>
                <a:lnTo>
                  <a:pt x="734" y="343"/>
                </a:lnTo>
                <a:lnTo>
                  <a:pt x="717" y="360"/>
                </a:lnTo>
                <a:lnTo>
                  <a:pt x="708" y="375"/>
                </a:lnTo>
                <a:lnTo>
                  <a:pt x="706" y="388"/>
                </a:lnTo>
                <a:lnTo>
                  <a:pt x="705" y="399"/>
                </a:lnTo>
                <a:lnTo>
                  <a:pt x="706" y="408"/>
                </a:lnTo>
                <a:lnTo>
                  <a:pt x="705" y="414"/>
                </a:lnTo>
                <a:lnTo>
                  <a:pt x="701" y="420"/>
                </a:lnTo>
                <a:lnTo>
                  <a:pt x="692" y="422"/>
                </a:lnTo>
                <a:lnTo>
                  <a:pt x="679" y="422"/>
                </a:lnTo>
                <a:lnTo>
                  <a:pt x="670" y="423"/>
                </a:lnTo>
                <a:lnTo>
                  <a:pt x="659" y="429"/>
                </a:lnTo>
                <a:lnTo>
                  <a:pt x="644" y="437"/>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22" name="Freeform 336">
            <a:extLst>
              <a:ext uri="{FF2B5EF4-FFF2-40B4-BE49-F238E27FC236}">
                <a16:creationId xmlns:a16="http://schemas.microsoft.com/office/drawing/2014/main" id="{D0D305F7-6F79-4AAA-942B-B3D43DCB2DA9}"/>
              </a:ext>
            </a:extLst>
          </p:cNvPr>
          <p:cNvSpPr>
            <a:spLocks/>
          </p:cNvSpPr>
          <p:nvPr/>
        </p:nvSpPr>
        <p:spPr bwMode="auto">
          <a:xfrm>
            <a:off x="8772610" y="5208302"/>
            <a:ext cx="1027671" cy="851874"/>
          </a:xfrm>
          <a:custGeom>
            <a:avLst/>
            <a:gdLst>
              <a:gd name="T0" fmla="*/ 2147483647 w 975"/>
              <a:gd name="T1" fmla="*/ 2147483647 h 806"/>
              <a:gd name="T2" fmla="*/ 2147483647 w 975"/>
              <a:gd name="T3" fmla="*/ 2147483647 h 806"/>
              <a:gd name="T4" fmla="*/ 2147483647 w 975"/>
              <a:gd name="T5" fmla="*/ 2147483647 h 806"/>
              <a:gd name="T6" fmla="*/ 2147483647 w 975"/>
              <a:gd name="T7" fmla="*/ 2147483647 h 806"/>
              <a:gd name="T8" fmla="*/ 2147483647 w 975"/>
              <a:gd name="T9" fmla="*/ 2147483647 h 806"/>
              <a:gd name="T10" fmla="*/ 2147483647 w 975"/>
              <a:gd name="T11" fmla="*/ 2147483647 h 806"/>
              <a:gd name="T12" fmla="*/ 2147483647 w 975"/>
              <a:gd name="T13" fmla="*/ 2147483647 h 806"/>
              <a:gd name="T14" fmla="*/ 2147483647 w 975"/>
              <a:gd name="T15" fmla="*/ 2147483647 h 806"/>
              <a:gd name="T16" fmla="*/ 2147483647 w 975"/>
              <a:gd name="T17" fmla="*/ 2147483647 h 806"/>
              <a:gd name="T18" fmla="*/ 2147483647 w 975"/>
              <a:gd name="T19" fmla="*/ 2147483647 h 806"/>
              <a:gd name="T20" fmla="*/ 2147483647 w 975"/>
              <a:gd name="T21" fmla="*/ 2147483647 h 806"/>
              <a:gd name="T22" fmla="*/ 2147483647 w 975"/>
              <a:gd name="T23" fmla="*/ 2147483647 h 806"/>
              <a:gd name="T24" fmla="*/ 2147483647 w 975"/>
              <a:gd name="T25" fmla="*/ 2147483647 h 806"/>
              <a:gd name="T26" fmla="*/ 2147483647 w 975"/>
              <a:gd name="T27" fmla="*/ 2147483647 h 806"/>
              <a:gd name="T28" fmla="*/ 2147483647 w 975"/>
              <a:gd name="T29" fmla="*/ 2147483647 h 806"/>
              <a:gd name="T30" fmla="*/ 2147483647 w 975"/>
              <a:gd name="T31" fmla="*/ 2147483647 h 806"/>
              <a:gd name="T32" fmla="*/ 2147483647 w 975"/>
              <a:gd name="T33" fmla="*/ 2147483647 h 806"/>
              <a:gd name="T34" fmla="*/ 2147483647 w 975"/>
              <a:gd name="T35" fmla="*/ 2147483647 h 806"/>
              <a:gd name="T36" fmla="*/ 2147483647 w 975"/>
              <a:gd name="T37" fmla="*/ 2147483647 h 806"/>
              <a:gd name="T38" fmla="*/ 2147483647 w 975"/>
              <a:gd name="T39" fmla="*/ 2147483647 h 806"/>
              <a:gd name="T40" fmla="*/ 2147483647 w 975"/>
              <a:gd name="T41" fmla="*/ 2147483647 h 806"/>
              <a:gd name="T42" fmla="*/ 2147483647 w 975"/>
              <a:gd name="T43" fmla="*/ 2147483647 h 806"/>
              <a:gd name="T44" fmla="*/ 2147483647 w 975"/>
              <a:gd name="T45" fmla="*/ 2147483647 h 806"/>
              <a:gd name="T46" fmla="*/ 2147483647 w 975"/>
              <a:gd name="T47" fmla="*/ 2147483647 h 806"/>
              <a:gd name="T48" fmla="*/ 2147483647 w 975"/>
              <a:gd name="T49" fmla="*/ 2147483647 h 806"/>
              <a:gd name="T50" fmla="*/ 2147483647 w 975"/>
              <a:gd name="T51" fmla="*/ 2147483647 h 806"/>
              <a:gd name="T52" fmla="*/ 2147483647 w 975"/>
              <a:gd name="T53" fmla="*/ 2147483647 h 806"/>
              <a:gd name="T54" fmla="*/ 2147483647 w 975"/>
              <a:gd name="T55" fmla="*/ 2147483647 h 806"/>
              <a:gd name="T56" fmla="*/ 2147483647 w 975"/>
              <a:gd name="T57" fmla="*/ 2147483647 h 806"/>
              <a:gd name="T58" fmla="*/ 2147483647 w 975"/>
              <a:gd name="T59" fmla="*/ 2147483647 h 806"/>
              <a:gd name="T60" fmla="*/ 2147483647 w 975"/>
              <a:gd name="T61" fmla="*/ 2147483647 h 806"/>
              <a:gd name="T62" fmla="*/ 2147483647 w 975"/>
              <a:gd name="T63" fmla="*/ 2147483647 h 806"/>
              <a:gd name="T64" fmla="*/ 2147483647 w 975"/>
              <a:gd name="T65" fmla="*/ 2147483647 h 806"/>
              <a:gd name="T66" fmla="*/ 2147483647 w 975"/>
              <a:gd name="T67" fmla="*/ 2147483647 h 806"/>
              <a:gd name="T68" fmla="*/ 2147483647 w 975"/>
              <a:gd name="T69" fmla="*/ 2147483647 h 806"/>
              <a:gd name="T70" fmla="*/ 2147483647 w 975"/>
              <a:gd name="T71" fmla="*/ 2147483647 h 806"/>
              <a:gd name="T72" fmla="*/ 2147483647 w 975"/>
              <a:gd name="T73" fmla="*/ 2147483647 h 806"/>
              <a:gd name="T74" fmla="*/ 2147483647 w 975"/>
              <a:gd name="T75" fmla="*/ 2147483647 h 806"/>
              <a:gd name="T76" fmla="*/ 2147483647 w 975"/>
              <a:gd name="T77" fmla="*/ 2147483647 h 806"/>
              <a:gd name="T78" fmla="*/ 2147483647 w 975"/>
              <a:gd name="T79" fmla="*/ 2147483647 h 806"/>
              <a:gd name="T80" fmla="*/ 2147483647 w 975"/>
              <a:gd name="T81" fmla="*/ 2147483647 h 806"/>
              <a:gd name="T82" fmla="*/ 2147483647 w 975"/>
              <a:gd name="T83" fmla="*/ 2147483647 h 806"/>
              <a:gd name="T84" fmla="*/ 2147483647 w 975"/>
              <a:gd name="T85" fmla="*/ 2147483647 h 806"/>
              <a:gd name="T86" fmla="*/ 2147483647 w 975"/>
              <a:gd name="T87" fmla="*/ 2147483647 h 806"/>
              <a:gd name="T88" fmla="*/ 2147483647 w 975"/>
              <a:gd name="T89" fmla="*/ 2147483647 h 806"/>
              <a:gd name="T90" fmla="*/ 2147483647 w 975"/>
              <a:gd name="T91" fmla="*/ 2147483647 h 806"/>
              <a:gd name="T92" fmla="*/ 2147483647 w 975"/>
              <a:gd name="T93" fmla="*/ 0 h 806"/>
              <a:gd name="T94" fmla="*/ 2147483647 w 975"/>
              <a:gd name="T95" fmla="*/ 2147483647 h 806"/>
              <a:gd name="T96" fmla="*/ 2147483647 w 975"/>
              <a:gd name="T97" fmla="*/ 2147483647 h 806"/>
              <a:gd name="T98" fmla="*/ 2147483647 w 975"/>
              <a:gd name="T99" fmla="*/ 2147483647 h 806"/>
              <a:gd name="T100" fmla="*/ 2147483647 w 975"/>
              <a:gd name="T101" fmla="*/ 2147483647 h 806"/>
              <a:gd name="T102" fmla="*/ 2147483647 w 975"/>
              <a:gd name="T103" fmla="*/ 2147483647 h 806"/>
              <a:gd name="T104" fmla="*/ 2147483647 w 975"/>
              <a:gd name="T105" fmla="*/ 2147483647 h 806"/>
              <a:gd name="T106" fmla="*/ 2147483647 w 975"/>
              <a:gd name="T107" fmla="*/ 2147483647 h 806"/>
              <a:gd name="T108" fmla="*/ 2147483647 w 975"/>
              <a:gd name="T109" fmla="*/ 2147483647 h 806"/>
              <a:gd name="T110" fmla="*/ 2147483647 w 975"/>
              <a:gd name="T111" fmla="*/ 2147483647 h 806"/>
              <a:gd name="T112" fmla="*/ 2147483647 w 975"/>
              <a:gd name="T113" fmla="*/ 2147483647 h 806"/>
              <a:gd name="T114" fmla="*/ 2147483647 w 975"/>
              <a:gd name="T115" fmla="*/ 2147483647 h 806"/>
              <a:gd name="T116" fmla="*/ 2147483647 w 975"/>
              <a:gd name="T117" fmla="*/ 2147483647 h 806"/>
              <a:gd name="T118" fmla="*/ 2147483647 w 975"/>
              <a:gd name="T119" fmla="*/ 2147483647 h 8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75"/>
              <a:gd name="T181" fmla="*/ 0 h 806"/>
              <a:gd name="T182" fmla="*/ 975 w 975"/>
              <a:gd name="T183" fmla="*/ 806 h 8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75" h="806">
                <a:moveTo>
                  <a:pt x="975" y="669"/>
                </a:moveTo>
                <a:lnTo>
                  <a:pt x="973" y="676"/>
                </a:lnTo>
                <a:lnTo>
                  <a:pt x="970" y="684"/>
                </a:lnTo>
                <a:lnTo>
                  <a:pt x="968" y="690"/>
                </a:lnTo>
                <a:lnTo>
                  <a:pt x="966" y="695"/>
                </a:lnTo>
                <a:lnTo>
                  <a:pt x="966" y="701"/>
                </a:lnTo>
                <a:lnTo>
                  <a:pt x="964" y="705"/>
                </a:lnTo>
                <a:lnTo>
                  <a:pt x="962" y="712"/>
                </a:lnTo>
                <a:lnTo>
                  <a:pt x="962" y="721"/>
                </a:lnTo>
                <a:lnTo>
                  <a:pt x="964" y="735"/>
                </a:lnTo>
                <a:lnTo>
                  <a:pt x="964" y="748"/>
                </a:lnTo>
                <a:lnTo>
                  <a:pt x="964" y="757"/>
                </a:lnTo>
                <a:lnTo>
                  <a:pt x="962" y="765"/>
                </a:lnTo>
                <a:lnTo>
                  <a:pt x="957" y="768"/>
                </a:lnTo>
                <a:lnTo>
                  <a:pt x="951" y="772"/>
                </a:lnTo>
                <a:lnTo>
                  <a:pt x="946" y="776"/>
                </a:lnTo>
                <a:lnTo>
                  <a:pt x="940" y="778"/>
                </a:lnTo>
                <a:lnTo>
                  <a:pt x="935" y="782"/>
                </a:lnTo>
                <a:lnTo>
                  <a:pt x="931" y="787"/>
                </a:lnTo>
                <a:lnTo>
                  <a:pt x="927" y="791"/>
                </a:lnTo>
                <a:lnTo>
                  <a:pt x="926" y="793"/>
                </a:lnTo>
                <a:lnTo>
                  <a:pt x="924" y="793"/>
                </a:lnTo>
                <a:lnTo>
                  <a:pt x="920" y="793"/>
                </a:lnTo>
                <a:lnTo>
                  <a:pt x="913" y="795"/>
                </a:lnTo>
                <a:lnTo>
                  <a:pt x="907" y="795"/>
                </a:lnTo>
                <a:lnTo>
                  <a:pt x="904" y="797"/>
                </a:lnTo>
                <a:lnTo>
                  <a:pt x="900" y="800"/>
                </a:lnTo>
                <a:lnTo>
                  <a:pt x="893" y="804"/>
                </a:lnTo>
                <a:lnTo>
                  <a:pt x="876" y="806"/>
                </a:lnTo>
                <a:lnTo>
                  <a:pt x="873" y="806"/>
                </a:lnTo>
                <a:lnTo>
                  <a:pt x="867" y="802"/>
                </a:lnTo>
                <a:lnTo>
                  <a:pt x="863" y="799"/>
                </a:lnTo>
                <a:lnTo>
                  <a:pt x="860" y="800"/>
                </a:lnTo>
                <a:lnTo>
                  <a:pt x="860" y="797"/>
                </a:lnTo>
                <a:lnTo>
                  <a:pt x="860" y="783"/>
                </a:lnTo>
                <a:lnTo>
                  <a:pt x="858" y="768"/>
                </a:lnTo>
                <a:lnTo>
                  <a:pt x="849" y="755"/>
                </a:lnTo>
                <a:lnTo>
                  <a:pt x="845" y="748"/>
                </a:lnTo>
                <a:lnTo>
                  <a:pt x="841" y="740"/>
                </a:lnTo>
                <a:lnTo>
                  <a:pt x="838" y="735"/>
                </a:lnTo>
                <a:lnTo>
                  <a:pt x="834" y="735"/>
                </a:lnTo>
                <a:lnTo>
                  <a:pt x="829" y="725"/>
                </a:lnTo>
                <a:lnTo>
                  <a:pt x="821" y="712"/>
                </a:lnTo>
                <a:lnTo>
                  <a:pt x="810" y="703"/>
                </a:lnTo>
                <a:lnTo>
                  <a:pt x="801" y="697"/>
                </a:lnTo>
                <a:lnTo>
                  <a:pt x="792" y="695"/>
                </a:lnTo>
                <a:lnTo>
                  <a:pt x="783" y="693"/>
                </a:lnTo>
                <a:lnTo>
                  <a:pt x="774" y="688"/>
                </a:lnTo>
                <a:lnTo>
                  <a:pt x="765" y="678"/>
                </a:lnTo>
                <a:lnTo>
                  <a:pt x="759" y="663"/>
                </a:lnTo>
                <a:lnTo>
                  <a:pt x="755" y="646"/>
                </a:lnTo>
                <a:lnTo>
                  <a:pt x="752" y="633"/>
                </a:lnTo>
                <a:lnTo>
                  <a:pt x="746" y="626"/>
                </a:lnTo>
                <a:lnTo>
                  <a:pt x="739" y="620"/>
                </a:lnTo>
                <a:lnTo>
                  <a:pt x="732" y="612"/>
                </a:lnTo>
                <a:lnTo>
                  <a:pt x="724" y="603"/>
                </a:lnTo>
                <a:lnTo>
                  <a:pt x="719" y="590"/>
                </a:lnTo>
                <a:lnTo>
                  <a:pt x="715" y="577"/>
                </a:lnTo>
                <a:lnTo>
                  <a:pt x="713" y="565"/>
                </a:lnTo>
                <a:lnTo>
                  <a:pt x="708" y="562"/>
                </a:lnTo>
                <a:lnTo>
                  <a:pt x="701" y="560"/>
                </a:lnTo>
                <a:lnTo>
                  <a:pt x="706" y="565"/>
                </a:lnTo>
                <a:lnTo>
                  <a:pt x="708" y="571"/>
                </a:lnTo>
                <a:lnTo>
                  <a:pt x="704" y="577"/>
                </a:lnTo>
                <a:lnTo>
                  <a:pt x="691" y="575"/>
                </a:lnTo>
                <a:lnTo>
                  <a:pt x="682" y="567"/>
                </a:lnTo>
                <a:lnTo>
                  <a:pt x="671" y="556"/>
                </a:lnTo>
                <a:lnTo>
                  <a:pt x="662" y="541"/>
                </a:lnTo>
                <a:lnTo>
                  <a:pt x="655" y="530"/>
                </a:lnTo>
                <a:lnTo>
                  <a:pt x="651" y="518"/>
                </a:lnTo>
                <a:lnTo>
                  <a:pt x="649" y="509"/>
                </a:lnTo>
                <a:lnTo>
                  <a:pt x="644" y="498"/>
                </a:lnTo>
                <a:lnTo>
                  <a:pt x="638" y="490"/>
                </a:lnTo>
                <a:lnTo>
                  <a:pt x="635" y="485"/>
                </a:lnTo>
                <a:lnTo>
                  <a:pt x="638" y="477"/>
                </a:lnTo>
                <a:lnTo>
                  <a:pt x="642" y="470"/>
                </a:lnTo>
                <a:lnTo>
                  <a:pt x="642" y="464"/>
                </a:lnTo>
                <a:lnTo>
                  <a:pt x="646" y="456"/>
                </a:lnTo>
                <a:lnTo>
                  <a:pt x="651" y="447"/>
                </a:lnTo>
                <a:lnTo>
                  <a:pt x="657" y="438"/>
                </a:lnTo>
                <a:lnTo>
                  <a:pt x="655" y="428"/>
                </a:lnTo>
                <a:lnTo>
                  <a:pt x="649" y="423"/>
                </a:lnTo>
                <a:lnTo>
                  <a:pt x="644" y="421"/>
                </a:lnTo>
                <a:lnTo>
                  <a:pt x="642" y="423"/>
                </a:lnTo>
                <a:lnTo>
                  <a:pt x="644" y="430"/>
                </a:lnTo>
                <a:lnTo>
                  <a:pt x="644" y="436"/>
                </a:lnTo>
                <a:lnTo>
                  <a:pt x="640" y="438"/>
                </a:lnTo>
                <a:lnTo>
                  <a:pt x="636" y="436"/>
                </a:lnTo>
                <a:lnTo>
                  <a:pt x="631" y="428"/>
                </a:lnTo>
                <a:lnTo>
                  <a:pt x="627" y="421"/>
                </a:lnTo>
                <a:lnTo>
                  <a:pt x="624" y="417"/>
                </a:lnTo>
                <a:lnTo>
                  <a:pt x="622" y="419"/>
                </a:lnTo>
                <a:lnTo>
                  <a:pt x="622" y="424"/>
                </a:lnTo>
                <a:lnTo>
                  <a:pt x="625" y="434"/>
                </a:lnTo>
                <a:lnTo>
                  <a:pt x="629" y="443"/>
                </a:lnTo>
                <a:lnTo>
                  <a:pt x="629" y="453"/>
                </a:lnTo>
                <a:lnTo>
                  <a:pt x="625" y="456"/>
                </a:lnTo>
                <a:lnTo>
                  <a:pt x="620" y="455"/>
                </a:lnTo>
                <a:lnTo>
                  <a:pt x="616" y="451"/>
                </a:lnTo>
                <a:lnTo>
                  <a:pt x="611" y="447"/>
                </a:lnTo>
                <a:lnTo>
                  <a:pt x="605" y="447"/>
                </a:lnTo>
                <a:lnTo>
                  <a:pt x="602" y="421"/>
                </a:lnTo>
                <a:lnTo>
                  <a:pt x="605" y="385"/>
                </a:lnTo>
                <a:lnTo>
                  <a:pt x="609" y="349"/>
                </a:lnTo>
                <a:lnTo>
                  <a:pt x="607" y="323"/>
                </a:lnTo>
                <a:lnTo>
                  <a:pt x="604" y="312"/>
                </a:lnTo>
                <a:lnTo>
                  <a:pt x="604" y="299"/>
                </a:lnTo>
                <a:lnTo>
                  <a:pt x="598" y="285"/>
                </a:lnTo>
                <a:lnTo>
                  <a:pt x="582" y="270"/>
                </a:lnTo>
                <a:lnTo>
                  <a:pt x="580" y="263"/>
                </a:lnTo>
                <a:lnTo>
                  <a:pt x="576" y="257"/>
                </a:lnTo>
                <a:lnTo>
                  <a:pt x="569" y="253"/>
                </a:lnTo>
                <a:lnTo>
                  <a:pt x="556" y="257"/>
                </a:lnTo>
                <a:lnTo>
                  <a:pt x="554" y="265"/>
                </a:lnTo>
                <a:lnTo>
                  <a:pt x="552" y="270"/>
                </a:lnTo>
                <a:lnTo>
                  <a:pt x="549" y="272"/>
                </a:lnTo>
                <a:lnTo>
                  <a:pt x="547" y="268"/>
                </a:lnTo>
                <a:lnTo>
                  <a:pt x="543" y="257"/>
                </a:lnTo>
                <a:lnTo>
                  <a:pt x="538" y="242"/>
                </a:lnTo>
                <a:lnTo>
                  <a:pt x="530" y="231"/>
                </a:lnTo>
                <a:lnTo>
                  <a:pt x="521" y="223"/>
                </a:lnTo>
                <a:lnTo>
                  <a:pt x="514" y="220"/>
                </a:lnTo>
                <a:lnTo>
                  <a:pt x="508" y="216"/>
                </a:lnTo>
                <a:lnTo>
                  <a:pt x="503" y="206"/>
                </a:lnTo>
                <a:lnTo>
                  <a:pt x="499" y="191"/>
                </a:lnTo>
                <a:lnTo>
                  <a:pt x="494" y="190"/>
                </a:lnTo>
                <a:lnTo>
                  <a:pt x="486" y="184"/>
                </a:lnTo>
                <a:lnTo>
                  <a:pt x="477" y="174"/>
                </a:lnTo>
                <a:lnTo>
                  <a:pt x="461" y="158"/>
                </a:lnTo>
                <a:lnTo>
                  <a:pt x="453" y="156"/>
                </a:lnTo>
                <a:lnTo>
                  <a:pt x="442" y="150"/>
                </a:lnTo>
                <a:lnTo>
                  <a:pt x="432" y="144"/>
                </a:lnTo>
                <a:lnTo>
                  <a:pt x="421" y="143"/>
                </a:lnTo>
                <a:lnTo>
                  <a:pt x="411" y="144"/>
                </a:lnTo>
                <a:lnTo>
                  <a:pt x="408" y="146"/>
                </a:lnTo>
                <a:lnTo>
                  <a:pt x="404" y="144"/>
                </a:lnTo>
                <a:lnTo>
                  <a:pt x="400" y="144"/>
                </a:lnTo>
                <a:lnTo>
                  <a:pt x="393" y="146"/>
                </a:lnTo>
                <a:lnTo>
                  <a:pt x="388" y="152"/>
                </a:lnTo>
                <a:lnTo>
                  <a:pt x="382" y="159"/>
                </a:lnTo>
                <a:lnTo>
                  <a:pt x="382" y="167"/>
                </a:lnTo>
                <a:lnTo>
                  <a:pt x="380" y="171"/>
                </a:lnTo>
                <a:lnTo>
                  <a:pt x="373" y="171"/>
                </a:lnTo>
                <a:lnTo>
                  <a:pt x="364" y="173"/>
                </a:lnTo>
                <a:lnTo>
                  <a:pt x="356" y="178"/>
                </a:lnTo>
                <a:lnTo>
                  <a:pt x="351" y="188"/>
                </a:lnTo>
                <a:lnTo>
                  <a:pt x="344" y="195"/>
                </a:lnTo>
                <a:lnTo>
                  <a:pt x="335" y="199"/>
                </a:lnTo>
                <a:lnTo>
                  <a:pt x="322" y="199"/>
                </a:lnTo>
                <a:lnTo>
                  <a:pt x="320" y="201"/>
                </a:lnTo>
                <a:lnTo>
                  <a:pt x="322" y="206"/>
                </a:lnTo>
                <a:lnTo>
                  <a:pt x="318" y="212"/>
                </a:lnTo>
                <a:lnTo>
                  <a:pt x="296" y="214"/>
                </a:lnTo>
                <a:lnTo>
                  <a:pt x="283" y="218"/>
                </a:lnTo>
                <a:lnTo>
                  <a:pt x="276" y="220"/>
                </a:lnTo>
                <a:lnTo>
                  <a:pt x="272" y="220"/>
                </a:lnTo>
                <a:lnTo>
                  <a:pt x="272" y="216"/>
                </a:lnTo>
                <a:lnTo>
                  <a:pt x="274" y="210"/>
                </a:lnTo>
                <a:lnTo>
                  <a:pt x="276" y="208"/>
                </a:lnTo>
                <a:lnTo>
                  <a:pt x="276" y="206"/>
                </a:lnTo>
                <a:lnTo>
                  <a:pt x="276" y="203"/>
                </a:lnTo>
                <a:lnTo>
                  <a:pt x="270" y="188"/>
                </a:lnTo>
                <a:lnTo>
                  <a:pt x="258" y="180"/>
                </a:lnTo>
                <a:lnTo>
                  <a:pt x="247" y="174"/>
                </a:lnTo>
                <a:lnTo>
                  <a:pt x="239" y="167"/>
                </a:lnTo>
                <a:lnTo>
                  <a:pt x="236" y="158"/>
                </a:lnTo>
                <a:lnTo>
                  <a:pt x="239" y="150"/>
                </a:lnTo>
                <a:lnTo>
                  <a:pt x="238" y="144"/>
                </a:lnTo>
                <a:lnTo>
                  <a:pt x="221" y="144"/>
                </a:lnTo>
                <a:lnTo>
                  <a:pt x="225" y="148"/>
                </a:lnTo>
                <a:lnTo>
                  <a:pt x="227" y="152"/>
                </a:lnTo>
                <a:lnTo>
                  <a:pt x="219" y="154"/>
                </a:lnTo>
                <a:lnTo>
                  <a:pt x="197" y="150"/>
                </a:lnTo>
                <a:lnTo>
                  <a:pt x="184" y="144"/>
                </a:lnTo>
                <a:lnTo>
                  <a:pt x="175" y="141"/>
                </a:lnTo>
                <a:lnTo>
                  <a:pt x="164" y="137"/>
                </a:lnTo>
                <a:lnTo>
                  <a:pt x="150" y="137"/>
                </a:lnTo>
                <a:lnTo>
                  <a:pt x="142" y="135"/>
                </a:lnTo>
                <a:lnTo>
                  <a:pt x="142" y="133"/>
                </a:lnTo>
                <a:lnTo>
                  <a:pt x="148" y="131"/>
                </a:lnTo>
                <a:lnTo>
                  <a:pt x="155" y="131"/>
                </a:lnTo>
                <a:lnTo>
                  <a:pt x="162" y="129"/>
                </a:lnTo>
                <a:lnTo>
                  <a:pt x="168" y="127"/>
                </a:lnTo>
                <a:lnTo>
                  <a:pt x="168" y="124"/>
                </a:lnTo>
                <a:lnTo>
                  <a:pt x="164" y="120"/>
                </a:lnTo>
                <a:lnTo>
                  <a:pt x="152" y="118"/>
                </a:lnTo>
                <a:lnTo>
                  <a:pt x="139" y="118"/>
                </a:lnTo>
                <a:lnTo>
                  <a:pt x="128" y="124"/>
                </a:lnTo>
                <a:lnTo>
                  <a:pt x="115" y="131"/>
                </a:lnTo>
                <a:lnTo>
                  <a:pt x="104" y="135"/>
                </a:lnTo>
                <a:lnTo>
                  <a:pt x="91" y="135"/>
                </a:lnTo>
                <a:lnTo>
                  <a:pt x="80" y="135"/>
                </a:lnTo>
                <a:lnTo>
                  <a:pt x="71" y="135"/>
                </a:lnTo>
                <a:lnTo>
                  <a:pt x="71" y="133"/>
                </a:lnTo>
                <a:lnTo>
                  <a:pt x="78" y="127"/>
                </a:lnTo>
                <a:lnTo>
                  <a:pt x="78" y="122"/>
                </a:lnTo>
                <a:lnTo>
                  <a:pt x="62" y="118"/>
                </a:lnTo>
                <a:lnTo>
                  <a:pt x="53" y="118"/>
                </a:lnTo>
                <a:lnTo>
                  <a:pt x="51" y="122"/>
                </a:lnTo>
                <a:lnTo>
                  <a:pt x="51" y="127"/>
                </a:lnTo>
                <a:lnTo>
                  <a:pt x="45" y="135"/>
                </a:lnTo>
                <a:lnTo>
                  <a:pt x="38" y="143"/>
                </a:lnTo>
                <a:lnTo>
                  <a:pt x="31" y="148"/>
                </a:lnTo>
                <a:lnTo>
                  <a:pt x="23" y="146"/>
                </a:lnTo>
                <a:lnTo>
                  <a:pt x="25" y="139"/>
                </a:lnTo>
                <a:lnTo>
                  <a:pt x="29" y="129"/>
                </a:lnTo>
                <a:lnTo>
                  <a:pt x="27" y="120"/>
                </a:lnTo>
                <a:lnTo>
                  <a:pt x="22" y="114"/>
                </a:lnTo>
                <a:lnTo>
                  <a:pt x="16" y="109"/>
                </a:lnTo>
                <a:lnTo>
                  <a:pt x="9" y="101"/>
                </a:lnTo>
                <a:lnTo>
                  <a:pt x="1" y="92"/>
                </a:lnTo>
                <a:lnTo>
                  <a:pt x="0" y="79"/>
                </a:lnTo>
                <a:lnTo>
                  <a:pt x="1" y="60"/>
                </a:lnTo>
                <a:lnTo>
                  <a:pt x="298" y="35"/>
                </a:lnTo>
                <a:lnTo>
                  <a:pt x="300" y="49"/>
                </a:lnTo>
                <a:lnTo>
                  <a:pt x="302" y="58"/>
                </a:lnTo>
                <a:lnTo>
                  <a:pt x="305" y="62"/>
                </a:lnTo>
                <a:lnTo>
                  <a:pt x="311" y="64"/>
                </a:lnTo>
                <a:lnTo>
                  <a:pt x="322" y="64"/>
                </a:lnTo>
                <a:lnTo>
                  <a:pt x="351" y="62"/>
                </a:lnTo>
                <a:lnTo>
                  <a:pt x="391" y="58"/>
                </a:lnTo>
                <a:lnTo>
                  <a:pt x="439" y="54"/>
                </a:lnTo>
                <a:lnTo>
                  <a:pt x="488" y="52"/>
                </a:lnTo>
                <a:lnTo>
                  <a:pt x="534" y="49"/>
                </a:lnTo>
                <a:lnTo>
                  <a:pt x="569" y="47"/>
                </a:lnTo>
                <a:lnTo>
                  <a:pt x="589" y="45"/>
                </a:lnTo>
                <a:lnTo>
                  <a:pt x="605" y="45"/>
                </a:lnTo>
                <a:lnTo>
                  <a:pt x="615" y="47"/>
                </a:lnTo>
                <a:lnTo>
                  <a:pt x="620" y="52"/>
                </a:lnTo>
                <a:lnTo>
                  <a:pt x="625" y="62"/>
                </a:lnTo>
                <a:lnTo>
                  <a:pt x="644" y="67"/>
                </a:lnTo>
                <a:lnTo>
                  <a:pt x="644" y="54"/>
                </a:lnTo>
                <a:lnTo>
                  <a:pt x="638" y="30"/>
                </a:lnTo>
                <a:lnTo>
                  <a:pt x="640" y="9"/>
                </a:lnTo>
                <a:lnTo>
                  <a:pt x="647" y="0"/>
                </a:lnTo>
                <a:lnTo>
                  <a:pt x="658" y="3"/>
                </a:lnTo>
                <a:lnTo>
                  <a:pt x="671" y="9"/>
                </a:lnTo>
                <a:lnTo>
                  <a:pt x="691" y="5"/>
                </a:lnTo>
                <a:lnTo>
                  <a:pt x="699" y="7"/>
                </a:lnTo>
                <a:lnTo>
                  <a:pt x="704" y="11"/>
                </a:lnTo>
                <a:lnTo>
                  <a:pt x="706" y="17"/>
                </a:lnTo>
                <a:lnTo>
                  <a:pt x="706" y="20"/>
                </a:lnTo>
                <a:lnTo>
                  <a:pt x="708" y="26"/>
                </a:lnTo>
                <a:lnTo>
                  <a:pt x="712" y="30"/>
                </a:lnTo>
                <a:lnTo>
                  <a:pt x="715" y="35"/>
                </a:lnTo>
                <a:lnTo>
                  <a:pt x="715" y="41"/>
                </a:lnTo>
                <a:lnTo>
                  <a:pt x="710" y="47"/>
                </a:lnTo>
                <a:lnTo>
                  <a:pt x="701" y="49"/>
                </a:lnTo>
                <a:lnTo>
                  <a:pt x="693" y="50"/>
                </a:lnTo>
                <a:lnTo>
                  <a:pt x="695" y="52"/>
                </a:lnTo>
                <a:lnTo>
                  <a:pt x="704" y="54"/>
                </a:lnTo>
                <a:lnTo>
                  <a:pt x="715" y="54"/>
                </a:lnTo>
                <a:lnTo>
                  <a:pt x="722" y="58"/>
                </a:lnTo>
                <a:lnTo>
                  <a:pt x="726" y="64"/>
                </a:lnTo>
                <a:lnTo>
                  <a:pt x="732" y="82"/>
                </a:lnTo>
                <a:lnTo>
                  <a:pt x="737" y="94"/>
                </a:lnTo>
                <a:lnTo>
                  <a:pt x="739" y="99"/>
                </a:lnTo>
                <a:lnTo>
                  <a:pt x="741" y="103"/>
                </a:lnTo>
                <a:lnTo>
                  <a:pt x="746" y="120"/>
                </a:lnTo>
                <a:lnTo>
                  <a:pt x="761" y="152"/>
                </a:lnTo>
                <a:lnTo>
                  <a:pt x="777" y="188"/>
                </a:lnTo>
                <a:lnTo>
                  <a:pt x="790" y="208"/>
                </a:lnTo>
                <a:lnTo>
                  <a:pt x="794" y="214"/>
                </a:lnTo>
                <a:lnTo>
                  <a:pt x="799" y="221"/>
                </a:lnTo>
                <a:lnTo>
                  <a:pt x="805" y="229"/>
                </a:lnTo>
                <a:lnTo>
                  <a:pt x="812" y="238"/>
                </a:lnTo>
                <a:lnTo>
                  <a:pt x="819" y="246"/>
                </a:lnTo>
                <a:lnTo>
                  <a:pt x="829" y="255"/>
                </a:lnTo>
                <a:lnTo>
                  <a:pt x="838" y="265"/>
                </a:lnTo>
                <a:lnTo>
                  <a:pt x="847" y="274"/>
                </a:lnTo>
                <a:lnTo>
                  <a:pt x="849" y="282"/>
                </a:lnTo>
                <a:lnTo>
                  <a:pt x="847" y="287"/>
                </a:lnTo>
                <a:lnTo>
                  <a:pt x="843" y="289"/>
                </a:lnTo>
                <a:lnTo>
                  <a:pt x="836" y="289"/>
                </a:lnTo>
                <a:lnTo>
                  <a:pt x="832" y="284"/>
                </a:lnTo>
                <a:lnTo>
                  <a:pt x="827" y="276"/>
                </a:lnTo>
                <a:lnTo>
                  <a:pt x="825" y="272"/>
                </a:lnTo>
                <a:lnTo>
                  <a:pt x="823" y="278"/>
                </a:lnTo>
                <a:lnTo>
                  <a:pt x="825" y="289"/>
                </a:lnTo>
                <a:lnTo>
                  <a:pt x="829" y="297"/>
                </a:lnTo>
                <a:lnTo>
                  <a:pt x="834" y="306"/>
                </a:lnTo>
                <a:lnTo>
                  <a:pt x="840" y="315"/>
                </a:lnTo>
                <a:lnTo>
                  <a:pt x="843" y="321"/>
                </a:lnTo>
                <a:lnTo>
                  <a:pt x="847" y="327"/>
                </a:lnTo>
                <a:lnTo>
                  <a:pt x="849" y="334"/>
                </a:lnTo>
                <a:lnTo>
                  <a:pt x="849" y="344"/>
                </a:lnTo>
                <a:lnTo>
                  <a:pt x="854" y="353"/>
                </a:lnTo>
                <a:lnTo>
                  <a:pt x="863" y="370"/>
                </a:lnTo>
                <a:lnTo>
                  <a:pt x="876" y="393"/>
                </a:lnTo>
                <a:lnTo>
                  <a:pt x="891" y="417"/>
                </a:lnTo>
                <a:lnTo>
                  <a:pt x="905" y="441"/>
                </a:lnTo>
                <a:lnTo>
                  <a:pt x="918" y="466"/>
                </a:lnTo>
                <a:lnTo>
                  <a:pt x="931" y="487"/>
                </a:lnTo>
                <a:lnTo>
                  <a:pt x="938" y="502"/>
                </a:lnTo>
                <a:lnTo>
                  <a:pt x="948" y="520"/>
                </a:lnTo>
                <a:lnTo>
                  <a:pt x="957" y="533"/>
                </a:lnTo>
                <a:lnTo>
                  <a:pt x="962" y="541"/>
                </a:lnTo>
                <a:lnTo>
                  <a:pt x="966" y="547"/>
                </a:lnTo>
                <a:lnTo>
                  <a:pt x="973" y="580"/>
                </a:lnTo>
                <a:lnTo>
                  <a:pt x="973" y="616"/>
                </a:lnTo>
                <a:lnTo>
                  <a:pt x="971" y="646"/>
                </a:lnTo>
                <a:lnTo>
                  <a:pt x="975" y="669"/>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23" name="Freeform 339">
            <a:extLst>
              <a:ext uri="{FF2B5EF4-FFF2-40B4-BE49-F238E27FC236}">
                <a16:creationId xmlns:a16="http://schemas.microsoft.com/office/drawing/2014/main" id="{DBB2E852-14C2-4D83-A4B9-2CD9BBCA5E69}"/>
              </a:ext>
            </a:extLst>
          </p:cNvPr>
          <p:cNvSpPr>
            <a:spLocks/>
          </p:cNvSpPr>
          <p:nvPr/>
        </p:nvSpPr>
        <p:spPr bwMode="auto">
          <a:xfrm>
            <a:off x="7991647" y="5018030"/>
            <a:ext cx="624118" cy="597010"/>
          </a:xfrm>
          <a:custGeom>
            <a:avLst/>
            <a:gdLst>
              <a:gd name="T0" fmla="*/ 2147483647 w 597"/>
              <a:gd name="T1" fmla="*/ 2147483647 h 567"/>
              <a:gd name="T2" fmla="*/ 2147483647 w 597"/>
              <a:gd name="T3" fmla="*/ 2147483647 h 567"/>
              <a:gd name="T4" fmla="*/ 2147483647 w 597"/>
              <a:gd name="T5" fmla="*/ 2147483647 h 567"/>
              <a:gd name="T6" fmla="*/ 2147483647 w 597"/>
              <a:gd name="T7" fmla="*/ 2147483647 h 567"/>
              <a:gd name="T8" fmla="*/ 2147483647 w 597"/>
              <a:gd name="T9" fmla="*/ 2147483647 h 567"/>
              <a:gd name="T10" fmla="*/ 2147483647 w 597"/>
              <a:gd name="T11" fmla="*/ 2147483647 h 567"/>
              <a:gd name="T12" fmla="*/ 2147483647 w 597"/>
              <a:gd name="T13" fmla="*/ 2147483647 h 567"/>
              <a:gd name="T14" fmla="*/ 2147483647 w 597"/>
              <a:gd name="T15" fmla="*/ 2147483647 h 567"/>
              <a:gd name="T16" fmla="*/ 2147483647 w 597"/>
              <a:gd name="T17" fmla="*/ 2147483647 h 567"/>
              <a:gd name="T18" fmla="*/ 2147483647 w 597"/>
              <a:gd name="T19" fmla="*/ 2147483647 h 567"/>
              <a:gd name="T20" fmla="*/ 2147483647 w 597"/>
              <a:gd name="T21" fmla="*/ 2147483647 h 567"/>
              <a:gd name="T22" fmla="*/ 2147483647 w 597"/>
              <a:gd name="T23" fmla="*/ 2147483647 h 567"/>
              <a:gd name="T24" fmla="*/ 2147483647 w 597"/>
              <a:gd name="T25" fmla="*/ 2147483647 h 567"/>
              <a:gd name="T26" fmla="*/ 2147483647 w 597"/>
              <a:gd name="T27" fmla="*/ 2147483647 h 567"/>
              <a:gd name="T28" fmla="*/ 2147483647 w 597"/>
              <a:gd name="T29" fmla="*/ 2147483647 h 567"/>
              <a:gd name="T30" fmla="*/ 0 w 597"/>
              <a:gd name="T31" fmla="*/ 2147483647 h 567"/>
              <a:gd name="T32" fmla="*/ 2147483647 w 597"/>
              <a:gd name="T33" fmla="*/ 2147483647 h 567"/>
              <a:gd name="T34" fmla="*/ 2147483647 w 597"/>
              <a:gd name="T35" fmla="*/ 2147483647 h 567"/>
              <a:gd name="T36" fmla="*/ 2147483647 w 597"/>
              <a:gd name="T37" fmla="*/ 2147483647 h 567"/>
              <a:gd name="T38" fmla="*/ 2147483647 w 597"/>
              <a:gd name="T39" fmla="*/ 2147483647 h 567"/>
              <a:gd name="T40" fmla="*/ 2147483647 w 597"/>
              <a:gd name="T41" fmla="*/ 2147483647 h 567"/>
              <a:gd name="T42" fmla="*/ 2147483647 w 597"/>
              <a:gd name="T43" fmla="*/ 2147483647 h 567"/>
              <a:gd name="T44" fmla="*/ 2147483647 w 597"/>
              <a:gd name="T45" fmla="*/ 2147483647 h 567"/>
              <a:gd name="T46" fmla="*/ 2147483647 w 597"/>
              <a:gd name="T47" fmla="*/ 2147483647 h 567"/>
              <a:gd name="T48" fmla="*/ 2147483647 w 597"/>
              <a:gd name="T49" fmla="*/ 2147483647 h 567"/>
              <a:gd name="T50" fmla="*/ 2147483647 w 597"/>
              <a:gd name="T51" fmla="*/ 2147483647 h 567"/>
              <a:gd name="T52" fmla="*/ 2147483647 w 597"/>
              <a:gd name="T53" fmla="*/ 2147483647 h 567"/>
              <a:gd name="T54" fmla="*/ 2147483647 w 597"/>
              <a:gd name="T55" fmla="*/ 2147483647 h 567"/>
              <a:gd name="T56" fmla="*/ 2147483647 w 597"/>
              <a:gd name="T57" fmla="*/ 2147483647 h 567"/>
              <a:gd name="T58" fmla="*/ 2147483647 w 597"/>
              <a:gd name="T59" fmla="*/ 2147483647 h 567"/>
              <a:gd name="T60" fmla="*/ 2147483647 w 597"/>
              <a:gd name="T61" fmla="*/ 2147483647 h 567"/>
              <a:gd name="T62" fmla="*/ 2147483647 w 597"/>
              <a:gd name="T63" fmla="*/ 2147483647 h 567"/>
              <a:gd name="T64" fmla="*/ 2147483647 w 597"/>
              <a:gd name="T65" fmla="*/ 2147483647 h 567"/>
              <a:gd name="T66" fmla="*/ 2147483647 w 597"/>
              <a:gd name="T67" fmla="*/ 2147483647 h 567"/>
              <a:gd name="T68" fmla="*/ 2147483647 w 597"/>
              <a:gd name="T69" fmla="*/ 2147483647 h 567"/>
              <a:gd name="T70" fmla="*/ 2147483647 w 597"/>
              <a:gd name="T71" fmla="*/ 2147483647 h 567"/>
              <a:gd name="T72" fmla="*/ 2147483647 w 597"/>
              <a:gd name="T73" fmla="*/ 2147483647 h 567"/>
              <a:gd name="T74" fmla="*/ 2147483647 w 597"/>
              <a:gd name="T75" fmla="*/ 2147483647 h 567"/>
              <a:gd name="T76" fmla="*/ 2147483647 w 597"/>
              <a:gd name="T77" fmla="*/ 2147483647 h 567"/>
              <a:gd name="T78" fmla="*/ 2147483647 w 597"/>
              <a:gd name="T79" fmla="*/ 2147483647 h 567"/>
              <a:gd name="T80" fmla="*/ 2147483647 w 597"/>
              <a:gd name="T81" fmla="*/ 2147483647 h 567"/>
              <a:gd name="T82" fmla="*/ 2147483647 w 597"/>
              <a:gd name="T83" fmla="*/ 2147483647 h 567"/>
              <a:gd name="T84" fmla="*/ 2147483647 w 597"/>
              <a:gd name="T85" fmla="*/ 2147483647 h 567"/>
              <a:gd name="T86" fmla="*/ 2147483647 w 597"/>
              <a:gd name="T87" fmla="*/ 2147483647 h 567"/>
              <a:gd name="T88" fmla="*/ 2147483647 w 597"/>
              <a:gd name="T89" fmla="*/ 2147483647 h 567"/>
              <a:gd name="T90" fmla="*/ 2147483647 w 597"/>
              <a:gd name="T91" fmla="*/ 2147483647 h 567"/>
              <a:gd name="T92" fmla="*/ 2147483647 w 597"/>
              <a:gd name="T93" fmla="*/ 2147483647 h 567"/>
              <a:gd name="T94" fmla="*/ 2147483647 w 597"/>
              <a:gd name="T95" fmla="*/ 2147483647 h 567"/>
              <a:gd name="T96" fmla="*/ 2147483647 w 597"/>
              <a:gd name="T97" fmla="*/ 2147483647 h 567"/>
              <a:gd name="T98" fmla="*/ 2147483647 w 597"/>
              <a:gd name="T99" fmla="*/ 2147483647 h 567"/>
              <a:gd name="T100" fmla="*/ 2147483647 w 597"/>
              <a:gd name="T101" fmla="*/ 2147483647 h 567"/>
              <a:gd name="T102" fmla="*/ 2147483647 w 597"/>
              <a:gd name="T103" fmla="*/ 2147483647 h 567"/>
              <a:gd name="T104" fmla="*/ 2147483647 w 597"/>
              <a:gd name="T105" fmla="*/ 2147483647 h 567"/>
              <a:gd name="T106" fmla="*/ 2147483647 w 597"/>
              <a:gd name="T107" fmla="*/ 2147483647 h 567"/>
              <a:gd name="T108" fmla="*/ 2147483647 w 597"/>
              <a:gd name="T109" fmla="*/ 2147483647 h 567"/>
              <a:gd name="T110" fmla="*/ 2147483647 w 597"/>
              <a:gd name="T111" fmla="*/ 2147483647 h 567"/>
              <a:gd name="T112" fmla="*/ 2147483647 w 597"/>
              <a:gd name="T113" fmla="*/ 2147483647 h 567"/>
              <a:gd name="T114" fmla="*/ 2147483647 w 597"/>
              <a:gd name="T115" fmla="*/ 2147483647 h 567"/>
              <a:gd name="T116" fmla="*/ 2147483647 w 597"/>
              <a:gd name="T117" fmla="*/ 2147483647 h 567"/>
              <a:gd name="T118" fmla="*/ 2147483647 w 597"/>
              <a:gd name="T119" fmla="*/ 2147483647 h 5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97"/>
              <a:gd name="T181" fmla="*/ 0 h 567"/>
              <a:gd name="T182" fmla="*/ 597 w 597"/>
              <a:gd name="T183" fmla="*/ 567 h 5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97" h="567">
                <a:moveTo>
                  <a:pt x="249" y="479"/>
                </a:moveTo>
                <a:lnTo>
                  <a:pt x="249" y="479"/>
                </a:lnTo>
                <a:lnTo>
                  <a:pt x="249" y="481"/>
                </a:lnTo>
                <a:lnTo>
                  <a:pt x="245" y="487"/>
                </a:lnTo>
                <a:lnTo>
                  <a:pt x="240" y="492"/>
                </a:lnTo>
                <a:lnTo>
                  <a:pt x="227" y="498"/>
                </a:lnTo>
                <a:lnTo>
                  <a:pt x="218" y="500"/>
                </a:lnTo>
                <a:lnTo>
                  <a:pt x="209" y="502"/>
                </a:lnTo>
                <a:lnTo>
                  <a:pt x="202" y="502"/>
                </a:lnTo>
                <a:lnTo>
                  <a:pt x="192" y="500"/>
                </a:lnTo>
                <a:lnTo>
                  <a:pt x="185" y="498"/>
                </a:lnTo>
                <a:lnTo>
                  <a:pt x="178" y="496"/>
                </a:lnTo>
                <a:lnTo>
                  <a:pt x="170" y="492"/>
                </a:lnTo>
                <a:lnTo>
                  <a:pt x="163" y="490"/>
                </a:lnTo>
                <a:lnTo>
                  <a:pt x="145" y="483"/>
                </a:lnTo>
                <a:lnTo>
                  <a:pt x="125" y="477"/>
                </a:lnTo>
                <a:lnTo>
                  <a:pt x="106" y="475"/>
                </a:lnTo>
                <a:lnTo>
                  <a:pt x="88" y="475"/>
                </a:lnTo>
                <a:lnTo>
                  <a:pt x="72" y="475"/>
                </a:lnTo>
                <a:lnTo>
                  <a:pt x="57" y="477"/>
                </a:lnTo>
                <a:lnTo>
                  <a:pt x="48" y="477"/>
                </a:lnTo>
                <a:lnTo>
                  <a:pt x="41" y="479"/>
                </a:lnTo>
                <a:lnTo>
                  <a:pt x="33" y="481"/>
                </a:lnTo>
                <a:lnTo>
                  <a:pt x="28" y="485"/>
                </a:lnTo>
                <a:lnTo>
                  <a:pt x="22" y="487"/>
                </a:lnTo>
                <a:lnTo>
                  <a:pt x="19" y="489"/>
                </a:lnTo>
                <a:lnTo>
                  <a:pt x="17" y="487"/>
                </a:lnTo>
                <a:lnTo>
                  <a:pt x="19" y="479"/>
                </a:lnTo>
                <a:lnTo>
                  <a:pt x="22" y="472"/>
                </a:lnTo>
                <a:lnTo>
                  <a:pt x="26" y="466"/>
                </a:lnTo>
                <a:lnTo>
                  <a:pt x="31" y="460"/>
                </a:lnTo>
                <a:lnTo>
                  <a:pt x="35" y="453"/>
                </a:lnTo>
                <a:lnTo>
                  <a:pt x="39" y="445"/>
                </a:lnTo>
                <a:lnTo>
                  <a:pt x="41" y="436"/>
                </a:lnTo>
                <a:lnTo>
                  <a:pt x="41" y="427"/>
                </a:lnTo>
                <a:lnTo>
                  <a:pt x="41" y="402"/>
                </a:lnTo>
                <a:lnTo>
                  <a:pt x="41" y="376"/>
                </a:lnTo>
                <a:lnTo>
                  <a:pt x="41" y="353"/>
                </a:lnTo>
                <a:lnTo>
                  <a:pt x="46" y="349"/>
                </a:lnTo>
                <a:lnTo>
                  <a:pt x="50" y="344"/>
                </a:lnTo>
                <a:lnTo>
                  <a:pt x="52" y="338"/>
                </a:lnTo>
                <a:lnTo>
                  <a:pt x="53" y="331"/>
                </a:lnTo>
                <a:lnTo>
                  <a:pt x="62" y="316"/>
                </a:lnTo>
                <a:lnTo>
                  <a:pt x="66" y="295"/>
                </a:lnTo>
                <a:lnTo>
                  <a:pt x="64" y="276"/>
                </a:lnTo>
                <a:lnTo>
                  <a:pt x="59" y="261"/>
                </a:lnTo>
                <a:lnTo>
                  <a:pt x="55" y="254"/>
                </a:lnTo>
                <a:lnTo>
                  <a:pt x="53" y="244"/>
                </a:lnTo>
                <a:lnTo>
                  <a:pt x="52" y="235"/>
                </a:lnTo>
                <a:lnTo>
                  <a:pt x="44" y="225"/>
                </a:lnTo>
                <a:lnTo>
                  <a:pt x="33" y="218"/>
                </a:lnTo>
                <a:lnTo>
                  <a:pt x="31" y="203"/>
                </a:lnTo>
                <a:lnTo>
                  <a:pt x="24" y="180"/>
                </a:lnTo>
                <a:lnTo>
                  <a:pt x="0" y="152"/>
                </a:lnTo>
                <a:lnTo>
                  <a:pt x="0" y="2"/>
                </a:lnTo>
                <a:lnTo>
                  <a:pt x="324" y="0"/>
                </a:lnTo>
                <a:lnTo>
                  <a:pt x="324" y="15"/>
                </a:lnTo>
                <a:lnTo>
                  <a:pt x="339" y="15"/>
                </a:lnTo>
                <a:lnTo>
                  <a:pt x="337" y="19"/>
                </a:lnTo>
                <a:lnTo>
                  <a:pt x="333" y="24"/>
                </a:lnTo>
                <a:lnTo>
                  <a:pt x="330" y="30"/>
                </a:lnTo>
                <a:lnTo>
                  <a:pt x="326" y="39"/>
                </a:lnTo>
                <a:lnTo>
                  <a:pt x="333" y="41"/>
                </a:lnTo>
                <a:lnTo>
                  <a:pt x="333" y="47"/>
                </a:lnTo>
                <a:lnTo>
                  <a:pt x="335" y="58"/>
                </a:lnTo>
                <a:lnTo>
                  <a:pt x="339" y="77"/>
                </a:lnTo>
                <a:lnTo>
                  <a:pt x="346" y="81"/>
                </a:lnTo>
                <a:lnTo>
                  <a:pt x="350" y="86"/>
                </a:lnTo>
                <a:lnTo>
                  <a:pt x="352" y="92"/>
                </a:lnTo>
                <a:lnTo>
                  <a:pt x="357" y="96"/>
                </a:lnTo>
                <a:lnTo>
                  <a:pt x="357" y="103"/>
                </a:lnTo>
                <a:lnTo>
                  <a:pt x="348" y="107"/>
                </a:lnTo>
                <a:lnTo>
                  <a:pt x="342" y="114"/>
                </a:lnTo>
                <a:lnTo>
                  <a:pt x="341" y="128"/>
                </a:lnTo>
                <a:lnTo>
                  <a:pt x="333" y="143"/>
                </a:lnTo>
                <a:lnTo>
                  <a:pt x="332" y="152"/>
                </a:lnTo>
                <a:lnTo>
                  <a:pt x="324" y="161"/>
                </a:lnTo>
                <a:lnTo>
                  <a:pt x="315" y="175"/>
                </a:lnTo>
                <a:lnTo>
                  <a:pt x="304" y="203"/>
                </a:lnTo>
                <a:lnTo>
                  <a:pt x="297" y="203"/>
                </a:lnTo>
                <a:lnTo>
                  <a:pt x="297" y="229"/>
                </a:lnTo>
                <a:lnTo>
                  <a:pt x="293" y="229"/>
                </a:lnTo>
                <a:lnTo>
                  <a:pt x="295" y="239"/>
                </a:lnTo>
                <a:lnTo>
                  <a:pt x="295" y="248"/>
                </a:lnTo>
                <a:lnTo>
                  <a:pt x="293" y="254"/>
                </a:lnTo>
                <a:lnTo>
                  <a:pt x="289" y="257"/>
                </a:lnTo>
                <a:lnTo>
                  <a:pt x="288" y="265"/>
                </a:lnTo>
                <a:lnTo>
                  <a:pt x="288" y="270"/>
                </a:lnTo>
                <a:lnTo>
                  <a:pt x="289" y="274"/>
                </a:lnTo>
                <a:lnTo>
                  <a:pt x="293" y="276"/>
                </a:lnTo>
                <a:lnTo>
                  <a:pt x="295" y="280"/>
                </a:lnTo>
                <a:lnTo>
                  <a:pt x="295" y="284"/>
                </a:lnTo>
                <a:lnTo>
                  <a:pt x="295" y="289"/>
                </a:lnTo>
                <a:lnTo>
                  <a:pt x="500" y="280"/>
                </a:lnTo>
                <a:lnTo>
                  <a:pt x="498" y="293"/>
                </a:lnTo>
                <a:lnTo>
                  <a:pt x="496" y="302"/>
                </a:lnTo>
                <a:lnTo>
                  <a:pt x="493" y="312"/>
                </a:lnTo>
                <a:lnTo>
                  <a:pt x="491" y="321"/>
                </a:lnTo>
                <a:lnTo>
                  <a:pt x="496" y="338"/>
                </a:lnTo>
                <a:lnTo>
                  <a:pt x="505" y="348"/>
                </a:lnTo>
                <a:lnTo>
                  <a:pt x="515" y="361"/>
                </a:lnTo>
                <a:lnTo>
                  <a:pt x="524" y="385"/>
                </a:lnTo>
                <a:lnTo>
                  <a:pt x="515" y="389"/>
                </a:lnTo>
                <a:lnTo>
                  <a:pt x="507" y="389"/>
                </a:lnTo>
                <a:lnTo>
                  <a:pt x="500" y="389"/>
                </a:lnTo>
                <a:lnTo>
                  <a:pt x="496" y="391"/>
                </a:lnTo>
                <a:lnTo>
                  <a:pt x="491" y="393"/>
                </a:lnTo>
                <a:lnTo>
                  <a:pt x="485" y="385"/>
                </a:lnTo>
                <a:lnTo>
                  <a:pt x="478" y="378"/>
                </a:lnTo>
                <a:lnTo>
                  <a:pt x="469" y="376"/>
                </a:lnTo>
                <a:lnTo>
                  <a:pt x="465" y="376"/>
                </a:lnTo>
                <a:lnTo>
                  <a:pt x="460" y="372"/>
                </a:lnTo>
                <a:lnTo>
                  <a:pt x="456" y="372"/>
                </a:lnTo>
                <a:lnTo>
                  <a:pt x="452" y="376"/>
                </a:lnTo>
                <a:lnTo>
                  <a:pt x="447" y="385"/>
                </a:lnTo>
                <a:lnTo>
                  <a:pt x="439" y="395"/>
                </a:lnTo>
                <a:lnTo>
                  <a:pt x="436" y="402"/>
                </a:lnTo>
                <a:lnTo>
                  <a:pt x="439" y="410"/>
                </a:lnTo>
                <a:lnTo>
                  <a:pt x="452" y="415"/>
                </a:lnTo>
                <a:lnTo>
                  <a:pt x="465" y="421"/>
                </a:lnTo>
                <a:lnTo>
                  <a:pt x="478" y="421"/>
                </a:lnTo>
                <a:lnTo>
                  <a:pt x="491" y="415"/>
                </a:lnTo>
                <a:lnTo>
                  <a:pt x="498" y="411"/>
                </a:lnTo>
                <a:lnTo>
                  <a:pt x="505" y="408"/>
                </a:lnTo>
                <a:lnTo>
                  <a:pt x="515" y="404"/>
                </a:lnTo>
                <a:lnTo>
                  <a:pt x="522" y="404"/>
                </a:lnTo>
                <a:lnTo>
                  <a:pt x="526" y="404"/>
                </a:lnTo>
                <a:lnTo>
                  <a:pt x="526" y="408"/>
                </a:lnTo>
                <a:lnTo>
                  <a:pt x="522" y="411"/>
                </a:lnTo>
                <a:lnTo>
                  <a:pt x="511" y="419"/>
                </a:lnTo>
                <a:lnTo>
                  <a:pt x="524" y="428"/>
                </a:lnTo>
                <a:lnTo>
                  <a:pt x="536" y="417"/>
                </a:lnTo>
                <a:lnTo>
                  <a:pt x="553" y="408"/>
                </a:lnTo>
                <a:lnTo>
                  <a:pt x="569" y="402"/>
                </a:lnTo>
                <a:lnTo>
                  <a:pt x="577" y="393"/>
                </a:lnTo>
                <a:lnTo>
                  <a:pt x="579" y="413"/>
                </a:lnTo>
                <a:lnTo>
                  <a:pt x="580" y="428"/>
                </a:lnTo>
                <a:lnTo>
                  <a:pt x="575" y="440"/>
                </a:lnTo>
                <a:lnTo>
                  <a:pt x="560" y="445"/>
                </a:lnTo>
                <a:lnTo>
                  <a:pt x="546" y="451"/>
                </a:lnTo>
                <a:lnTo>
                  <a:pt x="538" y="455"/>
                </a:lnTo>
                <a:lnTo>
                  <a:pt x="538" y="458"/>
                </a:lnTo>
                <a:lnTo>
                  <a:pt x="542" y="462"/>
                </a:lnTo>
                <a:lnTo>
                  <a:pt x="544" y="466"/>
                </a:lnTo>
                <a:lnTo>
                  <a:pt x="546" y="470"/>
                </a:lnTo>
                <a:lnTo>
                  <a:pt x="540" y="472"/>
                </a:lnTo>
                <a:lnTo>
                  <a:pt x="529" y="475"/>
                </a:lnTo>
                <a:lnTo>
                  <a:pt x="535" y="485"/>
                </a:lnTo>
                <a:lnTo>
                  <a:pt x="544" y="494"/>
                </a:lnTo>
                <a:lnTo>
                  <a:pt x="555" y="502"/>
                </a:lnTo>
                <a:lnTo>
                  <a:pt x="568" y="509"/>
                </a:lnTo>
                <a:lnTo>
                  <a:pt x="579" y="517"/>
                </a:lnTo>
                <a:lnTo>
                  <a:pt x="588" y="524"/>
                </a:lnTo>
                <a:lnTo>
                  <a:pt x="595" y="532"/>
                </a:lnTo>
                <a:lnTo>
                  <a:pt x="597" y="539"/>
                </a:lnTo>
                <a:lnTo>
                  <a:pt x="586" y="556"/>
                </a:lnTo>
                <a:lnTo>
                  <a:pt x="577" y="564"/>
                </a:lnTo>
                <a:lnTo>
                  <a:pt x="569" y="562"/>
                </a:lnTo>
                <a:lnTo>
                  <a:pt x="564" y="547"/>
                </a:lnTo>
                <a:lnTo>
                  <a:pt x="560" y="537"/>
                </a:lnTo>
                <a:lnTo>
                  <a:pt x="553" y="532"/>
                </a:lnTo>
                <a:lnTo>
                  <a:pt x="544" y="526"/>
                </a:lnTo>
                <a:lnTo>
                  <a:pt x="535" y="522"/>
                </a:lnTo>
                <a:lnTo>
                  <a:pt x="526" y="520"/>
                </a:lnTo>
                <a:lnTo>
                  <a:pt x="516" y="517"/>
                </a:lnTo>
                <a:lnTo>
                  <a:pt x="511" y="515"/>
                </a:lnTo>
                <a:lnTo>
                  <a:pt x="507" y="511"/>
                </a:lnTo>
                <a:lnTo>
                  <a:pt x="504" y="505"/>
                </a:lnTo>
                <a:lnTo>
                  <a:pt x="498" y="502"/>
                </a:lnTo>
                <a:lnTo>
                  <a:pt x="491" y="504"/>
                </a:lnTo>
                <a:lnTo>
                  <a:pt x="482" y="515"/>
                </a:lnTo>
                <a:lnTo>
                  <a:pt x="476" y="530"/>
                </a:lnTo>
                <a:lnTo>
                  <a:pt x="476" y="541"/>
                </a:lnTo>
                <a:lnTo>
                  <a:pt x="474" y="549"/>
                </a:lnTo>
                <a:lnTo>
                  <a:pt x="460" y="547"/>
                </a:lnTo>
                <a:lnTo>
                  <a:pt x="447" y="539"/>
                </a:lnTo>
                <a:lnTo>
                  <a:pt x="434" y="536"/>
                </a:lnTo>
                <a:lnTo>
                  <a:pt x="421" y="539"/>
                </a:lnTo>
                <a:lnTo>
                  <a:pt x="408" y="556"/>
                </a:lnTo>
                <a:lnTo>
                  <a:pt x="405" y="564"/>
                </a:lnTo>
                <a:lnTo>
                  <a:pt x="399" y="567"/>
                </a:lnTo>
                <a:lnTo>
                  <a:pt x="394" y="567"/>
                </a:lnTo>
                <a:lnTo>
                  <a:pt x="386" y="560"/>
                </a:lnTo>
                <a:lnTo>
                  <a:pt x="379" y="551"/>
                </a:lnTo>
                <a:lnTo>
                  <a:pt x="368" y="545"/>
                </a:lnTo>
                <a:lnTo>
                  <a:pt x="359" y="543"/>
                </a:lnTo>
                <a:lnTo>
                  <a:pt x="348" y="543"/>
                </a:lnTo>
                <a:lnTo>
                  <a:pt x="341" y="543"/>
                </a:lnTo>
                <a:lnTo>
                  <a:pt x="337" y="539"/>
                </a:lnTo>
                <a:lnTo>
                  <a:pt x="337" y="534"/>
                </a:lnTo>
                <a:lnTo>
                  <a:pt x="342" y="524"/>
                </a:lnTo>
                <a:lnTo>
                  <a:pt x="344" y="515"/>
                </a:lnTo>
                <a:lnTo>
                  <a:pt x="341" y="509"/>
                </a:lnTo>
                <a:lnTo>
                  <a:pt x="332" y="505"/>
                </a:lnTo>
                <a:lnTo>
                  <a:pt x="322" y="504"/>
                </a:lnTo>
                <a:lnTo>
                  <a:pt x="317" y="502"/>
                </a:lnTo>
                <a:lnTo>
                  <a:pt x="310" y="496"/>
                </a:lnTo>
                <a:lnTo>
                  <a:pt x="300" y="490"/>
                </a:lnTo>
                <a:lnTo>
                  <a:pt x="291" y="483"/>
                </a:lnTo>
                <a:lnTo>
                  <a:pt x="280" y="477"/>
                </a:lnTo>
                <a:lnTo>
                  <a:pt x="269" y="474"/>
                </a:lnTo>
                <a:lnTo>
                  <a:pt x="258" y="474"/>
                </a:lnTo>
                <a:lnTo>
                  <a:pt x="249" y="479"/>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36" name="Star: 5 Points 135">
            <a:extLst>
              <a:ext uri="{FF2B5EF4-FFF2-40B4-BE49-F238E27FC236}">
                <a16:creationId xmlns:a16="http://schemas.microsoft.com/office/drawing/2014/main" id="{8A4DDA9B-A1C9-4E34-9975-D5B77E651A11}"/>
              </a:ext>
            </a:extLst>
          </p:cNvPr>
          <p:cNvSpPr/>
          <p:nvPr/>
        </p:nvSpPr>
        <p:spPr>
          <a:xfrm>
            <a:off x="9731370" y="3850629"/>
            <a:ext cx="88154" cy="88154"/>
          </a:xfrm>
          <a:prstGeom prst="star5">
            <a:avLst/>
          </a:prstGeom>
          <a:solidFill>
            <a:srgbClr val="00B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12310F20-D8FA-473F-8DDE-2BD66CFA7641}"/>
              </a:ext>
            </a:extLst>
          </p:cNvPr>
          <p:cNvSpPr/>
          <p:nvPr/>
        </p:nvSpPr>
        <p:spPr>
          <a:xfrm>
            <a:off x="881271" y="4878745"/>
            <a:ext cx="219905" cy="2199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106E1957-F4DF-400A-A019-AF4EA86AA726}"/>
              </a:ext>
            </a:extLst>
          </p:cNvPr>
          <p:cNvSpPr/>
          <p:nvPr/>
        </p:nvSpPr>
        <p:spPr>
          <a:xfrm>
            <a:off x="881271" y="5270104"/>
            <a:ext cx="219905" cy="219905"/>
          </a:xfrm>
          <a:prstGeom prst="rect">
            <a:avLst/>
          </a:prstGeom>
          <a:solidFill>
            <a:srgbClr val="95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1DDB498B-59A7-4788-A49E-90B890F32E3A}"/>
              </a:ext>
            </a:extLst>
          </p:cNvPr>
          <p:cNvSpPr/>
          <p:nvPr/>
        </p:nvSpPr>
        <p:spPr>
          <a:xfrm>
            <a:off x="881271" y="5661463"/>
            <a:ext cx="219905" cy="219905"/>
          </a:xfrm>
          <a:prstGeom prst="rect">
            <a:avLst/>
          </a:prstGeom>
          <a:solidFill>
            <a:srgbClr val="D3D4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139">
            <a:extLst>
              <a:ext uri="{FF2B5EF4-FFF2-40B4-BE49-F238E27FC236}">
                <a16:creationId xmlns:a16="http://schemas.microsoft.com/office/drawing/2014/main" id="{642ED246-C0DF-4297-9DA3-AA84C6908F87}"/>
              </a:ext>
            </a:extLst>
          </p:cNvPr>
          <p:cNvSpPr txBox="1"/>
          <p:nvPr/>
        </p:nvSpPr>
        <p:spPr>
          <a:xfrm>
            <a:off x="1101176" y="4785952"/>
            <a:ext cx="2971293" cy="369332"/>
          </a:xfrm>
          <a:prstGeom prst="rect">
            <a:avLst/>
          </a:prstGeom>
          <a:noFill/>
        </p:spPr>
        <p:txBody>
          <a:bodyPr wrap="square" rtlCol="0">
            <a:spAutoFit/>
          </a:bodyPr>
          <a:lstStyle/>
          <a:p>
            <a:r>
              <a:rPr lang="en-US" dirty="0" err="1"/>
              <a:t>SecureCare</a:t>
            </a:r>
            <a:r>
              <a:rPr lang="en-US" dirty="0"/>
              <a:t> III</a:t>
            </a:r>
          </a:p>
        </p:txBody>
      </p:sp>
      <p:sp>
        <p:nvSpPr>
          <p:cNvPr id="141" name="TextBox 140">
            <a:extLst>
              <a:ext uri="{FF2B5EF4-FFF2-40B4-BE49-F238E27FC236}">
                <a16:creationId xmlns:a16="http://schemas.microsoft.com/office/drawing/2014/main" id="{963A3887-CC08-46FC-9871-404ACFA7D9D3}"/>
              </a:ext>
            </a:extLst>
          </p:cNvPr>
          <p:cNvSpPr txBox="1"/>
          <p:nvPr/>
        </p:nvSpPr>
        <p:spPr>
          <a:xfrm>
            <a:off x="1125330" y="5206817"/>
            <a:ext cx="2971293" cy="369332"/>
          </a:xfrm>
          <a:prstGeom prst="rect">
            <a:avLst/>
          </a:prstGeom>
          <a:noFill/>
        </p:spPr>
        <p:txBody>
          <a:bodyPr wrap="square" rtlCol="0">
            <a:spAutoFit/>
          </a:bodyPr>
          <a:lstStyle/>
          <a:p>
            <a:r>
              <a:rPr lang="en-US" dirty="0" err="1"/>
              <a:t>SecureCare</a:t>
            </a:r>
            <a:r>
              <a:rPr lang="en-US" dirty="0"/>
              <a:t> UL</a:t>
            </a:r>
          </a:p>
        </p:txBody>
      </p:sp>
      <p:sp>
        <p:nvSpPr>
          <p:cNvPr id="142" name="TextBox 141">
            <a:extLst>
              <a:ext uri="{FF2B5EF4-FFF2-40B4-BE49-F238E27FC236}">
                <a16:creationId xmlns:a16="http://schemas.microsoft.com/office/drawing/2014/main" id="{A4DF01F9-0E32-458A-BDE9-D9756C33059D}"/>
              </a:ext>
            </a:extLst>
          </p:cNvPr>
          <p:cNvSpPr txBox="1"/>
          <p:nvPr/>
        </p:nvSpPr>
        <p:spPr>
          <a:xfrm>
            <a:off x="1125330" y="5600539"/>
            <a:ext cx="2971293" cy="369332"/>
          </a:xfrm>
          <a:prstGeom prst="rect">
            <a:avLst/>
          </a:prstGeom>
          <a:noFill/>
        </p:spPr>
        <p:txBody>
          <a:bodyPr wrap="square" rtlCol="0">
            <a:spAutoFit/>
          </a:bodyPr>
          <a:lstStyle/>
          <a:p>
            <a:r>
              <a:rPr lang="en-US" dirty="0"/>
              <a:t>No product</a:t>
            </a:r>
          </a:p>
        </p:txBody>
      </p:sp>
      <p:sp>
        <p:nvSpPr>
          <p:cNvPr id="4" name="Rectangle 3">
            <a:extLst>
              <a:ext uri="{FF2B5EF4-FFF2-40B4-BE49-F238E27FC236}">
                <a16:creationId xmlns:a16="http://schemas.microsoft.com/office/drawing/2014/main" id="{BBF1C922-CA18-EC49-2F07-9F60014D6426}"/>
              </a:ext>
            </a:extLst>
          </p:cNvPr>
          <p:cNvSpPr/>
          <p:nvPr/>
        </p:nvSpPr>
        <p:spPr>
          <a:xfrm>
            <a:off x="881271" y="4499846"/>
            <a:ext cx="219905" cy="2199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EC8465B-936F-9575-0809-3759F777E70C}"/>
              </a:ext>
            </a:extLst>
          </p:cNvPr>
          <p:cNvSpPr txBox="1"/>
          <p:nvPr/>
        </p:nvSpPr>
        <p:spPr>
          <a:xfrm>
            <a:off x="1130057" y="4407053"/>
            <a:ext cx="2971293" cy="369332"/>
          </a:xfrm>
          <a:prstGeom prst="rect">
            <a:avLst/>
          </a:prstGeom>
          <a:noFill/>
        </p:spPr>
        <p:txBody>
          <a:bodyPr wrap="square" rtlCol="0">
            <a:spAutoFit/>
          </a:bodyPr>
          <a:lstStyle/>
          <a:p>
            <a:r>
              <a:rPr lang="en-US" dirty="0"/>
              <a:t>SecureCare IV</a:t>
            </a:r>
          </a:p>
        </p:txBody>
      </p:sp>
    </p:spTree>
    <p:extLst>
      <p:ext uri="{BB962C8B-B14F-4D97-AF65-F5344CB8AC3E}">
        <p14:creationId xmlns:p14="http://schemas.microsoft.com/office/powerpoint/2010/main" val="2716630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2A900-D627-7466-781D-BAC62F391DFB}"/>
            </a:ext>
          </a:extLst>
        </p:cNvPr>
        <p:cNvGrpSpPr/>
        <p:nvPr/>
      </p:nvGrpSpPr>
      <p:grpSpPr>
        <a:xfrm>
          <a:off x="0" y="0"/>
          <a:ext cx="0" cy="0"/>
          <a:chOff x="0" y="0"/>
          <a:chExt cx="0" cy="0"/>
        </a:xfrm>
      </p:grpSpPr>
      <p:sp>
        <p:nvSpPr>
          <p:cNvPr id="2" name="Title 16">
            <a:extLst>
              <a:ext uri="{FF2B5EF4-FFF2-40B4-BE49-F238E27FC236}">
                <a16:creationId xmlns:a16="http://schemas.microsoft.com/office/drawing/2014/main" id="{D668F7B0-BFDE-3202-7675-A517DE353FCF}"/>
              </a:ext>
            </a:extLst>
          </p:cNvPr>
          <p:cNvSpPr txBox="1">
            <a:spLocks/>
          </p:cNvSpPr>
          <p:nvPr/>
        </p:nvSpPr>
        <p:spPr>
          <a:xfrm>
            <a:off x="604325" y="5422168"/>
            <a:ext cx="10925688" cy="982349"/>
          </a:xfrm>
          <a:prstGeom prst="rect">
            <a:avLst/>
          </a:prstGeom>
        </p:spPr>
        <p:txBody>
          <a:bodyPr>
            <a:noAutofit/>
          </a:bodyPr>
          <a:lstStyle>
            <a:lvl1pPr algn="l" defTabSz="914400" rtl="0" eaLnBrk="1" latinLnBrk="0" hangingPunct="1">
              <a:lnSpc>
                <a:spcPts val="4200"/>
              </a:lnSpc>
              <a:spcBef>
                <a:spcPct val="0"/>
              </a:spcBef>
              <a:buNone/>
              <a:defRPr sz="4000" b="1" kern="1200">
                <a:solidFill>
                  <a:schemeClr val="accent1"/>
                </a:solidFill>
                <a:latin typeface="+mj-lt"/>
                <a:ea typeface="+mj-ea"/>
                <a:cs typeface="+mj-cs"/>
              </a:defRPr>
            </a:lvl1pPr>
          </a:lstStyle>
          <a:p>
            <a:r>
              <a:rPr lang="en-US" dirty="0"/>
              <a:t>What’s changing and why</a:t>
            </a:r>
          </a:p>
        </p:txBody>
      </p:sp>
      <p:pic>
        <p:nvPicPr>
          <p:cNvPr id="3" name="Picture 5">
            <a:extLst>
              <a:ext uri="{FF2B5EF4-FFF2-40B4-BE49-F238E27FC236}">
                <a16:creationId xmlns:a16="http://schemas.microsoft.com/office/drawing/2014/main" id="{F1D9B186-43F5-4514-F614-32B223321DDA}"/>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 r="1" b="110"/>
          <a:stretch/>
        </p:blipFill>
        <p:spPr>
          <a:xfrm>
            <a:off x="1" y="2"/>
            <a:ext cx="12191999" cy="4709160"/>
          </a:xfrm>
          <a:prstGeom prst="rect">
            <a:avLst/>
          </a:prstGeom>
        </p:spPr>
      </p:pic>
    </p:spTree>
    <p:extLst>
      <p:ext uri="{BB962C8B-B14F-4D97-AF65-F5344CB8AC3E}">
        <p14:creationId xmlns:p14="http://schemas.microsoft.com/office/powerpoint/2010/main" val="2650701662"/>
      </p:ext>
    </p:extLst>
  </p:cSld>
  <p:clrMapOvr>
    <a:masterClrMapping/>
  </p:clrMapOvr>
</p:sld>
</file>

<file path=ppt/theme/theme1.xml><?xml version="1.0" encoding="utf-8"?>
<a:theme xmlns:a="http://schemas.openxmlformats.org/drawingml/2006/main" name="Master slide styles">
  <a:themeElements>
    <a:clrScheme name="Custom 4">
      <a:dk1>
        <a:srgbClr val="58595B"/>
      </a:dk1>
      <a:lt1>
        <a:srgbClr val="FFFFFF"/>
      </a:lt1>
      <a:dk2>
        <a:srgbClr val="000000"/>
      </a:dk2>
      <a:lt2>
        <a:srgbClr val="FFFFFF"/>
      </a:lt2>
      <a:accent1>
        <a:srgbClr val="098D3E"/>
      </a:accent1>
      <a:accent2>
        <a:srgbClr val="5CA311"/>
      </a:accent2>
      <a:accent3>
        <a:srgbClr val="006DAF"/>
      </a:accent3>
      <a:accent4>
        <a:srgbClr val="389CC6"/>
      </a:accent4>
      <a:accent5>
        <a:srgbClr val="929397"/>
      </a:accent5>
      <a:accent6>
        <a:srgbClr val="0B753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ln>
          <a:noFill/>
        </a:ln>
      </a:spPr>
      <a:bodyPr/>
      <a:lstStyle>
        <a:defPPr algn="l">
          <a:defRPr dirty="0" smtClean="0"/>
        </a:defPPr>
      </a:lstStyle>
    </a:txDef>
  </a:objectDefaults>
  <a:extraClrSchemeLst/>
  <a:extLst>
    <a:ext uri="{05A4C25C-085E-4340-85A3-A5531E510DB2}">
      <thm15:themeFamily xmlns:thm15="http://schemas.microsoft.com/office/thememl/2012/main" name="PPT Expansion Pack" id="{85B031D0-DE37-C24C-950B-B5692C0BA599}" vid="{12EE8706-B811-5B49-8B1D-BACBAFD556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D72D0FEDBA25B4E947635BE880D88CA" ma:contentTypeVersion="4" ma:contentTypeDescription="Create a new document." ma:contentTypeScope="" ma:versionID="2ba29ca15bae9a0b261cfc0f40de3f87">
  <xsd:schema xmlns:xsd="http://www.w3.org/2001/XMLSchema" xmlns:xs="http://www.w3.org/2001/XMLSchema" xmlns:p="http://schemas.microsoft.com/office/2006/metadata/properties" xmlns:ns2="ab779131-85f5-4831-95d3-638b27350636" targetNamespace="http://schemas.microsoft.com/office/2006/metadata/properties" ma:root="true" ma:fieldsID="5f20de7c882865f56ff78c19cced1fa9" ns2:_="">
    <xsd:import namespace="ab779131-85f5-4831-95d3-638b2735063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779131-85f5-4831-95d3-638b273506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82BF12D-2610-44C4-90C9-3E7963E3223E}">
  <ds:schemaRefs>
    <ds:schemaRef ds:uri="http://schemas.microsoft.com/sharepoint/v3/contenttype/forms"/>
  </ds:schemaRefs>
</ds:datastoreItem>
</file>

<file path=customXml/itemProps2.xml><?xml version="1.0" encoding="utf-8"?>
<ds:datastoreItem xmlns:ds="http://schemas.openxmlformats.org/officeDocument/2006/customXml" ds:itemID="{E472E11B-74DE-4FDF-9039-94F10DED1F57}">
  <ds:schemaRefs>
    <ds:schemaRef ds:uri="ab779131-85f5-4831-95d3-638b2735063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F031FF2-43D1-4A88-8182-EB4D1192B458}">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 ds:uri="http://schemas.microsoft.com/office/infopath/2007/PartnerControls"/>
    <ds:schemaRef ds:uri="ab779131-85f5-4831-95d3-638b27350636"/>
    <ds:schemaRef ds:uri="http://purl.org/dc/terms/"/>
  </ds:schemaRefs>
</ds:datastoreItem>
</file>

<file path=docMetadata/LabelInfo.xml><?xml version="1.0" encoding="utf-8"?>
<clbl:labelList xmlns:clbl="http://schemas.microsoft.com/office/2020/mipLabelMetadata">
  <clbl:label id="{f2cd7e05-4f28-4f6c-91f8-8ae3c24654cd}" enabled="0" method="" siteId="{f2cd7e05-4f28-4f6c-91f8-8ae3c24654cd}" removed="1"/>
</clbl:labelList>
</file>

<file path=docProps/app.xml><?xml version="1.0" encoding="utf-8"?>
<Properties xmlns="http://schemas.openxmlformats.org/officeDocument/2006/extended-properties" xmlns:vt="http://schemas.openxmlformats.org/officeDocument/2006/docPropsVTypes">
  <Template>expansion-pack-design-elements</Template>
  <TotalTime>17000</TotalTime>
  <Words>7886</Words>
  <Application>Microsoft Office PowerPoint</Application>
  <PresentationFormat>Widescreen</PresentationFormat>
  <Paragraphs>562</Paragraphs>
  <Slides>33</Slides>
  <Notes>33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33</vt:i4>
      </vt:variant>
    </vt:vector>
  </HeadingPairs>
  <TitlesOfParts>
    <vt:vector size="46" baseType="lpstr">
      <vt:lpstr>Arial</vt:lpstr>
      <vt:lpstr>Calibri</vt:lpstr>
      <vt:lpstr>Courier New</vt:lpstr>
      <vt:lpstr>HurmeGeometricSans3 Regular</vt:lpstr>
      <vt:lpstr>HurmeGeometricSans3 SemiBold</vt:lpstr>
      <vt:lpstr>HurmeGeometricSans3-Regular</vt:lpstr>
      <vt:lpstr>Segoe UI</vt:lpstr>
      <vt:lpstr>System Font Regular</vt:lpstr>
      <vt:lpstr>Times</vt:lpstr>
      <vt:lpstr>Times New Roman</vt:lpstr>
      <vt:lpstr>Times-Roman</vt:lpstr>
      <vt:lpstr>Wingdings</vt:lpstr>
      <vt:lpstr>Master slide styles</vt:lpstr>
      <vt:lpstr>SecureCare™ IV: Built on what works, enhanced where it counts</vt:lpstr>
      <vt:lpstr>About Securian Financial</vt:lpstr>
      <vt:lpstr>The value of high ratings</vt:lpstr>
      <vt:lpstr>When increased demand meets limited supply</vt:lpstr>
      <vt:lpstr>What this can mean for clients</vt:lpstr>
      <vt:lpstr>What’s new with SecureCare IV</vt:lpstr>
      <vt:lpstr>What do clients get with a SecureCare policy?</vt:lpstr>
      <vt:lpstr>SecureCare IV approval map</vt:lpstr>
      <vt:lpstr>PowerPoint Presentation</vt:lpstr>
      <vt:lpstr>LTC benefits paid retroactively</vt:lpstr>
      <vt:lpstr>20-pay option</vt:lpstr>
      <vt:lpstr>International benefits</vt:lpstr>
      <vt:lpstr>Enhanced death benefit</vt:lpstr>
      <vt:lpstr>PowerPoint Presentation</vt:lpstr>
      <vt:lpstr>Product details </vt:lpstr>
      <vt:lpstr>Product details </vt:lpstr>
      <vt:lpstr>PowerPoint Presentation</vt:lpstr>
      <vt:lpstr>Industry-leading early support for clients1</vt:lpstr>
      <vt:lpstr>Support when clients need it most</vt:lpstr>
      <vt:lpstr>Competitive comparison – 20-pay</vt:lpstr>
      <vt:lpstr>Competitive comparison –20-pay</vt:lpstr>
      <vt:lpstr>Competitive comparison – 20-pay</vt:lpstr>
      <vt:lpstr>Competitive comparison – 20-pay</vt:lpstr>
      <vt:lpstr>Minimal funding, maximized protection with 20-pay</vt:lpstr>
      <vt:lpstr>PowerPoint Presentation</vt:lpstr>
      <vt:lpstr>Pre-screen process</vt:lpstr>
      <vt:lpstr>App/UW process</vt:lpstr>
      <vt:lpstr>Underwriting questionnaire (part 2 of the application) available to complete online</vt:lpstr>
      <vt:lpstr>PowerPoint Presentation</vt:lpstr>
      <vt:lpstr>PowerPoint Presentation</vt:lpstr>
      <vt:lpstr>PowerPoint Presentation</vt:lpstr>
      <vt:lpstr>PowerPoint Presentation</vt:lpstr>
      <vt:lpstr>PowerPoint Presentation</vt:lpstr>
    </vt:vector>
  </TitlesOfParts>
  <Company>Securian Financial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Snyder, Alyse</dc:creator>
  <cp:lastModifiedBy>Huberty, Douglas J.</cp:lastModifiedBy>
  <cp:revision>21</cp:revision>
  <dcterms:created xsi:type="dcterms:W3CDTF">2025-12-03T21:29:06Z</dcterms:created>
  <dcterms:modified xsi:type="dcterms:W3CDTF">2026-01-22T23:56:39Z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0x010100DD72D0FEDBA25B4E947635BE880D88CA</vt:lpwstr>
  </property>
</Properties>
</file>