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28"/>
  </p:notesMasterIdLst>
  <p:handoutMasterIdLst>
    <p:handoutMasterId r:id="rId29"/>
  </p:handoutMasterIdLst>
  <p:sldIdLst>
    <p:sldId id="286" r:id="rId3"/>
    <p:sldId id="310" r:id="rId4"/>
    <p:sldId id="288" r:id="rId5"/>
    <p:sldId id="311" r:id="rId6"/>
    <p:sldId id="309" r:id="rId7"/>
    <p:sldId id="299" r:id="rId8"/>
    <p:sldId id="312" r:id="rId9"/>
    <p:sldId id="313" r:id="rId10"/>
    <p:sldId id="339" r:id="rId11"/>
    <p:sldId id="317" r:id="rId12"/>
    <p:sldId id="318" r:id="rId13"/>
    <p:sldId id="319" r:id="rId14"/>
    <p:sldId id="320" r:id="rId15"/>
    <p:sldId id="307" r:id="rId16"/>
    <p:sldId id="454" r:id="rId17"/>
    <p:sldId id="455" r:id="rId18"/>
    <p:sldId id="323" r:id="rId19"/>
    <p:sldId id="316" r:id="rId20"/>
    <p:sldId id="337" r:id="rId21"/>
    <p:sldId id="330" r:id="rId22"/>
    <p:sldId id="328" r:id="rId23"/>
    <p:sldId id="322" r:id="rId24"/>
    <p:sldId id="333" r:id="rId25"/>
    <p:sldId id="336" r:id="rId26"/>
    <p:sldId id="335"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79FF9B-7392-4902-BD30-DC82F6DAD672}">
          <p14:sldIdLst>
            <p14:sldId id="286"/>
            <p14:sldId id="310"/>
            <p14:sldId id="288"/>
            <p14:sldId id="311"/>
            <p14:sldId id="309"/>
            <p14:sldId id="299"/>
            <p14:sldId id="312"/>
            <p14:sldId id="313"/>
            <p14:sldId id="339"/>
            <p14:sldId id="317"/>
            <p14:sldId id="318"/>
            <p14:sldId id="319"/>
            <p14:sldId id="320"/>
            <p14:sldId id="307"/>
            <p14:sldId id="454"/>
            <p14:sldId id="455"/>
            <p14:sldId id="323"/>
            <p14:sldId id="316"/>
            <p14:sldId id="337"/>
            <p14:sldId id="330"/>
            <p14:sldId id="328"/>
            <p14:sldId id="322"/>
            <p14:sldId id="333"/>
            <p14:sldId id="336"/>
            <p14:sldId id="335"/>
          </p14:sldIdLst>
        </p14:section>
      </p14:sectionLst>
    </p:ext>
    <p:ext uri="{EFAFB233-063F-42B5-8137-9DF3F51BA10A}">
      <p15:sldGuideLst xmlns:p15="http://schemas.microsoft.com/office/powerpoint/2012/main">
        <p15:guide id="2" pos="840" userDrawn="1">
          <p15:clr>
            <a:srgbClr val="A4A3A4"/>
          </p15:clr>
        </p15:guide>
        <p15:guide id="3" pos="480"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BC78EB-D79E-E0A7-4A5B-4B6789EBD10A}" name="Pogreba, Shannon W." initials="SP" userId="S::Shannon.Pogreba@securian.com::d5d2a36a-bb79-44dd-be93-9870bade02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Pierson, Margaret M." initials="PMM" lastIdx="67" clrIdx="0">
    <p:extLst>
      <p:ext uri="{19B8F6BF-5375-455C-9EA6-DF929625EA0E}">
        <p15:presenceInfo xmlns:p15="http://schemas.microsoft.com/office/powerpoint/2012/main" userId="S-1-5-21-21782756-252395136-766854361-15082" providerId="AD"/>
      </p:ext>
    </p:extLst>
  </p:cmAuthor>
  <p:cmAuthor id="3" name="Martin_Comm, Eric S." initials="MES" lastIdx="3" clrIdx="1">
    <p:extLst>
      <p:ext uri="{19B8F6BF-5375-455C-9EA6-DF929625EA0E}">
        <p15:presenceInfo xmlns:p15="http://schemas.microsoft.com/office/powerpoint/2012/main" userId="Martin_Comm, Eric S." providerId="None"/>
      </p:ext>
    </p:extLst>
  </p:cmAuthor>
  <p:cmAuthor id="4" name="Schuenemann, Erica A." initials="SEA" lastIdx="5" clrIdx="2">
    <p:extLst>
      <p:ext uri="{19B8F6BF-5375-455C-9EA6-DF929625EA0E}">
        <p15:presenceInfo xmlns:p15="http://schemas.microsoft.com/office/powerpoint/2012/main" userId="S-1-5-21-21782756-252395136-766854361-125613" providerId="AD"/>
      </p:ext>
    </p:extLst>
  </p:cmAuthor>
  <p:cmAuthor id="5" name="Snyder, Alyse" initials="SA" lastIdx="1" clrIdx="3">
    <p:extLst>
      <p:ext uri="{19B8F6BF-5375-455C-9EA6-DF929625EA0E}">
        <p15:presenceInfo xmlns:p15="http://schemas.microsoft.com/office/powerpoint/2012/main" userId="S::Alyse.Snyder@securian.com::84d2435c-5c3b-42b2-a4b2-032c86d3b0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0D0D0"/>
    <a:srgbClr val="0C7B40"/>
    <a:srgbClr val="63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0" autoAdjust="0"/>
    <p:restoredTop sz="75289" autoAdjust="0"/>
  </p:normalViewPr>
  <p:slideViewPr>
    <p:cSldViewPr snapToGrid="0" showGuides="1">
      <p:cViewPr varScale="1">
        <p:scale>
          <a:sx n="79" d="100"/>
          <a:sy n="79" d="100"/>
        </p:scale>
        <p:origin x="1812" y="96"/>
      </p:cViewPr>
      <p:guideLst>
        <p:guide pos="840"/>
        <p:guide pos="480"/>
        <p:guide orient="horz" pos="2160"/>
      </p:guideLst>
    </p:cSldViewPr>
  </p:slid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104" d="100"/>
          <a:sy n="104" d="100"/>
        </p:scale>
        <p:origin x="3372"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89D6EBA-F61F-473E-9404-E244D5DEFEC8}" type="datetimeFigureOut">
              <a:rPr lang="en-US" smtClean="0"/>
              <a:t>08/12/2024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1EF5153-6B58-4F99-B831-CF144D959713}" type="slidenum">
              <a:rPr lang="en-US" smtClean="0"/>
              <a:t>‹#›</a:t>
            </a:fld>
            <a:endParaRPr lang="en-US" dirty="0"/>
          </a:p>
        </p:txBody>
      </p:sp>
    </p:spTree>
    <p:extLst>
      <p:ext uri="{BB962C8B-B14F-4D97-AF65-F5344CB8AC3E}">
        <p14:creationId xmlns:p14="http://schemas.microsoft.com/office/powerpoint/2010/main" val="811720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2E48E3-D0AD-470D-B331-F77391019D5F}" type="datetimeFigureOut">
              <a:rPr lang="en-US" smtClean="0"/>
              <a:t>08/12/2024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41EE86-BA97-446A-81BA-90B33C5446E2}" type="slidenum">
              <a:rPr lang="en-US" smtClean="0"/>
              <a:t>‹#›</a:t>
            </a:fld>
            <a:endParaRPr lang="en-US" dirty="0"/>
          </a:p>
        </p:txBody>
      </p:sp>
    </p:spTree>
    <p:extLst>
      <p:ext uri="{BB962C8B-B14F-4D97-AF65-F5344CB8AC3E}">
        <p14:creationId xmlns:p14="http://schemas.microsoft.com/office/powerpoint/2010/main" val="172211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58775"/>
            <a:ext cx="5575300" cy="3136900"/>
          </a:xfrm>
        </p:spPr>
      </p:sp>
      <p:sp>
        <p:nvSpPr>
          <p:cNvPr id="3" name="Notes Placeholder 2"/>
          <p:cNvSpPr>
            <a:spLocks noGrp="1"/>
          </p:cNvSpPr>
          <p:nvPr>
            <p:ph type="body" idx="1"/>
          </p:nvPr>
        </p:nvSpPr>
        <p:spPr/>
        <p:txBody>
          <a:bodyPr/>
          <a:lstStyle/>
          <a:p>
            <a:r>
              <a:rPr lang="en-US" dirty="0"/>
              <a:t>Introduce yourself</a:t>
            </a:r>
          </a:p>
        </p:txBody>
      </p:sp>
      <p:sp>
        <p:nvSpPr>
          <p:cNvPr id="4" name="Slide Number Placeholder 3"/>
          <p:cNvSpPr>
            <a:spLocks noGrp="1"/>
          </p:cNvSpPr>
          <p:nvPr>
            <p:ph type="sldNum" sz="quarter" idx="10"/>
          </p:nvPr>
        </p:nvSpPr>
        <p:spPr/>
        <p:txBody>
          <a:bodyPr/>
          <a:lstStyle/>
          <a:p>
            <a:fld id="{4F3E1D09-1D10-476B-87F3-22F96DB9C743}" type="slidenum">
              <a:rPr lang="en-US" smtClean="0"/>
              <a:t>1</a:t>
            </a:fld>
            <a:endParaRPr lang="en-US" dirty="0"/>
          </a:p>
        </p:txBody>
      </p:sp>
    </p:spTree>
    <p:extLst>
      <p:ext uri="{BB962C8B-B14F-4D97-AF65-F5344CB8AC3E}">
        <p14:creationId xmlns:p14="http://schemas.microsoft.com/office/powerpoint/2010/main" val="2742950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choose to</a:t>
            </a:r>
            <a:r>
              <a:rPr lang="en-US" baseline="0" dirty="0"/>
              <a:t> </a:t>
            </a:r>
            <a:r>
              <a:rPr lang="en-US" dirty="0"/>
              <a:t>self-fund, you can maintain control of your assets and choose where and what type of care</a:t>
            </a:r>
            <a:r>
              <a:rPr lang="en-US" baseline="0" dirty="0"/>
              <a:t> you’d like to receive – based on how much you want to pay. For many, the most appealing feature of self-funding is this aspect of control.</a:t>
            </a:r>
          </a:p>
          <a:p>
            <a:endParaRPr lang="en-US" baseline="0" dirty="0"/>
          </a:p>
          <a:p>
            <a:r>
              <a:rPr lang="en-US" baseline="0" dirty="0"/>
              <a:t>But you’re going to want to weigh that sense of control with the potential drawbacks of self-funding:</a:t>
            </a:r>
          </a:p>
          <a:p>
            <a:r>
              <a:rPr lang="en-US" baseline="0" dirty="0"/>
              <a:t>-   You may need to withdraw funds from an asset before you planned to, which could have tax consequences.</a:t>
            </a:r>
          </a:p>
          <a:p>
            <a:pPr marL="171450" indent="-171450">
              <a:buFontTx/>
              <a:buChar char="-"/>
            </a:pPr>
            <a:r>
              <a:rPr lang="en-US" baseline="0" dirty="0"/>
              <a:t>Paying for your care could deplete your assets and/or income, which could impact your partner’s way of life or the legacy you planned to leave to loved ones.</a:t>
            </a:r>
          </a:p>
          <a:p>
            <a:pPr marL="171450" indent="-171450">
              <a:buFontTx/>
              <a:buChar char="-"/>
            </a:pPr>
            <a:r>
              <a:rPr lang="en-US" baseline="0" dirty="0"/>
              <a:t>Your retirement income plan may not be able to replenish the money you’re taking out for care, which could impact how long your money will last.</a:t>
            </a:r>
          </a:p>
          <a:p>
            <a:endParaRPr lang="en-US" baseline="0" dirty="0"/>
          </a:p>
        </p:txBody>
      </p:sp>
      <p:sp>
        <p:nvSpPr>
          <p:cNvPr id="4" name="Slide Number Placeholder 3"/>
          <p:cNvSpPr>
            <a:spLocks noGrp="1"/>
          </p:cNvSpPr>
          <p:nvPr>
            <p:ph type="sldNum" sz="quarter" idx="10"/>
          </p:nvPr>
        </p:nvSpPr>
        <p:spPr/>
        <p:txBody>
          <a:bodyPr/>
          <a:lstStyle/>
          <a:p>
            <a:fld id="{0741EE86-BA97-446A-81BA-90B33C5446E2}" type="slidenum">
              <a:rPr lang="en-US" smtClean="0"/>
              <a:t>10</a:t>
            </a:fld>
            <a:endParaRPr lang="en-US" dirty="0"/>
          </a:p>
        </p:txBody>
      </p:sp>
    </p:spTree>
    <p:extLst>
      <p:ext uri="{BB962C8B-B14F-4D97-AF65-F5344CB8AC3E}">
        <p14:creationId xmlns:p14="http://schemas.microsoft.com/office/powerpoint/2010/main" val="131048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Relying on your loved ones to take care of you </a:t>
            </a:r>
            <a:r>
              <a:rPr lang="en-US" baseline="0" dirty="0"/>
              <a:t>often seems like a great way to get more personalized and affordable care than you might receive in a professional care setting.</a:t>
            </a:r>
          </a:p>
          <a:p>
            <a:endParaRPr lang="en-US" baseline="0" dirty="0"/>
          </a:p>
          <a:p>
            <a:r>
              <a:rPr lang="en-US" baseline="0" dirty="0"/>
              <a:t>But if you do intend to rely on loved ones for care, it’s crucial to start having conversations about your desires and expectations for care with them now. You don’t want your loved ones to be taken by surprise. If a family member is a part of your care plan, they need to know about it so you can ensure they’re willing and able to provide you with the care you need. </a:t>
            </a:r>
          </a:p>
          <a:p>
            <a:endParaRPr lang="en-US" baseline="0" dirty="0"/>
          </a:p>
          <a:p>
            <a:r>
              <a:rPr lang="en-US" baseline="0" dirty="0"/>
              <a:t>You also need to consider the financial and emotional toll on caregivers. Caregivers often may pay </a:t>
            </a:r>
            <a:r>
              <a:rPr lang="en-US" sz="1200" kern="1200" dirty="0">
                <a:solidFill>
                  <a:schemeClr val="tx1"/>
                </a:solidFill>
                <a:latin typeface="+mn-lt"/>
                <a:ea typeface="+mn-ea"/>
                <a:cs typeface="+mn-cs"/>
              </a:rPr>
              <a:t>out-of-pocket for expenses like</a:t>
            </a:r>
            <a:r>
              <a:rPr lang="en-US" baseline="0" dirty="0"/>
              <a:t> gas to go to doctor appointments, take time off of work or help cover things insurance doesn’t pay for. Their role as caregiver may also be a source of stress in their own personal life, especially if they have children of their own.</a:t>
            </a:r>
          </a:p>
          <a:p>
            <a:endParaRPr lang="en-US" baseline="0" dirty="0"/>
          </a:p>
          <a:p>
            <a:r>
              <a:rPr lang="en-US" baseline="0" dirty="0"/>
              <a:t>And depending on the care needed, your informal caregiver may lack the skillset to provide quality care.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741EE86-BA97-446A-81BA-90B33C5446E2}" type="slidenum">
              <a:rPr lang="en-US" smtClean="0"/>
              <a:t>11</a:t>
            </a:fld>
            <a:endParaRPr lang="en-US" dirty="0"/>
          </a:p>
        </p:txBody>
      </p:sp>
    </p:spTree>
    <p:extLst>
      <p:ext uri="{BB962C8B-B14F-4D97-AF65-F5344CB8AC3E}">
        <p14:creationId xmlns:p14="http://schemas.microsoft.com/office/powerpoint/2010/main" val="165687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understand that Medicare is not designed to pay for long-term care, so the LTC coverage it provides is limited.</a:t>
            </a:r>
            <a:r>
              <a:rPr lang="en-US" baseline="0" dirty="0"/>
              <a:t> </a:t>
            </a:r>
          </a:p>
          <a:p>
            <a:endParaRPr lang="en-US" baseline="0" dirty="0"/>
          </a:p>
          <a:p>
            <a:r>
              <a:rPr lang="en-US" baseline="0" dirty="0"/>
              <a:t>You may receive coverage in a skilled care facility for short-term nursing home care or rehabilitation after an illness that resulted in a hospital stay. It </a:t>
            </a:r>
            <a:r>
              <a:rPr lang="en-US" b="0" baseline="0" dirty="0"/>
              <a:t>no longer provides </a:t>
            </a:r>
            <a:r>
              <a:rPr lang="en-US" baseline="0" dirty="0"/>
              <a:t>coverage for care in the home, long-term stays in a facility or help with personal care needs – such as dressing and bathing. Medicare does not cover any long-term care expenses after 100 days. </a:t>
            </a:r>
          </a:p>
          <a:p>
            <a:endParaRPr lang="en-US" baseline="0" dirty="0"/>
          </a:p>
          <a:p>
            <a:r>
              <a:rPr lang="en-US" baseline="0" dirty="0"/>
              <a:t>Medicaid is a government program for those with limited financial means. It may pay for long-term care expenses, but generally only those received in a facility and only after spending down your assets. Additionally, Medicaid does not cover the cost of room and board at an assisted living facility – it only covers the </a:t>
            </a:r>
            <a:r>
              <a:rPr lang="en-US" i="1" baseline="0" dirty="0"/>
              <a:t>care</a:t>
            </a:r>
            <a:r>
              <a:rPr lang="en-US" i="0" baseline="0" dirty="0"/>
              <a:t> you receive in an assisted living facility.</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12</a:t>
            </a:fld>
            <a:endParaRPr lang="en-US" dirty="0"/>
          </a:p>
        </p:txBody>
      </p:sp>
    </p:spTree>
    <p:extLst>
      <p:ext uri="{BB962C8B-B14F-4D97-AF65-F5344CB8AC3E}">
        <p14:creationId xmlns:p14="http://schemas.microsoft.com/office/powerpoint/2010/main" val="1175810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b="0" i="0" dirty="0">
                <a:solidFill>
                  <a:srgbClr val="284684"/>
                </a:solidFill>
                <a:effectLst/>
                <a:latin typeface="+mn-lt"/>
              </a:rPr>
              <a:t>You can use insurance to help pay for your care. Here are two options and the pros and cons of each type of LTC insurance:</a:t>
            </a:r>
          </a:p>
          <a:p>
            <a:pPr algn="l"/>
            <a:endParaRPr lang="en-US" sz="1100" b="1" i="0" dirty="0">
              <a:solidFill>
                <a:srgbClr val="284684"/>
              </a:solidFill>
              <a:effectLst/>
              <a:latin typeface="+mn-lt"/>
            </a:endParaRPr>
          </a:p>
          <a:p>
            <a:pPr algn="l"/>
            <a:r>
              <a:rPr lang="en-US" sz="1100" b="1" i="0" dirty="0">
                <a:solidFill>
                  <a:srgbClr val="284684"/>
                </a:solidFill>
                <a:effectLst/>
                <a:latin typeface="+mn-lt"/>
              </a:rPr>
              <a:t>Traditional LTC insurance</a:t>
            </a:r>
          </a:p>
          <a:p>
            <a:pPr algn="l"/>
            <a:r>
              <a:rPr lang="en-US" sz="1100" b="0" i="0" dirty="0">
                <a:solidFill>
                  <a:srgbClr val="000000"/>
                </a:solidFill>
                <a:effectLst/>
                <a:latin typeface="+mn-lt"/>
              </a:rPr>
              <a:t>This insurance can help pay for your future care – and in the event you go on claim, depending on the policy structure and benefits, it may provide some of the most robust benefits to cover the costs for LTC. </a:t>
            </a:r>
          </a:p>
          <a:p>
            <a:pPr algn="l"/>
            <a:endParaRPr lang="en-US" sz="1100" b="0" i="0" dirty="0">
              <a:solidFill>
                <a:srgbClr val="000000"/>
              </a:solidFill>
              <a:effectLst/>
              <a:latin typeface="+mn-lt"/>
            </a:endParaRPr>
          </a:p>
          <a:p>
            <a:pPr algn="l"/>
            <a:r>
              <a:rPr lang="en-US" sz="1100" b="0" i="0" dirty="0">
                <a:solidFill>
                  <a:srgbClr val="000000"/>
                </a:solidFill>
                <a:effectLst/>
                <a:latin typeface="+mn-lt"/>
              </a:rPr>
              <a:t>Some policies also offer joint coverage. These policies stay in force as long as you keep paying the premiums. Although they may be affordable and less expensive than a hybrid policy initially, over time the cumulative out-of-pocket costs can add up. </a:t>
            </a:r>
          </a:p>
          <a:p>
            <a:pPr algn="l"/>
            <a:endParaRPr lang="en-US" sz="1100" b="0" i="0" dirty="0">
              <a:solidFill>
                <a:srgbClr val="000000"/>
              </a:solidFill>
              <a:effectLst/>
              <a:latin typeface="+mn-lt"/>
            </a:endParaRPr>
          </a:p>
          <a:p>
            <a:pPr algn="l"/>
            <a:r>
              <a:rPr lang="en-US" sz="1100" b="0" i="0" dirty="0">
                <a:solidFill>
                  <a:srgbClr val="000000"/>
                </a:solidFill>
                <a:effectLst/>
                <a:latin typeface="+mn-lt"/>
              </a:rPr>
              <a:t>Also, if you don’t need LTC, you generally won’t receive any benefits from your policy. Most traditional LTC policies sold today do not offer guaranteed premiums or benefits so premiums may increase over time.</a:t>
            </a:r>
          </a:p>
          <a:p>
            <a:pPr algn="l"/>
            <a:endParaRPr lang="en-US" sz="1100" b="0" i="0" dirty="0">
              <a:solidFill>
                <a:srgbClr val="000000"/>
              </a:solidFill>
              <a:effectLst/>
              <a:latin typeface="+mn-lt"/>
            </a:endParaRPr>
          </a:p>
          <a:p>
            <a:pPr algn="l"/>
            <a:r>
              <a:rPr lang="en-US" sz="1100" b="1" i="0" dirty="0">
                <a:solidFill>
                  <a:srgbClr val="284684"/>
                </a:solidFill>
                <a:effectLst/>
                <a:latin typeface="+mn-lt"/>
              </a:rPr>
              <a:t>Hybrid life/LTC insurance</a:t>
            </a:r>
          </a:p>
          <a:p>
            <a:pPr algn="l"/>
            <a:r>
              <a:rPr lang="en-US" sz="1100" b="0" i="0" dirty="0">
                <a:solidFill>
                  <a:srgbClr val="000000"/>
                </a:solidFill>
                <a:effectLst/>
                <a:latin typeface="+mn-lt"/>
              </a:rPr>
              <a:t>Hybrid policies (typically a combination of life insurance or an annuity with long-term care insurance) guarantee premiums will never increase and benefits will never decrease. </a:t>
            </a:r>
          </a:p>
          <a:p>
            <a:pPr algn="l"/>
            <a:endParaRPr lang="en-US" sz="1100" b="0" i="0" dirty="0">
              <a:solidFill>
                <a:srgbClr val="000000"/>
              </a:solidFill>
              <a:effectLst/>
              <a:latin typeface="+mn-lt"/>
            </a:endParaRPr>
          </a:p>
          <a:p>
            <a:pPr algn="l"/>
            <a:r>
              <a:rPr lang="en-US" sz="1100" b="0" i="0" dirty="0">
                <a:solidFill>
                  <a:srgbClr val="000000"/>
                </a:solidFill>
                <a:effectLst/>
                <a:latin typeface="+mn-lt"/>
              </a:rPr>
              <a:t>They also may offer a return of premium option, so you can get money back if you decide to give up your policy. They offer an income tax-free death benefit and inflation protection options to help your LTC benefit keep up with rising health care costs. </a:t>
            </a:r>
          </a:p>
          <a:p>
            <a:pPr algn="l"/>
            <a:endParaRPr lang="en-US" sz="1100" b="0" i="0" dirty="0">
              <a:solidFill>
                <a:srgbClr val="000000"/>
              </a:solidFill>
              <a:effectLst/>
              <a:latin typeface="+mn-lt"/>
            </a:endParaRPr>
          </a:p>
          <a:p>
            <a:pPr algn="l"/>
            <a:r>
              <a:rPr lang="en-US" sz="1100" b="0" i="0" dirty="0">
                <a:solidFill>
                  <a:srgbClr val="000000"/>
                </a:solidFill>
                <a:effectLst/>
                <a:latin typeface="+mn-lt"/>
              </a:rPr>
              <a:t>Some hybrid policies are available with a single-pay (up front) or multi-pay (various payment periods may be available). Due to the shorter premium durations, hybrid policies may be more expensive in the short-term compared to traditional policies. </a:t>
            </a:r>
          </a:p>
        </p:txBody>
      </p:sp>
      <p:sp>
        <p:nvSpPr>
          <p:cNvPr id="4" name="Slide Number Placeholder 3"/>
          <p:cNvSpPr>
            <a:spLocks noGrp="1"/>
          </p:cNvSpPr>
          <p:nvPr>
            <p:ph type="sldNum" sz="quarter" idx="10"/>
          </p:nvPr>
        </p:nvSpPr>
        <p:spPr/>
        <p:txBody>
          <a:bodyPr/>
          <a:lstStyle/>
          <a:p>
            <a:fld id="{0741EE86-BA97-446A-81BA-90B33C5446E2}" type="slidenum">
              <a:rPr lang="en-US" smtClean="0"/>
              <a:t>13</a:t>
            </a:fld>
            <a:endParaRPr lang="en-US" dirty="0"/>
          </a:p>
        </p:txBody>
      </p:sp>
    </p:spTree>
    <p:extLst>
      <p:ext uri="{BB962C8B-B14F-4D97-AF65-F5344CB8AC3E}">
        <p14:creationId xmlns:p14="http://schemas.microsoft.com/office/powerpoint/2010/main" val="3639777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84684"/>
                </a:solidFill>
                <a:effectLst/>
                <a:latin typeface="+mn-lt"/>
              </a:rPr>
              <a:t>An additional piece to keep in mind about hybrid policies is that </a:t>
            </a:r>
            <a:r>
              <a:rPr lang="en-US" b="0" i="0" dirty="0">
                <a:solidFill>
                  <a:srgbClr val="000000"/>
                </a:solidFill>
                <a:effectLst/>
                <a:latin typeface="+mn-lt"/>
              </a:rPr>
              <a:t>you’ll need to medically qualify to get coverage.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And as we know from earlier, health issues tend to increase as we get older, which means approval rates for LTC coverage tend to decrease with age. You don’t want to wait until you’re old enough to think you need LTC protection – it’s best to be proactive and begin planning as soon as possible, when you’re younger and potentially at your healthiest.</a:t>
            </a:r>
          </a:p>
        </p:txBody>
      </p:sp>
      <p:sp>
        <p:nvSpPr>
          <p:cNvPr id="4" name="Slide Number Placeholder 3"/>
          <p:cNvSpPr>
            <a:spLocks noGrp="1"/>
          </p:cNvSpPr>
          <p:nvPr>
            <p:ph type="sldNum" sz="quarter" idx="5"/>
          </p:nvPr>
        </p:nvSpPr>
        <p:spPr/>
        <p:txBody>
          <a:bodyPr/>
          <a:lstStyle/>
          <a:p>
            <a:fld id="{A44A7425-B241-7542-ABBF-025E1D1C888D}" type="slidenum">
              <a:rPr lang="en-US" smtClean="0"/>
              <a:t>14</a:t>
            </a:fld>
            <a:endParaRPr lang="en-US" dirty="0"/>
          </a:p>
        </p:txBody>
      </p:sp>
    </p:spTree>
    <p:extLst>
      <p:ext uri="{BB962C8B-B14F-4D97-AF65-F5344CB8AC3E}">
        <p14:creationId xmlns:p14="http://schemas.microsoft.com/office/powerpoint/2010/main" val="291282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having a plan to pay for long-term care so key?</a:t>
            </a:r>
          </a:p>
          <a:p>
            <a:endParaRPr lang="en-US" dirty="0"/>
          </a:p>
          <a:p>
            <a:r>
              <a:rPr lang="en-US" dirty="0"/>
              <a:t>If you’ve ever worked with a financial professional to create a retirement income plan, then you’ve probably heard this logic:</a:t>
            </a:r>
          </a:p>
          <a:p>
            <a:endParaRPr lang="en-US" dirty="0"/>
          </a:p>
          <a:p>
            <a:r>
              <a:rPr lang="en-US" dirty="0"/>
              <a:t>In order to live comfortably, your portfolio needs to generate X amount of dollars for annual income. And your living expenses need to be less then your annual income, because you want to make sure your portfolio is capable of generating the income you need for as long as you need it.</a:t>
            </a:r>
          </a:p>
          <a:p>
            <a:endParaRPr lang="en-US" dirty="0"/>
          </a:p>
          <a:p>
            <a:r>
              <a:rPr lang="en-US" dirty="0"/>
              <a:t>But if you need care, you will have to contend with living expenses PLUS your care expenses on top of that. If your retirement income can’t cover both your living expenses and your care expenses, whatever money you’re short will likely need to come out of the retirement portfolio. </a:t>
            </a:r>
          </a:p>
          <a:p>
            <a:endParaRPr lang="en-US" dirty="0"/>
          </a:p>
          <a:p>
            <a:r>
              <a:rPr lang="en-US" dirty="0"/>
              <a:t>This could mean you have to take more money out of your portfolio than it can replenish, which could deplete your assets and put you and your family’s future at risk.</a:t>
            </a:r>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15</a:t>
            </a:fld>
            <a:endParaRPr lang="en-US" dirty="0"/>
          </a:p>
        </p:txBody>
      </p:sp>
    </p:spTree>
    <p:extLst>
      <p:ext uri="{BB962C8B-B14F-4D97-AF65-F5344CB8AC3E}">
        <p14:creationId xmlns:p14="http://schemas.microsoft.com/office/powerpoint/2010/main" val="815731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happens if you use some of those assets already earmarked to pay for care and purchase a long-term care plan? </a:t>
            </a:r>
          </a:p>
          <a:p>
            <a:endParaRPr lang="en-US" dirty="0"/>
          </a:p>
          <a:p>
            <a:r>
              <a:rPr lang="en-US" dirty="0"/>
              <a:t>Instead of solely relying on your retirement portfolio to cover any future LTC expenses, you can use the benefit provided by your policy. This provides you with </a:t>
            </a:r>
            <a:r>
              <a:rPr lang="en-US" sz="1200" kern="1200" dirty="0">
                <a:solidFill>
                  <a:schemeClr val="tx1"/>
                </a:solidFill>
                <a:effectLst/>
                <a:latin typeface="+mn-lt"/>
                <a:ea typeface="+mn-ea"/>
                <a:cs typeface="+mn-cs"/>
              </a:rPr>
              <a:t>an additional pool of money you can draw from to help pay for care expenses, so you don’t have to put quite as much stress on your portfolio.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other words, having a LTC policy essentially creates an additional income stream that you can use for care.</a:t>
            </a:r>
          </a:p>
        </p:txBody>
      </p:sp>
      <p:sp>
        <p:nvSpPr>
          <p:cNvPr id="4" name="Slide Number Placeholder 3"/>
          <p:cNvSpPr>
            <a:spLocks noGrp="1"/>
          </p:cNvSpPr>
          <p:nvPr>
            <p:ph type="sldNum" sz="quarter" idx="5"/>
          </p:nvPr>
        </p:nvSpPr>
        <p:spPr/>
        <p:txBody>
          <a:bodyPr/>
          <a:lstStyle/>
          <a:p>
            <a:fld id="{054B72BD-49BF-425F-B7CF-DCC3FB2E4BFC}" type="slidenum">
              <a:rPr lang="en-US" smtClean="0"/>
              <a:t>16</a:t>
            </a:fld>
            <a:endParaRPr lang="en-US" dirty="0"/>
          </a:p>
        </p:txBody>
      </p:sp>
    </p:spTree>
    <p:extLst>
      <p:ext uri="{BB962C8B-B14F-4D97-AF65-F5344CB8AC3E}">
        <p14:creationId xmlns:p14="http://schemas.microsoft.com/office/powerpoint/2010/main" val="618183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p:txBody>
      </p:sp>
      <p:sp>
        <p:nvSpPr>
          <p:cNvPr id="4" name="Slide Number Placeholder 3"/>
          <p:cNvSpPr>
            <a:spLocks noGrp="1"/>
          </p:cNvSpPr>
          <p:nvPr>
            <p:ph type="sldNum" sz="quarter" idx="10"/>
          </p:nvPr>
        </p:nvSpPr>
        <p:spPr/>
        <p:txBody>
          <a:bodyPr/>
          <a:lstStyle/>
          <a:p>
            <a:fld id="{0741EE86-BA97-446A-81BA-90B33C5446E2}" type="slidenum">
              <a:rPr lang="en-US" smtClean="0"/>
              <a:t>17</a:t>
            </a:fld>
            <a:endParaRPr lang="en-US" dirty="0"/>
          </a:p>
        </p:txBody>
      </p:sp>
    </p:spTree>
    <p:extLst>
      <p:ext uri="{BB962C8B-B14F-4D97-AF65-F5344CB8AC3E}">
        <p14:creationId xmlns:p14="http://schemas.microsoft.com/office/powerpoint/2010/main" val="3654586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Purchasing hybrid life/LTC insurance,</a:t>
            </a:r>
            <a:r>
              <a:rPr lang="en-US" sz="1100" baseline="0" dirty="0">
                <a:latin typeface="+mn-lt"/>
              </a:rPr>
              <a:t> like </a:t>
            </a:r>
            <a:r>
              <a:rPr lang="en-US" sz="1100" baseline="0" dirty="0" err="1">
                <a:latin typeface="+mn-lt"/>
              </a:rPr>
              <a:t>SecureCare</a:t>
            </a:r>
            <a:r>
              <a:rPr lang="en-US" sz="1100" baseline="0" dirty="0">
                <a:latin typeface="+mn-lt"/>
              </a:rPr>
              <a:t> III a nonparticipating whole life insurance policy, </a:t>
            </a:r>
            <a:r>
              <a:rPr lang="en-US" sz="1100" dirty="0">
                <a:latin typeface="+mn-lt"/>
              </a:rPr>
              <a:t>can be an</a:t>
            </a:r>
            <a:r>
              <a:rPr lang="en-US" sz="1100" baseline="0" dirty="0">
                <a:latin typeface="+mn-lt"/>
              </a:rPr>
              <a:t> attractive alternative for those who may be considering self-funding. U</a:t>
            </a:r>
            <a:r>
              <a:rPr lang="en-US" sz="1100" dirty="0">
                <a:latin typeface="+mn-lt"/>
              </a:rPr>
              <a:t>sing insurance to cover the cost</a:t>
            </a:r>
            <a:r>
              <a:rPr lang="en-US" sz="1100" baseline="0" dirty="0">
                <a:latin typeface="+mn-lt"/>
              </a:rPr>
              <a:t> of care allows you to leverage your dollars. When you self-fund each dollar you’ve saved, it will pay for just one dollar of long-term care services. How long would your assets last?</a:t>
            </a:r>
          </a:p>
          <a:p>
            <a:endParaRPr lang="en-US" sz="1100" baseline="0" dirty="0">
              <a:latin typeface="+mn-lt"/>
            </a:endParaRPr>
          </a:p>
          <a:p>
            <a:pPr algn="l"/>
            <a:r>
              <a:rPr lang="en-US" sz="1100" b="0" i="0" u="none" strike="noStrike" baseline="0" dirty="0">
                <a:latin typeface="+mn-lt"/>
              </a:rPr>
              <a:t>SecureCare III leverages your money so every premium dollar has the potential to provide several dollars for care</a:t>
            </a:r>
            <a:r>
              <a:rPr lang="en-US" sz="1100" baseline="0" dirty="0">
                <a:latin typeface="+mn-lt"/>
              </a:rPr>
              <a:t>. This option also gives you additional benefits if you don’t use it for LTC – or change your mind and want your money back down the road. </a:t>
            </a:r>
          </a:p>
          <a:p>
            <a:pPr algn="l"/>
            <a:endParaRPr lang="en-US" sz="1100" baseline="0" dirty="0">
              <a:latin typeface="+mn-lt"/>
            </a:endParaRPr>
          </a:p>
          <a:p>
            <a:pPr algn="l"/>
            <a:r>
              <a:rPr lang="en-US" sz="1100" baseline="0" dirty="0">
                <a:latin typeface="+mn-lt"/>
              </a:rPr>
              <a:t>Let’s take a look at how this can work.</a:t>
            </a:r>
            <a:endParaRPr lang="en-US" sz="1100" dirty="0">
              <a:latin typeface="+mn-lt"/>
            </a:endParaRPr>
          </a:p>
        </p:txBody>
      </p:sp>
      <p:sp>
        <p:nvSpPr>
          <p:cNvPr id="4" name="Slide Number Placeholder 3"/>
          <p:cNvSpPr>
            <a:spLocks noGrp="1"/>
          </p:cNvSpPr>
          <p:nvPr>
            <p:ph type="sldNum" sz="quarter" idx="10"/>
          </p:nvPr>
        </p:nvSpPr>
        <p:spPr/>
        <p:txBody>
          <a:bodyPr/>
          <a:lstStyle/>
          <a:p>
            <a:fld id="{0741EE86-BA97-446A-81BA-90B33C5446E2}" type="slidenum">
              <a:rPr lang="en-US" smtClean="0"/>
              <a:t>18</a:t>
            </a:fld>
            <a:endParaRPr lang="en-US" dirty="0"/>
          </a:p>
        </p:txBody>
      </p:sp>
    </p:spTree>
    <p:extLst>
      <p:ext uri="{BB962C8B-B14F-4D97-AF65-F5344CB8AC3E}">
        <p14:creationId xmlns:p14="http://schemas.microsoft.com/office/powerpoint/2010/main" val="2963562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100" b="0" i="0" u="none" strike="noStrike" baseline="0" dirty="0">
                <a:latin typeface="+mn-lt"/>
              </a:rPr>
              <a:t>With SecureCare III, no matter what happens you’re guaranteed to receive benefits:</a:t>
            </a:r>
            <a:endParaRPr lang="en-US" sz="1100" b="0" baseline="0" dirty="0">
              <a:latin typeface="+mn-lt"/>
            </a:endParaRPr>
          </a:p>
          <a:p>
            <a:endParaRPr lang="en-US" sz="1100" baseline="0" dirty="0">
              <a:latin typeface="+mn-lt"/>
            </a:endParaRPr>
          </a:p>
          <a:p>
            <a:pPr marL="174708" indent="-174708">
              <a:buFont typeface="Arial" panose="020B0604020202020204" pitchFamily="34" charset="0"/>
              <a:buChar char="•"/>
            </a:pPr>
            <a:r>
              <a:rPr lang="en-US" sz="1100" baseline="0" dirty="0">
                <a:latin typeface="+mn-lt"/>
              </a:rPr>
              <a:t>If you need long-term care and go on claim: You’ll receive a cash indemnity benefit you can use however you choose – even if you’re abroad.</a:t>
            </a:r>
          </a:p>
          <a:p>
            <a:pPr marL="174708" indent="-174708">
              <a:buFont typeface="Arial" panose="020B0604020202020204" pitchFamily="34" charset="0"/>
              <a:buChar char="•"/>
            </a:pPr>
            <a:r>
              <a:rPr lang="en-US" sz="1100" baseline="0" dirty="0">
                <a:latin typeface="+mn-lt"/>
              </a:rPr>
              <a:t>When you die: An income, tax-free death benefit is paid to your beneficiaries upon your death. Even if your entire LTC benefit pool is depleted.</a:t>
            </a:r>
          </a:p>
          <a:p>
            <a:pPr marL="174708" indent="-174708">
              <a:buFont typeface="Arial" panose="020B0604020202020204" pitchFamily="34" charset="0"/>
              <a:buChar char="•"/>
            </a:pPr>
            <a:r>
              <a:rPr lang="en-US" sz="1100" baseline="0" dirty="0">
                <a:latin typeface="+mn-lt"/>
              </a:rPr>
              <a:t>If you want money back: You can surrender your policy and get money back, based on the return of premium option you selected. SecureCare III offers three different return of premium options, so you can choose the protection that matters most to you. You can either fully p</a:t>
            </a:r>
            <a:r>
              <a:rPr lang="en-US" sz="1100" b="0" i="0" u="none" strike="noStrike" baseline="0" dirty="0">
                <a:solidFill>
                  <a:srgbClr val="484848"/>
                </a:solidFill>
                <a:latin typeface="+mn-lt"/>
              </a:rPr>
              <a:t>rotect your premium dollars or leverage your premium to boost your LTC benefit.</a:t>
            </a:r>
            <a:endParaRPr lang="en-US" sz="1100" b="0" baseline="0" dirty="0">
              <a:latin typeface="+mn-lt"/>
            </a:endParaRPr>
          </a:p>
          <a:p>
            <a:pPr marL="174708" indent="-174708">
              <a:buFont typeface="Arial" panose="020B0604020202020204" pitchFamily="34" charset="0"/>
              <a:buChar char="•"/>
            </a:pPr>
            <a:r>
              <a:rPr lang="en-US" sz="1100" baseline="0" dirty="0">
                <a:latin typeface="+mn-lt"/>
              </a:rPr>
              <a:t>If you stop paying your premiums: You can get a policy with a smaller benefit pool, based on the money you’ve already paid in. This is known as a reduced paid-up benefit. </a:t>
            </a:r>
          </a:p>
          <a:p>
            <a:pPr marL="0" indent="0">
              <a:buFont typeface="Arial" panose="020B0604020202020204" pitchFamily="34" charset="0"/>
              <a:buNone/>
            </a:pPr>
            <a:endParaRPr lang="en-US" sz="1100" baseline="0" dirty="0">
              <a:latin typeface="+mn-lt"/>
            </a:endParaRPr>
          </a:p>
          <a:p>
            <a:pPr algn="l"/>
            <a:r>
              <a:rPr lang="en-US" sz="1100" b="0" i="0" u="none" strike="noStrike" baseline="0" dirty="0">
                <a:latin typeface="+mn-lt"/>
              </a:rPr>
              <a:t>Plus, your premiums will never increase and your benefit amounts are guaranteed – so you’ll know what you’re getting right from the start.</a:t>
            </a:r>
            <a:endParaRPr lang="en-US" sz="1100" baseline="0" dirty="0">
              <a:latin typeface="+mn-lt"/>
            </a:endParaRPr>
          </a:p>
          <a:p>
            <a:pPr marL="0" indent="0">
              <a:buFont typeface="Arial" panose="020B0604020202020204" pitchFamily="34" charset="0"/>
              <a:buNone/>
            </a:pPr>
            <a:endParaRPr lang="en-US" sz="1100" baseline="0" dirty="0">
              <a:latin typeface="+mn-lt"/>
            </a:endParaRPr>
          </a:p>
        </p:txBody>
      </p:sp>
      <p:sp>
        <p:nvSpPr>
          <p:cNvPr id="4" name="Slide Number Placeholder 3"/>
          <p:cNvSpPr>
            <a:spLocks noGrp="1"/>
          </p:cNvSpPr>
          <p:nvPr>
            <p:ph type="sldNum" sz="quarter" idx="10"/>
          </p:nvPr>
        </p:nvSpPr>
        <p:spPr/>
        <p:txBody>
          <a:bodyPr/>
          <a:lstStyle/>
          <a:p>
            <a:fld id="{578EE31B-8963-8B42-A0D7-D52670231E5C}" type="slidenum">
              <a:rPr lang="en-US" smtClean="0"/>
              <a:t>19</a:t>
            </a:fld>
            <a:endParaRPr lang="en-US" dirty="0"/>
          </a:p>
        </p:txBody>
      </p:sp>
    </p:spTree>
    <p:extLst>
      <p:ext uri="{BB962C8B-B14F-4D97-AF65-F5344CB8AC3E}">
        <p14:creationId xmlns:p14="http://schemas.microsoft.com/office/powerpoint/2010/main" val="75110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2</a:t>
            </a:fld>
            <a:endParaRPr lang="en-US" dirty="0"/>
          </a:p>
        </p:txBody>
      </p:sp>
    </p:spTree>
    <p:extLst>
      <p:ext uri="{BB962C8B-B14F-4D97-AF65-F5344CB8AC3E}">
        <p14:creationId xmlns:p14="http://schemas.microsoft.com/office/powerpoint/2010/main" val="2878955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SecureCare III’s cash indemnity LTC benefit is simple to use. You can use your monthly cash benefit however you want – with no restrictions or fine print. </a:t>
            </a:r>
          </a:p>
          <a:p>
            <a:endParaRPr lang="en-US" sz="1100" baseline="0" dirty="0">
              <a:latin typeface="+mn-lt"/>
            </a:endParaRPr>
          </a:p>
          <a:p>
            <a:r>
              <a:rPr lang="en-US" sz="1100" baseline="0" dirty="0">
                <a:latin typeface="+mn-lt"/>
              </a:rPr>
              <a:t>So, if you need long-term care benefits down the road, you could use your long-term care benefit for any of the services listed here – and on any service not listed. Because again, with SecureCare III, your benefit is yours to save or spend however you wish. This can make a profound difference in both your life – and your loved ones’ lives as well.</a:t>
            </a:r>
          </a:p>
          <a:p>
            <a:endParaRPr lang="en-US" sz="1100" baseline="0" dirty="0">
              <a:latin typeface="+mn-lt"/>
            </a:endParaRPr>
          </a:p>
          <a:p>
            <a:pPr algn="l"/>
            <a:r>
              <a:rPr lang="en-US" sz="1100" b="0" i="0" u="none" strike="noStrike" baseline="0" dirty="0">
                <a:latin typeface="+mn-lt"/>
              </a:rPr>
              <a:t>You can use your monthly cash benefit for long-term care however you want:</a:t>
            </a:r>
          </a:p>
          <a:p>
            <a:pPr algn="l"/>
            <a:r>
              <a:rPr lang="en-US" sz="1100" b="1" i="0" u="none" strike="noStrike" baseline="0" dirty="0">
                <a:latin typeface="+mn-lt"/>
              </a:rPr>
              <a:t>• </a:t>
            </a:r>
            <a:r>
              <a:rPr lang="en-US" sz="1100" b="0" i="0" u="none" strike="noStrike" baseline="0" dirty="0">
                <a:latin typeface="+mn-lt"/>
              </a:rPr>
              <a:t>Modify your house to make it safe and easy to navigate</a:t>
            </a:r>
          </a:p>
          <a:p>
            <a:pPr algn="l"/>
            <a:r>
              <a:rPr lang="en-US" sz="1100" b="1" i="0" u="none" strike="noStrike" baseline="0" dirty="0">
                <a:latin typeface="+mn-lt"/>
              </a:rPr>
              <a:t>• </a:t>
            </a:r>
            <a:r>
              <a:rPr lang="en-US" sz="1100" b="0" i="0" u="none" strike="noStrike" baseline="0" dirty="0">
                <a:latin typeface="+mn-lt"/>
              </a:rPr>
              <a:t>Pay a family member or friend for help</a:t>
            </a:r>
          </a:p>
          <a:p>
            <a:pPr algn="l"/>
            <a:r>
              <a:rPr lang="en-US" sz="1100" b="1" i="0" u="none" strike="noStrike" baseline="0" dirty="0">
                <a:latin typeface="+mn-lt"/>
              </a:rPr>
              <a:t>• </a:t>
            </a:r>
            <a:r>
              <a:rPr lang="en-US" sz="1100" b="0" i="0" u="none" strike="noStrike" baseline="0" dirty="0">
                <a:latin typeface="+mn-lt"/>
              </a:rPr>
              <a:t>Pay for professional levels of care</a:t>
            </a:r>
          </a:p>
          <a:p>
            <a:pPr algn="l"/>
            <a:r>
              <a:rPr lang="en-US" sz="1100" b="1" i="0" u="none" strike="noStrike" baseline="0" dirty="0">
                <a:latin typeface="+mn-lt"/>
              </a:rPr>
              <a:t>• </a:t>
            </a:r>
            <a:r>
              <a:rPr lang="en-US" sz="1100" b="0" i="0" u="none" strike="noStrike" baseline="0" dirty="0">
                <a:latin typeface="+mn-lt"/>
              </a:rPr>
              <a:t>Save the benefit to use down the road</a:t>
            </a:r>
          </a:p>
          <a:p>
            <a:pPr algn="l"/>
            <a:endParaRPr lang="en-US" sz="1100" b="0" i="0" u="none" strike="noStrike" baseline="0" dirty="0">
              <a:latin typeface="+mn-lt"/>
            </a:endParaRPr>
          </a:p>
          <a:p>
            <a:pPr algn="l"/>
            <a:r>
              <a:rPr lang="en-US" sz="1100" b="0" i="0" u="none" strike="noStrike" baseline="0" dirty="0">
                <a:latin typeface="+mn-lt"/>
              </a:rPr>
              <a:t>And if you’re abroad, your total LTC benefit pool remains unchanged and you can receive up to 50 percent of your maximum monthly cash indemnity benefit with no facility requirement. If you return to the United States, you would be able to receive up to the full maximum monthly benefit.</a:t>
            </a:r>
            <a:endParaRPr lang="en-US" sz="1100" baseline="0" dirty="0">
              <a:latin typeface="+mn-lt"/>
            </a:endParaRPr>
          </a:p>
          <a:p>
            <a:pPr algn="l"/>
            <a:endParaRPr lang="en-US" sz="1100" b="0" i="0" u="none" strike="noStrike" baseline="0" dirty="0">
              <a:latin typeface="+mn-lt"/>
            </a:endParaRPr>
          </a:p>
          <a:p>
            <a:r>
              <a:rPr lang="en-US" sz="1100" baseline="0" dirty="0">
                <a:latin typeface="+mn-lt"/>
              </a:rPr>
              <a:t>Because you have the freedom to use your benefit however you want, SecureCare III ensures that you can be flexible in your approach to selecting the level of care that is right for you, when you need it. </a:t>
            </a:r>
          </a:p>
          <a:p>
            <a:endParaRPr lang="en-US" sz="1100" baseline="0" dirty="0">
              <a:latin typeface="+mn-lt"/>
            </a:endParaRPr>
          </a:p>
          <a:p>
            <a:pPr defTabSz="931774">
              <a:defRPr/>
            </a:pPr>
            <a:endParaRPr lang="en-US" sz="1100" baseline="0" dirty="0">
              <a:latin typeface="+mn-lt"/>
            </a:endParaRPr>
          </a:p>
          <a:p>
            <a:endParaRPr lang="en-US" sz="1100" dirty="0">
              <a:latin typeface="+mn-lt"/>
            </a:endParaRPr>
          </a:p>
          <a:p>
            <a:endParaRPr lang="en-US" sz="1100" dirty="0">
              <a:latin typeface="+mn-lt"/>
            </a:endParaRPr>
          </a:p>
        </p:txBody>
      </p:sp>
      <p:sp>
        <p:nvSpPr>
          <p:cNvPr id="4" name="Slide Number Placeholder 3"/>
          <p:cNvSpPr>
            <a:spLocks noGrp="1"/>
          </p:cNvSpPr>
          <p:nvPr>
            <p:ph type="sldNum" sz="quarter" idx="10"/>
          </p:nvPr>
        </p:nvSpPr>
        <p:spPr/>
        <p:txBody>
          <a:bodyPr/>
          <a:lstStyle/>
          <a:p>
            <a:fld id="{578EE31B-8963-8B42-A0D7-D52670231E5C}" type="slidenum">
              <a:rPr lang="en-US" smtClean="0"/>
              <a:t>20</a:t>
            </a:fld>
            <a:endParaRPr lang="en-US" dirty="0"/>
          </a:p>
        </p:txBody>
      </p:sp>
    </p:spTree>
    <p:extLst>
      <p:ext uri="{BB962C8B-B14F-4D97-AF65-F5344CB8AC3E}">
        <p14:creationId xmlns:p14="http://schemas.microsoft.com/office/powerpoint/2010/main" val="4098844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dirty="0">
                <a:latin typeface="+mn-lt"/>
              </a:rPr>
              <a:t>To really get a sense of the power of SecureCare III’s cash indemnity benefit, let’s compare it to the other benefit payment method a LTC policy can use: the reimbursement method. </a:t>
            </a:r>
          </a:p>
          <a:p>
            <a:pPr algn="l"/>
            <a:endParaRPr lang="en-US" sz="1100" dirty="0">
              <a:latin typeface="+mn-lt"/>
            </a:endParaRPr>
          </a:p>
          <a:p>
            <a:pPr algn="l"/>
            <a:r>
              <a:rPr lang="en-US" sz="1100" b="1" dirty="0">
                <a:latin typeface="+mn-lt"/>
              </a:rPr>
              <a:t>Reimbursement policies </a:t>
            </a:r>
            <a:r>
              <a:rPr lang="en-US" sz="1100" dirty="0">
                <a:latin typeface="+mn-lt"/>
              </a:rPr>
              <a:t>reimburse you, dollar for dollar, for actual expenses incurred. You must first pay for your care expenses out-of-pocket, and then submit receipts to the insurance carrier for reimbursement. Only expenses covered by the contract will be reimbursed.</a:t>
            </a:r>
          </a:p>
          <a:p>
            <a:pPr algn="l"/>
            <a:endParaRPr lang="en-US" sz="1100" b="0" i="0" u="none" strike="noStrike" baseline="0" dirty="0">
              <a:latin typeface="+mn-lt"/>
            </a:endParaRPr>
          </a:p>
          <a:p>
            <a:pPr algn="l"/>
            <a:r>
              <a:rPr lang="en-US" sz="1100" b="1" i="0" u="none" strike="noStrike" baseline="0" dirty="0">
                <a:latin typeface="+mn-lt"/>
              </a:rPr>
              <a:t>Cash indemnity policies </a:t>
            </a:r>
            <a:r>
              <a:rPr lang="en-US" sz="1100" b="0" i="0" u="none" strike="noStrike" baseline="0" dirty="0">
                <a:latin typeface="+mn-lt"/>
              </a:rPr>
              <a:t>automatically send you a monthly cash benefit – regardless of your actual expenses. And you can use your benefit however you want, with no restrictions.</a:t>
            </a:r>
            <a:endParaRPr lang="en-US" sz="1100" dirty="0">
              <a:latin typeface="+mn-lt"/>
            </a:endParaRPr>
          </a:p>
          <a:p>
            <a:pPr algn="l"/>
            <a:endParaRPr lang="en-US" sz="1100" dirty="0">
              <a:latin typeface="+mn-lt"/>
            </a:endParaRPr>
          </a:p>
          <a:p>
            <a:pPr algn="l"/>
            <a:r>
              <a:rPr lang="en-US" sz="1100" b="0" i="0" u="none" strike="noStrike" baseline="0" dirty="0">
                <a:latin typeface="+mn-lt"/>
              </a:rPr>
              <a:t>Unlike reimbursement policies, SecureCare III doesn’t restrict how your benefit can be used – there’s no need to submit receipts to the insurance company or wait for an expense to be approved. Once you go on claim, your benefit is yours to spend or save however you want. Plus, SecureCare III doesn’t limit your monthly maximum benefit to actual expenses incurred. Which means you can fully leverage your policy and not leave any benefit unused.</a:t>
            </a:r>
          </a:p>
          <a:p>
            <a:pPr algn="l"/>
            <a:endParaRPr lang="en-US" sz="1100" b="0" i="0" u="none" strike="noStrik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rPr>
              <a:t>Ultimately, this isn’t a tight-fisted policy – it’s a helping hand.</a:t>
            </a:r>
          </a:p>
        </p:txBody>
      </p:sp>
      <p:sp>
        <p:nvSpPr>
          <p:cNvPr id="4" name="Slide Number Placeholder 3"/>
          <p:cNvSpPr>
            <a:spLocks noGrp="1"/>
          </p:cNvSpPr>
          <p:nvPr>
            <p:ph type="sldNum" sz="quarter" idx="10"/>
          </p:nvPr>
        </p:nvSpPr>
        <p:spPr/>
        <p:txBody>
          <a:bodyPr/>
          <a:lstStyle/>
          <a:p>
            <a:fld id="{578EE31B-8963-8B42-A0D7-D52670231E5C}" type="slidenum">
              <a:rPr lang="en-US" smtClean="0"/>
              <a:t>21</a:t>
            </a:fld>
            <a:endParaRPr lang="en-US" dirty="0"/>
          </a:p>
        </p:txBody>
      </p:sp>
    </p:spTree>
    <p:extLst>
      <p:ext uri="{BB962C8B-B14F-4D97-AF65-F5344CB8AC3E}">
        <p14:creationId xmlns:p14="http://schemas.microsoft.com/office/powerpoint/2010/main" val="1262605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Let’s recap our discussion today.</a:t>
            </a:r>
          </a:p>
          <a:p>
            <a:endParaRPr lang="en-US" dirty="0"/>
          </a:p>
          <a:p>
            <a:r>
              <a:rPr lang="en-US" dirty="0"/>
              <a:t>Planning for your future includes</a:t>
            </a:r>
            <a:r>
              <a:rPr lang="en-US" baseline="0" dirty="0"/>
              <a:t> considering your need for care down the road. With the possibility of a longer lifespan and complex heath care needs, preparing means you can have more confidence by addressing these realities today.</a:t>
            </a:r>
          </a:p>
          <a:p>
            <a:endParaRPr lang="en-US" baseline="0" dirty="0"/>
          </a:p>
          <a:p>
            <a:r>
              <a:rPr lang="en-US" baseline="0"/>
              <a:t>Hybrid </a:t>
            </a:r>
            <a:r>
              <a:rPr lang="en-US" baseline="0" dirty="0"/>
              <a:t>insurance products, like SecureCare III, can provide you with more flexibility should you require care.</a:t>
            </a:r>
          </a:p>
          <a:p>
            <a:endParaRPr lang="en-US" baseline="0" dirty="0"/>
          </a:p>
          <a:p>
            <a:r>
              <a:rPr lang="en-US" baseline="0" dirty="0"/>
              <a:t>And you can customize an approach that works for you, to provide the guarantees that allow you to plan for your future. </a:t>
            </a:r>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22</a:t>
            </a:fld>
            <a:endParaRPr lang="en-US" dirty="0"/>
          </a:p>
        </p:txBody>
      </p:sp>
    </p:spTree>
    <p:extLst>
      <p:ext uri="{BB962C8B-B14F-4D97-AF65-F5344CB8AC3E}">
        <p14:creationId xmlns:p14="http://schemas.microsoft.com/office/powerpoint/2010/main" val="2233161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Thank you for your time today.</a:t>
            </a:r>
            <a:r>
              <a:rPr lang="en-US" baseline="0" dirty="0"/>
              <a:t> I hope you found this information informative – and that it helps you to start thinking about your future care.</a:t>
            </a:r>
          </a:p>
          <a:p>
            <a:endParaRPr lang="en-US" baseline="0" dirty="0"/>
          </a:p>
          <a:p>
            <a:r>
              <a:rPr lang="en-US" baseline="0" dirty="0"/>
              <a:t>As I mentioned at the beginning of this session, a complimentary consultation is available to you should you wish to find out more about how </a:t>
            </a:r>
            <a:r>
              <a:rPr lang="en-US" baseline="0"/>
              <a:t>this hybrid </a:t>
            </a:r>
            <a:r>
              <a:rPr lang="en-US" baseline="0" dirty="0"/>
              <a:t>insurance approach can work for you.</a:t>
            </a:r>
          </a:p>
          <a:p>
            <a:endParaRPr lang="en-US" baseline="0" dirty="0"/>
          </a:p>
          <a:p>
            <a:r>
              <a:rPr lang="en-US" baseline="0" dirty="0"/>
              <a:t>As you make your retirement plans for the future, make sure you develop a plan that includes your future care.  </a:t>
            </a:r>
          </a:p>
        </p:txBody>
      </p:sp>
      <p:sp>
        <p:nvSpPr>
          <p:cNvPr id="4" name="Slide Number Placeholder 3"/>
          <p:cNvSpPr>
            <a:spLocks noGrp="1"/>
          </p:cNvSpPr>
          <p:nvPr>
            <p:ph type="sldNum" sz="quarter" idx="10"/>
          </p:nvPr>
        </p:nvSpPr>
        <p:spPr/>
        <p:txBody>
          <a:bodyPr/>
          <a:lstStyle/>
          <a:p>
            <a:fld id="{578EE31B-8963-8B42-A0D7-D52670231E5C}" type="slidenum">
              <a:rPr lang="en-US" smtClean="0"/>
              <a:t>23</a:t>
            </a:fld>
            <a:endParaRPr lang="en-US" dirty="0"/>
          </a:p>
        </p:txBody>
      </p:sp>
    </p:spTree>
    <p:extLst>
      <p:ext uri="{BB962C8B-B14F-4D97-AF65-F5344CB8AC3E}">
        <p14:creationId xmlns:p14="http://schemas.microsoft.com/office/powerpoint/2010/main" val="1098885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24</a:t>
            </a:fld>
            <a:endParaRPr lang="en-US" dirty="0"/>
          </a:p>
        </p:txBody>
      </p:sp>
    </p:spTree>
    <p:extLst>
      <p:ext uri="{BB962C8B-B14F-4D97-AF65-F5344CB8AC3E}">
        <p14:creationId xmlns:p14="http://schemas.microsoft.com/office/powerpoint/2010/main" val="994254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41EE86-BA97-446A-81BA-90B33C5446E2}" type="slidenum">
              <a:rPr lang="en-US" smtClean="0"/>
              <a:t>25</a:t>
            </a:fld>
            <a:endParaRPr lang="en-US" dirty="0"/>
          </a:p>
        </p:txBody>
      </p:sp>
    </p:spTree>
    <p:extLst>
      <p:ext uri="{BB962C8B-B14F-4D97-AF65-F5344CB8AC3E}">
        <p14:creationId xmlns:p14="http://schemas.microsoft.com/office/powerpoint/2010/main" val="203588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58775"/>
            <a:ext cx="5575300" cy="3136900"/>
          </a:xfrm>
        </p:spPr>
      </p:sp>
      <p:sp>
        <p:nvSpPr>
          <p:cNvPr id="3" name="Notes Placeholder 2"/>
          <p:cNvSpPr>
            <a:spLocks noGrp="1"/>
          </p:cNvSpPr>
          <p:nvPr>
            <p:ph type="body" idx="1"/>
          </p:nvPr>
        </p:nvSpPr>
        <p:spPr/>
        <p:txBody>
          <a:bodyPr/>
          <a:lstStyle/>
          <a:p>
            <a:pPr defTabSz="931774">
              <a:defRPr/>
            </a:pPr>
            <a:r>
              <a:rPr lang="en-US" dirty="0"/>
              <a:t>Now, let’s get started by looking forward</a:t>
            </a:r>
            <a:r>
              <a:rPr lang="en-US" baseline="0" dirty="0"/>
              <a:t> and planning ahead.</a:t>
            </a:r>
            <a:endParaRPr lang="en-US" dirty="0"/>
          </a:p>
          <a:p>
            <a:endParaRPr lang="en-US" dirty="0"/>
          </a:p>
        </p:txBody>
      </p:sp>
      <p:sp>
        <p:nvSpPr>
          <p:cNvPr id="4" name="Slide Number Placeholder 3"/>
          <p:cNvSpPr>
            <a:spLocks noGrp="1"/>
          </p:cNvSpPr>
          <p:nvPr>
            <p:ph type="sldNum" sz="quarter" idx="10"/>
          </p:nvPr>
        </p:nvSpPr>
        <p:spPr/>
        <p:txBody>
          <a:bodyPr/>
          <a:lstStyle/>
          <a:p>
            <a:fld id="{4F3E1D09-1D10-476B-87F3-22F96DB9C743}" type="slidenum">
              <a:rPr lang="en-US" smtClean="0"/>
              <a:t>3</a:t>
            </a:fld>
            <a:endParaRPr lang="en-US" dirty="0"/>
          </a:p>
        </p:txBody>
      </p:sp>
    </p:spTree>
    <p:extLst>
      <p:ext uri="{BB962C8B-B14F-4D97-AF65-F5344CB8AC3E}">
        <p14:creationId xmlns:p14="http://schemas.microsoft.com/office/powerpoint/2010/main" val="177978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a:t>
            </a:r>
            <a:r>
              <a:rPr lang="en-US" baseline="0" dirty="0"/>
              <a:t> people, one of their main financial goals is to plan for a retirement that allows them to live their life to the fullest.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can involve setting financial goals to be sure </a:t>
            </a:r>
            <a:r>
              <a:rPr lang="en-US" sz="1800" dirty="0">
                <a:effectLst/>
                <a:latin typeface="Segoe UI" panose="020B0502040204020203" pitchFamily="34" charset="0"/>
              </a:rPr>
              <a:t>you're able to live the life you are accustomed to and enjoy the retirement you desire. </a:t>
            </a:r>
            <a:r>
              <a:rPr lang="en-US" baseline="0" dirty="0"/>
              <a:t>You may have personal goals, such as traveling or spending more time with loved ones.  </a:t>
            </a:r>
          </a:p>
          <a:p>
            <a:endParaRPr lang="en-US" baseline="0" dirty="0"/>
          </a:p>
          <a:p>
            <a:r>
              <a:rPr lang="en-US" baseline="0" dirty="0"/>
              <a:t>And, like most of us, you may recognize that as people are living longer – your retirement income and savings may need to last 20 years or longer.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But creating a retirement income that lasts throughout your life is only one part of a successful retirement plan. </a:t>
            </a:r>
            <a:r>
              <a:rPr lang="en-US" dirty="0"/>
              <a:t>It’s also crucial to think about things that can put the sustainability of your income in jeopardy. For most people, one of the most common risks to their income plan are medical expenses.</a:t>
            </a:r>
          </a:p>
          <a:p>
            <a:endParaRPr lang="en-US" baseline="0" dirty="0"/>
          </a:p>
          <a:p>
            <a:r>
              <a:rPr lang="en-US" baseline="0" dirty="0"/>
              <a:t>We need to plan for the unexpected in order to fully enjoy our retirement years.</a:t>
            </a:r>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4</a:t>
            </a:fld>
            <a:endParaRPr lang="en-US" dirty="0"/>
          </a:p>
        </p:txBody>
      </p:sp>
    </p:spTree>
    <p:extLst>
      <p:ext uri="{BB962C8B-B14F-4D97-AF65-F5344CB8AC3E}">
        <p14:creationId xmlns:p14="http://schemas.microsoft.com/office/powerpoint/2010/main" val="63533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fact of the matter is that at some point – time catches up to all of us. </a:t>
            </a:r>
          </a:p>
          <a:p>
            <a:endParaRPr lang="en-US" dirty="0"/>
          </a:p>
          <a:p>
            <a:r>
              <a:rPr lang="en-US" dirty="0"/>
              <a:t>Chances are you have firsthand experience with this. Maybe you’re one of the many Americans currently caring for a loved one.</a:t>
            </a:r>
          </a:p>
          <a:p>
            <a:endParaRPr lang="en-US" dirty="0"/>
          </a:p>
          <a:p>
            <a:r>
              <a:rPr lang="en-US" dirty="0"/>
              <a:t>Or perhaps you know one of the many older adults living with a chronic medical condition.</a:t>
            </a:r>
          </a:p>
          <a:p>
            <a:endParaRPr lang="en-US" dirty="0"/>
          </a:p>
          <a:p>
            <a:r>
              <a:rPr lang="en-US" dirty="0"/>
              <a:t>Ultimately, the older we get, the more medical issues we have – in fact, over half of adults 65+ will need some form of long-term care. </a:t>
            </a:r>
            <a:r>
              <a:rPr lang="en-US" baseline="0" dirty="0"/>
              <a:t>That’s why it’s so important to make a plan now and prepare for the unexpected.</a:t>
            </a:r>
          </a:p>
          <a:p>
            <a:endParaRPr lang="en-US" baseline="0" dirty="0"/>
          </a:p>
        </p:txBody>
      </p:sp>
      <p:sp>
        <p:nvSpPr>
          <p:cNvPr id="4" name="Slide Number Placeholder 3"/>
          <p:cNvSpPr>
            <a:spLocks noGrp="1"/>
          </p:cNvSpPr>
          <p:nvPr>
            <p:ph type="sldNum" sz="quarter" idx="10"/>
          </p:nvPr>
        </p:nvSpPr>
        <p:spPr/>
        <p:txBody>
          <a:bodyPr/>
          <a:lstStyle/>
          <a:p>
            <a:fld id="{0741EE86-BA97-446A-81BA-90B33C5446E2}" type="slidenum">
              <a:rPr lang="en-US" smtClean="0"/>
              <a:t>5</a:t>
            </a:fld>
            <a:endParaRPr lang="en-US" dirty="0"/>
          </a:p>
        </p:txBody>
      </p:sp>
    </p:spTree>
    <p:extLst>
      <p:ext uri="{BB962C8B-B14F-4D97-AF65-F5344CB8AC3E}">
        <p14:creationId xmlns:p14="http://schemas.microsoft.com/office/powerpoint/2010/main" val="254676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Many people often think “medical care” and “long-term care” are the same thing but they actually cover different parts of the wellness spectrum. Medical care typically refers to care that is meant to help you get better, while long-term care refers to a variety of services that help support your basic daily needs (both medical and non-medical).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Long-term care is more than just nursing home care – it also includes services such as home care, adult daycare, assisted living facilities, and continuing care retirement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There are essentially two paths to receiving coverage for the costs associated with long-term care:</a:t>
            </a:r>
          </a:p>
          <a:p>
            <a:endParaRPr lang="en-US" b="0" dirty="0"/>
          </a:p>
          <a:p>
            <a:r>
              <a:rPr lang="en-US" b="0" dirty="0"/>
              <a:t>1. You need to be certified as chronically ill, which means you are unable to perform at least two activities of daily living </a:t>
            </a:r>
            <a:r>
              <a:rPr lang="en-US" baseline="0" dirty="0"/>
              <a:t>for a period of at least 90 days </a:t>
            </a:r>
            <a:r>
              <a:rPr lang="en-US" b="0" dirty="0"/>
              <a:t>without substantial assistance. </a:t>
            </a:r>
            <a:r>
              <a:rPr lang="en-US" baseline="0" dirty="0"/>
              <a:t>The activities of daily living include:</a:t>
            </a:r>
            <a:br>
              <a:rPr lang="en-US" baseline="0" dirty="0"/>
            </a:br>
            <a:r>
              <a:rPr lang="en-US" baseline="0" dirty="0"/>
              <a:t>- feeding yourself</a:t>
            </a:r>
          </a:p>
          <a:p>
            <a:pPr marL="171450" indent="-171450">
              <a:buFontTx/>
              <a:buChar char="-"/>
            </a:pPr>
            <a:r>
              <a:rPr lang="en-US" baseline="0" dirty="0"/>
              <a:t>bathing and showering</a:t>
            </a:r>
          </a:p>
          <a:p>
            <a:pPr marL="171450" indent="-171450">
              <a:buFontTx/>
              <a:buChar char="-"/>
            </a:pPr>
            <a:r>
              <a:rPr lang="en-US" baseline="0" dirty="0"/>
              <a:t>using the toilet</a:t>
            </a:r>
          </a:p>
          <a:p>
            <a:pPr marL="171450" indent="-171450">
              <a:buFontTx/>
              <a:buChar char="-"/>
            </a:pPr>
            <a:r>
              <a:rPr lang="en-US" baseline="0" dirty="0"/>
              <a:t>transferring (to or from bed or chair)</a:t>
            </a:r>
          </a:p>
          <a:p>
            <a:pPr marL="171450" indent="-171450">
              <a:buFontTx/>
              <a:buChar char="-"/>
            </a:pPr>
            <a:r>
              <a:rPr lang="en-US" baseline="0" dirty="0"/>
              <a:t>getting dressed </a:t>
            </a:r>
          </a:p>
          <a:p>
            <a:pPr marL="171450" indent="-171450">
              <a:buFontTx/>
              <a:buChar char="-"/>
            </a:pPr>
            <a:r>
              <a:rPr lang="en-US" baseline="0" dirty="0"/>
              <a:t>continence (this refers both to the ability to maintain control of bladder and bowels, or if unable to control continence, then the ability to maintain personal hygiene)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a:t>
            </a:r>
            <a:r>
              <a:rPr lang="en-US" baseline="0" dirty="0"/>
              <a:t>you require substantial supervision due to a severe cognitive impairment like Alzheimer’s disease or a stroke.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0741EE86-BA97-446A-81BA-90B33C5446E2}" type="slidenum">
              <a:rPr lang="en-US" smtClean="0"/>
              <a:t>6</a:t>
            </a:fld>
            <a:endParaRPr lang="en-US" dirty="0"/>
          </a:p>
        </p:txBody>
      </p:sp>
    </p:spTree>
    <p:extLst>
      <p:ext uri="{BB962C8B-B14F-4D97-AF65-F5344CB8AC3E}">
        <p14:creationId xmlns:p14="http://schemas.microsoft.com/office/powerpoint/2010/main" val="237902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change quickly when medical needs catch up with you. That’s why it’s so important to take time today to think about what you might want your life to look like if you need care – before you actually need it.</a:t>
            </a:r>
          </a:p>
          <a:p>
            <a:endParaRPr lang="en-US" dirty="0"/>
          </a:p>
          <a:p>
            <a:r>
              <a:rPr lang="en-US" dirty="0"/>
              <a:t>Having a plan in place can help preserve your independence and ease the stress on your loved ones – ensuring your care is your choice. Because as your health needs increase, there’s already a plan in place that outlines next steps. </a:t>
            </a:r>
          </a:p>
          <a:p>
            <a:endParaRPr lang="en-US" dirty="0"/>
          </a:p>
          <a:p>
            <a:r>
              <a:rPr lang="en-US" dirty="0"/>
              <a:t>Creating a LTC plan starts with asking yourself these questions:</a:t>
            </a:r>
          </a:p>
          <a:p>
            <a:pPr marL="171450" indent="-171450">
              <a:buFontTx/>
              <a:buChar char="-"/>
            </a:pPr>
            <a:r>
              <a:rPr lang="en-US" dirty="0"/>
              <a:t>Where do you want to be? Do you want to receive care at home, in a retirement community or at another facility? If it’s a facility, have you visited any to get a sense of what they feel like?</a:t>
            </a:r>
          </a:p>
          <a:p>
            <a:pPr marL="171450" indent="-171450">
              <a:buFontTx/>
              <a:buChar char="-"/>
            </a:pPr>
            <a:r>
              <a:rPr lang="en-US" dirty="0"/>
              <a:t>Who do you want to actually receive care from? A spouse, adult child, a nurse? If your answer is a loved one, does this person know you’d like to receive care from them?</a:t>
            </a:r>
          </a:p>
          <a:p>
            <a:pPr marL="171450" indent="-171450">
              <a:buFontTx/>
              <a:buChar char="-"/>
            </a:pPr>
            <a:r>
              <a:rPr lang="en-US" dirty="0"/>
              <a:t>Does where you live now lend itself well to your care plan? If you have adult children, do you want to be near them? </a:t>
            </a:r>
          </a:p>
          <a:p>
            <a:pPr marL="171450" indent="-171450">
              <a:buFontTx/>
              <a:buChar char="-"/>
            </a:pPr>
            <a:endParaRPr lang="en-US" dirty="0"/>
          </a:p>
          <a:p>
            <a:pPr marL="0" indent="0">
              <a:buFontTx/>
              <a:buNone/>
            </a:pPr>
            <a:r>
              <a:rPr lang="en-US" dirty="0"/>
              <a:t>When you’ve answered these questions for yourself, share your plan with your financial professional and loved ones. </a:t>
            </a:r>
          </a:p>
        </p:txBody>
      </p:sp>
      <p:sp>
        <p:nvSpPr>
          <p:cNvPr id="4" name="Slide Number Placeholder 3"/>
          <p:cNvSpPr>
            <a:spLocks noGrp="1"/>
          </p:cNvSpPr>
          <p:nvPr>
            <p:ph type="sldNum" sz="quarter" idx="10"/>
          </p:nvPr>
        </p:nvSpPr>
        <p:spPr/>
        <p:txBody>
          <a:bodyPr/>
          <a:lstStyle/>
          <a:p>
            <a:fld id="{0741EE86-BA97-446A-81BA-90B33C5446E2}" type="slidenum">
              <a:rPr lang="en-US" smtClean="0"/>
              <a:t>7</a:t>
            </a:fld>
            <a:endParaRPr lang="en-US" dirty="0"/>
          </a:p>
        </p:txBody>
      </p:sp>
    </p:spTree>
    <p:extLst>
      <p:ext uri="{BB962C8B-B14F-4D97-AF65-F5344CB8AC3E}">
        <p14:creationId xmlns:p14="http://schemas.microsoft.com/office/powerpoint/2010/main" val="107105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laid out the start of a plan, it’s time to start thinking about how much the care you want might cost.</a:t>
            </a:r>
          </a:p>
          <a:p>
            <a:endParaRPr lang="en-US" dirty="0"/>
          </a:p>
          <a:p>
            <a:r>
              <a:rPr lang="en-US" dirty="0"/>
              <a:t>The national median annual</a:t>
            </a:r>
            <a:r>
              <a:rPr lang="en-US" baseline="0" dirty="0"/>
              <a:t> cost of a nursing home is over </a:t>
            </a:r>
            <a:r>
              <a:rPr lang="en-US" b="0" i="0" dirty="0">
                <a:solidFill>
                  <a:srgbClr val="586479"/>
                </a:solidFill>
                <a:effectLst/>
                <a:latin typeface="Source Sans Pro" panose="020B0503030403020204" pitchFamily="34" charset="0"/>
              </a:rPr>
              <a:t>$110,000 per year</a:t>
            </a:r>
            <a:r>
              <a:rPr lang="en-US" baseline="0" dirty="0"/>
              <a:t>. For assisted living, the annual cost is over $50,000 and for a home health aide, the hourly cost is about $28. </a:t>
            </a:r>
          </a:p>
          <a:p>
            <a:endParaRPr lang="en-US" baseline="0" dirty="0"/>
          </a:p>
          <a:p>
            <a:r>
              <a:rPr lang="en-US" baseline="0" dirty="0"/>
              <a:t>And these are the costs this year. When you actually need care 10, 15 or 20 years down the road, prices are projected to be even higher then. </a:t>
            </a:r>
          </a:p>
          <a:p>
            <a:endParaRPr lang="en-US" baseline="0" dirty="0"/>
          </a:p>
          <a:p>
            <a:r>
              <a:rPr lang="en-US" baseline="0" dirty="0"/>
              <a:t>In 2040, a nursing home’s annual cost is projected to increase to around $170,000. Assisted living is expected to around </a:t>
            </a:r>
            <a:r>
              <a:rPr lang="en-US" b="0" i="0" dirty="0">
                <a:solidFill>
                  <a:srgbClr val="586479"/>
                </a:solidFill>
                <a:effectLst/>
                <a:latin typeface="Source Sans Pro" panose="020B0503030403020204" pitchFamily="34" charset="0"/>
              </a:rPr>
              <a:t>$80,000 and the hourly cost for a home health aide is likely to increase to about $43 dollars per hour.</a:t>
            </a:r>
            <a:endParaRPr lang="en-US" b="0" baseline="0" dirty="0"/>
          </a:p>
          <a:p>
            <a:endParaRPr lang="en-US" baseline="0" dirty="0"/>
          </a:p>
          <a:p>
            <a:r>
              <a:rPr lang="en-US" baseline="0" dirty="0"/>
              <a:t>As you begin thinking about ways to pay for your future care, it’s critical to keep in mind you’re not planning for today’s cost of care – which is high enough as it is. Instead, you’re planning for prices many years down the road, when care costs will likely be even higher. If you have to pay for care out-of-pocket, it could have a dramatic impact on your retirement savings, your quality of life and your family.</a:t>
            </a:r>
          </a:p>
        </p:txBody>
      </p:sp>
      <p:sp>
        <p:nvSpPr>
          <p:cNvPr id="4" name="Slide Number Placeholder 3"/>
          <p:cNvSpPr>
            <a:spLocks noGrp="1"/>
          </p:cNvSpPr>
          <p:nvPr>
            <p:ph type="sldNum" sz="quarter" idx="10"/>
          </p:nvPr>
        </p:nvSpPr>
        <p:spPr/>
        <p:txBody>
          <a:bodyPr/>
          <a:lstStyle/>
          <a:p>
            <a:fld id="{0741EE86-BA97-446A-81BA-90B33C5446E2}" type="slidenum">
              <a:rPr lang="en-US" smtClean="0"/>
              <a:t>8</a:t>
            </a:fld>
            <a:endParaRPr lang="en-US" dirty="0"/>
          </a:p>
        </p:txBody>
      </p:sp>
    </p:spTree>
    <p:extLst>
      <p:ext uri="{BB962C8B-B14F-4D97-AF65-F5344CB8AC3E}">
        <p14:creationId xmlns:p14="http://schemas.microsoft.com/office/powerpoint/2010/main" val="127221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main ways to pay</a:t>
            </a:r>
            <a:r>
              <a:rPr lang="en-US" baseline="0" dirty="0"/>
              <a:t> for care. You can choose to self-fund, depend on family to help with caregiving responsibilities, some government programs or purchase insurance.  Let’s take a look at the benefits and considerations for each of these options.</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9</a:t>
            </a:fld>
            <a:endParaRPr lang="en-US" dirty="0"/>
          </a:p>
        </p:txBody>
      </p:sp>
    </p:spTree>
    <p:extLst>
      <p:ext uri="{BB962C8B-B14F-4D97-AF65-F5344CB8AC3E}">
        <p14:creationId xmlns:p14="http://schemas.microsoft.com/office/powerpoint/2010/main" val="382183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5227" y="1499616"/>
            <a:ext cx="4303776" cy="932688"/>
          </a:xfrm>
        </p:spPr>
        <p:txBody>
          <a:bodyPr anchor="t">
            <a:noAutofit/>
          </a:bodyPr>
          <a:lstStyle>
            <a:lvl1pPr algn="l">
              <a:lnSpc>
                <a:spcPts val="3300"/>
              </a:lnSpc>
              <a:defRPr sz="3200"/>
            </a:lvl1pPr>
          </a:lstStyle>
          <a:p>
            <a:r>
              <a:rPr lang="en-US" dirty="0"/>
              <a:t>Headline 32/33</a:t>
            </a:r>
            <a:br>
              <a:rPr lang="en-US" dirty="0"/>
            </a:br>
            <a:r>
              <a:rPr lang="en-US" dirty="0"/>
              <a:t>Arial Bold</a:t>
            </a:r>
          </a:p>
        </p:txBody>
      </p:sp>
      <p:sp>
        <p:nvSpPr>
          <p:cNvPr id="3" name="Subtitle 2"/>
          <p:cNvSpPr>
            <a:spLocks noGrp="1"/>
          </p:cNvSpPr>
          <p:nvPr>
            <p:ph type="subTitle" idx="1" hasCustomPrompt="1"/>
          </p:nvPr>
        </p:nvSpPr>
        <p:spPr>
          <a:xfrm>
            <a:off x="885227" y="2560320"/>
            <a:ext cx="4279392"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20/22 Arial </a:t>
            </a:r>
            <a:r>
              <a:rPr lang="en-US" dirty="0" err="1"/>
              <a:t>Reg</a:t>
            </a:r>
            <a:endParaRPr lang="en-US" dirty="0"/>
          </a:p>
        </p:txBody>
      </p:sp>
      <p:sp>
        <p:nvSpPr>
          <p:cNvPr id="8" name="Content Placeholder 7"/>
          <p:cNvSpPr>
            <a:spLocks noGrp="1"/>
          </p:cNvSpPr>
          <p:nvPr>
            <p:ph sz="quarter" idx="10" hasCustomPrompt="1"/>
          </p:nvPr>
        </p:nvSpPr>
        <p:spPr>
          <a:xfrm>
            <a:off x="885227" y="3758184"/>
            <a:ext cx="4633384"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 Bold</a:t>
            </a:r>
          </a:p>
        </p:txBody>
      </p:sp>
      <p:sp>
        <p:nvSpPr>
          <p:cNvPr id="10" name="Text Placeholder 9"/>
          <p:cNvSpPr>
            <a:spLocks noGrp="1"/>
          </p:cNvSpPr>
          <p:nvPr>
            <p:ph type="body" sz="quarter" idx="11" hasCustomPrompt="1"/>
          </p:nvPr>
        </p:nvSpPr>
        <p:spPr>
          <a:xfrm>
            <a:off x="885227" y="3986784"/>
            <a:ext cx="4633383"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nn-NO" dirty="0"/>
              <a:t>Title 14/16 Arial Reg</a:t>
            </a:r>
          </a:p>
        </p:txBody>
      </p:sp>
      <p:sp>
        <p:nvSpPr>
          <p:cNvPr id="12" name="Content Placeholder 11"/>
          <p:cNvSpPr>
            <a:spLocks noGrp="1"/>
          </p:cNvSpPr>
          <p:nvPr>
            <p:ph sz="quarter" idx="12" hasCustomPrompt="1"/>
          </p:nvPr>
        </p:nvSpPr>
        <p:spPr>
          <a:xfrm>
            <a:off x="885227" y="4279392"/>
            <a:ext cx="4632960"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 Bold</a:t>
            </a:r>
          </a:p>
        </p:txBody>
      </p:sp>
      <p:sp>
        <p:nvSpPr>
          <p:cNvPr id="14" name="Text Placeholder 13"/>
          <p:cNvSpPr>
            <a:spLocks noGrp="1"/>
          </p:cNvSpPr>
          <p:nvPr>
            <p:ph type="body" sz="quarter" idx="13" hasCustomPrompt="1"/>
          </p:nvPr>
        </p:nvSpPr>
        <p:spPr>
          <a:xfrm>
            <a:off x="885227" y="4498848"/>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14/16 Arial </a:t>
            </a:r>
            <a:r>
              <a:rPr lang="en-US" dirty="0" err="1"/>
              <a:t>Reg</a:t>
            </a:r>
            <a:endParaRPr lang="en-US" dirty="0"/>
          </a:p>
        </p:txBody>
      </p:sp>
      <p:sp>
        <p:nvSpPr>
          <p:cNvPr id="16" name="Content Placeholder 15"/>
          <p:cNvSpPr>
            <a:spLocks noGrp="1"/>
          </p:cNvSpPr>
          <p:nvPr>
            <p:ph sz="quarter" idx="14" hasCustomPrompt="1"/>
          </p:nvPr>
        </p:nvSpPr>
        <p:spPr>
          <a:xfrm>
            <a:off x="885227" y="4782312"/>
            <a:ext cx="4632960"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 Bold</a:t>
            </a:r>
          </a:p>
        </p:txBody>
      </p:sp>
      <p:sp>
        <p:nvSpPr>
          <p:cNvPr id="18" name="Text Placeholder 17"/>
          <p:cNvSpPr>
            <a:spLocks noGrp="1"/>
          </p:cNvSpPr>
          <p:nvPr>
            <p:ph type="body" sz="quarter" idx="15" hasCustomPrompt="1"/>
          </p:nvPr>
        </p:nvSpPr>
        <p:spPr>
          <a:xfrm>
            <a:off x="885227" y="5010912"/>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14/16 Arial </a:t>
            </a:r>
            <a:r>
              <a:rPr lang="en-US" dirty="0" err="1"/>
              <a:t>Reg</a:t>
            </a:r>
            <a:endParaRPr lang="en-US" dirty="0"/>
          </a:p>
        </p:txBody>
      </p:sp>
      <p:sp>
        <p:nvSpPr>
          <p:cNvPr id="24" name="Content Placeholder 23"/>
          <p:cNvSpPr>
            <a:spLocks noGrp="1"/>
          </p:cNvSpPr>
          <p:nvPr>
            <p:ph sz="quarter" idx="16" hasCustomPrompt="1"/>
          </p:nvPr>
        </p:nvSpPr>
        <p:spPr>
          <a:xfrm>
            <a:off x="885227"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923" y="456798"/>
            <a:ext cx="6135077" cy="6058182"/>
          </a:xfrm>
          <a:prstGeom prst="rect">
            <a:avLst/>
          </a:prstGeom>
        </p:spPr>
      </p:pic>
      <p:pic>
        <p:nvPicPr>
          <p:cNvPr id="1027" name="Picture 7"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005" y="456798"/>
            <a:ext cx="1665558" cy="38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444CDCFB-7918-403C-AF48-B0260F64F2DB}"/>
              </a:ext>
            </a:extLst>
          </p:cNvPr>
          <p:cNvSpPr/>
          <p:nvPr userDrawn="1"/>
        </p:nvSpPr>
        <p:spPr>
          <a:xfrm>
            <a:off x="1538287" y="730663"/>
            <a:ext cx="104776" cy="80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8B3C528-F3F9-403D-97FD-FD0A00D6534C}"/>
              </a:ext>
            </a:extLst>
          </p:cNvPr>
          <p:cNvSpPr txBox="1"/>
          <p:nvPr userDrawn="1"/>
        </p:nvSpPr>
        <p:spPr>
          <a:xfrm>
            <a:off x="1528763" y="694200"/>
            <a:ext cx="61912" cy="153888"/>
          </a:xfrm>
          <a:prstGeom prst="rect">
            <a:avLst/>
          </a:prstGeom>
          <a:noFill/>
        </p:spPr>
        <p:txBody>
          <a:bodyPr wrap="square" rtlCol="0">
            <a:spAutoFit/>
          </a:bodyPr>
          <a:lstStyle/>
          <a:p>
            <a:r>
              <a:rPr lang="en-US" sz="400" dirty="0">
                <a:solidFill>
                  <a:schemeClr val="tx2"/>
                </a:solidFill>
              </a:rPr>
              <a:t>®</a:t>
            </a:r>
          </a:p>
        </p:txBody>
      </p:sp>
    </p:spTree>
    <p:extLst>
      <p:ext uri="{BB962C8B-B14F-4D97-AF65-F5344CB8AC3E}">
        <p14:creationId xmlns:p14="http://schemas.microsoft.com/office/powerpoint/2010/main" val="101198294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Divider (Grass)">
    <p:spTree>
      <p:nvGrpSpPr>
        <p:cNvPr id="1" name=""/>
        <p:cNvGrpSpPr/>
        <p:nvPr/>
      </p:nvGrpSpPr>
      <p:grpSpPr>
        <a:xfrm>
          <a:off x="0" y="0"/>
          <a:ext cx="0" cy="0"/>
          <a:chOff x="0" y="0"/>
          <a:chExt cx="0" cy="0"/>
        </a:xfrm>
      </p:grpSpPr>
      <p:sp>
        <p:nvSpPr>
          <p:cNvPr id="9" name="Rectangle 8"/>
          <p:cNvSpPr/>
          <p:nvPr userDrawn="1"/>
        </p:nvSpPr>
        <p:spPr>
          <a:xfrm>
            <a:off x="304800" y="1295400"/>
            <a:ext cx="11582400" cy="525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1851"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66/63</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199038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Large Quote">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dirty="0"/>
          </a:p>
        </p:txBody>
      </p:sp>
      <p:sp>
        <p:nvSpPr>
          <p:cNvPr id="2" name="Title 1"/>
          <p:cNvSpPr>
            <a:spLocks noGrp="1"/>
          </p:cNvSpPr>
          <p:nvPr>
            <p:ph type="title" hasCustomPrompt="1"/>
          </p:nvPr>
        </p:nvSpPr>
        <p:spPr>
          <a:xfrm>
            <a:off x="1625600" y="1920240"/>
            <a:ext cx="8768080"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40/45 </a:t>
            </a:r>
            <a:r>
              <a:rPr lang="en-US" dirty="0" err="1"/>
              <a:t>arial</a:t>
            </a:r>
            <a:r>
              <a:rPr lang="en-US" dirty="0"/>
              <a:t> regular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6" name="object 3"/>
          <p:cNvSpPr txBox="1"/>
          <p:nvPr userDrawn="1"/>
        </p:nvSpPr>
        <p:spPr>
          <a:xfrm>
            <a:off x="785995" y="1629398"/>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625600" y="5621339"/>
            <a:ext cx="2965451" cy="309905"/>
          </a:xfrm>
        </p:spPr>
        <p:txBody>
          <a:bodyPr>
            <a:noAutofit/>
          </a:bodyPr>
          <a:lstStyle>
            <a:lvl1pPr marL="0" indent="0">
              <a:lnSpc>
                <a:spcPts val="1000"/>
              </a:lnSpc>
              <a:spcBef>
                <a:spcPts val="0"/>
              </a:spcBef>
              <a:buNone/>
              <a:defRPr sz="1600" b="1" baseline="0">
                <a:solidFill>
                  <a:schemeClr val="tx2"/>
                </a:solidFill>
              </a:defRPr>
            </a:lvl1pPr>
            <a:lvl2pPr marL="233363" indent="0">
              <a:buNone/>
              <a:defRPr sz="900" b="1">
                <a:solidFill>
                  <a:schemeClr val="tx2"/>
                </a:solidFill>
              </a:defRPr>
            </a:lvl2pPr>
            <a:lvl3pPr marL="465138"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en-US" dirty="0"/>
              <a:t>FIRSTNAME LASTNAME</a:t>
            </a:r>
          </a:p>
        </p:txBody>
      </p:sp>
    </p:spTree>
    <p:extLst>
      <p:ext uri="{BB962C8B-B14F-4D97-AF65-F5344CB8AC3E}">
        <p14:creationId xmlns:p14="http://schemas.microsoft.com/office/powerpoint/2010/main" val="71728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363200"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6300" y="2526792"/>
            <a:ext cx="10363200" cy="2724912"/>
          </a:xfrm>
        </p:spPr>
        <p:txBody>
          <a:bodyPr>
            <a:noAutofit/>
          </a:bodyPr>
          <a:lstStyle>
            <a:lvl1pPr marL="238125" indent="-238125">
              <a:buFont typeface="Arial" panose="020B0604020202020204" pitchFamily="34" charset="0"/>
              <a:buChar char="•"/>
              <a:defRPr>
                <a:solidFill>
                  <a:schemeClr val="accent5"/>
                </a:solidFill>
              </a:defRPr>
            </a:lvl1pPr>
            <a:lvl2pPr>
              <a:defRPr>
                <a:solidFill>
                  <a:schemeClr val="accent5"/>
                </a:solidFill>
              </a:defRPr>
            </a:lvl2pPr>
            <a:lvl3pPr>
              <a:defRPr>
                <a:solidFill>
                  <a:schemeClr val="accent5"/>
                </a:solidFill>
              </a:defRPr>
            </a:lvl3pPr>
          </a:lstStyle>
          <a:p>
            <a:pPr lvl="0"/>
            <a:r>
              <a:rPr lang="en-US" dirty="0"/>
              <a:t>Body 24/28 </a:t>
            </a:r>
          </a:p>
          <a:p>
            <a:pPr lvl="1"/>
            <a:r>
              <a:rPr lang="en-US" dirty="0"/>
              <a:t>Second level</a:t>
            </a:r>
          </a:p>
          <a:p>
            <a:pPr lvl="2"/>
            <a:r>
              <a:rPr lang="en-US" dirty="0"/>
              <a:t>Third level</a:t>
            </a:r>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39514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668000"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6300" y="2526792"/>
            <a:ext cx="10401300" cy="2724912"/>
          </a:xfrm>
        </p:spPr>
        <p:txBody>
          <a:bodyPr>
            <a:noAutofit/>
          </a:bodyPr>
          <a:lstStyle>
            <a:lvl1pPr marL="0" indent="0">
              <a:buFontTx/>
              <a:buNone/>
              <a:defRPr>
                <a:solidFill>
                  <a:schemeClr val="accent5"/>
                </a:solidFill>
              </a:defRPr>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241883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buFontTx/>
              <a:buNone/>
              <a:defRPr baseline="0"/>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34100" y="2042161"/>
            <a:ext cx="5562600" cy="3622675"/>
          </a:xfrm>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2375023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796155"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sz="half" idx="1" hasCustomPrompt="1"/>
          </p:nvPr>
        </p:nvSpPr>
        <p:spPr>
          <a:xfrm>
            <a:off x="876301" y="2526793"/>
            <a:ext cx="10871200" cy="941832"/>
          </a:xfrm>
        </p:spPr>
        <p:txBody>
          <a:bodyPr>
            <a:noAutofit/>
          </a:bodyPr>
          <a:lstStyle>
            <a:lvl1pPr marL="0" indent="0">
              <a:buFontTx/>
              <a:buNone/>
              <a:defRPr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Intro copy 24/28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8763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3"/>
          <p:cNvSpPr>
            <a:spLocks noGrp="1"/>
          </p:cNvSpPr>
          <p:nvPr>
            <p:ph sz="half" idx="10" hasCustomPrompt="1"/>
          </p:nvPr>
        </p:nvSpPr>
        <p:spPr>
          <a:xfrm>
            <a:off x="43307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45137"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4116128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871200" cy="960120"/>
          </a:xfrm>
        </p:spPr>
        <p:txBody>
          <a:bodyPr>
            <a:noAutofit/>
          </a:bodyPr>
          <a:lstStyle>
            <a:lvl1pPr>
              <a:defRPr/>
            </a:lvl1pPr>
          </a:lstStyle>
          <a:p>
            <a:r>
              <a:rPr lang="en-US" dirty="0"/>
              <a:t>Headline 30/31</a:t>
            </a:r>
            <a:br>
              <a:rPr lang="en-US" dirty="0"/>
            </a:br>
            <a:r>
              <a:rPr lang="en-US" dirty="0"/>
              <a:t>Arial bold</a:t>
            </a:r>
          </a:p>
        </p:txBody>
      </p:sp>
      <p:sp>
        <p:nvSpPr>
          <p:cNvPr id="3" name="Content Placeholder 2"/>
          <p:cNvSpPr>
            <a:spLocks noGrp="1"/>
          </p:cNvSpPr>
          <p:nvPr>
            <p:ph sz="half" idx="1" hasCustomPrompt="1"/>
          </p:nvPr>
        </p:nvSpPr>
        <p:spPr>
          <a:xfrm>
            <a:off x="877824" y="2526793"/>
            <a:ext cx="3352800" cy="1133855"/>
          </a:xfrm>
        </p:spPr>
        <p:txBody>
          <a:bodyPr>
            <a:normAutofit/>
          </a:bodyPr>
          <a:lstStyle>
            <a:lvl1pPr marL="0" indent="0" algn="l">
              <a:lnSpc>
                <a:spcPts val="12000"/>
              </a:lnSpc>
              <a:spcBef>
                <a:spcPts val="0"/>
              </a:spcBef>
              <a:buFontTx/>
              <a:buNone/>
              <a:defRPr sz="12000" b="1" baseline="0"/>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4" name="Content Placeholder 3"/>
          <p:cNvSpPr>
            <a:spLocks noGrp="1"/>
          </p:cNvSpPr>
          <p:nvPr>
            <p:ph sz="half" idx="2" hasCustomPrompt="1"/>
          </p:nvPr>
        </p:nvSpPr>
        <p:spPr>
          <a:xfrm>
            <a:off x="877824"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2"/>
          <p:cNvSpPr>
            <a:spLocks noGrp="1"/>
          </p:cNvSpPr>
          <p:nvPr>
            <p:ph sz="half" idx="10" hasCustomPrompt="1"/>
          </p:nvPr>
        </p:nvSpPr>
        <p:spPr>
          <a:xfrm>
            <a:off x="4392152" y="2526793"/>
            <a:ext cx="3352800" cy="1133855"/>
          </a:xfrm>
        </p:spPr>
        <p:txBody>
          <a:bodyPr>
            <a:normAutofit/>
          </a:bodyPr>
          <a:lstStyle>
            <a:lvl1pPr marL="0" indent="0" algn="l">
              <a:lnSpc>
                <a:spcPts val="12000"/>
              </a:lnSpc>
              <a:spcBef>
                <a:spcPts val="0"/>
              </a:spcBef>
              <a:buFontTx/>
              <a:buNone/>
              <a:defRPr sz="12000" b="1" baseline="0">
                <a:solidFill>
                  <a:schemeClr val="bg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897352" y="2526793"/>
            <a:ext cx="33528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9" name="Content Placeholder 3"/>
          <p:cNvSpPr>
            <a:spLocks noGrp="1"/>
          </p:cNvSpPr>
          <p:nvPr>
            <p:ph sz="half" idx="12" hasCustomPrompt="1"/>
          </p:nvPr>
        </p:nvSpPr>
        <p:spPr>
          <a:xfrm>
            <a:off x="4392152"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97352" y="3770377"/>
            <a:ext cx="3352799"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2"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2742382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46800" y="1447800"/>
            <a:ext cx="5588000" cy="5105400"/>
          </a:xfrm>
          <a:solidFill>
            <a:schemeClr val="bg1">
              <a:lumMod val="95000"/>
            </a:schemeClr>
          </a:solidFill>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3194511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401300" cy="960120"/>
          </a:xfrm>
        </p:spPr>
        <p:txBody>
          <a:bodyPr>
            <a:noAutofit/>
          </a:bodyPr>
          <a:lstStyle>
            <a:lvl1pPr>
              <a:defRPr/>
            </a:lvl1pPr>
          </a:lstStyle>
          <a:p>
            <a:r>
              <a:rPr lang="en-US" dirty="0"/>
              <a:t>Headline 30/31 Arial Bold to accommodate longer headlines</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20/228 Arial bold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72200" y="2526792"/>
            <a:ext cx="5562600" cy="4102608"/>
          </a:xfrm>
          <a:solidFill>
            <a:schemeClr val="bg1">
              <a:lumMod val="95000"/>
            </a:schemeClr>
          </a:solidFill>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1163535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47800"/>
            <a:ext cx="4673600" cy="914400"/>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6908800" y="2526792"/>
            <a:ext cx="4673600" cy="3443901"/>
          </a:xfrm>
        </p:spPr>
        <p:txBody>
          <a:bodyPr>
            <a:noAutofit/>
          </a:bodyPr>
          <a:lstStyle>
            <a:lvl1pPr marL="0" indent="0">
              <a:lnSpc>
                <a:spcPts val="2200"/>
              </a:lnSpc>
              <a:buFontTx/>
              <a:buNone/>
              <a:defRPr sz="2000"/>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Regular  </a:t>
            </a:r>
            <a:r>
              <a:rPr lang="fr-FR" dirty="0" err="1"/>
              <a:t>pud</a:t>
            </a:r>
            <a:r>
              <a:rPr lang="fr-FR" dirty="0"/>
              <a:t> amer non section </a:t>
            </a:r>
            <a:r>
              <a:rPr lang="fr-FR" dirty="0" err="1"/>
              <a:t>lorem</a:t>
            </a:r>
            <a:r>
              <a:rPr lang="fr-FR" dirty="0"/>
              <a:t>.</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
        <p:nvSpPr>
          <p:cNvPr id="9" name="Picture Placeholder 9"/>
          <p:cNvSpPr>
            <a:spLocks noGrp="1"/>
          </p:cNvSpPr>
          <p:nvPr>
            <p:ph type="pic" sz="quarter" idx="10"/>
          </p:nvPr>
        </p:nvSpPr>
        <p:spPr>
          <a:xfrm>
            <a:off x="457200" y="1447800"/>
            <a:ext cx="5562600" cy="1981200"/>
          </a:xfrm>
          <a:solidFill>
            <a:schemeClr val="accent1"/>
          </a:solidFill>
        </p:spPr>
      </p:sp>
      <p:sp>
        <p:nvSpPr>
          <p:cNvPr id="13" name="Content Placeholder 10"/>
          <p:cNvSpPr>
            <a:spLocks noGrp="1"/>
          </p:cNvSpPr>
          <p:nvPr>
            <p:ph sz="quarter" idx="11"/>
          </p:nvPr>
        </p:nvSpPr>
        <p:spPr>
          <a:xfrm>
            <a:off x="457200" y="3535681"/>
            <a:ext cx="2932176" cy="1115567"/>
          </a:xfrm>
          <a:solidFill>
            <a:schemeClr val="bg2"/>
          </a:solidFill>
        </p:spPr>
        <p:txBody>
          <a:bodyPr>
            <a:normAutofit/>
          </a:bodyPr>
          <a:lstStyle>
            <a:lvl1pPr>
              <a:defRPr sz="1600"/>
            </a:lvl1pPr>
          </a:lstStyle>
          <a:p>
            <a:endParaRPr lang="en-US" dirty="0"/>
          </a:p>
        </p:txBody>
      </p:sp>
      <p:sp>
        <p:nvSpPr>
          <p:cNvPr id="15" name="Picture Placeholder 11"/>
          <p:cNvSpPr>
            <a:spLocks noGrp="1"/>
          </p:cNvSpPr>
          <p:nvPr>
            <p:ph type="pic" sz="quarter" idx="12"/>
          </p:nvPr>
        </p:nvSpPr>
        <p:spPr>
          <a:xfrm>
            <a:off x="457200" y="4751832"/>
            <a:ext cx="2933700" cy="1801368"/>
          </a:xfrm>
          <a:solidFill>
            <a:srgbClr val="0C7B40"/>
          </a:solidFill>
        </p:spPr>
      </p:sp>
      <p:sp>
        <p:nvSpPr>
          <p:cNvPr id="17" name="Picture Placeholder 12"/>
          <p:cNvSpPr>
            <a:spLocks noGrp="1"/>
          </p:cNvSpPr>
          <p:nvPr>
            <p:ph type="pic" sz="quarter" idx="13"/>
          </p:nvPr>
        </p:nvSpPr>
        <p:spPr>
          <a:xfrm>
            <a:off x="3548888" y="3535681"/>
            <a:ext cx="2470912" cy="3017519"/>
          </a:xfrm>
          <a:solidFill>
            <a:schemeClr val="bg2"/>
          </a:solidFill>
        </p:spPr>
      </p:sp>
    </p:spTree>
    <p:extLst>
      <p:ext uri="{BB962C8B-B14F-4D97-AF65-F5344CB8AC3E}">
        <p14:creationId xmlns:p14="http://schemas.microsoft.com/office/powerpoint/2010/main" val="174182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6968" y="1499616"/>
            <a:ext cx="4303776" cy="932688"/>
          </a:xfrm>
        </p:spPr>
        <p:txBody>
          <a:bodyPr anchor="t">
            <a:noAutofit/>
          </a:bodyPr>
          <a:lstStyle>
            <a:lvl1pPr algn="l">
              <a:lnSpc>
                <a:spcPts val="3300"/>
              </a:lnSpc>
              <a:defRPr sz="3200"/>
            </a:lvl1pPr>
          </a:lstStyle>
          <a:p>
            <a:r>
              <a:rPr lang="en-US" dirty="0"/>
              <a:t>Headline 32/33</a:t>
            </a:r>
            <a:br>
              <a:rPr lang="en-US" dirty="0"/>
            </a:br>
            <a:r>
              <a:rPr lang="en-US" dirty="0"/>
              <a:t>Arial Bold</a:t>
            </a:r>
          </a:p>
        </p:txBody>
      </p:sp>
      <p:sp>
        <p:nvSpPr>
          <p:cNvPr id="3" name="Subtitle 2"/>
          <p:cNvSpPr>
            <a:spLocks noGrp="1"/>
          </p:cNvSpPr>
          <p:nvPr>
            <p:ph type="subTitle" idx="1" hasCustomPrompt="1"/>
          </p:nvPr>
        </p:nvSpPr>
        <p:spPr>
          <a:xfrm>
            <a:off x="886968" y="2560320"/>
            <a:ext cx="4279392"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20/22 Arial </a:t>
            </a:r>
            <a:r>
              <a:rPr lang="en-US" dirty="0" err="1"/>
              <a:t>Reg</a:t>
            </a:r>
            <a:endParaRPr lang="en-US" dirty="0"/>
          </a:p>
        </p:txBody>
      </p:sp>
      <p:sp>
        <p:nvSpPr>
          <p:cNvPr id="8" name="Content Placeholder 7"/>
          <p:cNvSpPr>
            <a:spLocks noGrp="1"/>
          </p:cNvSpPr>
          <p:nvPr>
            <p:ph sz="quarter" idx="10" hasCustomPrompt="1"/>
          </p:nvPr>
        </p:nvSpPr>
        <p:spPr>
          <a:xfrm>
            <a:off x="886968" y="3758184"/>
            <a:ext cx="4633384"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 Bold</a:t>
            </a:r>
          </a:p>
        </p:txBody>
      </p:sp>
      <p:sp>
        <p:nvSpPr>
          <p:cNvPr id="10" name="Text Placeholder 9"/>
          <p:cNvSpPr>
            <a:spLocks noGrp="1"/>
          </p:cNvSpPr>
          <p:nvPr>
            <p:ph type="body" sz="quarter" idx="11" hasCustomPrompt="1"/>
          </p:nvPr>
        </p:nvSpPr>
        <p:spPr>
          <a:xfrm>
            <a:off x="886968" y="3986784"/>
            <a:ext cx="4633383"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nn-NO" dirty="0"/>
              <a:t>Title 14/16 Arial Reg</a:t>
            </a:r>
          </a:p>
        </p:txBody>
      </p:sp>
      <p:sp>
        <p:nvSpPr>
          <p:cNvPr id="12" name="Content Placeholder 11"/>
          <p:cNvSpPr>
            <a:spLocks noGrp="1"/>
          </p:cNvSpPr>
          <p:nvPr>
            <p:ph sz="quarter" idx="12" hasCustomPrompt="1"/>
          </p:nvPr>
        </p:nvSpPr>
        <p:spPr>
          <a:xfrm>
            <a:off x="886968" y="4279392"/>
            <a:ext cx="4632960"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 Bold</a:t>
            </a:r>
          </a:p>
        </p:txBody>
      </p:sp>
      <p:sp>
        <p:nvSpPr>
          <p:cNvPr id="14" name="Text Placeholder 13"/>
          <p:cNvSpPr>
            <a:spLocks noGrp="1"/>
          </p:cNvSpPr>
          <p:nvPr>
            <p:ph type="body" sz="quarter" idx="13" hasCustomPrompt="1"/>
          </p:nvPr>
        </p:nvSpPr>
        <p:spPr>
          <a:xfrm>
            <a:off x="886968" y="4498848"/>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14/16 Arial </a:t>
            </a:r>
            <a:r>
              <a:rPr lang="en-US" dirty="0" err="1"/>
              <a:t>Reg</a:t>
            </a:r>
            <a:endParaRPr lang="en-US" dirty="0"/>
          </a:p>
        </p:txBody>
      </p:sp>
      <p:sp>
        <p:nvSpPr>
          <p:cNvPr id="16" name="Content Placeholder 15"/>
          <p:cNvSpPr>
            <a:spLocks noGrp="1"/>
          </p:cNvSpPr>
          <p:nvPr>
            <p:ph sz="quarter" idx="14" hasCustomPrompt="1"/>
          </p:nvPr>
        </p:nvSpPr>
        <p:spPr>
          <a:xfrm>
            <a:off x="886968" y="4782312"/>
            <a:ext cx="4632960"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 Bold</a:t>
            </a:r>
          </a:p>
        </p:txBody>
      </p:sp>
      <p:sp>
        <p:nvSpPr>
          <p:cNvPr id="18" name="Text Placeholder 17"/>
          <p:cNvSpPr>
            <a:spLocks noGrp="1"/>
          </p:cNvSpPr>
          <p:nvPr>
            <p:ph type="body" sz="quarter" idx="15" hasCustomPrompt="1"/>
          </p:nvPr>
        </p:nvSpPr>
        <p:spPr>
          <a:xfrm>
            <a:off x="886968" y="5010912"/>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14/16 Arial </a:t>
            </a:r>
            <a:r>
              <a:rPr lang="en-US" dirty="0" err="1"/>
              <a:t>Reg</a:t>
            </a:r>
            <a:endParaRPr lang="en-US" dirty="0"/>
          </a:p>
        </p:txBody>
      </p:sp>
      <p:sp>
        <p:nvSpPr>
          <p:cNvPr id="24" name="Content Placeholder 23"/>
          <p:cNvSpPr>
            <a:spLocks noGrp="1"/>
          </p:cNvSpPr>
          <p:nvPr>
            <p:ph sz="quarter" idx="16" hasCustomPrompt="1"/>
          </p:nvPr>
        </p:nvSpPr>
        <p:spPr>
          <a:xfrm>
            <a:off x="886968"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72200" y="0"/>
            <a:ext cx="6019800" cy="6858000"/>
          </a:xfrm>
          <a:solidFill>
            <a:schemeClr val="bg1">
              <a:lumMod val="95000"/>
            </a:schemeClr>
          </a:solidFill>
        </p:spPr>
        <p:txBody>
          <a:bodyPr anchor="ctr">
            <a:normAutofit/>
          </a:bodyPr>
          <a:lstStyle>
            <a:lvl1pPr marL="0" indent="0">
              <a:buFontTx/>
              <a:buNone/>
              <a:defRPr sz="1200"/>
            </a:lvl1pPr>
          </a:lstStyle>
          <a:p>
            <a:endParaRPr lang="en-US"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3435995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7824" y="2531412"/>
            <a:ext cx="5105400" cy="3913632"/>
          </a:xfrm>
        </p:spPr>
        <p:txBody>
          <a:bodyPr>
            <a:noAutofit/>
          </a:bodyPr>
          <a:lstStyle>
            <a:lvl1pPr marL="0" indent="0">
              <a:lnSpc>
                <a:spcPts val="2200"/>
              </a:lnSpc>
              <a:buFontTx/>
              <a:buNone/>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5" name="Chart Placeholder 4"/>
          <p:cNvSpPr>
            <a:spLocks noGrp="1"/>
          </p:cNvSpPr>
          <p:nvPr>
            <p:ph type="chart" sz="quarter" idx="10"/>
          </p:nvPr>
        </p:nvSpPr>
        <p:spPr>
          <a:xfrm>
            <a:off x="6172200" y="1408176"/>
            <a:ext cx="5562600" cy="2514600"/>
          </a:xfrm>
        </p:spPr>
        <p:txBody>
          <a:bodyPr anchor="ctr">
            <a:normAutofit/>
          </a:bodyPr>
          <a:lstStyle>
            <a:lvl1pPr marL="0" indent="0">
              <a:buFontTx/>
              <a:buNone/>
              <a:defRPr sz="1200"/>
            </a:lvl1pPr>
          </a:lstStyle>
          <a:p>
            <a:endParaRPr lang="en-US" dirty="0"/>
          </a:p>
        </p:txBody>
      </p:sp>
      <p:sp>
        <p:nvSpPr>
          <p:cNvPr id="11" name="Chart Placeholder 4"/>
          <p:cNvSpPr>
            <a:spLocks noGrp="1"/>
          </p:cNvSpPr>
          <p:nvPr>
            <p:ph type="chart" sz="quarter" idx="11"/>
          </p:nvPr>
        </p:nvSpPr>
        <p:spPr>
          <a:xfrm>
            <a:off x="6172200" y="3913632"/>
            <a:ext cx="5562600" cy="2514600"/>
          </a:xfrm>
        </p:spPr>
        <p:txBody>
          <a:bodyPr anchor="ctr">
            <a:normAutofit/>
          </a:bodyPr>
          <a:lstStyle>
            <a:lvl1pPr marL="0" indent="0">
              <a:buFontTx/>
              <a:buNone/>
              <a:defRPr sz="1200"/>
            </a:lvl1pPr>
          </a:lstStyle>
          <a:p>
            <a:endParaRPr lang="en-US" dirty="0"/>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131452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2612104" y="2531412"/>
            <a:ext cx="3352800" cy="39136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p:txBody>
      </p:sp>
      <p:sp>
        <p:nvSpPr>
          <p:cNvPr id="6" name="Picture Placeholder 5"/>
          <p:cNvSpPr>
            <a:spLocks noGrp="1"/>
          </p:cNvSpPr>
          <p:nvPr>
            <p:ph type="pic" sz="quarter" idx="10"/>
          </p:nvPr>
        </p:nvSpPr>
        <p:spPr>
          <a:xfrm>
            <a:off x="877824" y="2531412"/>
            <a:ext cx="1609344" cy="1060704"/>
          </a:xfrm>
        </p:spPr>
        <p:txBody>
          <a:bodyPr anchor="ctr">
            <a:normAutofit/>
          </a:bodyPr>
          <a:lstStyle>
            <a:lvl1pPr marL="0" indent="0">
              <a:buFontTx/>
              <a:buNone/>
              <a:defRPr sz="1200"/>
            </a:lvl1pPr>
          </a:lstStyle>
          <a:p>
            <a:endParaRPr lang="en-US" dirty="0"/>
          </a:p>
        </p:txBody>
      </p:sp>
      <p:sp>
        <p:nvSpPr>
          <p:cNvPr id="9" name="Picture Placeholder 5"/>
          <p:cNvSpPr>
            <a:spLocks noGrp="1"/>
          </p:cNvSpPr>
          <p:nvPr>
            <p:ph type="pic" sz="quarter" idx="11"/>
          </p:nvPr>
        </p:nvSpPr>
        <p:spPr>
          <a:xfrm>
            <a:off x="877824" y="3951636"/>
            <a:ext cx="1609344" cy="1060704"/>
          </a:xfrm>
        </p:spPr>
        <p:txBody>
          <a:bodyPr anchor="ctr">
            <a:normAutofit/>
          </a:bodyPr>
          <a:lstStyle>
            <a:lvl1pPr marL="0" indent="0">
              <a:buFontTx/>
              <a:buNone/>
              <a:defRPr sz="1200"/>
            </a:lvl1pPr>
          </a:lstStyle>
          <a:p>
            <a:endParaRPr lang="en-US" dirty="0"/>
          </a:p>
        </p:txBody>
      </p:sp>
      <p:sp>
        <p:nvSpPr>
          <p:cNvPr id="10" name="Picture Placeholder 9"/>
          <p:cNvSpPr>
            <a:spLocks noGrp="1"/>
          </p:cNvSpPr>
          <p:nvPr>
            <p:ph type="pic" sz="quarter" idx="12"/>
          </p:nvPr>
        </p:nvSpPr>
        <p:spPr>
          <a:xfrm>
            <a:off x="6019800" y="1422400"/>
            <a:ext cx="5715000" cy="4978400"/>
          </a:xfrm>
          <a:solidFill>
            <a:schemeClr val="bg1">
              <a:lumMod val="95000"/>
            </a:schemeClr>
          </a:solidFill>
        </p:spPr>
        <p:txBody>
          <a:bodyPr anchor="ctr">
            <a:normAutofit/>
          </a:bodyPr>
          <a:lstStyle>
            <a:lvl1pPr marL="0" indent="0">
              <a:buFontTx/>
              <a:buNone/>
              <a:defRPr sz="1200"/>
            </a:lvl1pPr>
          </a:lstStyle>
          <a:p>
            <a:endParaRPr lang="en-US" dirty="0"/>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3073626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363200" cy="914400"/>
          </a:xfrm>
        </p:spPr>
        <p:txBody>
          <a:bodyPr>
            <a:noAutofit/>
          </a:bodyPr>
          <a:lstStyle/>
          <a:p>
            <a:r>
              <a:rPr lang="en-US" dirty="0"/>
              <a:t>Headline 30/31</a:t>
            </a:r>
            <a:br>
              <a:rPr lang="en-US" dirty="0"/>
            </a:br>
            <a:r>
              <a:rPr lang="en-US" dirty="0"/>
              <a:t>Arial Bold</a:t>
            </a:r>
          </a:p>
        </p:txBody>
      </p:sp>
      <p:sp>
        <p:nvSpPr>
          <p:cNvPr id="4" name="Content Placeholder 3"/>
          <p:cNvSpPr>
            <a:spLocks noGrp="1"/>
          </p:cNvSpPr>
          <p:nvPr>
            <p:ph sz="half" idx="2" hasCustomPrompt="1"/>
          </p:nvPr>
        </p:nvSpPr>
        <p:spPr>
          <a:xfrm>
            <a:off x="877824" y="2487470"/>
            <a:ext cx="103632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2"/>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9" name="Picture Placeholder 8"/>
          <p:cNvSpPr>
            <a:spLocks noGrp="1"/>
          </p:cNvSpPr>
          <p:nvPr>
            <p:ph type="pic" sz="quarter" idx="10"/>
          </p:nvPr>
        </p:nvSpPr>
        <p:spPr>
          <a:xfrm>
            <a:off x="877824" y="3429000"/>
            <a:ext cx="2489200" cy="1335024"/>
          </a:xfrm>
        </p:spPr>
        <p:txBody>
          <a:bodyPr/>
          <a:lstStyle>
            <a:lvl1pPr marL="0" indent="0">
              <a:buNone/>
              <a:defRPr/>
            </a:lvl1pPr>
          </a:lstStyle>
          <a:p>
            <a:endParaRPr lang="en-US" dirty="0"/>
          </a:p>
        </p:txBody>
      </p:sp>
      <p:sp>
        <p:nvSpPr>
          <p:cNvPr id="11" name="Picture Placeholder 10"/>
          <p:cNvSpPr>
            <a:spLocks noGrp="1"/>
          </p:cNvSpPr>
          <p:nvPr>
            <p:ph type="pic" sz="quarter" idx="11"/>
          </p:nvPr>
        </p:nvSpPr>
        <p:spPr>
          <a:xfrm>
            <a:off x="4368800" y="3429000"/>
            <a:ext cx="2540000" cy="1335024"/>
          </a:xfrm>
        </p:spPr>
        <p:txBody>
          <a:bodyPr/>
          <a:lstStyle>
            <a:lvl1pPr marL="0" indent="0">
              <a:buNone/>
              <a:defRPr/>
            </a:lvl1pPr>
          </a:lstStyle>
          <a:p>
            <a:endParaRPr lang="en-US" dirty="0"/>
          </a:p>
        </p:txBody>
      </p:sp>
      <p:sp>
        <p:nvSpPr>
          <p:cNvPr id="13" name="Picture Placeholder 12"/>
          <p:cNvSpPr>
            <a:spLocks noGrp="1"/>
          </p:cNvSpPr>
          <p:nvPr>
            <p:ph type="pic" sz="quarter" idx="12"/>
          </p:nvPr>
        </p:nvSpPr>
        <p:spPr>
          <a:xfrm>
            <a:off x="7874000" y="3429000"/>
            <a:ext cx="2550160" cy="1335024"/>
          </a:xfrm>
        </p:spPr>
        <p:txBody>
          <a:bodyPr/>
          <a:lstStyle>
            <a:lvl1pPr marL="0" indent="0">
              <a:buNone/>
              <a:defRPr/>
            </a:lvl1pPr>
          </a:lstStyle>
          <a:p>
            <a:endParaRPr lang="en-US" dirty="0"/>
          </a:p>
        </p:txBody>
      </p:sp>
      <p:sp>
        <p:nvSpPr>
          <p:cNvPr id="17" name="Text Placeholder 16"/>
          <p:cNvSpPr>
            <a:spLocks noGrp="1"/>
          </p:cNvSpPr>
          <p:nvPr>
            <p:ph type="body" sz="quarter" idx="13" hasCustomPrompt="1"/>
          </p:nvPr>
        </p:nvSpPr>
        <p:spPr>
          <a:xfrm>
            <a:off x="877824"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3028245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381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2430" y="1584436"/>
            <a:ext cx="5252337"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
        <p:nvSpPr>
          <p:cNvPr id="7" name="Text Placeholder 6"/>
          <p:cNvSpPr>
            <a:spLocks noGrp="1"/>
          </p:cNvSpPr>
          <p:nvPr>
            <p:ph type="body" sz="quarter" idx="10" hasCustomPrompt="1"/>
          </p:nvPr>
        </p:nvSpPr>
        <p:spPr>
          <a:xfrm>
            <a:off x="6695577" y="2836831"/>
            <a:ext cx="5139191" cy="3080444"/>
          </a:xfrm>
          <a:prstGeom prst="rect">
            <a:avLst/>
          </a:prstGeom>
        </p:spPr>
        <p:txBody>
          <a:bodyPr lIns="0" tIns="0" rIns="0" bIns="0"/>
          <a:lstStyle>
            <a:lvl1pPr marL="12700" marR="78740">
              <a:lnSpc>
                <a:spcPts val="2200"/>
              </a:lnSpc>
              <a:spcBef>
                <a:spcPts val="1350"/>
              </a:spcBef>
              <a:defRPr sz="2000" b="0" i="0" spc="0" baseline="0">
                <a:solidFill>
                  <a:schemeClr val="accent2"/>
                </a:solidFill>
                <a:latin typeface="Arail"/>
                <a:ea typeface="Arail"/>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marL="12700" marR="5080">
              <a:lnSpc>
                <a:spcPts val="2200"/>
              </a:lnSpc>
              <a:spcBef>
                <a:spcPts val="340"/>
              </a:spcBef>
            </a:pPr>
            <a:r>
              <a:rPr lang="en-US" sz="2000" b="1" spc="-105" dirty="0">
                <a:solidFill>
                  <a:srgbClr val="636466"/>
                </a:solidFill>
                <a:latin typeface="HurmeGeometricSans3-SemiBold"/>
                <a:cs typeface="HurmeGeometricSans3-SemiBold"/>
              </a:rPr>
              <a:t>Text</a:t>
            </a:r>
            <a:r>
              <a:rPr lang="en-US" sz="2000" b="1" spc="-215" dirty="0">
                <a:solidFill>
                  <a:srgbClr val="636466"/>
                </a:solidFill>
                <a:latin typeface="HurmeGeometricSans3-SemiBold"/>
                <a:cs typeface="HurmeGeometricSans3-SemiBold"/>
              </a:rPr>
              <a:t>  </a:t>
            </a:r>
            <a:r>
              <a:rPr lang="en-US" sz="2000" b="1" spc="-70" dirty="0">
                <a:solidFill>
                  <a:srgbClr val="636466"/>
                </a:solidFill>
                <a:latin typeface="HurmeGeometricSans3-SemiBold"/>
                <a:cs typeface="HurmeGeometricSans3-SemiBold"/>
              </a:rPr>
              <a:t>20/22</a:t>
            </a:r>
            <a:r>
              <a:rPr lang="en-US" sz="2000" b="1" spc="-13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Hurme</a:t>
            </a:r>
            <a:r>
              <a:rPr lang="en-US" sz="2000" b="1" spc="-185" dirty="0">
                <a:solidFill>
                  <a:srgbClr val="636466"/>
                </a:solidFill>
                <a:latin typeface="HurmeGeometricSans3-SemiBold"/>
                <a:cs typeface="HurmeGeometricSans3-SemiBold"/>
              </a:rPr>
              <a:t> </a:t>
            </a:r>
            <a:r>
              <a:rPr lang="en-US" sz="2000" b="1" dirty="0">
                <a:solidFill>
                  <a:srgbClr val="636466"/>
                </a:solidFill>
                <a:latin typeface="HurmeGeometricSans3-SemiBold"/>
                <a:cs typeface="HurmeGeometricSans3-SemiBold"/>
              </a:rPr>
              <a:t>3</a:t>
            </a:r>
            <a:r>
              <a:rPr lang="en-US" sz="2000" b="1" spc="-200"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Semi</a:t>
            </a:r>
            <a:r>
              <a:rPr lang="en-US" sz="2000" b="1" spc="-135" dirty="0">
                <a:solidFill>
                  <a:srgbClr val="636466"/>
                </a:solidFill>
                <a:latin typeface="HurmeGeometricSans3-SemiBold"/>
                <a:cs typeface="HurmeGeometricSans3-SemiBold"/>
              </a:rPr>
              <a:t> </a:t>
            </a:r>
            <a:r>
              <a:rPr lang="en-US" sz="2000" b="1" spc="-60" dirty="0">
                <a:solidFill>
                  <a:srgbClr val="636466"/>
                </a:solidFill>
                <a:latin typeface="HurmeGeometricSans3-SemiBold"/>
                <a:cs typeface="HurmeGeometricSans3-SemiBold"/>
              </a:rPr>
              <a:t>Bold  </a:t>
            </a:r>
            <a:r>
              <a:rPr lang="en-US" sz="2000" b="1" spc="-40" dirty="0" err="1">
                <a:solidFill>
                  <a:srgbClr val="636466"/>
                </a:solidFill>
                <a:latin typeface="HurmeGeometricSans3-SemiBold"/>
                <a:cs typeface="HurmeGeometricSans3-SemiBold"/>
              </a:rPr>
              <a:t>pud</a:t>
            </a:r>
            <a:r>
              <a:rPr lang="en-US" sz="2000" b="1" spc="-150"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amer</a:t>
            </a:r>
            <a:r>
              <a:rPr lang="en-US" sz="2000" b="1" spc="-235"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non</a:t>
            </a:r>
            <a:r>
              <a:rPr lang="en-US" sz="2000" b="1" spc="-130" dirty="0">
                <a:solidFill>
                  <a:srgbClr val="636466"/>
                </a:solidFill>
                <a:latin typeface="HurmeGeometricSans3-SemiBold"/>
                <a:cs typeface="HurmeGeometricSans3-SemiBold"/>
              </a:rPr>
              <a:t> </a:t>
            </a:r>
            <a:r>
              <a:rPr lang="en-US" sz="2000" b="1" spc="-55" dirty="0">
                <a:solidFill>
                  <a:srgbClr val="636466"/>
                </a:solidFill>
                <a:latin typeface="HurmeGeometricSans3-SemiBold"/>
                <a:cs typeface="HurmeGeometricSans3-SemiBold"/>
              </a:rPr>
              <a:t>section</a:t>
            </a:r>
            <a:r>
              <a:rPr lang="en-US" sz="2000" b="1" spc="-130" dirty="0">
                <a:solidFill>
                  <a:srgbClr val="636466"/>
                </a:solidFill>
                <a:latin typeface="HurmeGeometricSans3-SemiBold"/>
                <a:cs typeface="HurmeGeometricSans3-SemiBold"/>
              </a:rPr>
              <a:t> </a:t>
            </a:r>
            <a:r>
              <a:rPr lang="en-US" sz="2000" b="1" spc="-75" dirty="0">
                <a:solidFill>
                  <a:srgbClr val="636466"/>
                </a:solidFill>
                <a:latin typeface="HurmeGeometricSans3-SemiBold"/>
                <a:cs typeface="HurmeGeometricSans3-SemiBold"/>
              </a:rPr>
              <a:t>lorem.</a:t>
            </a:r>
            <a:endParaRPr lang="en-US" sz="2000" dirty="0">
              <a:latin typeface="HurmeGeometricSans3-SemiBold"/>
              <a:cs typeface="HurmeGeometricSans3-SemiBold"/>
            </a:endParaRPr>
          </a:p>
          <a:p>
            <a:pPr marL="12700" marR="29845">
              <a:lnSpc>
                <a:spcPts val="2200"/>
              </a:lnSpc>
              <a:spcBef>
                <a:spcPts val="1350"/>
              </a:spcBef>
            </a:pPr>
            <a:r>
              <a:rPr lang="en-US" sz="2000" b="1" spc="-30" dirty="0">
                <a:solidFill>
                  <a:srgbClr val="636466"/>
                </a:solidFill>
                <a:latin typeface="HurmeGeometricSans3-SemiBold"/>
                <a:cs typeface="HurmeGeometricSans3-SemiBold"/>
              </a:rPr>
              <a:t>Et</a:t>
            </a:r>
            <a:r>
              <a:rPr lang="en-US" sz="2000" b="1" spc="-185"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quam,</a:t>
            </a:r>
            <a:r>
              <a:rPr lang="en-US" sz="2000" b="1" spc="-160"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cup</a:t>
            </a:r>
            <a:r>
              <a:rPr lang="en-US" sz="2000" b="1" spc="-155" dirty="0">
                <a:solidFill>
                  <a:srgbClr val="636466"/>
                </a:solidFill>
                <a:latin typeface="HurmeGeometricSans3-SemiBold"/>
                <a:cs typeface="HurmeGeometricSans3-SemiBold"/>
              </a:rPr>
              <a:t> </a:t>
            </a:r>
            <a:r>
              <a:rPr lang="en-US" sz="2000" b="1" spc="-30" dirty="0">
                <a:solidFill>
                  <a:srgbClr val="636466"/>
                </a:solidFill>
                <a:latin typeface="HurmeGeometricSans3-SemiBold"/>
                <a:cs typeface="HurmeGeometricSans3-SemiBold"/>
              </a:rPr>
              <a:t>et</a:t>
            </a:r>
            <a:r>
              <a:rPr lang="en-US" sz="2000" b="1" spc="-165"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ra</a:t>
            </a:r>
            <a:r>
              <a:rPr lang="en-US" sz="2000" b="1" spc="-135"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peleceped</a:t>
            </a:r>
            <a:r>
              <a:rPr lang="en-US" sz="2000" b="1" spc="-65"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mag </a:t>
            </a:r>
            <a:r>
              <a:rPr lang="en-US" sz="2000" b="1" spc="-60" dirty="0" err="1">
                <a:solidFill>
                  <a:srgbClr val="636466"/>
                </a:solidFill>
                <a:latin typeface="HurmeGeometricSans3-SemiBold"/>
                <a:cs typeface="HurmeGeometricSans3-SemiBold"/>
              </a:rPr>
              <a:t>natquid</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quias</a:t>
            </a:r>
            <a:r>
              <a:rPr lang="en-US" sz="2000" b="1" spc="-50"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sint</a:t>
            </a:r>
            <a:r>
              <a:rPr lang="en-US" sz="2000" b="1" spc="-45" dirty="0">
                <a:solidFill>
                  <a:srgbClr val="636466"/>
                </a:solidFill>
                <a:latin typeface="HurmeGeometricSans3-SemiBold"/>
                <a:cs typeface="HurmeGeometricSans3-SemiBold"/>
              </a:rPr>
              <a:t> </a:t>
            </a:r>
            <a:r>
              <a:rPr lang="en-US" sz="2000" b="1" spc="-30" dirty="0" err="1">
                <a:solidFill>
                  <a:srgbClr val="636466"/>
                </a:solidFill>
                <a:latin typeface="HurmeGeometricSans3-SemiBold"/>
                <a:cs typeface="HurmeGeometricSans3-SemiBold"/>
              </a:rPr>
              <a:t>ob</a:t>
            </a:r>
            <a:r>
              <a:rPr lang="en-US" sz="2000" b="1" spc="-30"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er</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audia</a:t>
            </a:r>
            <a:r>
              <a:rPr lang="en-US" sz="2000" b="1" spc="-13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nos</a:t>
            </a:r>
            <a:r>
              <a:rPr lang="en-US" sz="2000" b="1" spc="-16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eatur</a:t>
            </a:r>
            <a:r>
              <a:rPr lang="en-US" sz="2000" b="1" spc="-254"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aliqui</a:t>
            </a:r>
            <a:r>
              <a:rPr lang="en-US" sz="2000" b="1" spc="-135" dirty="0">
                <a:solidFill>
                  <a:srgbClr val="636466"/>
                </a:solidFill>
                <a:latin typeface="HurmeGeometricSans3-SemiBold"/>
                <a:cs typeface="HurmeGeometricSans3-SemiBold"/>
              </a:rPr>
              <a:t> </a:t>
            </a:r>
            <a:r>
              <a:rPr lang="en-US" sz="2000" b="1" spc="-80" dirty="0" err="1">
                <a:solidFill>
                  <a:srgbClr val="636466"/>
                </a:solidFill>
                <a:latin typeface="HurmeGeometricSans3-SemiBold"/>
                <a:cs typeface="HurmeGeometricSans3-SemiBold"/>
              </a:rPr>
              <a:t>blabor</a:t>
            </a:r>
            <a:r>
              <a:rPr lang="en-US" sz="2000" b="1" spc="-80" dirty="0">
                <a:solidFill>
                  <a:srgbClr val="636466"/>
                </a:solidFill>
                <a:latin typeface="HurmeGeometricSans3-SemiBold"/>
                <a:cs typeface="HurmeGeometricSans3-SemiBold"/>
              </a:rPr>
              <a:t>.</a:t>
            </a:r>
            <a:endParaRPr lang="en-US" sz="2000" dirty="0">
              <a:latin typeface="HurmeGeometricSans3-SemiBold"/>
              <a:cs typeface="HurmeGeometricSans3-SemiBold"/>
            </a:endParaRPr>
          </a:p>
          <a:p>
            <a:pPr marL="12700" marR="78740">
              <a:lnSpc>
                <a:spcPts val="2200"/>
              </a:lnSpc>
              <a:spcBef>
                <a:spcPts val="1350"/>
              </a:spcBef>
            </a:pPr>
            <a:r>
              <a:rPr lang="en-US" sz="2000" b="1" spc="-40" dirty="0">
                <a:solidFill>
                  <a:srgbClr val="636466"/>
                </a:solidFill>
                <a:latin typeface="HurmeGeometricSans3-SemiBold"/>
                <a:cs typeface="HurmeGeometricSans3-SemiBold"/>
              </a:rPr>
              <a:t>Mag </a:t>
            </a:r>
            <a:r>
              <a:rPr lang="en-US" sz="2000" b="1" spc="-60" dirty="0" err="1">
                <a:solidFill>
                  <a:srgbClr val="636466"/>
                </a:solidFill>
                <a:latin typeface="HurmeGeometricSans3-SemiBold"/>
                <a:cs typeface="HurmeGeometricSans3-SemiBold"/>
              </a:rPr>
              <a:t>natquid</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quias</a:t>
            </a:r>
            <a:r>
              <a:rPr lang="en-US" sz="2000" b="1" spc="-50"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sint</a:t>
            </a:r>
            <a:r>
              <a:rPr lang="en-US" sz="2000" b="1" spc="-45"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ob</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audia</a:t>
            </a:r>
            <a:r>
              <a:rPr lang="en-US" sz="2000" b="1" spc="-14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nos</a:t>
            </a:r>
            <a:r>
              <a:rPr lang="en-US" sz="2000" b="1" spc="-17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eatur</a:t>
            </a:r>
            <a:r>
              <a:rPr lang="en-US" sz="2000" b="1" spc="-2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aliqui</a:t>
            </a:r>
            <a:r>
              <a:rPr lang="en-US" sz="2000" b="1" spc="-140"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blabor</a:t>
            </a:r>
            <a:r>
              <a:rPr lang="en-US" sz="2000" b="1" spc="-60"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sit</a:t>
            </a:r>
            <a:r>
              <a:rPr lang="en-US" sz="2000" b="1" spc="-440"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faccull</a:t>
            </a:r>
            <a:r>
              <a:rPr lang="en-US" sz="2000" b="1" spc="-65"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atecum</a:t>
            </a:r>
            <a:r>
              <a:rPr lang="en-US" sz="2000" b="1" spc="-60"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quam </a:t>
            </a:r>
            <a:r>
              <a:rPr lang="en-US" sz="2000" b="1" spc="-65" dirty="0" err="1">
                <a:solidFill>
                  <a:srgbClr val="636466"/>
                </a:solidFill>
                <a:latin typeface="HurmeGeometricSans3-SemiBold"/>
                <a:cs typeface="HurmeGeometricSans3-SemiBold"/>
              </a:rPr>
              <a:t>essiti</a:t>
            </a:r>
            <a:r>
              <a:rPr lang="en-US" sz="2000" b="1" spc="-65" dirty="0">
                <a:solidFill>
                  <a:srgbClr val="636466"/>
                </a:solidFill>
                <a:latin typeface="HurmeGeometricSans3-SemiBold"/>
                <a:cs typeface="HurmeGeometricSans3-SemiBold"/>
              </a:rPr>
              <a:t>  </a:t>
            </a:r>
            <a:r>
              <a:rPr lang="en-US" sz="2000" b="1" spc="-40" dirty="0" err="1">
                <a:solidFill>
                  <a:srgbClr val="636466"/>
                </a:solidFill>
                <a:latin typeface="HurmeGeometricSans3-SemiBold"/>
                <a:cs typeface="HurmeGeometricSans3-SemiBold"/>
              </a:rPr>
              <a:t>dem</a:t>
            </a:r>
            <a:r>
              <a:rPr lang="en-US" sz="2000" b="1" spc="-135"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este</a:t>
            </a:r>
            <a:r>
              <a:rPr lang="en-US" sz="2000" b="1" spc="-13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nos</a:t>
            </a:r>
            <a:r>
              <a:rPr lang="en-US" sz="2000" b="1" spc="-165"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sint</a:t>
            </a:r>
            <a:r>
              <a:rPr lang="en-US" sz="2000" b="1" spc="-185"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audi</a:t>
            </a:r>
            <a:r>
              <a:rPr lang="en-US" sz="2000" b="1" spc="-135" dirty="0">
                <a:solidFill>
                  <a:srgbClr val="636466"/>
                </a:solidFill>
                <a:latin typeface="HurmeGeometricSans3-SemiBold"/>
                <a:cs typeface="HurmeGeometricSans3-SemiBold"/>
              </a:rPr>
              <a:t> </a:t>
            </a:r>
            <a:r>
              <a:rPr lang="en-US" sz="2000" b="1" spc="-75" dirty="0">
                <a:solidFill>
                  <a:srgbClr val="636466"/>
                </a:solidFill>
                <a:latin typeface="HurmeGeometricSans3-SemiBold"/>
                <a:cs typeface="HurmeGeometricSans3-SemiBold"/>
              </a:rPr>
              <a:t>lorem.</a:t>
            </a:r>
            <a:endParaRPr lang="en-US" sz="2000" dirty="0">
              <a:latin typeface="HurmeGeometricSans3-SemiBold"/>
              <a:cs typeface="HurmeGeometricSans3-SemiBold"/>
            </a:endParaRPr>
          </a:p>
        </p:txBody>
      </p:sp>
      <p:sp>
        <p:nvSpPr>
          <p:cNvPr id="6" name="Picture Placeholder 2"/>
          <p:cNvSpPr>
            <a:spLocks noGrp="1"/>
          </p:cNvSpPr>
          <p:nvPr>
            <p:ph type="pic" sz="quarter" idx="11"/>
          </p:nvPr>
        </p:nvSpPr>
        <p:spPr>
          <a:xfrm>
            <a:off x="385233" y="1498104"/>
            <a:ext cx="5638800" cy="1930896"/>
          </a:xfrm>
          <a:prstGeom prst="rect">
            <a:avLst/>
          </a:prstGeom>
        </p:spPr>
        <p:txBody>
          <a:bodyPr wrap="none" anchor="ctr" anchorCtr="0"/>
          <a:lstStyle>
            <a:lvl1pPr>
              <a:defRPr sz="1200"/>
            </a:lvl1pPr>
          </a:lstStyle>
          <a:p>
            <a:endParaRPr lang="en-US" dirty="0"/>
          </a:p>
        </p:txBody>
      </p:sp>
      <p:sp>
        <p:nvSpPr>
          <p:cNvPr id="8" name="Picture Placeholder 2"/>
          <p:cNvSpPr>
            <a:spLocks noGrp="1"/>
          </p:cNvSpPr>
          <p:nvPr>
            <p:ph type="pic" sz="quarter" idx="12"/>
          </p:nvPr>
        </p:nvSpPr>
        <p:spPr>
          <a:xfrm>
            <a:off x="385234" y="4602164"/>
            <a:ext cx="3018367" cy="1836736"/>
          </a:xfrm>
          <a:prstGeom prst="rect">
            <a:avLst/>
          </a:prstGeom>
        </p:spPr>
        <p:txBody>
          <a:bodyPr wrap="none" anchor="ctr" anchorCtr="0"/>
          <a:lstStyle>
            <a:lvl1pPr>
              <a:defRPr sz="1200"/>
            </a:lvl1pPr>
          </a:lstStyle>
          <a:p>
            <a:endParaRPr lang="en-US" dirty="0"/>
          </a:p>
        </p:txBody>
      </p:sp>
      <p:sp>
        <p:nvSpPr>
          <p:cNvPr id="21" name="Picture Placeholder 2"/>
          <p:cNvSpPr>
            <a:spLocks noGrp="1"/>
          </p:cNvSpPr>
          <p:nvPr>
            <p:ph type="pic" sz="quarter" idx="13"/>
          </p:nvPr>
        </p:nvSpPr>
        <p:spPr>
          <a:xfrm>
            <a:off x="3522134" y="3534858"/>
            <a:ext cx="2501900" cy="2904042"/>
          </a:xfrm>
          <a:prstGeom prst="rect">
            <a:avLst/>
          </a:prstGeom>
        </p:spPr>
        <p:txBody>
          <a:bodyPr wrap="none" anchor="ctr" anchorCtr="0"/>
          <a:lstStyle>
            <a:lvl1pPr>
              <a:defRPr sz="1200"/>
            </a:lvl1pPr>
          </a:lstStyle>
          <a:p>
            <a:endParaRPr lang="en-US" dirty="0"/>
          </a:p>
        </p:txBody>
      </p:sp>
      <p:sp>
        <p:nvSpPr>
          <p:cNvPr id="5" name="Content Placeholder 4"/>
          <p:cNvSpPr>
            <a:spLocks noGrp="1"/>
          </p:cNvSpPr>
          <p:nvPr>
            <p:ph sz="quarter" idx="14"/>
          </p:nvPr>
        </p:nvSpPr>
        <p:spPr>
          <a:xfrm>
            <a:off x="381000" y="3535363"/>
            <a:ext cx="3022600" cy="960437"/>
          </a:xfrm>
          <a:prstGeom prst="rect">
            <a:avLst/>
          </a:prstGeom>
          <a:solidFill>
            <a:schemeClr val="bg1"/>
          </a:solidFill>
        </p:spPr>
        <p:txBody>
          <a:bodyPr/>
          <a:lstStyle>
            <a:lvl1pPr>
              <a:defRPr sz="1200"/>
            </a:lvl1pPr>
          </a:lstStyle>
          <a:p>
            <a:pPr lvl="0"/>
            <a:endParaRPr lang="en-US" dirty="0"/>
          </a:p>
        </p:txBody>
      </p:sp>
      <p:sp>
        <p:nvSpPr>
          <p:cNvPr id="10" name="Rectangle 9"/>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5366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5318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
        <p:nvSpPr>
          <p:cNvPr id="7" name="Text Placeholder 6"/>
          <p:cNvSpPr>
            <a:spLocks noGrp="1"/>
          </p:cNvSpPr>
          <p:nvPr>
            <p:ph type="body" sz="quarter" idx="10" hasCustomPrompt="1"/>
          </p:nvPr>
        </p:nvSpPr>
        <p:spPr>
          <a:xfrm>
            <a:off x="907011" y="2482157"/>
            <a:ext cx="9363827" cy="2727325"/>
          </a:xfrm>
          <a:prstGeom prst="rect">
            <a:avLst/>
          </a:prstGeom>
        </p:spPr>
        <p:txBody>
          <a:bodyPr lIns="0" tIns="0" rIns="0" bIns="0"/>
          <a:lstStyle>
            <a:lvl1pPr marL="176213" indent="-176213">
              <a:lnSpc>
                <a:spcPts val="2600"/>
              </a:lnSpc>
              <a:buFont typeface="Arial" charset="0"/>
              <a:buChar char="•"/>
              <a:tabLst/>
              <a:defRPr sz="2400" b="0"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Bullet copy 24/26 </a:t>
            </a:r>
            <a:r>
              <a:rPr lang="en-US" dirty="0" err="1"/>
              <a:t>Hurme</a:t>
            </a:r>
            <a:r>
              <a:rPr lang="en-US" dirty="0"/>
              <a:t> 3 Semi Bold.</a:t>
            </a:r>
          </a:p>
          <a:p>
            <a:pPr lvl="0"/>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endParaRPr lang="en-US" dirty="0"/>
          </a:p>
          <a:p>
            <a:pPr lvl="0"/>
            <a:r>
              <a:rPr lang="en-US" dirty="0"/>
              <a:t>Et quam, cup et </a:t>
            </a:r>
            <a:r>
              <a:rPr lang="en-US" dirty="0" err="1"/>
              <a:t>ra</a:t>
            </a:r>
            <a:r>
              <a:rPr lang="en-US" dirty="0"/>
              <a:t> </a:t>
            </a:r>
            <a:r>
              <a:rPr lang="en-US" dirty="0" err="1"/>
              <a:t>peleceped</a:t>
            </a:r>
            <a:r>
              <a:rPr lang="en-US" dirty="0"/>
              <a:t> </a:t>
            </a:r>
            <a:r>
              <a:rPr lang="en-US" dirty="0" err="1"/>
              <a:t>magnat</a:t>
            </a:r>
            <a:r>
              <a:rPr lang="en-US" dirty="0"/>
              <a:t>.</a:t>
            </a:r>
          </a:p>
          <a:p>
            <a:pPr lvl="0"/>
            <a:r>
              <a:rPr lang="en-US" dirty="0" err="1"/>
              <a:t>Ebis</a:t>
            </a:r>
            <a:r>
              <a:rPr lang="en-US" dirty="0"/>
              <a:t> </a:t>
            </a:r>
            <a:r>
              <a:rPr lang="en-US" dirty="0" err="1"/>
              <a:t>veniet</a:t>
            </a:r>
            <a:r>
              <a:rPr lang="en-US" dirty="0"/>
              <a:t> quo </a:t>
            </a:r>
            <a:r>
              <a:rPr lang="en-US" dirty="0" err="1"/>
              <a:t>quatur</a:t>
            </a:r>
            <a:r>
              <a:rPr lang="en-US" dirty="0"/>
              <a:t>, </a:t>
            </a:r>
            <a:r>
              <a:rPr lang="en-US" dirty="0" err="1"/>
              <a:t>optius</a:t>
            </a:r>
            <a:r>
              <a:rPr lang="en-US" dirty="0"/>
              <a:t> </a:t>
            </a:r>
            <a:r>
              <a:rPr lang="en-US" dirty="0" err="1"/>
              <a:t>velent</a:t>
            </a:r>
            <a:r>
              <a:rPr lang="en-US" dirty="0"/>
              <a:t>.</a:t>
            </a:r>
          </a:p>
          <a:p>
            <a:pPr lvl="0"/>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a:t>
            </a:r>
          </a:p>
        </p:txBody>
      </p:sp>
      <p:sp>
        <p:nvSpPr>
          <p:cNvPr id="6" name="Rectangle 5"/>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59438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5252337"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
        <p:nvSpPr>
          <p:cNvPr id="8" name="Picture Placeholder 2"/>
          <p:cNvSpPr>
            <a:spLocks noGrp="1"/>
          </p:cNvSpPr>
          <p:nvPr>
            <p:ph type="pic" sz="quarter" idx="11"/>
          </p:nvPr>
        </p:nvSpPr>
        <p:spPr>
          <a:xfrm>
            <a:off x="6159499" y="1407100"/>
            <a:ext cx="5647268" cy="5222300"/>
          </a:xfrm>
          <a:prstGeom prst="rect">
            <a:avLst/>
          </a:prstGeom>
        </p:spPr>
        <p:txBody>
          <a:bodyPr wrap="none" anchor="ctr" anchorCtr="0"/>
          <a:lstStyle>
            <a:lvl1pPr>
              <a:defRPr sz="1200"/>
            </a:lvl1pPr>
          </a:lstStyle>
          <a:p>
            <a:endParaRPr lang="en-US" dirty="0"/>
          </a:p>
        </p:txBody>
      </p:sp>
      <p:sp>
        <p:nvSpPr>
          <p:cNvPr id="10" name="Text Placeholder 6"/>
          <p:cNvSpPr>
            <a:spLocks noGrp="1"/>
          </p:cNvSpPr>
          <p:nvPr>
            <p:ph type="body" sz="quarter" idx="10" hasCustomPrompt="1"/>
          </p:nvPr>
        </p:nvSpPr>
        <p:spPr>
          <a:xfrm>
            <a:off x="2641602" y="2482156"/>
            <a:ext cx="3136669" cy="3080444"/>
          </a:xfrm>
          <a:prstGeom prst="rect">
            <a:avLst/>
          </a:prstGeom>
        </p:spPr>
        <p:txBody>
          <a:bodyPr lIns="0" tIns="0" rIns="0" bIns="0"/>
          <a:lstStyle>
            <a:lvl1pPr>
              <a:lnSpc>
                <a:spcPts val="2200"/>
              </a:lnSpc>
              <a:defRPr sz="2000" b="0"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20/22 </a:t>
            </a:r>
            <a:r>
              <a:rPr lang="en-US" dirty="0" err="1"/>
              <a:t>Hurme</a:t>
            </a:r>
            <a:r>
              <a:rPr lang="en-US" dirty="0"/>
              <a:t> 3 </a:t>
            </a:r>
            <a:r>
              <a:rPr lang="en-US" dirty="0" err="1"/>
              <a:t>Reg</a:t>
            </a:r>
            <a:r>
              <a:rPr lang="en-US" dirty="0"/>
              <a:t> </a:t>
            </a:r>
            <a:r>
              <a:rPr lang="en-US" dirty="0" err="1"/>
              <a:t>pudam</a:t>
            </a:r>
            <a:r>
              <a:rPr lang="en-US" dirty="0"/>
              <a:t> </a:t>
            </a:r>
            <a:r>
              <a:rPr lang="en-US" dirty="0" err="1"/>
              <a:t>nonsecti</a:t>
            </a:r>
            <a:r>
              <a:rPr lang="en-US" dirty="0"/>
              <a:t> </a:t>
            </a:r>
            <a:r>
              <a:rPr lang="en-US" dirty="0" err="1"/>
              <a:t>nos</a:t>
            </a:r>
            <a:r>
              <a:rPr lang="en-US" dirty="0"/>
              <a:t> </a:t>
            </a:r>
            <a:r>
              <a:rPr lang="en-US" dirty="0" err="1"/>
              <a:t>offictent</a:t>
            </a:r>
            <a:r>
              <a:rPr lang="en-US" dirty="0"/>
              <a:t> </a:t>
            </a:r>
            <a:r>
              <a:rPr lang="en-US" dirty="0" err="1"/>
              <a:t>Molo</a:t>
            </a:r>
            <a:r>
              <a:rPr lang="en-US" dirty="0"/>
              <a:t> </a:t>
            </a:r>
            <a:r>
              <a:rPr lang="en-US" dirty="0" err="1"/>
              <a:t>te</a:t>
            </a:r>
            <a:r>
              <a:rPr lang="en-US" dirty="0"/>
              <a:t>.</a:t>
            </a:r>
          </a:p>
          <a:p>
            <a:pPr lvl="0"/>
            <a:endParaRPr lang="en-US" dirty="0"/>
          </a:p>
          <a:p>
            <a:pPr lvl="0"/>
            <a:r>
              <a:rPr lang="en-US" dirty="0"/>
              <a:t>Um </a:t>
            </a:r>
            <a:r>
              <a:rPr lang="en-US" dirty="0" err="1"/>
              <a:t>nonese</a:t>
            </a:r>
            <a:r>
              <a:rPr lang="en-US" dirty="0"/>
              <a:t> cup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a:t>
            </a:r>
          </a:p>
        </p:txBody>
      </p:sp>
      <p:sp>
        <p:nvSpPr>
          <p:cNvPr id="11" name="Picture Placeholder 7"/>
          <p:cNvSpPr>
            <a:spLocks noGrp="1"/>
          </p:cNvSpPr>
          <p:nvPr>
            <p:ph type="pic" sz="quarter" idx="13"/>
          </p:nvPr>
        </p:nvSpPr>
        <p:spPr>
          <a:xfrm>
            <a:off x="914401" y="2482851"/>
            <a:ext cx="1604433" cy="1063914"/>
          </a:xfrm>
          <a:prstGeom prst="rect">
            <a:avLst/>
          </a:prstGeom>
        </p:spPr>
        <p:txBody>
          <a:bodyPr/>
          <a:lstStyle>
            <a:lvl1pPr>
              <a:defRPr sz="1200"/>
            </a:lvl1pPr>
          </a:lstStyle>
          <a:p>
            <a:endParaRPr lang="en-US" dirty="0"/>
          </a:p>
        </p:txBody>
      </p:sp>
      <p:sp>
        <p:nvSpPr>
          <p:cNvPr id="12" name="Picture Placeholder 7"/>
          <p:cNvSpPr>
            <a:spLocks noGrp="1"/>
          </p:cNvSpPr>
          <p:nvPr>
            <p:ph type="pic" sz="quarter" idx="14"/>
          </p:nvPr>
        </p:nvSpPr>
        <p:spPr>
          <a:xfrm>
            <a:off x="914401" y="4189731"/>
            <a:ext cx="1604433" cy="1063914"/>
          </a:xfrm>
          <a:prstGeom prst="rect">
            <a:avLst/>
          </a:prstGeom>
        </p:spPr>
        <p:txBody>
          <a:bodyPr/>
          <a:lstStyle>
            <a:lvl1pPr>
              <a:defRPr sz="1200"/>
            </a:lvl1pPr>
          </a:lstStyle>
          <a:p>
            <a:endParaRPr lang="en-US" dirty="0"/>
          </a:p>
        </p:txBody>
      </p:sp>
      <p:sp>
        <p:nvSpPr>
          <p:cNvPr id="13" name="Rectangle 12"/>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93672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E6A8A4-7E5B-442F-BA45-86817734813B}" type="datetimeFigureOut">
              <a:rPr lang="en-US" smtClean="0"/>
              <a:t>08/12/2024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1989776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E6A8A4-7E5B-442F-BA45-86817734813B}" type="datetimeFigureOut">
              <a:rPr lang="en-US" smtClean="0"/>
              <a:t>08/12/2024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167821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84904" y="1554480"/>
            <a:ext cx="10399776" cy="4721629"/>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1547180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E6A8A4-7E5B-442F-BA45-86817734813B}" type="datetimeFigureOut">
              <a:rPr lang="en-US" smtClean="0"/>
              <a:t>08/12/2024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2414032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E6A8A4-7E5B-442F-BA45-86817734813B}" type="datetimeFigureOut">
              <a:rPr lang="en-US" smtClean="0"/>
              <a:t>08/12/2024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4236981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E6A8A4-7E5B-442F-BA45-86817734813B}" type="datetimeFigureOut">
              <a:rPr lang="en-US" smtClean="0"/>
              <a:t>08/12/2024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1326406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E6A8A4-7E5B-442F-BA45-86817734813B}" type="datetimeFigureOut">
              <a:rPr lang="en-US" smtClean="0"/>
              <a:t>08/12/2024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2272907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6A8A4-7E5B-442F-BA45-86817734813B}" type="datetimeFigureOut">
              <a:rPr lang="en-US" smtClean="0"/>
              <a:t>08/12/2024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4054958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E6A8A4-7E5B-442F-BA45-86817734813B}" type="datetimeFigureOut">
              <a:rPr lang="en-US" smtClean="0"/>
              <a:t>08/12/2024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1132600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E6A8A4-7E5B-442F-BA45-86817734813B}" type="datetimeFigureOut">
              <a:rPr lang="en-US" smtClean="0"/>
              <a:t>08/12/2024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135417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E6A8A4-7E5B-442F-BA45-86817734813B}" type="datetimeFigureOut">
              <a:rPr lang="en-US" smtClean="0"/>
              <a:t>08/12/2024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446788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E6A8A4-7E5B-442F-BA45-86817734813B}" type="datetimeFigureOut">
              <a:rPr lang="en-US" smtClean="0"/>
              <a:t>08/12/2024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299064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77824" y="1554480"/>
            <a:ext cx="10399776" cy="4882896"/>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104390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p>
        </p:txBody>
      </p:sp>
      <p:sp>
        <p:nvSpPr>
          <p:cNvPr id="4" name="Content Placeholder 3"/>
          <p:cNvSpPr>
            <a:spLocks noGrp="1"/>
          </p:cNvSpPr>
          <p:nvPr>
            <p:ph sz="quarter" idx="10" hasCustomPrompt="1"/>
          </p:nvPr>
        </p:nvSpPr>
        <p:spPr>
          <a:xfrm>
            <a:off x="877824" y="2962656"/>
            <a:ext cx="4988983"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108911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p>
        </p:txBody>
      </p:sp>
      <p:sp>
        <p:nvSpPr>
          <p:cNvPr id="4" name="Content Placeholder 3"/>
          <p:cNvSpPr>
            <a:spLocks noGrp="1"/>
          </p:cNvSpPr>
          <p:nvPr>
            <p:ph sz="quarter" idx="10" hasCustomPrompt="1"/>
          </p:nvPr>
        </p:nvSpPr>
        <p:spPr>
          <a:xfrm>
            <a:off x="877824" y="2961786"/>
            <a:ext cx="8205216"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133637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77824" y="1554480"/>
            <a:ext cx="10399776" cy="4015047"/>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br>
              <a:rPr lang="en-US" dirty="0"/>
            </a:br>
            <a:r>
              <a:rPr lang="en-US" dirty="0"/>
              <a:t>lorem ipsum dolor</a:t>
            </a:r>
          </a:p>
        </p:txBody>
      </p:sp>
      <p:sp>
        <p:nvSpPr>
          <p:cNvPr id="5" name="Picture Placeholder 4"/>
          <p:cNvSpPr>
            <a:spLocks noGrp="1"/>
          </p:cNvSpPr>
          <p:nvPr>
            <p:ph type="pic" sz="quarter" idx="10"/>
          </p:nvPr>
        </p:nvSpPr>
        <p:spPr>
          <a:xfrm>
            <a:off x="914400" y="5330952"/>
            <a:ext cx="963168" cy="722376"/>
          </a:xfrm>
        </p:spPr>
        <p:txBody>
          <a:bodyPr anchor="t">
            <a:normAutofit/>
          </a:bodyPr>
          <a:lstStyle>
            <a:lvl1pPr marL="0" indent="0">
              <a:buFontTx/>
              <a:buNone/>
              <a:defRPr sz="1200">
                <a:solidFill>
                  <a:schemeClr val="bg1"/>
                </a:solidFill>
              </a:defRPr>
            </a:lvl1pPr>
          </a:lstStyle>
          <a:p>
            <a:endParaRPr lang="en-US" dirty="0"/>
          </a:p>
        </p:txBody>
      </p:sp>
    </p:spTree>
    <p:extLst>
      <p:ext uri="{BB962C8B-B14F-4D97-AF65-F5344CB8AC3E}">
        <p14:creationId xmlns:p14="http://schemas.microsoft.com/office/powerpoint/2010/main" val="378248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Icon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914400" y="2368297"/>
            <a:ext cx="10399776" cy="4015047"/>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br>
              <a:rPr lang="en-US" dirty="0"/>
            </a:br>
            <a:r>
              <a:rPr lang="en-US" dirty="0"/>
              <a:t>lorem ipsum dolor</a:t>
            </a:r>
          </a:p>
        </p:txBody>
      </p:sp>
      <p:sp>
        <p:nvSpPr>
          <p:cNvPr id="5" name="Picture Placeholder 4"/>
          <p:cNvSpPr>
            <a:spLocks noGrp="1"/>
          </p:cNvSpPr>
          <p:nvPr>
            <p:ph type="pic" sz="quarter" idx="10"/>
          </p:nvPr>
        </p:nvSpPr>
        <p:spPr>
          <a:xfrm>
            <a:off x="914400" y="1554480"/>
            <a:ext cx="963168" cy="722376"/>
          </a:xfrm>
        </p:spPr>
        <p:txBody>
          <a:bodyPr anchor="t">
            <a:normAutofit/>
          </a:bodyPr>
          <a:lstStyle>
            <a:lvl1pPr marL="0" indent="0">
              <a:buFontTx/>
              <a:buNone/>
              <a:defRPr sz="1200">
                <a:solidFill>
                  <a:schemeClr val="bg1"/>
                </a:solidFill>
              </a:defRPr>
            </a:lvl1pPr>
          </a:lstStyle>
          <a:p>
            <a:endParaRPr lang="en-US" dirty="0"/>
          </a:p>
        </p:txBody>
      </p:sp>
    </p:spTree>
    <p:extLst>
      <p:ext uri="{BB962C8B-B14F-4D97-AF65-F5344CB8AC3E}">
        <p14:creationId xmlns:p14="http://schemas.microsoft.com/office/powerpoint/2010/main" val="92412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p:cNvSpPr>
            <a:spLocks noGrp="1"/>
          </p:cNvSpPr>
          <p:nvPr>
            <p:ph type="title" hasCustomPrompt="1"/>
          </p:nvPr>
        </p:nvSpPr>
        <p:spPr>
          <a:xfrm>
            <a:off x="831851"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66/63</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427302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04" y="1452420"/>
            <a:ext cx="10392696" cy="91440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884904"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8"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29">
            <a:extLst>
              <a:ext uri="{28A0092B-C50C-407E-A947-70E740481C1C}">
                <a14:useLocalDpi xmlns:a14="http://schemas.microsoft.com/office/drawing/2010/main" val="0"/>
              </a:ext>
            </a:extLst>
          </a:blip>
          <a:srcRect t="-1" r="76526" b="12270"/>
          <a:stretch/>
        </p:blipFill>
        <p:spPr>
          <a:xfrm>
            <a:off x="457200" y="457200"/>
            <a:ext cx="383458" cy="331839"/>
          </a:xfrm>
          <a:prstGeom prst="rect">
            <a:avLst/>
          </a:prstGeom>
        </p:spPr>
      </p:pic>
    </p:spTree>
    <p:extLst>
      <p:ext uri="{BB962C8B-B14F-4D97-AF65-F5344CB8AC3E}">
        <p14:creationId xmlns:p14="http://schemas.microsoft.com/office/powerpoint/2010/main" val="91210243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76" r:id="rId5"/>
    <p:sldLayoutId id="2147483677" r:id="rId6"/>
    <p:sldLayoutId id="2147483678" r:id="rId7"/>
    <p:sldLayoutId id="2147483681" r:id="rId8"/>
    <p:sldLayoutId id="2147483663" r:id="rId9"/>
    <p:sldLayoutId id="2147483682" r:id="rId10"/>
    <p:sldLayoutId id="2147483683" r:id="rId11"/>
    <p:sldLayoutId id="2147483686" r:id="rId12"/>
    <p:sldLayoutId id="2147483684" r:id="rId13"/>
    <p:sldLayoutId id="2147483685" r:id="rId14"/>
    <p:sldLayoutId id="2147483664" r:id="rId15"/>
    <p:sldLayoutId id="2147483687" r:id="rId16"/>
    <p:sldLayoutId id="2147483688" r:id="rId17"/>
    <p:sldLayoutId id="2147483689" r:id="rId18"/>
    <p:sldLayoutId id="214748366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8" r:id="rId27"/>
  </p:sldLayoutIdLst>
  <p:txStyles>
    <p:titleStyle>
      <a:lvl1pPr algn="l" defTabSz="914400" rtl="0" eaLnBrk="1" latinLnBrk="0" hangingPunct="1">
        <a:lnSpc>
          <a:spcPts val="3100"/>
        </a:lnSpc>
        <a:spcBef>
          <a:spcPct val="0"/>
        </a:spcBef>
        <a:buNone/>
        <a:defRPr sz="3000" b="1" kern="1200" baseline="0">
          <a:solidFill>
            <a:schemeClr val="accent1"/>
          </a:solidFill>
          <a:latin typeface="+mj-lt"/>
          <a:ea typeface="+mj-ea"/>
          <a:cs typeface="+mj-cs"/>
        </a:defRPr>
      </a:lvl1pPr>
    </p:titleStyle>
    <p:body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4" orient="horz" pos="288" userDrawn="1">
          <p15:clr>
            <a:srgbClr val="F26B43"/>
          </p15:clr>
        </p15:guide>
        <p15:guide id="5" orient="horz" pos="912" userDrawn="1">
          <p15:clr>
            <a:srgbClr val="F26B43"/>
          </p15:clr>
        </p15:guide>
        <p15:guide id="6" orient="horz" pos="1536" userDrawn="1">
          <p15:clr>
            <a:srgbClr val="F26B43"/>
          </p15:clr>
        </p15:guide>
        <p15:guide id="7" orient="horz" pos="2160" userDrawn="1">
          <p15:clr>
            <a:srgbClr val="F26B43"/>
          </p15:clr>
        </p15:guide>
        <p15:guide id="8" orient="horz" pos="2784" userDrawn="1">
          <p15:clr>
            <a:srgbClr val="F26B43"/>
          </p15:clr>
        </p15:guide>
        <p15:guide id="9" orient="horz" pos="3408" userDrawn="1">
          <p15:clr>
            <a:srgbClr val="F26B43"/>
          </p15:clr>
        </p15:guide>
        <p15:guide id="10" orient="horz" pos="4128" userDrawn="1">
          <p15:clr>
            <a:srgbClr val="F26B43"/>
          </p15:clr>
        </p15:guide>
        <p15:guide id="12" orient="horz" pos="4320" userDrawn="1">
          <p15:clr>
            <a:srgbClr val="F26B43"/>
          </p15:clr>
        </p15:guide>
        <p15:guide id="15" pos="552" userDrawn="1">
          <p15:clr>
            <a:srgbClr val="F26B43"/>
          </p15:clr>
        </p15:guide>
        <p15:guide id="16" pos="1024" userDrawn="1">
          <p15:clr>
            <a:srgbClr val="F26B43"/>
          </p15:clr>
        </p15:guide>
        <p15:guide id="17" pos="1120" userDrawn="1">
          <p15:clr>
            <a:srgbClr val="F26B43"/>
          </p15:clr>
        </p15:guide>
        <p15:guide id="18" pos="1584" userDrawn="1">
          <p15:clr>
            <a:srgbClr val="F26B43"/>
          </p15:clr>
        </p15:guide>
        <p15:guide id="19" pos="1680" userDrawn="1">
          <p15:clr>
            <a:srgbClr val="F26B43"/>
          </p15:clr>
        </p15:guide>
        <p15:guide id="20" pos="2136" userDrawn="1">
          <p15:clr>
            <a:srgbClr val="F26B43"/>
          </p15:clr>
        </p15:guide>
        <p15:guide id="21" pos="2232" userDrawn="1">
          <p15:clr>
            <a:srgbClr val="F26B43"/>
          </p15:clr>
        </p15:guide>
        <p15:guide id="22" pos="2688" userDrawn="1">
          <p15:clr>
            <a:srgbClr val="F26B43"/>
          </p15:clr>
        </p15:guide>
        <p15:guide id="23" pos="3232" userDrawn="1">
          <p15:clr>
            <a:srgbClr val="F26B43"/>
          </p15:clr>
        </p15:guide>
        <p15:guide id="24" pos="3328" userDrawn="1">
          <p15:clr>
            <a:srgbClr val="F26B43"/>
          </p15:clr>
        </p15:guide>
        <p15:guide id="25" pos="3792" userDrawn="1">
          <p15:clr>
            <a:srgbClr val="F26B43"/>
          </p15:clr>
        </p15:guide>
        <p15:guide id="26" pos="3888" userDrawn="1">
          <p15:clr>
            <a:srgbClr val="F26B43"/>
          </p15:clr>
        </p15:guide>
        <p15:guide id="27" pos="4344" userDrawn="1">
          <p15:clr>
            <a:srgbClr val="F26B43"/>
          </p15:clr>
        </p15:guide>
        <p15:guide id="28" pos="4440" userDrawn="1">
          <p15:clr>
            <a:srgbClr val="F26B43"/>
          </p15:clr>
        </p15:guide>
        <p15:guide id="29" pos="4896" userDrawn="1">
          <p15:clr>
            <a:srgbClr val="F26B43"/>
          </p15:clr>
        </p15:guide>
        <p15:guide id="30" pos="4992" userDrawn="1">
          <p15:clr>
            <a:srgbClr val="F26B43"/>
          </p15:clr>
        </p15:guide>
        <p15:guide id="31" pos="5440" userDrawn="1">
          <p15:clr>
            <a:srgbClr val="F26B43"/>
          </p15:clr>
        </p15:guide>
        <p15:guide id="32" pos="5536" userDrawn="1">
          <p15:clr>
            <a:srgbClr val="F26B43"/>
          </p15:clr>
        </p15:guide>
        <p15:guide id="33" pos="6000" userDrawn="1">
          <p15:clr>
            <a:srgbClr val="F26B43"/>
          </p15:clr>
        </p15:guide>
        <p15:guide id="34" pos="6096" userDrawn="1">
          <p15:clr>
            <a:srgbClr val="F26B43"/>
          </p15:clr>
        </p15:guide>
        <p15:guide id="35" pos="6552" userDrawn="1">
          <p15:clr>
            <a:srgbClr val="F26B43"/>
          </p15:clr>
        </p15:guide>
        <p15:guide id="36" pos="6648" userDrawn="1">
          <p15:clr>
            <a:srgbClr val="F26B43"/>
          </p15:clr>
        </p15:guide>
        <p15:guide id="37" pos="7104" userDrawn="1">
          <p15:clr>
            <a:srgbClr val="F26B43"/>
          </p15:clr>
        </p15:guide>
        <p15:guide id="40" pos="7680" userDrawn="1">
          <p15:clr>
            <a:srgbClr val="F26B43"/>
          </p15:clr>
        </p15:guide>
        <p15:guide id="41" pos="2784" userDrawn="1">
          <p15:clr>
            <a:srgbClr val="F26B43"/>
          </p15:clr>
        </p15:guide>
        <p15:guide id="42" pos="384" userDrawn="1">
          <p15:clr>
            <a:srgbClr val="F26B43"/>
          </p15:clr>
        </p15:guide>
        <p15:guide id="43" pos="288" userDrawn="1">
          <p15:clr>
            <a:srgbClr val="F26B43"/>
          </p15:clr>
        </p15:guide>
        <p15:guide id="44" pos="7296" userDrawn="1">
          <p15:clr>
            <a:srgbClr val="F26B43"/>
          </p15:clr>
        </p15:guide>
        <p15:guide id="45" pos="7392" userDrawn="1">
          <p15:clr>
            <a:srgbClr val="F26B43"/>
          </p15:clr>
        </p15:guide>
        <p15:guide id="46" pos="192" userDrawn="1">
          <p15:clr>
            <a:srgbClr val="F26B43"/>
          </p15:clr>
        </p15:guide>
        <p15:guide id="47" pos="74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6A8A4-7E5B-442F-BA45-86817734813B}" type="datetimeFigureOut">
              <a:rPr lang="en-US" smtClean="0"/>
              <a:t>08/12/2024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4AADD-7656-4248-902B-E6F1DE21B786}" type="slidenum">
              <a:rPr lang="en-US" smtClean="0"/>
              <a:t>‹#›</a:t>
            </a:fld>
            <a:endParaRPr lang="en-US" dirty="0"/>
          </a:p>
        </p:txBody>
      </p:sp>
    </p:spTree>
    <p:extLst>
      <p:ext uri="{BB962C8B-B14F-4D97-AF65-F5344CB8AC3E}">
        <p14:creationId xmlns:p14="http://schemas.microsoft.com/office/powerpoint/2010/main" val="4774678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34.emf"/><Relationship Id="rId5" Type="http://schemas.openxmlformats.org/officeDocument/2006/relationships/image" Target="../media/image28.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5.xml"/><Relationship Id="rId5" Type="http://schemas.openxmlformats.org/officeDocument/2006/relationships/image" Target="../media/image45.emf"/><Relationship Id="rId4" Type="http://schemas.openxmlformats.org/officeDocument/2006/relationships/image" Target="../media/image4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0.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www.usatoday.com/story/money/2024/01/31/caregivers-congress-tax-credit-for-caring-act/72408400007/"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www.forbes.com/health/healthy-aging/aging-in-place-statist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ctrTitle"/>
          </p:nvPr>
        </p:nvSpPr>
        <p:spPr>
          <a:xfrm>
            <a:off x="885227" y="1499616"/>
            <a:ext cx="4632960" cy="832104"/>
          </a:xfrm>
        </p:spPr>
        <p:txBody>
          <a:bodyPr/>
          <a:lstStyle/>
          <a:p>
            <a:r>
              <a:rPr lang="en-US" dirty="0"/>
              <a:t>Smart planning for long-term care</a:t>
            </a:r>
          </a:p>
        </p:txBody>
      </p:sp>
      <p:sp>
        <p:nvSpPr>
          <p:cNvPr id="86" name="Text Placeholder 85"/>
          <p:cNvSpPr>
            <a:spLocks noGrp="1"/>
          </p:cNvSpPr>
          <p:nvPr>
            <p:ph type="subTitle" idx="1"/>
          </p:nvPr>
        </p:nvSpPr>
        <p:spPr>
          <a:xfrm>
            <a:off x="885227" y="2560320"/>
            <a:ext cx="3782023" cy="685800"/>
          </a:xfrm>
        </p:spPr>
        <p:txBody>
          <a:bodyPr/>
          <a:lstStyle/>
          <a:p>
            <a:r>
              <a:rPr lang="en-US" dirty="0"/>
              <a:t>Securing your care, your assets and your future</a:t>
            </a:r>
          </a:p>
        </p:txBody>
      </p:sp>
      <p:sp>
        <p:nvSpPr>
          <p:cNvPr id="81" name="Text Placeholder 80"/>
          <p:cNvSpPr>
            <a:spLocks noGrp="1"/>
          </p:cNvSpPr>
          <p:nvPr>
            <p:ph sz="quarter" idx="10"/>
          </p:nvPr>
        </p:nvSpPr>
        <p:spPr/>
        <p:txBody>
          <a:bodyPr/>
          <a:lstStyle/>
          <a:p>
            <a:r>
              <a:rPr lang="en-US" dirty="0">
                <a:solidFill>
                  <a:schemeClr val="tx2">
                    <a:lumMod val="95000"/>
                    <a:lumOff val="5000"/>
                  </a:schemeClr>
                </a:solidFill>
              </a:rPr>
              <a:t>Presenter Name/s</a:t>
            </a:r>
            <a:endParaRPr lang="en-US" dirty="0">
              <a:solidFill>
                <a:srgbClr val="FF0000"/>
              </a:solidFill>
            </a:endParaRPr>
          </a:p>
        </p:txBody>
      </p:sp>
      <p:sp>
        <p:nvSpPr>
          <p:cNvPr id="83" name="Text Placeholder 82"/>
          <p:cNvSpPr>
            <a:spLocks noGrp="1"/>
          </p:cNvSpPr>
          <p:nvPr>
            <p:ph type="body" sz="quarter" idx="11"/>
          </p:nvPr>
        </p:nvSpPr>
        <p:spPr/>
        <p:txBody>
          <a:bodyPr/>
          <a:lstStyle/>
          <a:p>
            <a:r>
              <a:rPr lang="en-US" dirty="0"/>
              <a:t>Title/s</a:t>
            </a:r>
            <a:endParaRPr lang="en-US" dirty="0">
              <a:solidFill>
                <a:srgbClr val="FF0000"/>
              </a:solidFill>
            </a:endParaRPr>
          </a:p>
          <a:p>
            <a:endParaRPr lang="en-US" dirty="0"/>
          </a:p>
        </p:txBody>
      </p:sp>
      <p:sp>
        <p:nvSpPr>
          <p:cNvPr id="87" name="Text Placeholder 86"/>
          <p:cNvSpPr>
            <a:spLocks noGrp="1"/>
          </p:cNvSpPr>
          <p:nvPr>
            <p:ph sz="quarter" idx="12"/>
          </p:nvPr>
        </p:nvSpPr>
        <p:spPr/>
        <p:txBody>
          <a:bodyPr/>
          <a:lstStyle/>
          <a:p>
            <a:endParaRPr lang="en-US" dirty="0"/>
          </a:p>
        </p:txBody>
      </p:sp>
      <p:sp>
        <p:nvSpPr>
          <p:cNvPr id="84" name="Text Placeholder 83"/>
          <p:cNvSpPr>
            <a:spLocks noGrp="1"/>
          </p:cNvSpPr>
          <p:nvPr>
            <p:ph type="body" sz="quarter" idx="13"/>
          </p:nvPr>
        </p:nvSpPr>
        <p:spPr/>
        <p:txBody>
          <a:bodyPr/>
          <a:lstStyle/>
          <a:p>
            <a:endParaRPr lang="en-US" dirty="0"/>
          </a:p>
        </p:txBody>
      </p:sp>
      <p:sp>
        <p:nvSpPr>
          <p:cNvPr id="88" name="Text Placeholder 87"/>
          <p:cNvSpPr>
            <a:spLocks noGrp="1"/>
          </p:cNvSpPr>
          <p:nvPr>
            <p:ph sz="quarter" idx="14"/>
          </p:nvPr>
        </p:nvSpPr>
        <p:spPr/>
        <p:txBody>
          <a:bodyPr/>
          <a:lstStyle/>
          <a:p>
            <a:endParaRPr lang="en-US" dirty="0"/>
          </a:p>
        </p:txBody>
      </p:sp>
      <p:sp>
        <p:nvSpPr>
          <p:cNvPr id="85" name="Text Placeholder 84"/>
          <p:cNvSpPr>
            <a:spLocks noGrp="1"/>
          </p:cNvSpPr>
          <p:nvPr>
            <p:ph type="body" sz="quarter" idx="15"/>
          </p:nvPr>
        </p:nvSpPr>
        <p:spPr/>
        <p:txBody>
          <a:bodyPr/>
          <a:lstStyle/>
          <a:p>
            <a:endParaRPr lang="en-US" dirty="0"/>
          </a:p>
        </p:txBody>
      </p:sp>
      <p:sp>
        <p:nvSpPr>
          <p:cNvPr id="82" name="Text Placeholder 81"/>
          <p:cNvSpPr>
            <a:spLocks noGrp="1"/>
          </p:cNvSpPr>
          <p:nvPr>
            <p:ph sz="quarter" idx="16"/>
          </p:nvPr>
        </p:nvSpPr>
        <p:spPr>
          <a:xfrm>
            <a:off x="885227" y="5465333"/>
            <a:ext cx="2223733" cy="161132"/>
          </a:xfrm>
        </p:spPr>
        <p:txBody>
          <a:bodyPr/>
          <a:lstStyle/>
          <a:p>
            <a:r>
              <a:rPr lang="en-US" dirty="0"/>
              <a:t>Date</a:t>
            </a:r>
            <a:endParaRPr lang="en-US" dirty="0">
              <a:solidFill>
                <a:srgbClr val="FF0000"/>
              </a:solidFill>
            </a:endParaRPr>
          </a:p>
        </p:txBody>
      </p:sp>
      <p:sp>
        <p:nvSpPr>
          <p:cNvPr id="2" name="TextBox 1"/>
          <p:cNvSpPr txBox="1"/>
          <p:nvPr/>
        </p:nvSpPr>
        <p:spPr>
          <a:xfrm>
            <a:off x="885227" y="6535057"/>
            <a:ext cx="1278255" cy="153888"/>
          </a:xfrm>
          <a:prstGeom prst="rect">
            <a:avLst/>
          </a:prstGeom>
          <a:noFill/>
        </p:spPr>
        <p:txBody>
          <a:bodyPr wrap="square" lIns="0" tIns="0" rIns="0" bIns="0" rtlCol="0" anchor="b" anchorCtr="0">
            <a:spAutoFit/>
          </a:bodyPr>
          <a:lstStyle/>
          <a:p>
            <a:r>
              <a:rPr lang="en-US" sz="1000" dirty="0"/>
              <a:t>ICC24-3394431 </a:t>
            </a:r>
          </a:p>
        </p:txBody>
      </p:sp>
      <p:sp>
        <p:nvSpPr>
          <p:cNvPr id="12" name="TextBox 11"/>
          <p:cNvSpPr txBox="1"/>
          <p:nvPr/>
        </p:nvSpPr>
        <p:spPr>
          <a:xfrm>
            <a:off x="885227" y="5903602"/>
            <a:ext cx="4426275" cy="615553"/>
          </a:xfrm>
          <a:prstGeom prst="rect">
            <a:avLst/>
          </a:prstGeom>
          <a:noFill/>
        </p:spPr>
        <p:txBody>
          <a:bodyPr wrap="square" lIns="0" tIns="0" rIns="0" bIns="0" rtlCol="0" anchor="b" anchorCtr="0">
            <a:spAutoFit/>
          </a:bodyPr>
          <a:lstStyle/>
          <a:p>
            <a:r>
              <a:rPr lang="en-US" sz="1100" dirty="0"/>
              <a:t>Insurance products issued by: </a:t>
            </a:r>
          </a:p>
          <a:p>
            <a:r>
              <a:rPr lang="en-US" sz="2000" b="1" dirty="0">
                <a:solidFill>
                  <a:schemeClr val="tx2"/>
                </a:solidFill>
              </a:rPr>
              <a:t>Minnesota Life Insurance Company</a:t>
            </a:r>
          </a:p>
          <a:p>
            <a:endParaRPr lang="en-US" sz="900" dirty="0"/>
          </a:p>
        </p:txBody>
      </p:sp>
    </p:spTree>
    <p:extLst>
      <p:ext uri="{BB962C8B-B14F-4D97-AF65-F5344CB8AC3E}">
        <p14:creationId xmlns:p14="http://schemas.microsoft.com/office/powerpoint/2010/main" val="384003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Self-funding and paying for your care out of pocket</a:t>
            </a:r>
          </a:p>
        </p:txBody>
      </p:sp>
      <p:sp>
        <p:nvSpPr>
          <p:cNvPr id="3" name="Content Placeholder 2"/>
          <p:cNvSpPr>
            <a:spLocks noGrp="1"/>
          </p:cNvSpPr>
          <p:nvPr>
            <p:ph idx="1"/>
          </p:nvPr>
        </p:nvSpPr>
        <p:spPr>
          <a:xfrm>
            <a:off x="3108960" y="2441448"/>
            <a:ext cx="3224676" cy="2724912"/>
          </a:xfrm>
        </p:spPr>
        <p:txBody>
          <a:bodyPr/>
          <a:lstStyle/>
          <a:p>
            <a:pPr marL="0" indent="0">
              <a:lnSpc>
                <a:spcPts val="2200"/>
              </a:lnSpc>
              <a:spcBef>
                <a:spcPts val="0"/>
              </a:spcBef>
              <a:spcAft>
                <a:spcPts val="1000"/>
              </a:spcAft>
              <a:buNone/>
            </a:pPr>
            <a:r>
              <a:rPr lang="en-US" b="1" dirty="0"/>
              <a:t>Pros</a:t>
            </a:r>
          </a:p>
          <a:p>
            <a:pPr marL="0" indent="0">
              <a:lnSpc>
                <a:spcPts val="2200"/>
              </a:lnSpc>
              <a:spcBef>
                <a:spcPts val="0"/>
              </a:spcBef>
              <a:spcAft>
                <a:spcPts val="1000"/>
              </a:spcAft>
              <a:buNone/>
            </a:pPr>
            <a:endParaRPr lang="en-US" b="1" dirty="0"/>
          </a:p>
          <a:p>
            <a:pPr>
              <a:lnSpc>
                <a:spcPts val="2200"/>
              </a:lnSpc>
              <a:spcBef>
                <a:spcPts val="0"/>
              </a:spcBef>
              <a:spcAft>
                <a:spcPts val="1000"/>
              </a:spcAft>
            </a:pPr>
            <a:r>
              <a:rPr lang="en-US" sz="2000" dirty="0"/>
              <a:t>Maintain control of your assets</a:t>
            </a:r>
          </a:p>
          <a:p>
            <a:pPr>
              <a:lnSpc>
                <a:spcPts val="2200"/>
              </a:lnSpc>
              <a:spcBef>
                <a:spcPts val="0"/>
              </a:spcBef>
              <a:spcAft>
                <a:spcPts val="1000"/>
              </a:spcAft>
            </a:pPr>
            <a:r>
              <a:rPr lang="en-US" sz="2000" dirty="0"/>
              <a:t>Choice of care</a:t>
            </a:r>
          </a:p>
        </p:txBody>
      </p:sp>
      <p:sp>
        <p:nvSpPr>
          <p:cNvPr id="5" name="TextBox 4">
            <a:extLst>
              <a:ext uri="{FF2B5EF4-FFF2-40B4-BE49-F238E27FC236}">
                <a16:creationId xmlns:a16="http://schemas.microsoft.com/office/drawing/2014/main" id="{30814BC3-A4AD-4B45-9DB8-61DE09812560}"/>
              </a:ext>
            </a:extLst>
          </p:cNvPr>
          <p:cNvSpPr txBox="1"/>
          <p:nvPr/>
        </p:nvSpPr>
        <p:spPr>
          <a:xfrm>
            <a:off x="7863840" y="2438400"/>
            <a:ext cx="3616899" cy="2205732"/>
          </a:xfrm>
          <a:prstGeom prst="rect">
            <a:avLst/>
          </a:prstGeom>
          <a:noFill/>
        </p:spPr>
        <p:txBody>
          <a:bodyPr wrap="square" lIns="0" tIns="0" rIns="0" bIns="0">
            <a:spAutoFit/>
          </a:bodyPr>
          <a:lstStyle/>
          <a:p>
            <a:pPr>
              <a:lnSpc>
                <a:spcPts val="2200"/>
              </a:lnSpc>
              <a:spcAft>
                <a:spcPts val="1000"/>
              </a:spcAft>
            </a:pPr>
            <a:r>
              <a:rPr lang="en-US" sz="2400" b="1" dirty="0"/>
              <a:t>Cons</a:t>
            </a:r>
          </a:p>
          <a:p>
            <a:pPr>
              <a:lnSpc>
                <a:spcPts val="2200"/>
              </a:lnSpc>
              <a:spcAft>
                <a:spcPts val="1000"/>
              </a:spcAft>
            </a:pPr>
            <a:endParaRPr lang="en-US" sz="2400" b="1" dirty="0"/>
          </a:p>
          <a:p>
            <a:pPr marL="237744" indent="-237744">
              <a:lnSpc>
                <a:spcPts val="2200"/>
              </a:lnSpc>
              <a:spcAft>
                <a:spcPts val="1000"/>
              </a:spcAft>
              <a:buFont typeface="Arial" panose="020B0604020202020204" pitchFamily="34" charset="0"/>
              <a:buChar char="•"/>
            </a:pPr>
            <a:r>
              <a:rPr lang="en-US" sz="2000" dirty="0"/>
              <a:t>Tax consequences</a:t>
            </a:r>
          </a:p>
          <a:p>
            <a:pPr marL="237744" indent="-237744">
              <a:lnSpc>
                <a:spcPts val="2200"/>
              </a:lnSpc>
              <a:spcAft>
                <a:spcPts val="1000"/>
              </a:spcAft>
              <a:buFont typeface="Arial" panose="020B0604020202020204" pitchFamily="34" charset="0"/>
              <a:buChar char="•"/>
            </a:pPr>
            <a:r>
              <a:rPr lang="en-US" sz="2000" dirty="0"/>
              <a:t>Impact to retirement savings/spouse</a:t>
            </a:r>
          </a:p>
          <a:p>
            <a:pPr marL="237744" indent="-237744">
              <a:lnSpc>
                <a:spcPts val="2200"/>
              </a:lnSpc>
              <a:spcAft>
                <a:spcPts val="1000"/>
              </a:spcAft>
              <a:buFont typeface="Arial" panose="020B0604020202020204" pitchFamily="34" charset="0"/>
              <a:buChar char="•"/>
            </a:pPr>
            <a:r>
              <a:rPr lang="en-US" sz="2000" dirty="0"/>
              <a:t>Run out of money</a:t>
            </a:r>
          </a:p>
        </p:txBody>
      </p:sp>
      <p:sp>
        <p:nvSpPr>
          <p:cNvPr id="13" name="Oval 12">
            <a:extLst>
              <a:ext uri="{FF2B5EF4-FFF2-40B4-BE49-F238E27FC236}">
                <a16:creationId xmlns:a16="http://schemas.microsoft.com/office/drawing/2014/main" id="{5457F0D5-5009-0D4E-8454-B9D46D2923E1}"/>
              </a:ext>
            </a:extLst>
          </p:cNvPr>
          <p:cNvSpPr/>
          <p:nvPr/>
        </p:nvSpPr>
        <p:spPr>
          <a:xfrm>
            <a:off x="876301" y="2167118"/>
            <a:ext cx="1638300" cy="1638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733B9B7-170C-0F43-9260-073E814D7D18}"/>
              </a:ext>
            </a:extLst>
          </p:cNvPr>
          <p:cNvCxnSpPr>
            <a:cxnSpLocks/>
          </p:cNvCxnSpPr>
          <p:nvPr/>
        </p:nvCxnSpPr>
        <p:spPr>
          <a:xfrm>
            <a:off x="2392744" y="2986268"/>
            <a:ext cx="9189656"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B53E8798-3752-724A-8DC2-B05D40F26E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2676" y="2442645"/>
            <a:ext cx="1028700" cy="1028700"/>
          </a:xfrm>
          <a:prstGeom prst="rect">
            <a:avLst/>
          </a:prstGeom>
        </p:spPr>
      </p:pic>
    </p:spTree>
    <p:extLst>
      <p:ext uri="{BB962C8B-B14F-4D97-AF65-F5344CB8AC3E}">
        <p14:creationId xmlns:p14="http://schemas.microsoft.com/office/powerpoint/2010/main" val="3449322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5906B691-6062-1143-AD45-40E5AE5B6797}"/>
              </a:ext>
            </a:extLst>
          </p:cNvPr>
          <p:cNvSpPr/>
          <p:nvPr/>
        </p:nvSpPr>
        <p:spPr>
          <a:xfrm>
            <a:off x="876301" y="2167118"/>
            <a:ext cx="1638300" cy="1638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6300" y="1447800"/>
            <a:ext cx="9588500" cy="559302"/>
          </a:xfrm>
        </p:spPr>
        <p:txBody>
          <a:bodyPr/>
          <a:lstStyle/>
          <a:p>
            <a:r>
              <a:rPr lang="en-US" dirty="0"/>
              <a:t>Relying on your loved ones to take care of you</a:t>
            </a:r>
          </a:p>
        </p:txBody>
      </p:sp>
      <p:sp>
        <p:nvSpPr>
          <p:cNvPr id="3" name="Content Placeholder 2"/>
          <p:cNvSpPr>
            <a:spLocks noGrp="1"/>
          </p:cNvSpPr>
          <p:nvPr>
            <p:ph idx="1"/>
          </p:nvPr>
        </p:nvSpPr>
        <p:spPr>
          <a:xfrm>
            <a:off x="3108960" y="2449975"/>
            <a:ext cx="3390900" cy="2724912"/>
          </a:xfrm>
        </p:spPr>
        <p:txBody>
          <a:bodyPr/>
          <a:lstStyle/>
          <a:p>
            <a:pPr>
              <a:spcBef>
                <a:spcPts val="0"/>
              </a:spcBef>
              <a:spcAft>
                <a:spcPts val="1000"/>
              </a:spcAft>
            </a:pPr>
            <a:r>
              <a:rPr lang="en-US" sz="2400" b="1" dirty="0"/>
              <a:t>Pros</a:t>
            </a:r>
          </a:p>
          <a:p>
            <a:pPr>
              <a:spcBef>
                <a:spcPts val="0"/>
              </a:spcBef>
              <a:spcAft>
                <a:spcPts val="1000"/>
              </a:spcAft>
            </a:pPr>
            <a:endParaRPr lang="en-US" b="1" dirty="0"/>
          </a:p>
          <a:p>
            <a:pPr marL="228600" indent="-228600">
              <a:spcBef>
                <a:spcPts val="0"/>
              </a:spcBef>
              <a:spcAft>
                <a:spcPts val="1000"/>
              </a:spcAft>
              <a:buFont typeface="Arial" panose="020B0604020202020204" pitchFamily="34" charset="0"/>
              <a:buChar char="•"/>
            </a:pPr>
            <a:r>
              <a:rPr lang="en-US" dirty="0"/>
              <a:t>Personalized care</a:t>
            </a:r>
          </a:p>
          <a:p>
            <a:pPr marL="228600" indent="-228600">
              <a:spcBef>
                <a:spcPts val="0"/>
              </a:spcBef>
              <a:spcAft>
                <a:spcPts val="1000"/>
              </a:spcAft>
              <a:buFont typeface="Arial" panose="020B0604020202020204" pitchFamily="34" charset="0"/>
              <a:buChar char="•"/>
            </a:pPr>
            <a:r>
              <a:rPr lang="en-US" dirty="0"/>
              <a:t>Affordable</a:t>
            </a:r>
          </a:p>
          <a:p>
            <a:pPr marL="228600" indent="-228600">
              <a:spcAft>
                <a:spcPts val="1000"/>
              </a:spcAft>
              <a:buNone/>
            </a:pPr>
            <a:endParaRPr lang="en-US" dirty="0"/>
          </a:p>
        </p:txBody>
      </p:sp>
      <p:sp>
        <p:nvSpPr>
          <p:cNvPr id="5" name="Content Placeholder 2">
            <a:extLst>
              <a:ext uri="{FF2B5EF4-FFF2-40B4-BE49-F238E27FC236}">
                <a16:creationId xmlns:a16="http://schemas.microsoft.com/office/drawing/2014/main" id="{9481AD88-A320-452F-B239-104ABD935622}"/>
              </a:ext>
            </a:extLst>
          </p:cNvPr>
          <p:cNvSpPr txBox="1">
            <a:spLocks/>
          </p:cNvSpPr>
          <p:nvPr/>
        </p:nvSpPr>
        <p:spPr>
          <a:xfrm>
            <a:off x="7863840" y="2449975"/>
            <a:ext cx="3352800" cy="2724912"/>
          </a:xfrm>
          <a:prstGeom prst="rect">
            <a:avLst/>
          </a:prstGeom>
        </p:spPr>
        <p:txBody>
          <a:bodyPr vert="horz" lIns="0" tIns="0" rIns="0" bIns="0" rtlCol="0" anchor="t" anchorCtr="0">
            <a:noAutofit/>
          </a:bodyPr>
          <a:lstStyle>
            <a:lvl1pPr marL="0" indent="0" algn="l" defTabSz="914400" rtl="0" eaLnBrk="1" latinLnBrk="0" hangingPunct="1">
              <a:lnSpc>
                <a:spcPts val="2200"/>
              </a:lnSpc>
              <a:spcBef>
                <a:spcPts val="1000"/>
              </a:spcBef>
              <a:buFontTx/>
              <a:buNone/>
              <a:defRPr sz="2000" kern="1200" baseline="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Cons</a:t>
            </a:r>
          </a:p>
          <a:p>
            <a:endParaRPr lang="en-US" sz="2400" b="1" dirty="0"/>
          </a:p>
          <a:p>
            <a:pPr marL="228600" indent="-228600">
              <a:buFont typeface="Arial" panose="020B0604020202020204" pitchFamily="34" charset="0"/>
              <a:buChar char="•"/>
            </a:pPr>
            <a:r>
              <a:rPr lang="en-US" dirty="0"/>
              <a:t>Availability and location</a:t>
            </a:r>
          </a:p>
          <a:p>
            <a:pPr marL="228600" indent="-228600">
              <a:buFont typeface="Arial" panose="020B0604020202020204" pitchFamily="34" charset="0"/>
              <a:buChar char="•"/>
            </a:pPr>
            <a:r>
              <a:rPr lang="en-US" dirty="0"/>
              <a:t>Willingness</a:t>
            </a:r>
          </a:p>
          <a:p>
            <a:pPr marL="228600" indent="-228600">
              <a:buFont typeface="Arial" panose="020B0604020202020204" pitchFamily="34" charset="0"/>
              <a:buChar char="•"/>
            </a:pPr>
            <a:r>
              <a:rPr lang="en-US" dirty="0"/>
              <a:t>Skill set </a:t>
            </a:r>
          </a:p>
          <a:p>
            <a:pPr marL="228600" indent="-228600">
              <a:buFont typeface="Arial" panose="020B0604020202020204" pitchFamily="34" charset="0"/>
              <a:buChar char="•"/>
            </a:pPr>
            <a:r>
              <a:rPr lang="en-US" dirty="0"/>
              <a:t>Financial and emotional </a:t>
            </a:r>
            <a:br>
              <a:rPr lang="en-US" dirty="0"/>
            </a:br>
            <a:r>
              <a:rPr lang="en-US" dirty="0"/>
              <a:t>impact on caregivers</a:t>
            </a:r>
          </a:p>
          <a:p>
            <a:pPr marL="228600" indent="-228600"/>
            <a:endParaRPr lang="en-US" dirty="0"/>
          </a:p>
        </p:txBody>
      </p:sp>
      <p:pic>
        <p:nvPicPr>
          <p:cNvPr id="9" name="Picture 8">
            <a:extLst>
              <a:ext uri="{FF2B5EF4-FFF2-40B4-BE49-F238E27FC236}">
                <a16:creationId xmlns:a16="http://schemas.microsoft.com/office/drawing/2014/main" id="{778C6ACF-08BF-D843-AB19-F0ADF885A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791" y="2449975"/>
            <a:ext cx="878470" cy="935649"/>
          </a:xfrm>
          <a:prstGeom prst="rect">
            <a:avLst/>
          </a:prstGeom>
        </p:spPr>
      </p:pic>
      <p:cxnSp>
        <p:nvCxnSpPr>
          <p:cNvPr id="13" name="Straight Connector 12">
            <a:extLst>
              <a:ext uri="{FF2B5EF4-FFF2-40B4-BE49-F238E27FC236}">
                <a16:creationId xmlns:a16="http://schemas.microsoft.com/office/drawing/2014/main" id="{02089138-9F9B-EC41-8E31-6A33EE899E31}"/>
              </a:ext>
            </a:extLst>
          </p:cNvPr>
          <p:cNvCxnSpPr>
            <a:cxnSpLocks/>
          </p:cNvCxnSpPr>
          <p:nvPr/>
        </p:nvCxnSpPr>
        <p:spPr>
          <a:xfrm>
            <a:off x="2392744" y="2986268"/>
            <a:ext cx="918965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842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9979054" cy="960120"/>
          </a:xfrm>
        </p:spPr>
        <p:txBody>
          <a:bodyPr/>
          <a:lstStyle/>
          <a:p>
            <a:r>
              <a:rPr lang="en-US" dirty="0"/>
              <a:t>Government health care programs that can help</a:t>
            </a:r>
          </a:p>
        </p:txBody>
      </p:sp>
      <p:sp>
        <p:nvSpPr>
          <p:cNvPr id="6" name="Content Placeholder 5"/>
          <p:cNvSpPr>
            <a:spLocks noGrp="1"/>
          </p:cNvSpPr>
          <p:nvPr>
            <p:ph idx="1"/>
          </p:nvPr>
        </p:nvSpPr>
        <p:spPr>
          <a:xfrm>
            <a:off x="3108960" y="2454015"/>
            <a:ext cx="3505200" cy="2743200"/>
          </a:xfrm>
        </p:spPr>
        <p:txBody>
          <a:bodyPr/>
          <a:lstStyle/>
          <a:p>
            <a:pPr>
              <a:spcBef>
                <a:spcPts val="0"/>
              </a:spcBef>
              <a:spcAft>
                <a:spcPts val="1000"/>
              </a:spcAft>
            </a:pPr>
            <a:r>
              <a:rPr lang="en-US" sz="2400" b="1" dirty="0"/>
              <a:t>Medicare</a:t>
            </a:r>
          </a:p>
          <a:p>
            <a:pPr>
              <a:spcBef>
                <a:spcPts val="0"/>
              </a:spcBef>
              <a:spcAft>
                <a:spcPts val="1000"/>
              </a:spcAft>
            </a:pPr>
            <a:endParaRPr lang="en-US" sz="2400" b="1" dirty="0"/>
          </a:p>
          <a:p>
            <a:pPr marL="228600" indent="-228600">
              <a:spcBef>
                <a:spcPts val="0"/>
              </a:spcBef>
              <a:spcAft>
                <a:spcPts val="1000"/>
              </a:spcAft>
              <a:buFont typeface="Arial" panose="020B0604020202020204" pitchFamily="34" charset="0"/>
              <a:buChar char="•"/>
            </a:pPr>
            <a:r>
              <a:rPr lang="en-US" dirty="0"/>
              <a:t>Short-term nursing home care or rehabilitation after a hospital stay</a:t>
            </a:r>
          </a:p>
          <a:p>
            <a:pPr marL="228600" indent="-228600">
              <a:spcBef>
                <a:spcPts val="0"/>
              </a:spcBef>
              <a:spcAft>
                <a:spcPts val="1000"/>
              </a:spcAft>
              <a:buFont typeface="Arial" panose="020B0604020202020204" pitchFamily="34" charset="0"/>
              <a:buChar char="•"/>
            </a:pPr>
            <a:r>
              <a:rPr lang="en-US" dirty="0"/>
              <a:t>Skilled care/nursing facility</a:t>
            </a:r>
          </a:p>
          <a:p>
            <a:pPr marL="228600" indent="-228600">
              <a:spcBef>
                <a:spcPts val="0"/>
              </a:spcBef>
              <a:spcAft>
                <a:spcPts val="1000"/>
              </a:spcAft>
              <a:buFont typeface="Arial" panose="020B0604020202020204" pitchFamily="34" charset="0"/>
              <a:buChar char="•"/>
            </a:pPr>
            <a:r>
              <a:rPr lang="en-US" dirty="0"/>
              <a:t>No coverage for care in the home or help with personal care needs</a:t>
            </a:r>
          </a:p>
          <a:p>
            <a:pPr marL="228600" indent="-228600">
              <a:spcBef>
                <a:spcPts val="0"/>
              </a:spcBef>
              <a:spcAft>
                <a:spcPts val="1000"/>
              </a:spcAft>
              <a:buFont typeface="Arial" panose="020B0604020202020204" pitchFamily="34" charset="0"/>
              <a:buChar char="•"/>
            </a:pPr>
            <a:r>
              <a:rPr lang="en-US" dirty="0"/>
              <a:t>No coverage after 100 days</a:t>
            </a:r>
          </a:p>
          <a:p>
            <a:pPr marL="342900" indent="-342900">
              <a:spcBef>
                <a:spcPts val="0"/>
              </a:spcBef>
              <a:spcAft>
                <a:spcPts val="1000"/>
              </a:spcAft>
              <a:buFont typeface="Arial" panose="020B0604020202020204" pitchFamily="34" charset="0"/>
              <a:buChar char="•"/>
            </a:pPr>
            <a:endParaRPr lang="en-US" sz="1600" dirty="0"/>
          </a:p>
        </p:txBody>
      </p:sp>
      <p:sp>
        <p:nvSpPr>
          <p:cNvPr id="8" name="TextBox 7"/>
          <p:cNvSpPr txBox="1"/>
          <p:nvPr/>
        </p:nvSpPr>
        <p:spPr>
          <a:xfrm>
            <a:off x="7863840" y="2461935"/>
            <a:ext cx="3390899" cy="3052118"/>
          </a:xfrm>
          <a:prstGeom prst="rect">
            <a:avLst/>
          </a:prstGeom>
          <a:noFill/>
        </p:spPr>
        <p:txBody>
          <a:bodyPr wrap="square" lIns="0" tIns="0" rIns="0" bIns="0" rtlCol="0">
            <a:spAutoFit/>
          </a:bodyPr>
          <a:lstStyle/>
          <a:p>
            <a:pPr>
              <a:lnSpc>
                <a:spcPts val="2180"/>
              </a:lnSpc>
              <a:spcAft>
                <a:spcPts val="1000"/>
              </a:spcAft>
            </a:pPr>
            <a:r>
              <a:rPr lang="en-US" sz="2400" b="1" dirty="0"/>
              <a:t>Medicaid</a:t>
            </a:r>
          </a:p>
          <a:p>
            <a:pPr>
              <a:lnSpc>
                <a:spcPts val="2180"/>
              </a:lnSpc>
              <a:spcAft>
                <a:spcPts val="1000"/>
              </a:spcAft>
            </a:pPr>
            <a:endParaRPr lang="en-US" sz="2400" b="1" dirty="0"/>
          </a:p>
          <a:p>
            <a:pPr marL="228600" indent="-228600">
              <a:lnSpc>
                <a:spcPts val="2180"/>
              </a:lnSpc>
              <a:spcAft>
                <a:spcPts val="1000"/>
              </a:spcAft>
              <a:buFont typeface="Arial" panose="020B0604020202020204" pitchFamily="34" charset="0"/>
              <a:buChar char="•"/>
            </a:pPr>
            <a:r>
              <a:rPr lang="en-US" sz="2000" dirty="0"/>
              <a:t>“Spend down” assets to state-required level</a:t>
            </a:r>
          </a:p>
          <a:p>
            <a:pPr marL="228600" indent="-228600">
              <a:lnSpc>
                <a:spcPts val="2180"/>
              </a:lnSpc>
              <a:spcAft>
                <a:spcPts val="1000"/>
              </a:spcAft>
              <a:buFont typeface="Arial" panose="020B0604020202020204" pitchFamily="34" charset="0"/>
              <a:buChar char="•"/>
            </a:pPr>
            <a:r>
              <a:rPr lang="en-US" sz="2000" dirty="0"/>
              <a:t>Generally, only covers care received in approved nursing homes</a:t>
            </a:r>
          </a:p>
          <a:p>
            <a:pPr marL="228600" indent="-228600">
              <a:lnSpc>
                <a:spcPts val="2180"/>
              </a:lnSpc>
              <a:spcAft>
                <a:spcPts val="1000"/>
              </a:spcAft>
              <a:buFont typeface="Arial" panose="020B0604020202020204" pitchFamily="34" charset="0"/>
              <a:buChar char="•"/>
            </a:pPr>
            <a:r>
              <a:rPr lang="en-US" sz="2000" dirty="0"/>
              <a:t>Majority of income toward care</a:t>
            </a:r>
          </a:p>
        </p:txBody>
      </p:sp>
      <p:sp>
        <p:nvSpPr>
          <p:cNvPr id="14" name="Oval 13">
            <a:extLst>
              <a:ext uri="{FF2B5EF4-FFF2-40B4-BE49-F238E27FC236}">
                <a16:creationId xmlns:a16="http://schemas.microsoft.com/office/drawing/2014/main" id="{B713E867-90E0-D54E-BB25-C5C92C27B8A2}"/>
              </a:ext>
            </a:extLst>
          </p:cNvPr>
          <p:cNvSpPr/>
          <p:nvPr/>
        </p:nvSpPr>
        <p:spPr>
          <a:xfrm>
            <a:off x="876301" y="2167118"/>
            <a:ext cx="1638300" cy="1638300"/>
          </a:xfrm>
          <a:prstGeom prst="ellipse">
            <a:avLst/>
          </a:prstGeom>
          <a:solidFill>
            <a:srgbClr val="0C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30EA617B-F75B-254F-B5CA-67530283AE0C}"/>
              </a:ext>
            </a:extLst>
          </p:cNvPr>
          <p:cNvCxnSpPr>
            <a:cxnSpLocks/>
          </p:cNvCxnSpPr>
          <p:nvPr/>
        </p:nvCxnSpPr>
        <p:spPr>
          <a:xfrm>
            <a:off x="2392744" y="2986268"/>
            <a:ext cx="9189656" cy="0"/>
          </a:xfrm>
          <a:prstGeom prst="line">
            <a:avLst/>
          </a:prstGeom>
          <a:ln w="38100">
            <a:solidFill>
              <a:srgbClr val="0C7B4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D7C6811-7CEB-6848-AB3E-8A2370065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646" y="2489533"/>
            <a:ext cx="907337" cy="877720"/>
          </a:xfrm>
          <a:prstGeom prst="rect">
            <a:avLst/>
          </a:prstGeom>
        </p:spPr>
      </p:pic>
    </p:spTree>
    <p:extLst>
      <p:ext uri="{BB962C8B-B14F-4D97-AF65-F5344CB8AC3E}">
        <p14:creationId xmlns:p14="http://schemas.microsoft.com/office/powerpoint/2010/main" val="3159043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10363200" cy="575310"/>
          </a:xfrm>
        </p:spPr>
        <p:txBody>
          <a:bodyPr/>
          <a:lstStyle/>
          <a:p>
            <a:r>
              <a:rPr lang="en-US" dirty="0"/>
              <a:t>Using insurance to pay for care</a:t>
            </a:r>
          </a:p>
        </p:txBody>
      </p:sp>
      <p:sp>
        <p:nvSpPr>
          <p:cNvPr id="5" name="Content Placeholder 4"/>
          <p:cNvSpPr>
            <a:spLocks noGrp="1"/>
          </p:cNvSpPr>
          <p:nvPr>
            <p:ph idx="1"/>
          </p:nvPr>
        </p:nvSpPr>
        <p:spPr>
          <a:xfrm>
            <a:off x="3108960" y="2462166"/>
            <a:ext cx="3928705" cy="2743200"/>
          </a:xfrm>
        </p:spPr>
        <p:txBody>
          <a:bodyPr/>
          <a:lstStyle/>
          <a:p>
            <a:pPr marL="0" indent="0">
              <a:lnSpc>
                <a:spcPts val="2180"/>
              </a:lnSpc>
              <a:spcBef>
                <a:spcPts val="0"/>
              </a:spcBef>
              <a:spcAft>
                <a:spcPts val="1000"/>
              </a:spcAft>
              <a:buNone/>
            </a:pPr>
            <a:r>
              <a:rPr lang="en-US" b="1" dirty="0"/>
              <a:t>Traditional LTC insurance</a:t>
            </a:r>
          </a:p>
          <a:p>
            <a:pPr marL="0" indent="0">
              <a:lnSpc>
                <a:spcPts val="2180"/>
              </a:lnSpc>
              <a:spcBef>
                <a:spcPts val="0"/>
              </a:spcBef>
              <a:spcAft>
                <a:spcPts val="1000"/>
              </a:spcAft>
              <a:buNone/>
            </a:pPr>
            <a:endParaRPr lang="en-US" b="1" dirty="0"/>
          </a:p>
          <a:p>
            <a:pPr marL="228600" indent="-228600">
              <a:lnSpc>
                <a:spcPts val="2180"/>
              </a:lnSpc>
              <a:spcBef>
                <a:spcPts val="0"/>
              </a:spcBef>
              <a:spcAft>
                <a:spcPts val="1000"/>
              </a:spcAft>
            </a:pPr>
            <a:r>
              <a:rPr lang="en-US" sz="2000" dirty="0"/>
              <a:t>Policy can be customized and may have joint coverage options</a:t>
            </a:r>
          </a:p>
          <a:p>
            <a:pPr marL="228600" indent="-228600">
              <a:lnSpc>
                <a:spcPts val="2180"/>
              </a:lnSpc>
              <a:spcBef>
                <a:spcPts val="0"/>
              </a:spcBef>
              <a:spcAft>
                <a:spcPts val="1000"/>
              </a:spcAft>
            </a:pPr>
            <a:r>
              <a:rPr lang="en-US" sz="2000" dirty="0"/>
              <a:t>Premiums can be expensive</a:t>
            </a:r>
          </a:p>
          <a:p>
            <a:pPr marL="228600" indent="-228600">
              <a:lnSpc>
                <a:spcPts val="2180"/>
              </a:lnSpc>
              <a:spcBef>
                <a:spcPts val="0"/>
              </a:spcBef>
              <a:spcAft>
                <a:spcPts val="1000"/>
              </a:spcAft>
            </a:pPr>
            <a:r>
              <a:rPr lang="en-US" sz="2000" dirty="0"/>
              <a:t>Premiums not guaranteed</a:t>
            </a:r>
          </a:p>
          <a:p>
            <a:pPr marL="228600" indent="-228600">
              <a:lnSpc>
                <a:spcPts val="2180"/>
              </a:lnSpc>
              <a:spcBef>
                <a:spcPts val="0"/>
              </a:spcBef>
              <a:spcAft>
                <a:spcPts val="1000"/>
              </a:spcAft>
            </a:pPr>
            <a:r>
              <a:rPr lang="en-US" sz="2000" dirty="0"/>
              <a:t>“Use it or lose it”</a:t>
            </a:r>
          </a:p>
          <a:p>
            <a:pPr marL="228600" indent="-228600">
              <a:lnSpc>
                <a:spcPts val="2180"/>
              </a:lnSpc>
              <a:spcBef>
                <a:spcPts val="0"/>
              </a:spcBef>
              <a:spcAft>
                <a:spcPts val="1000"/>
              </a:spcAft>
            </a:pPr>
            <a:r>
              <a:rPr lang="en-US" sz="2000" dirty="0"/>
              <a:t>Many companies no longer offering traditional LTC</a:t>
            </a:r>
          </a:p>
        </p:txBody>
      </p:sp>
      <p:sp>
        <p:nvSpPr>
          <p:cNvPr id="6" name="TextBox 5"/>
          <p:cNvSpPr txBox="1"/>
          <p:nvPr/>
        </p:nvSpPr>
        <p:spPr>
          <a:xfrm>
            <a:off x="7863840" y="2462166"/>
            <a:ext cx="3810000" cy="3847207"/>
          </a:xfrm>
          <a:prstGeom prst="rect">
            <a:avLst/>
          </a:prstGeom>
          <a:noFill/>
        </p:spPr>
        <p:txBody>
          <a:bodyPr wrap="square" lIns="0" tIns="0" rIns="0" bIns="0" rtlCol="0">
            <a:spAutoFit/>
          </a:bodyPr>
          <a:lstStyle/>
          <a:p>
            <a:pPr>
              <a:lnSpc>
                <a:spcPts val="2180"/>
              </a:lnSpc>
              <a:spcAft>
                <a:spcPts val="1000"/>
              </a:spcAft>
            </a:pPr>
            <a:r>
              <a:rPr lang="en-US" sz="2400" b="1" dirty="0"/>
              <a:t>Hybrid life/LTC insurance</a:t>
            </a:r>
          </a:p>
          <a:p>
            <a:pPr>
              <a:lnSpc>
                <a:spcPts val="2180"/>
              </a:lnSpc>
              <a:spcAft>
                <a:spcPts val="400"/>
              </a:spcAft>
            </a:pPr>
            <a:endParaRPr lang="en-US" sz="2400" b="1" dirty="0"/>
          </a:p>
          <a:p>
            <a:pPr marL="228600" indent="-228600">
              <a:lnSpc>
                <a:spcPts val="2180"/>
              </a:lnSpc>
              <a:spcBef>
                <a:spcPts val="600"/>
              </a:spcBef>
              <a:spcAft>
                <a:spcPts val="1000"/>
              </a:spcAft>
              <a:buFont typeface="Arial" panose="020B0604020202020204" pitchFamily="34" charset="0"/>
              <a:buChar char="•"/>
            </a:pPr>
            <a:r>
              <a:rPr lang="en-US" sz="2000" dirty="0"/>
              <a:t>Guaranteed premiums</a:t>
            </a:r>
            <a:endParaRPr lang="en-US" sz="2000" b="1" dirty="0"/>
          </a:p>
          <a:p>
            <a:pPr marL="228600" lvl="1" indent="-228600">
              <a:lnSpc>
                <a:spcPts val="2180"/>
              </a:lnSpc>
              <a:spcAft>
                <a:spcPts val="1000"/>
              </a:spcAft>
              <a:buFont typeface="Arial" panose="020B0604020202020204" pitchFamily="34" charset="0"/>
              <a:buChar char="•"/>
            </a:pPr>
            <a:r>
              <a:rPr lang="en-US" sz="2000" dirty="0"/>
              <a:t>Flexible benefits and policy customization:</a:t>
            </a:r>
          </a:p>
          <a:p>
            <a:pPr lvl="1" indent="-228600">
              <a:lnSpc>
                <a:spcPts val="2180"/>
              </a:lnSpc>
              <a:spcAft>
                <a:spcPts val="1000"/>
              </a:spcAft>
              <a:buFontTx/>
              <a:buChar char="-"/>
            </a:pPr>
            <a:r>
              <a:rPr lang="en-US" sz="2000" dirty="0"/>
              <a:t>LTC benefits</a:t>
            </a:r>
          </a:p>
          <a:p>
            <a:pPr lvl="1" indent="-228600">
              <a:lnSpc>
                <a:spcPts val="2180"/>
              </a:lnSpc>
              <a:spcAft>
                <a:spcPts val="1000"/>
              </a:spcAft>
              <a:buFontTx/>
              <a:buChar char="-"/>
            </a:pPr>
            <a:r>
              <a:rPr lang="en-US" sz="2000" dirty="0"/>
              <a:t>Death benefit</a:t>
            </a:r>
          </a:p>
          <a:p>
            <a:pPr lvl="1" indent="-228600">
              <a:lnSpc>
                <a:spcPts val="2180"/>
              </a:lnSpc>
              <a:spcAft>
                <a:spcPts val="1000"/>
              </a:spcAft>
              <a:buFontTx/>
              <a:buChar char="-"/>
            </a:pPr>
            <a:r>
              <a:rPr lang="en-US" sz="2000" dirty="0"/>
              <a:t>Return of premium</a:t>
            </a:r>
          </a:p>
          <a:p>
            <a:pPr marL="228600" indent="-228600">
              <a:lnSpc>
                <a:spcPts val="2180"/>
              </a:lnSpc>
              <a:spcBef>
                <a:spcPts val="1000"/>
              </a:spcBef>
              <a:spcAft>
                <a:spcPts val="1000"/>
              </a:spcAft>
              <a:buFont typeface="Arial" panose="020B0604020202020204" pitchFamily="34" charset="0"/>
              <a:buChar char="•"/>
            </a:pPr>
            <a:r>
              <a:rPr lang="en-US" sz="2000" dirty="0"/>
              <a:t>May initially be more expensive than traditional LTC policies</a:t>
            </a:r>
          </a:p>
        </p:txBody>
      </p:sp>
      <p:sp>
        <p:nvSpPr>
          <p:cNvPr id="7" name="Oval 6">
            <a:extLst>
              <a:ext uri="{FF2B5EF4-FFF2-40B4-BE49-F238E27FC236}">
                <a16:creationId xmlns:a16="http://schemas.microsoft.com/office/drawing/2014/main" id="{C61C3FBA-CBFE-F84D-AC7C-997BBC767BB8}"/>
              </a:ext>
            </a:extLst>
          </p:cNvPr>
          <p:cNvSpPr/>
          <p:nvPr/>
        </p:nvSpPr>
        <p:spPr>
          <a:xfrm>
            <a:off x="876301" y="2167118"/>
            <a:ext cx="1638300" cy="16383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D7970B-BBEF-BE41-8D46-8909FCC3D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859" y="2621129"/>
            <a:ext cx="1009427" cy="907063"/>
          </a:xfrm>
          <a:prstGeom prst="rect">
            <a:avLst/>
          </a:prstGeom>
        </p:spPr>
      </p:pic>
      <p:cxnSp>
        <p:nvCxnSpPr>
          <p:cNvPr id="4" name="Straight Connector 3">
            <a:extLst>
              <a:ext uri="{FF2B5EF4-FFF2-40B4-BE49-F238E27FC236}">
                <a16:creationId xmlns:a16="http://schemas.microsoft.com/office/drawing/2014/main" id="{2D254799-6569-4940-88DB-74C442D809BB}"/>
              </a:ext>
            </a:extLst>
          </p:cNvPr>
          <p:cNvCxnSpPr>
            <a:cxnSpLocks/>
          </p:cNvCxnSpPr>
          <p:nvPr/>
        </p:nvCxnSpPr>
        <p:spPr>
          <a:xfrm>
            <a:off x="2392744" y="2986268"/>
            <a:ext cx="918965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a:xfrm>
            <a:off x="876300" y="1447800"/>
            <a:ext cx="10363200" cy="960120"/>
          </a:xfrm>
        </p:spPr>
        <p:txBody>
          <a:bodyPr/>
          <a:lstStyle/>
          <a:p>
            <a:r>
              <a:rPr lang="en-US" dirty="0"/>
              <a:t>Approval rates for LTC coverage tend to decrease with age</a:t>
            </a:r>
          </a:p>
        </p:txBody>
      </p:sp>
      <p:sp>
        <p:nvSpPr>
          <p:cNvPr id="2" name="Rectangle 1">
            <a:extLst>
              <a:ext uri="{FF2B5EF4-FFF2-40B4-BE49-F238E27FC236}">
                <a16:creationId xmlns:a16="http://schemas.microsoft.com/office/drawing/2014/main" id="{2FF3C42C-9E67-96E9-F026-4D7789AFDBF5}"/>
              </a:ext>
            </a:extLst>
          </p:cNvPr>
          <p:cNvSpPr/>
          <p:nvPr/>
        </p:nvSpPr>
        <p:spPr>
          <a:xfrm>
            <a:off x="876300" y="3111912"/>
            <a:ext cx="1474440" cy="2742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508B699-EA77-626C-D5E1-D4E31F8C8C0A}"/>
              </a:ext>
            </a:extLst>
          </p:cNvPr>
          <p:cNvSpPr/>
          <p:nvPr/>
        </p:nvSpPr>
        <p:spPr>
          <a:xfrm>
            <a:off x="2486021" y="3328075"/>
            <a:ext cx="1474440" cy="2526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05AB87F-285A-9FA8-CE2C-D5D9686268A7}"/>
              </a:ext>
            </a:extLst>
          </p:cNvPr>
          <p:cNvSpPr/>
          <p:nvPr/>
        </p:nvSpPr>
        <p:spPr>
          <a:xfrm>
            <a:off x="4106708" y="3416382"/>
            <a:ext cx="1474440" cy="2437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47BC1F9-2371-0745-7168-DBA41E049781}"/>
              </a:ext>
            </a:extLst>
          </p:cNvPr>
          <p:cNvSpPr/>
          <p:nvPr/>
        </p:nvSpPr>
        <p:spPr>
          <a:xfrm>
            <a:off x="5727394" y="3694281"/>
            <a:ext cx="1474440" cy="2159968"/>
          </a:xfrm>
          <a:prstGeom prst="rect">
            <a:avLst/>
          </a:prstGeom>
          <a:solidFill>
            <a:srgbClr val="0C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1AE4FA-7D58-1658-0685-071389105DEB}"/>
              </a:ext>
            </a:extLst>
          </p:cNvPr>
          <p:cNvSpPr/>
          <p:nvPr/>
        </p:nvSpPr>
        <p:spPr>
          <a:xfrm>
            <a:off x="7323708" y="3992474"/>
            <a:ext cx="1474440" cy="1859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884A4C-593E-B41A-2817-558B77663D37}"/>
              </a:ext>
            </a:extLst>
          </p:cNvPr>
          <p:cNvSpPr/>
          <p:nvPr/>
        </p:nvSpPr>
        <p:spPr>
          <a:xfrm>
            <a:off x="8946559" y="4335109"/>
            <a:ext cx="1474440" cy="15166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3B53C286-4B86-9AE6-3C8C-5F16F5CAE0F8}"/>
              </a:ext>
            </a:extLst>
          </p:cNvPr>
          <p:cNvCxnSpPr>
            <a:cxnSpLocks/>
          </p:cNvCxnSpPr>
          <p:nvPr/>
        </p:nvCxnSpPr>
        <p:spPr>
          <a:xfrm>
            <a:off x="9674918" y="4773405"/>
            <a:ext cx="0" cy="886441"/>
          </a:xfrm>
          <a:prstGeom prst="straightConnector1">
            <a:avLst/>
          </a:prstGeom>
          <a:ln w="127000" cap="rnd">
            <a:solidFill>
              <a:schemeClr val="bg1"/>
            </a:solidFill>
            <a:miter lim="800000"/>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69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F74-3886-43F2-8F20-3D6121C90732}"/>
              </a:ext>
            </a:extLst>
          </p:cNvPr>
          <p:cNvSpPr>
            <a:spLocks noGrp="1"/>
          </p:cNvSpPr>
          <p:nvPr>
            <p:ph type="title"/>
          </p:nvPr>
        </p:nvSpPr>
        <p:spPr/>
        <p:txBody>
          <a:bodyPr/>
          <a:lstStyle/>
          <a:p>
            <a:r>
              <a:rPr lang="en-US" dirty="0"/>
              <a:t>Why is having a plan to pay for LTC important?</a:t>
            </a:r>
          </a:p>
        </p:txBody>
      </p:sp>
      <p:sp>
        <p:nvSpPr>
          <p:cNvPr id="3" name="TextBox 2">
            <a:extLst>
              <a:ext uri="{FF2B5EF4-FFF2-40B4-BE49-F238E27FC236}">
                <a16:creationId xmlns:a16="http://schemas.microsoft.com/office/drawing/2014/main" id="{16349EAE-1D53-4B24-BB13-2822C8FA7EC9}"/>
              </a:ext>
            </a:extLst>
          </p:cNvPr>
          <p:cNvSpPr txBox="1"/>
          <p:nvPr/>
        </p:nvSpPr>
        <p:spPr>
          <a:xfrm>
            <a:off x="813442" y="6391544"/>
            <a:ext cx="10043243" cy="400110"/>
          </a:xfrm>
          <a:prstGeom prst="rect">
            <a:avLst/>
          </a:prstGeom>
          <a:noFill/>
        </p:spPr>
        <p:txBody>
          <a:bodyPr wrap="square" rtlCol="0">
            <a:spAutoFit/>
          </a:bodyPr>
          <a:lstStyle/>
          <a:p>
            <a:r>
              <a:rPr lang="en-US" sz="1000" dirty="0"/>
              <a:t>This is a hypothetical example for illustrative purposes only. Your particular circumstances may be different than those shown. You should ask your financial professional to run a personalized illustration for you.</a:t>
            </a:r>
          </a:p>
        </p:txBody>
      </p:sp>
      <p:grpSp>
        <p:nvGrpSpPr>
          <p:cNvPr id="8" name="Group 7">
            <a:extLst>
              <a:ext uri="{FF2B5EF4-FFF2-40B4-BE49-F238E27FC236}">
                <a16:creationId xmlns:a16="http://schemas.microsoft.com/office/drawing/2014/main" id="{E2A6964C-D43A-424D-8D67-8EED297D0D1A}"/>
              </a:ext>
            </a:extLst>
          </p:cNvPr>
          <p:cNvGrpSpPr/>
          <p:nvPr/>
        </p:nvGrpSpPr>
        <p:grpSpPr>
          <a:xfrm>
            <a:off x="876300" y="3578994"/>
            <a:ext cx="3660134" cy="1641475"/>
            <a:chOff x="876300" y="3157683"/>
            <a:chExt cx="3660134" cy="1641475"/>
          </a:xfrm>
        </p:grpSpPr>
        <p:sp>
          <p:nvSpPr>
            <p:cNvPr id="4" name="TextBox 3">
              <a:extLst>
                <a:ext uri="{FF2B5EF4-FFF2-40B4-BE49-F238E27FC236}">
                  <a16:creationId xmlns:a16="http://schemas.microsoft.com/office/drawing/2014/main" id="{F6231506-8B44-48BE-9A67-FD4A44C93BE7}"/>
                </a:ext>
              </a:extLst>
            </p:cNvPr>
            <p:cNvSpPr txBox="1"/>
            <p:nvPr/>
          </p:nvSpPr>
          <p:spPr>
            <a:xfrm>
              <a:off x="1051356" y="3157683"/>
              <a:ext cx="3485078" cy="1641475"/>
            </a:xfrm>
            <a:prstGeom prst="rect">
              <a:avLst/>
            </a:prstGeom>
            <a:noFill/>
          </p:spPr>
          <p:txBody>
            <a:bodyPr wrap="square" rtlCol="0">
              <a:spAutoFit/>
            </a:bodyPr>
            <a:lstStyle/>
            <a:p>
              <a:pPr>
                <a:lnSpc>
                  <a:spcPts val="1980"/>
                </a:lnSpc>
                <a:spcAft>
                  <a:spcPts val="600"/>
                </a:spcAft>
              </a:pPr>
              <a:r>
                <a:rPr lang="en-US" sz="1400" dirty="0"/>
                <a:t>Investments/retirement savings</a:t>
              </a:r>
            </a:p>
            <a:p>
              <a:pPr>
                <a:lnSpc>
                  <a:spcPts val="1980"/>
                </a:lnSpc>
                <a:spcAft>
                  <a:spcPts val="600"/>
                </a:spcAft>
              </a:pPr>
              <a:r>
                <a:rPr lang="en-US" sz="1400" dirty="0"/>
                <a:t>Tangible assets (home, car, cabin)</a:t>
              </a:r>
            </a:p>
            <a:p>
              <a:pPr>
                <a:lnSpc>
                  <a:spcPts val="1980"/>
                </a:lnSpc>
                <a:spcAft>
                  <a:spcPts val="600"/>
                </a:spcAft>
              </a:pPr>
              <a:r>
                <a:rPr lang="en-US" sz="1400" dirty="0"/>
                <a:t>Liquid assets</a:t>
              </a:r>
            </a:p>
            <a:p>
              <a:pPr>
                <a:lnSpc>
                  <a:spcPts val="1980"/>
                </a:lnSpc>
                <a:spcAft>
                  <a:spcPts val="600"/>
                </a:spcAft>
              </a:pPr>
              <a:r>
                <a:rPr lang="en-US" sz="1400" dirty="0"/>
                <a:t>Life insurance</a:t>
              </a:r>
            </a:p>
            <a:p>
              <a:endParaRPr lang="en-US" sz="1400" dirty="0"/>
            </a:p>
          </p:txBody>
        </p:sp>
        <p:sp>
          <p:nvSpPr>
            <p:cNvPr id="5" name="Rectangle 4">
              <a:extLst>
                <a:ext uri="{FF2B5EF4-FFF2-40B4-BE49-F238E27FC236}">
                  <a16:creationId xmlns:a16="http://schemas.microsoft.com/office/drawing/2014/main" id="{B44DF5E6-AF9E-45AE-BB86-B3B577CAF52E}"/>
                </a:ext>
              </a:extLst>
            </p:cNvPr>
            <p:cNvSpPr/>
            <p:nvPr/>
          </p:nvSpPr>
          <p:spPr>
            <a:xfrm>
              <a:off x="876300" y="3235843"/>
              <a:ext cx="184359" cy="184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F02CEFE-0F0B-4EF1-AECC-0442DBCA7A7E}"/>
                </a:ext>
              </a:extLst>
            </p:cNvPr>
            <p:cNvSpPr/>
            <p:nvPr/>
          </p:nvSpPr>
          <p:spPr>
            <a:xfrm>
              <a:off x="876300" y="3553695"/>
              <a:ext cx="184359" cy="184359"/>
            </a:xfrm>
            <a:prstGeom prst="rect">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039554B-B194-4D59-AB18-6E76FE54E74E}"/>
                </a:ext>
              </a:extLst>
            </p:cNvPr>
            <p:cNvSpPr/>
            <p:nvPr/>
          </p:nvSpPr>
          <p:spPr>
            <a:xfrm>
              <a:off x="876300" y="3888666"/>
              <a:ext cx="184359" cy="184359"/>
            </a:xfrm>
            <a:prstGeom prst="rect">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7789D73-A1FC-4B8D-966E-32B38C789776}"/>
                </a:ext>
              </a:extLst>
            </p:cNvPr>
            <p:cNvSpPr/>
            <p:nvPr/>
          </p:nvSpPr>
          <p:spPr>
            <a:xfrm>
              <a:off x="876300" y="4212349"/>
              <a:ext cx="184359" cy="184359"/>
            </a:xfrm>
            <a:prstGeom prst="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3CEAAF34-E6F1-4046-B12D-3C1D17A09B06}"/>
              </a:ext>
            </a:extLst>
          </p:cNvPr>
          <p:cNvSpPr txBox="1"/>
          <p:nvPr/>
        </p:nvSpPr>
        <p:spPr>
          <a:xfrm>
            <a:off x="889947" y="2370954"/>
            <a:ext cx="3396792" cy="369332"/>
          </a:xfrm>
          <a:prstGeom prst="rect">
            <a:avLst/>
          </a:prstGeom>
          <a:noFill/>
        </p:spPr>
        <p:txBody>
          <a:bodyPr wrap="square" lIns="0" tIns="0" rIns="0" bIns="0" rtlCol="0">
            <a:spAutoFit/>
          </a:bodyPr>
          <a:lstStyle/>
          <a:p>
            <a:r>
              <a:rPr lang="en-US" sz="2400" dirty="0">
                <a:solidFill>
                  <a:schemeClr val="accent5"/>
                </a:solidFill>
              </a:rPr>
              <a:t>Sample portfolio</a:t>
            </a:r>
            <a:endParaRPr lang="en-US" sz="2400" dirty="0"/>
          </a:p>
        </p:txBody>
      </p:sp>
      <p:pic>
        <p:nvPicPr>
          <p:cNvPr id="6" name="Picture 5">
            <a:extLst>
              <a:ext uri="{FF2B5EF4-FFF2-40B4-BE49-F238E27FC236}">
                <a16:creationId xmlns:a16="http://schemas.microsoft.com/office/drawing/2014/main" id="{2CA7D324-9C4B-E147-A414-1E7E25933986}"/>
              </a:ext>
            </a:extLst>
          </p:cNvPr>
          <p:cNvPicPr>
            <a:picLocks noChangeAspect="1"/>
          </p:cNvPicPr>
          <p:nvPr/>
        </p:nvPicPr>
        <p:blipFill>
          <a:blip r:embed="rId3"/>
          <a:stretch>
            <a:fillRect/>
          </a:stretch>
        </p:blipFill>
        <p:spPr>
          <a:xfrm>
            <a:off x="4319938" y="2458694"/>
            <a:ext cx="3474900" cy="3474900"/>
          </a:xfrm>
          <a:prstGeom prst="rect">
            <a:avLst/>
          </a:prstGeom>
        </p:spPr>
      </p:pic>
      <p:sp>
        <p:nvSpPr>
          <p:cNvPr id="14" name="Oval 13">
            <a:extLst>
              <a:ext uri="{FF2B5EF4-FFF2-40B4-BE49-F238E27FC236}">
                <a16:creationId xmlns:a16="http://schemas.microsoft.com/office/drawing/2014/main" id="{24227A8B-A491-694D-AD5D-5E836ADAFC8F}"/>
              </a:ext>
            </a:extLst>
          </p:cNvPr>
          <p:cNvSpPr/>
          <p:nvPr/>
        </p:nvSpPr>
        <p:spPr>
          <a:xfrm>
            <a:off x="4191818" y="2330574"/>
            <a:ext cx="3731140" cy="3731140"/>
          </a:xfrm>
          <a:prstGeom prst="ellipse">
            <a:avLst/>
          </a:prstGeom>
          <a:noFill/>
          <a:ln w="12700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29ECD00D-B5EF-034B-8B23-D83ED87AA198}"/>
              </a:ext>
            </a:extLst>
          </p:cNvPr>
          <p:cNvSpPr/>
          <p:nvPr/>
        </p:nvSpPr>
        <p:spPr>
          <a:xfrm>
            <a:off x="7922958" y="3765003"/>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EF45713-BA72-2B44-A46D-20F9C6D3ABD9}"/>
              </a:ext>
            </a:extLst>
          </p:cNvPr>
          <p:cNvGrpSpPr/>
          <p:nvPr/>
        </p:nvGrpSpPr>
        <p:grpSpPr>
          <a:xfrm>
            <a:off x="8686924" y="3473969"/>
            <a:ext cx="2647498" cy="2096609"/>
            <a:chOff x="9236168" y="3488257"/>
            <a:chExt cx="2647498" cy="2096609"/>
          </a:xfrm>
        </p:grpSpPr>
        <p:sp>
          <p:nvSpPr>
            <p:cNvPr id="17" name="TextBox 16">
              <a:extLst>
                <a:ext uri="{FF2B5EF4-FFF2-40B4-BE49-F238E27FC236}">
                  <a16:creationId xmlns:a16="http://schemas.microsoft.com/office/drawing/2014/main" id="{0AB569DA-AE14-48F7-BDC6-94852A1F7695}"/>
                </a:ext>
              </a:extLst>
            </p:cNvPr>
            <p:cNvSpPr txBox="1"/>
            <p:nvPr/>
          </p:nvSpPr>
          <p:spPr>
            <a:xfrm>
              <a:off x="9581026" y="3645874"/>
              <a:ext cx="2302640" cy="1938992"/>
            </a:xfrm>
            <a:prstGeom prst="rect">
              <a:avLst/>
            </a:prstGeom>
            <a:noFill/>
          </p:spPr>
          <p:txBody>
            <a:bodyPr wrap="square" rtlCol="0">
              <a:spAutoFit/>
            </a:bodyPr>
            <a:lstStyle/>
            <a:p>
              <a:pPr>
                <a:spcAft>
                  <a:spcPts val="1200"/>
                </a:spcAft>
              </a:pPr>
              <a:r>
                <a:rPr lang="en-US" sz="1600" b="1" dirty="0">
                  <a:solidFill>
                    <a:srgbClr val="00B050"/>
                  </a:solidFill>
                </a:rPr>
                <a:t>Income</a:t>
              </a:r>
            </a:p>
            <a:p>
              <a:pPr>
                <a:spcAft>
                  <a:spcPts val="1200"/>
                </a:spcAft>
              </a:pPr>
              <a:r>
                <a:rPr lang="en-US" sz="1600" b="1" dirty="0">
                  <a:solidFill>
                    <a:srgbClr val="FF0000"/>
                  </a:solidFill>
                </a:rPr>
                <a:t>Living expenses</a:t>
              </a:r>
            </a:p>
            <a:p>
              <a:pPr>
                <a:spcAft>
                  <a:spcPts val="1200"/>
                </a:spcAft>
              </a:pPr>
              <a:r>
                <a:rPr lang="en-US" sz="1600" b="1" dirty="0">
                  <a:solidFill>
                    <a:srgbClr val="FF0000"/>
                  </a:solidFill>
                </a:rPr>
                <a:t>LTC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27" name="TextBox 26">
              <a:extLst>
                <a:ext uri="{FF2B5EF4-FFF2-40B4-BE49-F238E27FC236}">
                  <a16:creationId xmlns:a16="http://schemas.microsoft.com/office/drawing/2014/main" id="{AF605984-633D-2F46-B6C9-C1C9674998BD}"/>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29" name="TextBox 28">
              <a:extLst>
                <a:ext uri="{FF2B5EF4-FFF2-40B4-BE49-F238E27FC236}">
                  <a16:creationId xmlns:a16="http://schemas.microsoft.com/office/drawing/2014/main" id="{B2BFDFE8-8573-3544-ACDA-B1AF7ADEB24D}"/>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sp>
          <p:nvSpPr>
            <p:cNvPr id="31" name="TextBox 30">
              <a:extLst>
                <a:ext uri="{FF2B5EF4-FFF2-40B4-BE49-F238E27FC236}">
                  <a16:creationId xmlns:a16="http://schemas.microsoft.com/office/drawing/2014/main" id="{908EFF11-8C83-CC41-B9C4-5694B52EA10A}"/>
                </a:ext>
              </a:extLst>
            </p:cNvPr>
            <p:cNvSpPr txBox="1"/>
            <p:nvPr/>
          </p:nvSpPr>
          <p:spPr>
            <a:xfrm>
              <a:off x="9279642" y="4192530"/>
              <a:ext cx="399715" cy="707886"/>
            </a:xfrm>
            <a:prstGeom prst="rect">
              <a:avLst/>
            </a:prstGeom>
            <a:noFill/>
          </p:spPr>
          <p:txBody>
            <a:bodyPr wrap="square" rtlCol="0">
              <a:spAutoFit/>
            </a:bodyPr>
            <a:lstStyle/>
            <a:p>
              <a:r>
                <a:rPr lang="en-US" sz="4000" b="1" dirty="0">
                  <a:solidFill>
                    <a:srgbClr val="FF0000"/>
                  </a:solidFill>
                </a:rPr>
                <a:t>-</a:t>
              </a:r>
            </a:p>
          </p:txBody>
        </p:sp>
      </p:grpSp>
    </p:spTree>
    <p:extLst>
      <p:ext uri="{BB962C8B-B14F-4D97-AF65-F5344CB8AC3E}">
        <p14:creationId xmlns:p14="http://schemas.microsoft.com/office/powerpoint/2010/main" val="3188006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F74-3886-43F2-8F20-3D6121C90732}"/>
              </a:ext>
            </a:extLst>
          </p:cNvPr>
          <p:cNvSpPr>
            <a:spLocks noGrp="1"/>
          </p:cNvSpPr>
          <p:nvPr>
            <p:ph type="title"/>
          </p:nvPr>
        </p:nvSpPr>
        <p:spPr/>
        <p:txBody>
          <a:bodyPr/>
          <a:lstStyle/>
          <a:p>
            <a:r>
              <a:rPr lang="en-US" dirty="0"/>
              <a:t>Why is having a plan to pay for LTC important?</a:t>
            </a:r>
          </a:p>
        </p:txBody>
      </p:sp>
      <p:sp>
        <p:nvSpPr>
          <p:cNvPr id="32" name="TextBox 31">
            <a:extLst>
              <a:ext uri="{FF2B5EF4-FFF2-40B4-BE49-F238E27FC236}">
                <a16:creationId xmlns:a16="http://schemas.microsoft.com/office/drawing/2014/main" id="{0EE6063A-E8FA-2947-996F-E46E67EA7CD6}"/>
              </a:ext>
            </a:extLst>
          </p:cNvPr>
          <p:cNvSpPr txBox="1"/>
          <p:nvPr/>
        </p:nvSpPr>
        <p:spPr>
          <a:xfrm>
            <a:off x="889947" y="2370954"/>
            <a:ext cx="3396792" cy="369332"/>
          </a:xfrm>
          <a:prstGeom prst="rect">
            <a:avLst/>
          </a:prstGeom>
          <a:noFill/>
        </p:spPr>
        <p:txBody>
          <a:bodyPr wrap="square" lIns="0" tIns="0" rIns="0" bIns="0" rtlCol="0">
            <a:spAutoFit/>
          </a:bodyPr>
          <a:lstStyle/>
          <a:p>
            <a:r>
              <a:rPr lang="en-US" sz="2400" dirty="0">
                <a:solidFill>
                  <a:schemeClr val="accent5"/>
                </a:solidFill>
              </a:rPr>
              <a:t>Sample portfolio</a:t>
            </a:r>
            <a:endParaRPr lang="en-US" sz="2400" dirty="0"/>
          </a:p>
        </p:txBody>
      </p:sp>
      <p:pic>
        <p:nvPicPr>
          <p:cNvPr id="34" name="Picture 33">
            <a:extLst>
              <a:ext uri="{FF2B5EF4-FFF2-40B4-BE49-F238E27FC236}">
                <a16:creationId xmlns:a16="http://schemas.microsoft.com/office/drawing/2014/main" id="{F319DA35-5041-A14D-A15E-57BACC000394}"/>
              </a:ext>
            </a:extLst>
          </p:cNvPr>
          <p:cNvPicPr>
            <a:picLocks noChangeAspect="1"/>
          </p:cNvPicPr>
          <p:nvPr/>
        </p:nvPicPr>
        <p:blipFill>
          <a:blip r:embed="rId3"/>
          <a:stretch>
            <a:fillRect/>
          </a:stretch>
        </p:blipFill>
        <p:spPr>
          <a:xfrm>
            <a:off x="4318595" y="2458694"/>
            <a:ext cx="3474900" cy="3474900"/>
          </a:xfrm>
          <a:prstGeom prst="rect">
            <a:avLst/>
          </a:prstGeom>
        </p:spPr>
      </p:pic>
      <p:sp>
        <p:nvSpPr>
          <p:cNvPr id="35" name="Oval 34">
            <a:extLst>
              <a:ext uri="{FF2B5EF4-FFF2-40B4-BE49-F238E27FC236}">
                <a16:creationId xmlns:a16="http://schemas.microsoft.com/office/drawing/2014/main" id="{1A0C0ACB-A03B-EB44-B693-F1801D670A33}"/>
              </a:ext>
            </a:extLst>
          </p:cNvPr>
          <p:cNvSpPr/>
          <p:nvPr/>
        </p:nvSpPr>
        <p:spPr>
          <a:xfrm>
            <a:off x="4190475" y="2330574"/>
            <a:ext cx="3731140" cy="3731140"/>
          </a:xfrm>
          <a:prstGeom prst="ellipse">
            <a:avLst/>
          </a:prstGeom>
          <a:noFill/>
          <a:ln w="12700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48A5E0F6-1F08-FD46-96C1-47DCE76DDF2D}"/>
              </a:ext>
            </a:extLst>
          </p:cNvPr>
          <p:cNvGrpSpPr/>
          <p:nvPr/>
        </p:nvGrpSpPr>
        <p:grpSpPr>
          <a:xfrm>
            <a:off x="8355140" y="2511464"/>
            <a:ext cx="2647498" cy="1696500"/>
            <a:chOff x="9236168" y="3488257"/>
            <a:chExt cx="2647498" cy="1696500"/>
          </a:xfrm>
        </p:grpSpPr>
        <p:sp>
          <p:nvSpPr>
            <p:cNvPr id="38" name="TextBox 37">
              <a:extLst>
                <a:ext uri="{FF2B5EF4-FFF2-40B4-BE49-F238E27FC236}">
                  <a16:creationId xmlns:a16="http://schemas.microsoft.com/office/drawing/2014/main" id="{30559E92-6DE0-4846-BCD8-55EA6C88C51F}"/>
                </a:ext>
              </a:extLst>
            </p:cNvPr>
            <p:cNvSpPr txBox="1"/>
            <p:nvPr/>
          </p:nvSpPr>
          <p:spPr>
            <a:xfrm>
              <a:off x="9581026" y="3645874"/>
              <a:ext cx="2302640" cy="1538883"/>
            </a:xfrm>
            <a:prstGeom prst="rect">
              <a:avLst/>
            </a:prstGeom>
            <a:noFill/>
          </p:spPr>
          <p:txBody>
            <a:bodyPr wrap="square" rtlCol="0">
              <a:spAutoFit/>
            </a:bodyPr>
            <a:lstStyle/>
            <a:p>
              <a:pPr>
                <a:spcAft>
                  <a:spcPts val="1200"/>
                </a:spcAft>
              </a:pPr>
              <a:r>
                <a:rPr lang="en-US" sz="1600" b="1" dirty="0">
                  <a:solidFill>
                    <a:srgbClr val="00B050"/>
                  </a:solidFill>
                </a:rPr>
                <a:t>Income</a:t>
              </a:r>
            </a:p>
            <a:p>
              <a:pPr>
                <a:spcAft>
                  <a:spcPts val="1200"/>
                </a:spcAft>
              </a:pPr>
              <a:r>
                <a:rPr lang="en-US" sz="1600" b="1" dirty="0">
                  <a:solidFill>
                    <a:srgbClr val="FF0000"/>
                  </a:solidFill>
                </a:rPr>
                <a:t>Living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39" name="TextBox 38">
              <a:extLst>
                <a:ext uri="{FF2B5EF4-FFF2-40B4-BE49-F238E27FC236}">
                  <a16:creationId xmlns:a16="http://schemas.microsoft.com/office/drawing/2014/main" id="{B7887833-C40F-5C4A-A452-E88D44818C9B}"/>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40" name="TextBox 39">
              <a:extLst>
                <a:ext uri="{FF2B5EF4-FFF2-40B4-BE49-F238E27FC236}">
                  <a16:creationId xmlns:a16="http://schemas.microsoft.com/office/drawing/2014/main" id="{C4FFEADB-1B52-4B4A-A166-07B003E467E5}"/>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grpSp>
      <p:grpSp>
        <p:nvGrpSpPr>
          <p:cNvPr id="42" name="Group 41">
            <a:extLst>
              <a:ext uri="{FF2B5EF4-FFF2-40B4-BE49-F238E27FC236}">
                <a16:creationId xmlns:a16="http://schemas.microsoft.com/office/drawing/2014/main" id="{5E32D127-7F19-B542-AED9-3B998BB4ED78}"/>
              </a:ext>
            </a:extLst>
          </p:cNvPr>
          <p:cNvGrpSpPr/>
          <p:nvPr/>
        </p:nvGrpSpPr>
        <p:grpSpPr>
          <a:xfrm>
            <a:off x="9143736" y="5154404"/>
            <a:ext cx="2647498" cy="1696500"/>
            <a:chOff x="9236168" y="3488257"/>
            <a:chExt cx="2647498" cy="1696500"/>
          </a:xfrm>
        </p:grpSpPr>
        <p:sp>
          <p:nvSpPr>
            <p:cNvPr id="44" name="TextBox 43">
              <a:extLst>
                <a:ext uri="{FF2B5EF4-FFF2-40B4-BE49-F238E27FC236}">
                  <a16:creationId xmlns:a16="http://schemas.microsoft.com/office/drawing/2014/main" id="{7AB0C275-8E6E-E94B-B44D-BF68F8C07C26}"/>
                </a:ext>
              </a:extLst>
            </p:cNvPr>
            <p:cNvSpPr txBox="1"/>
            <p:nvPr/>
          </p:nvSpPr>
          <p:spPr>
            <a:xfrm>
              <a:off x="9581026" y="3645874"/>
              <a:ext cx="2302640" cy="1538883"/>
            </a:xfrm>
            <a:prstGeom prst="rect">
              <a:avLst/>
            </a:prstGeom>
            <a:noFill/>
          </p:spPr>
          <p:txBody>
            <a:bodyPr wrap="square" rtlCol="0">
              <a:spAutoFit/>
            </a:bodyPr>
            <a:lstStyle/>
            <a:p>
              <a:pPr>
                <a:spcAft>
                  <a:spcPts val="1200"/>
                </a:spcAft>
              </a:pPr>
              <a:r>
                <a:rPr lang="en-US" sz="1600" b="1" dirty="0">
                  <a:solidFill>
                    <a:srgbClr val="00B050"/>
                  </a:solidFill>
                </a:rPr>
                <a:t>LTC benefit</a:t>
              </a:r>
            </a:p>
            <a:p>
              <a:pPr>
                <a:spcAft>
                  <a:spcPts val="1200"/>
                </a:spcAft>
              </a:pPr>
              <a:r>
                <a:rPr lang="en-US" sz="1600" b="1" dirty="0">
                  <a:solidFill>
                    <a:srgbClr val="FF0000"/>
                  </a:solidFill>
                </a:rPr>
                <a:t>LTC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45" name="TextBox 44">
              <a:extLst>
                <a:ext uri="{FF2B5EF4-FFF2-40B4-BE49-F238E27FC236}">
                  <a16:creationId xmlns:a16="http://schemas.microsoft.com/office/drawing/2014/main" id="{AEF44EF3-C9C2-8044-AD7E-AF379977149D}"/>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46" name="TextBox 45">
              <a:extLst>
                <a:ext uri="{FF2B5EF4-FFF2-40B4-BE49-F238E27FC236}">
                  <a16:creationId xmlns:a16="http://schemas.microsoft.com/office/drawing/2014/main" id="{9452362F-FCC0-5243-B7E7-CC8AB5D052FC}"/>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grpSp>
      <p:pic>
        <p:nvPicPr>
          <p:cNvPr id="8" name="Picture 7">
            <a:extLst>
              <a:ext uri="{FF2B5EF4-FFF2-40B4-BE49-F238E27FC236}">
                <a16:creationId xmlns:a16="http://schemas.microsoft.com/office/drawing/2014/main" id="{6844B229-E049-6B46-93FF-2735C8A39F5A}"/>
              </a:ext>
            </a:extLst>
          </p:cNvPr>
          <p:cNvPicPr>
            <a:picLocks noChangeAspect="1"/>
          </p:cNvPicPr>
          <p:nvPr/>
        </p:nvPicPr>
        <p:blipFill>
          <a:blip r:embed="rId4"/>
          <a:stretch>
            <a:fillRect/>
          </a:stretch>
        </p:blipFill>
        <p:spPr>
          <a:xfrm>
            <a:off x="6092116" y="4194673"/>
            <a:ext cx="2311400" cy="711200"/>
          </a:xfrm>
          <a:prstGeom prst="rect">
            <a:avLst/>
          </a:prstGeom>
        </p:spPr>
      </p:pic>
      <p:sp>
        <p:nvSpPr>
          <p:cNvPr id="48" name="Right Arrow 47">
            <a:extLst>
              <a:ext uri="{FF2B5EF4-FFF2-40B4-BE49-F238E27FC236}">
                <a16:creationId xmlns:a16="http://schemas.microsoft.com/office/drawing/2014/main" id="{7B9CC7EC-945F-4D4D-9274-C8E45E40E796}"/>
              </a:ext>
            </a:extLst>
          </p:cNvPr>
          <p:cNvSpPr/>
          <p:nvPr/>
        </p:nvSpPr>
        <p:spPr>
          <a:xfrm rot="583270">
            <a:off x="8314179" y="4186685"/>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256532-F232-384B-8E5C-0DCA223E9C2D}"/>
              </a:ext>
            </a:extLst>
          </p:cNvPr>
          <p:cNvSpPr txBox="1"/>
          <p:nvPr/>
        </p:nvSpPr>
        <p:spPr>
          <a:xfrm>
            <a:off x="10230088" y="4429772"/>
            <a:ext cx="1545100" cy="579646"/>
          </a:xfrm>
          <a:prstGeom prst="rect">
            <a:avLst/>
          </a:prstGeom>
          <a:noFill/>
        </p:spPr>
        <p:txBody>
          <a:bodyPr wrap="square" rtlCol="0">
            <a:spAutoFit/>
          </a:bodyPr>
          <a:lstStyle/>
          <a:p>
            <a:pPr>
              <a:lnSpc>
                <a:spcPts val="1860"/>
              </a:lnSpc>
            </a:pPr>
            <a:r>
              <a:rPr lang="en-US" b="1" dirty="0">
                <a:solidFill>
                  <a:schemeClr val="accent5"/>
                </a:solidFill>
              </a:rPr>
              <a:t>LTC </a:t>
            </a:r>
          </a:p>
          <a:p>
            <a:pPr>
              <a:lnSpc>
                <a:spcPts val="1860"/>
              </a:lnSpc>
            </a:pPr>
            <a:r>
              <a:rPr lang="en-US" b="1" dirty="0">
                <a:solidFill>
                  <a:schemeClr val="accent5"/>
                </a:solidFill>
              </a:rPr>
              <a:t>policy</a:t>
            </a:r>
            <a:endParaRPr lang="en-US" dirty="0">
              <a:solidFill>
                <a:schemeClr val="accent5"/>
              </a:solidFill>
            </a:endParaRPr>
          </a:p>
        </p:txBody>
      </p:sp>
      <p:pic>
        <p:nvPicPr>
          <p:cNvPr id="51" name="Graphic 50">
            <a:extLst>
              <a:ext uri="{FF2B5EF4-FFF2-40B4-BE49-F238E27FC236}">
                <a16:creationId xmlns:a16="http://schemas.microsoft.com/office/drawing/2014/main" id="{74E538F6-6D3A-4845-887E-EE94FBC1D6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843" y="4264981"/>
            <a:ext cx="1033272" cy="1033272"/>
          </a:xfrm>
          <a:prstGeom prst="rect">
            <a:avLst/>
          </a:prstGeom>
        </p:spPr>
      </p:pic>
      <p:sp>
        <p:nvSpPr>
          <p:cNvPr id="52" name="Right Arrow 51">
            <a:extLst>
              <a:ext uri="{FF2B5EF4-FFF2-40B4-BE49-F238E27FC236}">
                <a16:creationId xmlns:a16="http://schemas.microsoft.com/office/drawing/2014/main" id="{C68DBE0F-DDBE-6642-B485-A372FC26D948}"/>
              </a:ext>
            </a:extLst>
          </p:cNvPr>
          <p:cNvSpPr/>
          <p:nvPr/>
        </p:nvSpPr>
        <p:spPr>
          <a:xfrm rot="19800000">
            <a:off x="7735255" y="2815088"/>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F5DB6896-0385-7847-BC36-07A4D2358742}"/>
              </a:ext>
            </a:extLst>
          </p:cNvPr>
          <p:cNvGrpSpPr/>
          <p:nvPr/>
        </p:nvGrpSpPr>
        <p:grpSpPr>
          <a:xfrm>
            <a:off x="876300" y="3578994"/>
            <a:ext cx="3660134" cy="1641475"/>
            <a:chOff x="876300" y="3157683"/>
            <a:chExt cx="3660134" cy="1641475"/>
          </a:xfrm>
        </p:grpSpPr>
        <p:sp>
          <p:nvSpPr>
            <p:cNvPr id="58" name="TextBox 57">
              <a:extLst>
                <a:ext uri="{FF2B5EF4-FFF2-40B4-BE49-F238E27FC236}">
                  <a16:creationId xmlns:a16="http://schemas.microsoft.com/office/drawing/2014/main" id="{3BC3699C-97E8-8344-9B01-34137C204563}"/>
                </a:ext>
              </a:extLst>
            </p:cNvPr>
            <p:cNvSpPr txBox="1"/>
            <p:nvPr/>
          </p:nvSpPr>
          <p:spPr>
            <a:xfrm>
              <a:off x="1051356" y="3157683"/>
              <a:ext cx="3485078" cy="1641475"/>
            </a:xfrm>
            <a:prstGeom prst="rect">
              <a:avLst/>
            </a:prstGeom>
            <a:noFill/>
          </p:spPr>
          <p:txBody>
            <a:bodyPr wrap="square" rtlCol="0">
              <a:spAutoFit/>
            </a:bodyPr>
            <a:lstStyle/>
            <a:p>
              <a:pPr>
                <a:lnSpc>
                  <a:spcPts val="1980"/>
                </a:lnSpc>
                <a:spcAft>
                  <a:spcPts val="600"/>
                </a:spcAft>
              </a:pPr>
              <a:r>
                <a:rPr lang="en-US" sz="1400" dirty="0"/>
                <a:t>Investments/retirement savings</a:t>
              </a:r>
            </a:p>
            <a:p>
              <a:pPr>
                <a:lnSpc>
                  <a:spcPts val="1980"/>
                </a:lnSpc>
                <a:spcAft>
                  <a:spcPts val="600"/>
                </a:spcAft>
              </a:pPr>
              <a:r>
                <a:rPr lang="en-US" sz="1400" dirty="0"/>
                <a:t>Tangible assets (home, car, cabin)</a:t>
              </a:r>
            </a:p>
            <a:p>
              <a:pPr>
                <a:lnSpc>
                  <a:spcPts val="1980"/>
                </a:lnSpc>
                <a:spcAft>
                  <a:spcPts val="600"/>
                </a:spcAft>
              </a:pPr>
              <a:r>
                <a:rPr lang="en-US" sz="1400" dirty="0"/>
                <a:t>Liquid assets</a:t>
              </a:r>
            </a:p>
            <a:p>
              <a:pPr>
                <a:lnSpc>
                  <a:spcPts val="1980"/>
                </a:lnSpc>
                <a:spcAft>
                  <a:spcPts val="600"/>
                </a:spcAft>
              </a:pPr>
              <a:r>
                <a:rPr lang="en-US" sz="1400" dirty="0"/>
                <a:t>Life insurance</a:t>
              </a:r>
            </a:p>
            <a:p>
              <a:endParaRPr lang="en-US" sz="1400" dirty="0"/>
            </a:p>
          </p:txBody>
        </p:sp>
        <p:sp>
          <p:nvSpPr>
            <p:cNvPr id="59" name="Rectangle 58">
              <a:extLst>
                <a:ext uri="{FF2B5EF4-FFF2-40B4-BE49-F238E27FC236}">
                  <a16:creationId xmlns:a16="http://schemas.microsoft.com/office/drawing/2014/main" id="{C6D887FD-ECD8-AE41-A099-8827B82ADD09}"/>
                </a:ext>
              </a:extLst>
            </p:cNvPr>
            <p:cNvSpPr/>
            <p:nvPr/>
          </p:nvSpPr>
          <p:spPr>
            <a:xfrm>
              <a:off x="876300" y="3235843"/>
              <a:ext cx="184359" cy="184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932BC60D-BE7B-A24D-AD54-D5E54188E094}"/>
                </a:ext>
              </a:extLst>
            </p:cNvPr>
            <p:cNvSpPr/>
            <p:nvPr/>
          </p:nvSpPr>
          <p:spPr>
            <a:xfrm>
              <a:off x="876300" y="3553695"/>
              <a:ext cx="184359" cy="184359"/>
            </a:xfrm>
            <a:prstGeom prst="rect">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4A4BD3E-7A53-DC47-987C-8D42842DED64}"/>
                </a:ext>
              </a:extLst>
            </p:cNvPr>
            <p:cNvSpPr/>
            <p:nvPr/>
          </p:nvSpPr>
          <p:spPr>
            <a:xfrm>
              <a:off x="876300" y="3888666"/>
              <a:ext cx="184359" cy="184359"/>
            </a:xfrm>
            <a:prstGeom prst="rect">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C9905004-CFEB-A14A-BEB5-DC8B95DD56EE}"/>
                </a:ext>
              </a:extLst>
            </p:cNvPr>
            <p:cNvSpPr/>
            <p:nvPr/>
          </p:nvSpPr>
          <p:spPr>
            <a:xfrm>
              <a:off x="876300" y="4212349"/>
              <a:ext cx="184359" cy="184359"/>
            </a:xfrm>
            <a:prstGeom prst="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A05980FC-5591-45FA-A5AF-E3DA1B618D67}"/>
              </a:ext>
            </a:extLst>
          </p:cNvPr>
          <p:cNvSpPr txBox="1"/>
          <p:nvPr/>
        </p:nvSpPr>
        <p:spPr>
          <a:xfrm>
            <a:off x="813442" y="6391544"/>
            <a:ext cx="10043243" cy="400110"/>
          </a:xfrm>
          <a:prstGeom prst="rect">
            <a:avLst/>
          </a:prstGeom>
          <a:noFill/>
        </p:spPr>
        <p:txBody>
          <a:bodyPr wrap="square" rtlCol="0">
            <a:spAutoFit/>
          </a:bodyPr>
          <a:lstStyle/>
          <a:p>
            <a:r>
              <a:rPr lang="en-US" sz="1000" dirty="0"/>
              <a:t>This is a hypothetical example for illustrative purposes only. Your particular circumstances may be different than those shown. You should ask your financial professional to run a personalized illustration for you.</a:t>
            </a:r>
          </a:p>
        </p:txBody>
      </p:sp>
    </p:spTree>
    <p:extLst>
      <p:ext uri="{BB962C8B-B14F-4D97-AF65-F5344CB8AC3E}">
        <p14:creationId xmlns:p14="http://schemas.microsoft.com/office/powerpoint/2010/main" val="287055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SecureCare</a:t>
            </a:r>
            <a:r>
              <a:rPr lang="en-US" dirty="0"/>
              <a:t> III: </a:t>
            </a:r>
            <a:br>
              <a:rPr lang="en-US" dirty="0"/>
            </a:br>
            <a:r>
              <a:rPr lang="en-US" dirty="0"/>
              <a:t>A flexible LTC option</a:t>
            </a:r>
          </a:p>
        </p:txBody>
      </p:sp>
      <p:sp>
        <p:nvSpPr>
          <p:cNvPr id="5" name="Oval 4">
            <a:extLst>
              <a:ext uri="{FF2B5EF4-FFF2-40B4-BE49-F238E27FC236}">
                <a16:creationId xmlns:a16="http://schemas.microsoft.com/office/drawing/2014/main" id="{5E240EC2-0D41-A744-97AB-CD5A06C6F860}"/>
              </a:ext>
            </a:extLst>
          </p:cNvPr>
          <p:cNvSpPr/>
          <p:nvPr/>
        </p:nvSpPr>
        <p:spPr>
          <a:xfrm>
            <a:off x="7739703" y="3530186"/>
            <a:ext cx="2531945" cy="25319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3F40E67-A890-E140-AC4D-AFBB6DA592A7}"/>
              </a:ext>
            </a:extLst>
          </p:cNvPr>
          <p:cNvPicPr>
            <a:picLocks noChangeAspect="1"/>
          </p:cNvPicPr>
          <p:nvPr/>
        </p:nvPicPr>
        <p:blipFill>
          <a:blip r:embed="rId3"/>
          <a:stretch>
            <a:fillRect/>
          </a:stretch>
        </p:blipFill>
        <p:spPr>
          <a:xfrm>
            <a:off x="4826401" y="3538386"/>
            <a:ext cx="2531945" cy="2531945"/>
          </a:xfrm>
          <a:prstGeom prst="rect">
            <a:avLst/>
          </a:prstGeom>
        </p:spPr>
      </p:pic>
      <p:pic>
        <p:nvPicPr>
          <p:cNvPr id="11" name="Picture 10">
            <a:extLst>
              <a:ext uri="{FF2B5EF4-FFF2-40B4-BE49-F238E27FC236}">
                <a16:creationId xmlns:a16="http://schemas.microsoft.com/office/drawing/2014/main" id="{4FE4B722-591A-584F-9AE1-3FD7B479C0DE}"/>
              </a:ext>
            </a:extLst>
          </p:cNvPr>
          <p:cNvPicPr>
            <a:picLocks noChangeAspect="1"/>
          </p:cNvPicPr>
          <p:nvPr/>
        </p:nvPicPr>
        <p:blipFill>
          <a:blip r:embed="rId3"/>
          <a:stretch>
            <a:fillRect/>
          </a:stretch>
        </p:blipFill>
        <p:spPr>
          <a:xfrm>
            <a:off x="1940099" y="3521990"/>
            <a:ext cx="2531945" cy="2531945"/>
          </a:xfrm>
          <a:prstGeom prst="rect">
            <a:avLst/>
          </a:prstGeom>
        </p:spPr>
      </p:pic>
      <p:pic>
        <p:nvPicPr>
          <p:cNvPr id="12" name="Picture 11">
            <a:extLst>
              <a:ext uri="{FF2B5EF4-FFF2-40B4-BE49-F238E27FC236}">
                <a16:creationId xmlns:a16="http://schemas.microsoft.com/office/drawing/2014/main" id="{05DA19A4-387A-A241-8BF7-EABC40C6551F}"/>
              </a:ext>
            </a:extLst>
          </p:cNvPr>
          <p:cNvPicPr>
            <a:picLocks noChangeAspect="1"/>
          </p:cNvPicPr>
          <p:nvPr/>
        </p:nvPicPr>
        <p:blipFill rotWithShape="1">
          <a:blip r:embed="rId3"/>
          <a:srcRect l="49293"/>
          <a:stretch/>
        </p:blipFill>
        <p:spPr>
          <a:xfrm>
            <a:off x="301860" y="3429000"/>
            <a:ext cx="1283882" cy="2531945"/>
          </a:xfrm>
          <a:prstGeom prst="rect">
            <a:avLst/>
          </a:prstGeom>
        </p:spPr>
      </p:pic>
      <p:pic>
        <p:nvPicPr>
          <p:cNvPr id="13" name="Picture 12">
            <a:extLst>
              <a:ext uri="{FF2B5EF4-FFF2-40B4-BE49-F238E27FC236}">
                <a16:creationId xmlns:a16="http://schemas.microsoft.com/office/drawing/2014/main" id="{C23090B8-26C2-8B4A-996F-4279F0F12C09}"/>
              </a:ext>
            </a:extLst>
          </p:cNvPr>
          <p:cNvPicPr>
            <a:picLocks noChangeAspect="1"/>
          </p:cNvPicPr>
          <p:nvPr/>
        </p:nvPicPr>
        <p:blipFill rotWithShape="1">
          <a:blip r:embed="rId3"/>
          <a:srcRect r="48732"/>
          <a:stretch/>
        </p:blipFill>
        <p:spPr>
          <a:xfrm>
            <a:off x="10592061" y="3521989"/>
            <a:ext cx="1298079" cy="2531945"/>
          </a:xfrm>
          <a:prstGeom prst="rect">
            <a:avLst/>
          </a:prstGeom>
        </p:spPr>
      </p:pic>
      <p:sp>
        <p:nvSpPr>
          <p:cNvPr id="27" name="Graphic 21">
            <a:extLst>
              <a:ext uri="{FF2B5EF4-FFF2-40B4-BE49-F238E27FC236}">
                <a16:creationId xmlns:a16="http://schemas.microsoft.com/office/drawing/2014/main" id="{8C47ADC8-3DD6-4498-B911-EEF4113DA96D}"/>
              </a:ext>
            </a:extLst>
          </p:cNvPr>
          <p:cNvSpPr/>
          <p:nvPr/>
        </p:nvSpPr>
        <p:spPr>
          <a:xfrm>
            <a:off x="9718596" y="4782399"/>
            <a:ext cx="97730" cy="805295"/>
          </a:xfrm>
          <a:custGeom>
            <a:avLst/>
            <a:gdLst>
              <a:gd name="connsiteX0" fmla="*/ 48865 w 97730"/>
              <a:gd name="connsiteY0" fmla="*/ 805296 h 805295"/>
              <a:gd name="connsiteX1" fmla="*/ 0 w 97730"/>
              <a:gd name="connsiteY1" fmla="*/ 756431 h 805295"/>
              <a:gd name="connsiteX2" fmla="*/ 0 w 97730"/>
              <a:gd name="connsiteY2" fmla="*/ 48865 h 805295"/>
              <a:gd name="connsiteX3" fmla="*/ 48865 w 97730"/>
              <a:gd name="connsiteY3" fmla="*/ 0 h 805295"/>
              <a:gd name="connsiteX4" fmla="*/ 97730 w 97730"/>
              <a:gd name="connsiteY4" fmla="*/ 48865 h 805295"/>
              <a:gd name="connsiteX5" fmla="*/ 97730 w 97730"/>
              <a:gd name="connsiteY5" fmla="*/ 756431 h 805295"/>
              <a:gd name="connsiteX6" fmla="*/ 48865 w 97730"/>
              <a:gd name="connsiteY6" fmla="*/ 805296 h 8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30" h="805295">
                <a:moveTo>
                  <a:pt x="48865" y="805296"/>
                </a:moveTo>
                <a:cubicBezTo>
                  <a:pt x="21882" y="805296"/>
                  <a:pt x="0" y="783414"/>
                  <a:pt x="0" y="756431"/>
                </a:cubicBezTo>
                <a:lnTo>
                  <a:pt x="0" y="48865"/>
                </a:lnTo>
                <a:cubicBezTo>
                  <a:pt x="0" y="21878"/>
                  <a:pt x="21882" y="0"/>
                  <a:pt x="48865" y="0"/>
                </a:cubicBezTo>
                <a:cubicBezTo>
                  <a:pt x="75848" y="0"/>
                  <a:pt x="97730" y="21878"/>
                  <a:pt x="97730" y="48865"/>
                </a:cubicBezTo>
                <a:lnTo>
                  <a:pt x="97730" y="756431"/>
                </a:lnTo>
                <a:cubicBezTo>
                  <a:pt x="97730" y="783414"/>
                  <a:pt x="75848" y="805296"/>
                  <a:pt x="48865" y="805296"/>
                </a:cubicBezTo>
                <a:close/>
              </a:path>
            </a:pathLst>
          </a:custGeom>
          <a:solidFill>
            <a:schemeClr val="bg1"/>
          </a:solidFill>
          <a:ln w="9737" cap="flat">
            <a:noFill/>
            <a:prstDash val="solid"/>
            <a:miter/>
          </a:ln>
        </p:spPr>
        <p:txBody>
          <a:bodyPr rtlCol="0" anchor="ctr"/>
          <a:lstStyle/>
          <a:p>
            <a:endParaRPr lang="en-US"/>
          </a:p>
        </p:txBody>
      </p:sp>
      <p:sp>
        <p:nvSpPr>
          <p:cNvPr id="28" name="Graphic 21">
            <a:extLst>
              <a:ext uri="{FF2B5EF4-FFF2-40B4-BE49-F238E27FC236}">
                <a16:creationId xmlns:a16="http://schemas.microsoft.com/office/drawing/2014/main" id="{8C47ADC8-3DD6-4498-B911-EEF4113DA96D}"/>
              </a:ext>
            </a:extLst>
          </p:cNvPr>
          <p:cNvSpPr/>
          <p:nvPr/>
        </p:nvSpPr>
        <p:spPr>
          <a:xfrm>
            <a:off x="8260464" y="3940552"/>
            <a:ext cx="1389623" cy="1567394"/>
          </a:xfrm>
          <a:custGeom>
            <a:avLst/>
            <a:gdLst>
              <a:gd name="connsiteX0" fmla="*/ 1349359 w 1389623"/>
              <a:gd name="connsiteY0" fmla="*/ 1305576 h 1567394"/>
              <a:gd name="connsiteX1" fmla="*/ 1388451 w 1389623"/>
              <a:gd name="connsiteY1" fmla="*/ 1266484 h 1567394"/>
              <a:gd name="connsiteX2" fmla="*/ 1388451 w 1389623"/>
              <a:gd name="connsiteY2" fmla="*/ 1029977 h 1567394"/>
              <a:gd name="connsiteX3" fmla="*/ 1389624 w 1389623"/>
              <a:gd name="connsiteY3" fmla="*/ 932247 h 1567394"/>
              <a:gd name="connsiteX4" fmla="*/ 1062717 w 1389623"/>
              <a:gd name="connsiteY4" fmla="*/ 932247 h 1567394"/>
              <a:gd name="connsiteX5" fmla="*/ 1341052 w 1389623"/>
              <a:gd name="connsiteY5" fmla="*/ 514940 h 1567394"/>
              <a:gd name="connsiteX6" fmla="*/ 670526 w 1389623"/>
              <a:gd name="connsiteY6" fmla="*/ 0 h 1567394"/>
              <a:gd name="connsiteX7" fmla="*/ 0 w 1389623"/>
              <a:gd name="connsiteY7" fmla="*/ 514940 h 1567394"/>
              <a:gd name="connsiteX8" fmla="*/ 0 w 1389623"/>
              <a:gd name="connsiteY8" fmla="*/ 524713 h 1567394"/>
              <a:gd name="connsiteX9" fmla="*/ 0 w 1389623"/>
              <a:gd name="connsiteY9" fmla="*/ 524713 h 1567394"/>
              <a:gd name="connsiteX10" fmla="*/ 0 w 1389623"/>
              <a:gd name="connsiteY10" fmla="*/ 1062228 h 1567394"/>
              <a:gd name="connsiteX11" fmla="*/ 657430 w 1389623"/>
              <a:gd name="connsiteY11" fmla="*/ 1567395 h 1567394"/>
              <a:gd name="connsiteX12" fmla="*/ 1389624 w 1389623"/>
              <a:gd name="connsiteY12" fmla="*/ 1567395 h 1567394"/>
              <a:gd name="connsiteX13" fmla="*/ 1389624 w 1389623"/>
              <a:gd name="connsiteY13" fmla="*/ 1469665 h 1567394"/>
              <a:gd name="connsiteX14" fmla="*/ 657430 w 1389623"/>
              <a:gd name="connsiteY14" fmla="*/ 1469665 h 1567394"/>
              <a:gd name="connsiteX15" fmla="*/ 97730 w 1389623"/>
              <a:gd name="connsiteY15" fmla="*/ 1062228 h 1567394"/>
              <a:gd name="connsiteX16" fmla="*/ 97730 w 1389623"/>
              <a:gd name="connsiteY16" fmla="*/ 782427 h 1567394"/>
              <a:gd name="connsiteX17" fmla="*/ 170930 w 1389623"/>
              <a:gd name="connsiteY17" fmla="*/ 857777 h 1567394"/>
              <a:gd name="connsiteX18" fmla="*/ 170930 w 1389623"/>
              <a:gd name="connsiteY18" fmla="*/ 1065355 h 1567394"/>
              <a:gd name="connsiteX19" fmla="*/ 210022 w 1389623"/>
              <a:gd name="connsiteY19" fmla="*/ 1104447 h 1567394"/>
              <a:gd name="connsiteX20" fmla="*/ 249114 w 1389623"/>
              <a:gd name="connsiteY20" fmla="*/ 1065355 h 1567394"/>
              <a:gd name="connsiteX21" fmla="*/ 249114 w 1389623"/>
              <a:gd name="connsiteY21" fmla="*/ 915047 h 1567394"/>
              <a:gd name="connsiteX22" fmla="*/ 352415 w 1389623"/>
              <a:gd name="connsiteY22" fmla="*/ 968114 h 1567394"/>
              <a:gd name="connsiteX23" fmla="*/ 352415 w 1389623"/>
              <a:gd name="connsiteY23" fmla="*/ 1092427 h 1567394"/>
              <a:gd name="connsiteX24" fmla="*/ 391507 w 1389623"/>
              <a:gd name="connsiteY24" fmla="*/ 1131519 h 1567394"/>
              <a:gd name="connsiteX25" fmla="*/ 430599 w 1389623"/>
              <a:gd name="connsiteY25" fmla="*/ 1092427 h 1567394"/>
              <a:gd name="connsiteX26" fmla="*/ 430599 w 1389623"/>
              <a:gd name="connsiteY26" fmla="*/ 995674 h 1567394"/>
              <a:gd name="connsiteX27" fmla="*/ 542304 w 1389623"/>
              <a:gd name="connsiteY27" fmla="*/ 1020497 h 1567394"/>
              <a:gd name="connsiteX28" fmla="*/ 542304 w 1389623"/>
              <a:gd name="connsiteY28" fmla="*/ 1271566 h 1567394"/>
              <a:gd name="connsiteX29" fmla="*/ 581396 w 1389623"/>
              <a:gd name="connsiteY29" fmla="*/ 1310658 h 1567394"/>
              <a:gd name="connsiteX30" fmla="*/ 620488 w 1389623"/>
              <a:gd name="connsiteY30" fmla="*/ 1271566 h 1567394"/>
              <a:gd name="connsiteX31" fmla="*/ 620488 w 1389623"/>
              <a:gd name="connsiteY31" fmla="*/ 1028120 h 1567394"/>
              <a:gd name="connsiteX32" fmla="*/ 657235 w 1389623"/>
              <a:gd name="connsiteY32" fmla="*/ 1029488 h 1567394"/>
              <a:gd name="connsiteX33" fmla="*/ 657235 w 1389623"/>
              <a:gd name="connsiteY33" fmla="*/ 1029488 h 1567394"/>
              <a:gd name="connsiteX34" fmla="*/ 737764 w 1389623"/>
              <a:gd name="connsiteY34" fmla="*/ 1029488 h 1567394"/>
              <a:gd name="connsiteX35" fmla="*/ 737764 w 1389623"/>
              <a:gd name="connsiteY35" fmla="*/ 1153801 h 1567394"/>
              <a:gd name="connsiteX36" fmla="*/ 776856 w 1389623"/>
              <a:gd name="connsiteY36" fmla="*/ 1192893 h 1567394"/>
              <a:gd name="connsiteX37" fmla="*/ 815948 w 1389623"/>
              <a:gd name="connsiteY37" fmla="*/ 1153801 h 1567394"/>
              <a:gd name="connsiteX38" fmla="*/ 815948 w 1389623"/>
              <a:gd name="connsiteY38" fmla="*/ 1029977 h 1567394"/>
              <a:gd name="connsiteX39" fmla="*/ 931856 w 1389623"/>
              <a:gd name="connsiteY39" fmla="*/ 1029977 h 1567394"/>
              <a:gd name="connsiteX40" fmla="*/ 931856 w 1389623"/>
              <a:gd name="connsiteY40" fmla="*/ 1271566 h 1567394"/>
              <a:gd name="connsiteX41" fmla="*/ 970948 w 1389623"/>
              <a:gd name="connsiteY41" fmla="*/ 1310658 h 1567394"/>
              <a:gd name="connsiteX42" fmla="*/ 1010040 w 1389623"/>
              <a:gd name="connsiteY42" fmla="*/ 1271566 h 1567394"/>
              <a:gd name="connsiteX43" fmla="*/ 1010040 w 1389623"/>
              <a:gd name="connsiteY43" fmla="*/ 1029977 h 1567394"/>
              <a:gd name="connsiteX44" fmla="*/ 1116175 w 1389623"/>
              <a:gd name="connsiteY44" fmla="*/ 1029977 h 1567394"/>
              <a:gd name="connsiteX45" fmla="*/ 1116175 w 1389623"/>
              <a:gd name="connsiteY45" fmla="*/ 1154290 h 1567394"/>
              <a:gd name="connsiteX46" fmla="*/ 1155267 w 1389623"/>
              <a:gd name="connsiteY46" fmla="*/ 1193382 h 1567394"/>
              <a:gd name="connsiteX47" fmla="*/ 1194359 w 1389623"/>
              <a:gd name="connsiteY47" fmla="*/ 1154290 h 1567394"/>
              <a:gd name="connsiteX48" fmla="*/ 1194359 w 1389623"/>
              <a:gd name="connsiteY48" fmla="*/ 1029977 h 1567394"/>
              <a:gd name="connsiteX49" fmla="*/ 1310267 w 1389623"/>
              <a:gd name="connsiteY49" fmla="*/ 1029977 h 1567394"/>
              <a:gd name="connsiteX50" fmla="*/ 1310267 w 1389623"/>
              <a:gd name="connsiteY50" fmla="*/ 1266484 h 1567394"/>
              <a:gd name="connsiteX51" fmla="*/ 1349359 w 1389623"/>
              <a:gd name="connsiteY51" fmla="*/ 1305576 h 1567394"/>
              <a:gd name="connsiteX52" fmla="*/ 97730 w 1389623"/>
              <a:gd name="connsiteY52" fmla="*/ 514940 h 1567394"/>
              <a:gd name="connsiteX53" fmla="*/ 670526 w 1389623"/>
              <a:gd name="connsiteY53" fmla="*/ 97730 h 1567394"/>
              <a:gd name="connsiteX54" fmla="*/ 1243322 w 1389623"/>
              <a:gd name="connsiteY54" fmla="*/ 514940 h 1567394"/>
              <a:gd name="connsiteX55" fmla="*/ 670526 w 1389623"/>
              <a:gd name="connsiteY55" fmla="*/ 932247 h 1567394"/>
              <a:gd name="connsiteX56" fmla="*/ 97730 w 1389623"/>
              <a:gd name="connsiteY56" fmla="*/ 514940 h 15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389623" h="1567394">
                <a:moveTo>
                  <a:pt x="1349359" y="1305576"/>
                </a:moveTo>
                <a:cubicBezTo>
                  <a:pt x="1370948" y="1305576"/>
                  <a:pt x="1388451" y="1288072"/>
                  <a:pt x="1388451" y="1266484"/>
                </a:cubicBezTo>
                <a:lnTo>
                  <a:pt x="1388451" y="1029977"/>
                </a:lnTo>
                <a:lnTo>
                  <a:pt x="1389624" y="932247"/>
                </a:lnTo>
                <a:lnTo>
                  <a:pt x="1062717" y="932247"/>
                </a:lnTo>
                <a:cubicBezTo>
                  <a:pt x="1231203" y="838622"/>
                  <a:pt x="1341052" y="686554"/>
                  <a:pt x="1341052" y="514940"/>
                </a:cubicBezTo>
                <a:cubicBezTo>
                  <a:pt x="1341052" y="231523"/>
                  <a:pt x="1040239" y="0"/>
                  <a:pt x="670526" y="0"/>
                </a:cubicBezTo>
                <a:cubicBezTo>
                  <a:pt x="300813" y="0"/>
                  <a:pt x="0" y="231034"/>
                  <a:pt x="0" y="514940"/>
                </a:cubicBezTo>
                <a:cubicBezTo>
                  <a:pt x="0" y="518263"/>
                  <a:pt x="0" y="521488"/>
                  <a:pt x="0" y="524713"/>
                </a:cubicBezTo>
                <a:lnTo>
                  <a:pt x="0" y="524713"/>
                </a:lnTo>
                <a:lnTo>
                  <a:pt x="0" y="1062228"/>
                </a:lnTo>
                <a:cubicBezTo>
                  <a:pt x="0" y="1340759"/>
                  <a:pt x="294949" y="1567395"/>
                  <a:pt x="657430" y="1567395"/>
                </a:cubicBezTo>
                <a:lnTo>
                  <a:pt x="1389624" y="1567395"/>
                </a:lnTo>
                <a:lnTo>
                  <a:pt x="1389624" y="1469665"/>
                </a:lnTo>
                <a:lnTo>
                  <a:pt x="657430" y="1469665"/>
                </a:lnTo>
                <a:cubicBezTo>
                  <a:pt x="348799" y="1469665"/>
                  <a:pt x="97730" y="1286909"/>
                  <a:pt x="97730" y="1062228"/>
                </a:cubicBezTo>
                <a:lnTo>
                  <a:pt x="97730" y="782427"/>
                </a:lnTo>
                <a:cubicBezTo>
                  <a:pt x="119654" y="809835"/>
                  <a:pt x="144167" y="835068"/>
                  <a:pt x="170930" y="857777"/>
                </a:cubicBezTo>
                <a:lnTo>
                  <a:pt x="170930" y="1065355"/>
                </a:lnTo>
                <a:cubicBezTo>
                  <a:pt x="170930" y="1086944"/>
                  <a:pt x="188432" y="1104447"/>
                  <a:pt x="210022" y="1104447"/>
                </a:cubicBezTo>
                <a:cubicBezTo>
                  <a:pt x="231611" y="1104447"/>
                  <a:pt x="249114" y="1086944"/>
                  <a:pt x="249114" y="1065355"/>
                </a:cubicBezTo>
                <a:lnTo>
                  <a:pt x="249114" y="915047"/>
                </a:lnTo>
                <a:cubicBezTo>
                  <a:pt x="282048" y="935511"/>
                  <a:pt x="316597" y="953259"/>
                  <a:pt x="352415" y="968114"/>
                </a:cubicBezTo>
                <a:lnTo>
                  <a:pt x="352415" y="1092427"/>
                </a:lnTo>
                <a:cubicBezTo>
                  <a:pt x="352415" y="1114015"/>
                  <a:pt x="369917" y="1131519"/>
                  <a:pt x="391507" y="1131519"/>
                </a:cubicBezTo>
                <a:cubicBezTo>
                  <a:pt x="413096" y="1131519"/>
                  <a:pt x="430599" y="1114015"/>
                  <a:pt x="430599" y="1092427"/>
                </a:cubicBezTo>
                <a:lnTo>
                  <a:pt x="430599" y="995674"/>
                </a:lnTo>
                <a:cubicBezTo>
                  <a:pt x="467210" y="1006541"/>
                  <a:pt x="504536" y="1014829"/>
                  <a:pt x="542304" y="1020497"/>
                </a:cubicBezTo>
                <a:lnTo>
                  <a:pt x="542304" y="1271566"/>
                </a:lnTo>
                <a:cubicBezTo>
                  <a:pt x="542304" y="1293154"/>
                  <a:pt x="559807" y="1310658"/>
                  <a:pt x="581396" y="1310658"/>
                </a:cubicBezTo>
                <a:cubicBezTo>
                  <a:pt x="602986" y="1310658"/>
                  <a:pt x="620488" y="1293154"/>
                  <a:pt x="620488" y="1271566"/>
                </a:cubicBezTo>
                <a:lnTo>
                  <a:pt x="620488" y="1028120"/>
                </a:lnTo>
                <a:cubicBezTo>
                  <a:pt x="632704" y="1028804"/>
                  <a:pt x="644921" y="1029195"/>
                  <a:pt x="657235" y="1029488"/>
                </a:cubicBezTo>
                <a:lnTo>
                  <a:pt x="657235" y="1029488"/>
                </a:lnTo>
                <a:lnTo>
                  <a:pt x="737764" y="1029488"/>
                </a:lnTo>
                <a:lnTo>
                  <a:pt x="737764" y="1153801"/>
                </a:lnTo>
                <a:cubicBezTo>
                  <a:pt x="737764" y="1175390"/>
                  <a:pt x="755267" y="1192893"/>
                  <a:pt x="776856" y="1192893"/>
                </a:cubicBezTo>
                <a:cubicBezTo>
                  <a:pt x="798446" y="1192893"/>
                  <a:pt x="815948" y="1175390"/>
                  <a:pt x="815948" y="1153801"/>
                </a:cubicBezTo>
                <a:lnTo>
                  <a:pt x="815948" y="1029977"/>
                </a:lnTo>
                <a:lnTo>
                  <a:pt x="931856" y="1029977"/>
                </a:lnTo>
                <a:lnTo>
                  <a:pt x="931856" y="1271566"/>
                </a:lnTo>
                <a:cubicBezTo>
                  <a:pt x="931856" y="1293154"/>
                  <a:pt x="949360" y="1310658"/>
                  <a:pt x="970948" y="1310658"/>
                </a:cubicBezTo>
                <a:cubicBezTo>
                  <a:pt x="992537" y="1310658"/>
                  <a:pt x="1010040" y="1293154"/>
                  <a:pt x="1010040" y="1271566"/>
                </a:cubicBezTo>
                <a:lnTo>
                  <a:pt x="1010040" y="1029977"/>
                </a:lnTo>
                <a:lnTo>
                  <a:pt x="1116175" y="1029977"/>
                </a:lnTo>
                <a:lnTo>
                  <a:pt x="1116175" y="1154290"/>
                </a:lnTo>
                <a:cubicBezTo>
                  <a:pt x="1116175" y="1175878"/>
                  <a:pt x="1133678" y="1193382"/>
                  <a:pt x="1155267" y="1193382"/>
                </a:cubicBezTo>
                <a:cubicBezTo>
                  <a:pt x="1176856" y="1193382"/>
                  <a:pt x="1194359" y="1175878"/>
                  <a:pt x="1194359" y="1154290"/>
                </a:cubicBezTo>
                <a:lnTo>
                  <a:pt x="1194359" y="1029977"/>
                </a:lnTo>
                <a:lnTo>
                  <a:pt x="1310267" y="1029977"/>
                </a:lnTo>
                <a:lnTo>
                  <a:pt x="1310267" y="1266484"/>
                </a:lnTo>
                <a:cubicBezTo>
                  <a:pt x="1310267" y="1288072"/>
                  <a:pt x="1327770" y="1305576"/>
                  <a:pt x="1349359" y="1305576"/>
                </a:cubicBezTo>
                <a:close/>
                <a:moveTo>
                  <a:pt x="97730" y="514940"/>
                </a:moveTo>
                <a:cubicBezTo>
                  <a:pt x="97730" y="285372"/>
                  <a:pt x="354662" y="97730"/>
                  <a:pt x="670526" y="97730"/>
                </a:cubicBezTo>
                <a:cubicBezTo>
                  <a:pt x="986390" y="97730"/>
                  <a:pt x="1243322" y="285372"/>
                  <a:pt x="1243322" y="514940"/>
                </a:cubicBezTo>
                <a:cubicBezTo>
                  <a:pt x="1243322" y="744508"/>
                  <a:pt x="986292" y="932247"/>
                  <a:pt x="670526" y="932247"/>
                </a:cubicBezTo>
                <a:cubicBezTo>
                  <a:pt x="354760" y="932247"/>
                  <a:pt x="97730" y="744703"/>
                  <a:pt x="97730" y="514940"/>
                </a:cubicBezTo>
                <a:close/>
              </a:path>
            </a:pathLst>
          </a:custGeom>
          <a:solidFill>
            <a:schemeClr val="bg2"/>
          </a:solidFill>
          <a:ln w="9737" cap="flat">
            <a:noFill/>
            <a:prstDash val="solid"/>
            <a:miter/>
          </a:ln>
        </p:spPr>
        <p:txBody>
          <a:bodyPr rtlCol="0" anchor="ctr"/>
          <a:lstStyle/>
          <a:p>
            <a:endParaRPr lang="en-US" dirty="0"/>
          </a:p>
        </p:txBody>
      </p:sp>
      <p:sp>
        <p:nvSpPr>
          <p:cNvPr id="29" name="Graphic 21">
            <a:extLst>
              <a:ext uri="{FF2B5EF4-FFF2-40B4-BE49-F238E27FC236}">
                <a16:creationId xmlns:a16="http://schemas.microsoft.com/office/drawing/2014/main" id="{8C47ADC8-3DD6-4498-B911-EEF4113DA96D}"/>
              </a:ext>
            </a:extLst>
          </p:cNvPr>
          <p:cNvSpPr/>
          <p:nvPr/>
        </p:nvSpPr>
        <p:spPr>
          <a:xfrm>
            <a:off x="8558443" y="4180381"/>
            <a:ext cx="745484" cy="550317"/>
          </a:xfrm>
          <a:custGeom>
            <a:avLst/>
            <a:gdLst>
              <a:gd name="connsiteX0" fmla="*/ 372547 w 745484"/>
              <a:gd name="connsiteY0" fmla="*/ 550318 h 550317"/>
              <a:gd name="connsiteX1" fmla="*/ 0 w 745484"/>
              <a:gd name="connsiteY1" fmla="*/ 275110 h 550317"/>
              <a:gd name="connsiteX2" fmla="*/ 372547 w 745484"/>
              <a:gd name="connsiteY2" fmla="*/ 0 h 550317"/>
              <a:gd name="connsiteX3" fmla="*/ 745485 w 745484"/>
              <a:gd name="connsiteY3" fmla="*/ 275110 h 550317"/>
              <a:gd name="connsiteX4" fmla="*/ 372547 w 745484"/>
              <a:gd name="connsiteY4" fmla="*/ 550318 h 550317"/>
              <a:gd name="connsiteX5" fmla="*/ 372547 w 745484"/>
              <a:gd name="connsiteY5" fmla="*/ 97730 h 550317"/>
              <a:gd name="connsiteX6" fmla="*/ 97730 w 745484"/>
              <a:gd name="connsiteY6" fmla="*/ 275110 h 550317"/>
              <a:gd name="connsiteX7" fmla="*/ 372547 w 745484"/>
              <a:gd name="connsiteY7" fmla="*/ 452588 h 550317"/>
              <a:gd name="connsiteX8" fmla="*/ 647755 w 745484"/>
              <a:gd name="connsiteY8" fmla="*/ 275110 h 550317"/>
              <a:gd name="connsiteX9" fmla="*/ 372547 w 745484"/>
              <a:gd name="connsiteY9" fmla="*/ 97730 h 55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484" h="550317">
                <a:moveTo>
                  <a:pt x="372547" y="550318"/>
                </a:moveTo>
                <a:cubicBezTo>
                  <a:pt x="163405" y="550318"/>
                  <a:pt x="0" y="429426"/>
                  <a:pt x="0" y="275110"/>
                </a:cubicBezTo>
                <a:cubicBezTo>
                  <a:pt x="0" y="120794"/>
                  <a:pt x="163405" y="0"/>
                  <a:pt x="372547" y="0"/>
                </a:cubicBezTo>
                <a:cubicBezTo>
                  <a:pt x="581689" y="0"/>
                  <a:pt x="745485" y="120892"/>
                  <a:pt x="745485" y="275110"/>
                </a:cubicBezTo>
                <a:cubicBezTo>
                  <a:pt x="745485" y="429328"/>
                  <a:pt x="581689" y="550318"/>
                  <a:pt x="372547" y="550318"/>
                </a:cubicBezTo>
                <a:close/>
                <a:moveTo>
                  <a:pt x="372547" y="97730"/>
                </a:moveTo>
                <a:cubicBezTo>
                  <a:pt x="223313" y="97730"/>
                  <a:pt x="97730" y="178944"/>
                  <a:pt x="97730" y="275110"/>
                </a:cubicBezTo>
                <a:cubicBezTo>
                  <a:pt x="97730" y="371277"/>
                  <a:pt x="223313" y="452588"/>
                  <a:pt x="372547" y="452588"/>
                </a:cubicBezTo>
                <a:cubicBezTo>
                  <a:pt x="521781" y="452588"/>
                  <a:pt x="647755" y="371374"/>
                  <a:pt x="647755" y="275110"/>
                </a:cubicBezTo>
                <a:cubicBezTo>
                  <a:pt x="647755" y="178846"/>
                  <a:pt x="521683" y="97730"/>
                  <a:pt x="372547" y="97730"/>
                </a:cubicBezTo>
                <a:close/>
              </a:path>
            </a:pathLst>
          </a:custGeom>
          <a:solidFill>
            <a:schemeClr val="bg2"/>
          </a:solidFill>
          <a:ln w="9737" cap="flat">
            <a:noFill/>
            <a:prstDash val="solid"/>
            <a:miter/>
          </a:ln>
        </p:spPr>
        <p:txBody>
          <a:bodyPr rtlCol="0" anchor="ctr"/>
          <a:lstStyle/>
          <a:p>
            <a:endParaRPr lang="en-US"/>
          </a:p>
        </p:txBody>
      </p:sp>
      <p:sp>
        <p:nvSpPr>
          <p:cNvPr id="30" name="Graphic 21">
            <a:extLst>
              <a:ext uri="{FF2B5EF4-FFF2-40B4-BE49-F238E27FC236}">
                <a16:creationId xmlns:a16="http://schemas.microsoft.com/office/drawing/2014/main" id="{8C47ADC8-3DD6-4498-B911-EEF4113DA96D}"/>
              </a:ext>
            </a:extLst>
          </p:cNvPr>
          <p:cNvSpPr/>
          <p:nvPr/>
        </p:nvSpPr>
        <p:spPr>
          <a:xfrm>
            <a:off x="8799445" y="4373398"/>
            <a:ext cx="263089" cy="166336"/>
          </a:xfrm>
          <a:custGeom>
            <a:avLst/>
            <a:gdLst>
              <a:gd name="connsiteX0" fmla="*/ 263089 w 263089"/>
              <a:gd name="connsiteY0" fmla="*/ 83168 h 166336"/>
              <a:gd name="connsiteX1" fmla="*/ 131545 w 263089"/>
              <a:gd name="connsiteY1" fmla="*/ 166337 h 166336"/>
              <a:gd name="connsiteX2" fmla="*/ 0 w 263089"/>
              <a:gd name="connsiteY2" fmla="*/ 83168 h 166336"/>
              <a:gd name="connsiteX3" fmla="*/ 131545 w 263089"/>
              <a:gd name="connsiteY3" fmla="*/ 0 h 166336"/>
              <a:gd name="connsiteX4" fmla="*/ 263089 w 263089"/>
              <a:gd name="connsiteY4" fmla="*/ 83168 h 16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89" h="166336">
                <a:moveTo>
                  <a:pt x="263089" y="83168"/>
                </a:moveTo>
                <a:cubicBezTo>
                  <a:pt x="263089" y="129101"/>
                  <a:pt x="204195" y="166337"/>
                  <a:pt x="131545" y="166337"/>
                </a:cubicBezTo>
                <a:cubicBezTo>
                  <a:pt x="58895" y="166337"/>
                  <a:pt x="0" y="129101"/>
                  <a:pt x="0" y="83168"/>
                </a:cubicBezTo>
                <a:cubicBezTo>
                  <a:pt x="0" y="37236"/>
                  <a:pt x="58895" y="0"/>
                  <a:pt x="131545" y="0"/>
                </a:cubicBezTo>
                <a:cubicBezTo>
                  <a:pt x="204195" y="0"/>
                  <a:pt x="263089" y="37236"/>
                  <a:pt x="263089" y="83168"/>
                </a:cubicBezTo>
                <a:close/>
              </a:path>
            </a:pathLst>
          </a:custGeom>
          <a:solidFill>
            <a:schemeClr val="bg1"/>
          </a:solidFill>
          <a:ln w="9737" cap="flat">
            <a:noFill/>
            <a:prstDash val="solid"/>
            <a:miter/>
          </a:ln>
        </p:spPr>
        <p:txBody>
          <a:bodyPr rtlCol="0" anchor="ctr"/>
          <a:lstStyle/>
          <a:p>
            <a:endParaRPr lang="en-US"/>
          </a:p>
        </p:txBody>
      </p:sp>
    </p:spTree>
    <p:extLst>
      <p:ext uri="{BB962C8B-B14F-4D97-AF65-F5344CB8AC3E}">
        <p14:creationId xmlns:p14="http://schemas.microsoft.com/office/powerpoint/2010/main" val="300087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7493000" cy="710309"/>
          </a:xfrm>
        </p:spPr>
        <p:txBody>
          <a:bodyPr/>
          <a:lstStyle/>
          <a:p>
            <a:r>
              <a:rPr lang="en-US" dirty="0"/>
              <a:t>Leveraging your assets to pay for care</a:t>
            </a:r>
          </a:p>
        </p:txBody>
      </p:sp>
      <p:sp>
        <p:nvSpPr>
          <p:cNvPr id="6" name="Oval 5">
            <a:extLst>
              <a:ext uri="{FF2B5EF4-FFF2-40B4-BE49-F238E27FC236}">
                <a16:creationId xmlns:a16="http://schemas.microsoft.com/office/drawing/2014/main" id="{F39A4997-1D5F-9D4C-BAFA-6B31FC773305}"/>
              </a:ext>
            </a:extLst>
          </p:cNvPr>
          <p:cNvSpPr/>
          <p:nvPr/>
        </p:nvSpPr>
        <p:spPr>
          <a:xfrm>
            <a:off x="6716341" y="2379980"/>
            <a:ext cx="2319912" cy="23199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B23FDD0-F2FC-6844-9E88-026A5536C08B}"/>
              </a:ext>
            </a:extLst>
          </p:cNvPr>
          <p:cNvSpPr/>
          <p:nvPr/>
        </p:nvSpPr>
        <p:spPr>
          <a:xfrm>
            <a:off x="1295400" y="2379980"/>
            <a:ext cx="2319912" cy="231991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F1B409B-57C6-C641-B89D-73F39AA28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657" y="2913259"/>
            <a:ext cx="1009427" cy="907063"/>
          </a:xfrm>
          <a:prstGeom prst="rect">
            <a:avLst/>
          </a:prstGeom>
        </p:spPr>
      </p:pic>
      <p:sp>
        <p:nvSpPr>
          <p:cNvPr id="9" name="TextBox 8">
            <a:extLst>
              <a:ext uri="{FF2B5EF4-FFF2-40B4-BE49-F238E27FC236}">
                <a16:creationId xmlns:a16="http://schemas.microsoft.com/office/drawing/2014/main" id="{F36BD52C-9072-624C-B125-684D8ABFD124}"/>
              </a:ext>
            </a:extLst>
          </p:cNvPr>
          <p:cNvSpPr txBox="1"/>
          <p:nvPr/>
        </p:nvSpPr>
        <p:spPr>
          <a:xfrm>
            <a:off x="1181100" y="3556362"/>
            <a:ext cx="2512511"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000" b="1" kern="1200" dirty="0">
                <a:solidFill>
                  <a:schemeClr val="bg1"/>
                </a:solidFill>
              </a:rPr>
              <a:t>Self-fund</a:t>
            </a:r>
          </a:p>
        </p:txBody>
      </p:sp>
      <p:sp>
        <p:nvSpPr>
          <p:cNvPr id="10" name="TextBox 9">
            <a:extLst>
              <a:ext uri="{FF2B5EF4-FFF2-40B4-BE49-F238E27FC236}">
                <a16:creationId xmlns:a16="http://schemas.microsoft.com/office/drawing/2014/main" id="{6AD9181D-A1C8-E745-9A29-BC8C62C5FA8E}"/>
              </a:ext>
            </a:extLst>
          </p:cNvPr>
          <p:cNvSpPr txBox="1"/>
          <p:nvPr/>
        </p:nvSpPr>
        <p:spPr>
          <a:xfrm>
            <a:off x="6626808" y="3592040"/>
            <a:ext cx="2491288"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000" b="1" dirty="0" err="1">
                <a:solidFill>
                  <a:schemeClr val="bg1"/>
                </a:solidFill>
              </a:rPr>
              <a:t>SecureCare</a:t>
            </a:r>
            <a:r>
              <a:rPr lang="en-US" sz="2000" b="1" dirty="0">
                <a:solidFill>
                  <a:schemeClr val="bg1"/>
                </a:solidFill>
              </a:rPr>
              <a:t> III</a:t>
            </a:r>
            <a:endParaRPr lang="en-US" sz="2000" b="1" kern="1200" dirty="0">
              <a:solidFill>
                <a:schemeClr val="bg1"/>
              </a:solidFill>
            </a:endParaRPr>
          </a:p>
        </p:txBody>
      </p:sp>
      <p:pic>
        <p:nvPicPr>
          <p:cNvPr id="11" name="Graphic 10">
            <a:extLst>
              <a:ext uri="{FF2B5EF4-FFF2-40B4-BE49-F238E27FC236}">
                <a16:creationId xmlns:a16="http://schemas.microsoft.com/office/drawing/2014/main" id="{2F384741-FC4A-0A40-B86C-3C6721BC17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3005" y="2761721"/>
            <a:ext cx="1028700" cy="1028700"/>
          </a:xfrm>
          <a:prstGeom prst="rect">
            <a:avLst/>
          </a:prstGeom>
        </p:spPr>
      </p:pic>
      <p:pic>
        <p:nvPicPr>
          <p:cNvPr id="3" name="Picture 2">
            <a:extLst>
              <a:ext uri="{FF2B5EF4-FFF2-40B4-BE49-F238E27FC236}">
                <a16:creationId xmlns:a16="http://schemas.microsoft.com/office/drawing/2014/main" id="{C984BA41-A6C4-D945-9AAB-0113D3B91F37}"/>
              </a:ext>
            </a:extLst>
          </p:cNvPr>
          <p:cNvPicPr>
            <a:picLocks noChangeAspect="1"/>
          </p:cNvPicPr>
          <p:nvPr/>
        </p:nvPicPr>
        <p:blipFill>
          <a:blip r:embed="rId6"/>
          <a:stretch>
            <a:fillRect/>
          </a:stretch>
        </p:blipFill>
        <p:spPr>
          <a:xfrm>
            <a:off x="876300" y="5157502"/>
            <a:ext cx="1285185" cy="686496"/>
          </a:xfrm>
          <a:prstGeom prst="rect">
            <a:avLst/>
          </a:prstGeom>
        </p:spPr>
      </p:pic>
      <p:grpSp>
        <p:nvGrpSpPr>
          <p:cNvPr id="13" name="Group 12">
            <a:extLst>
              <a:ext uri="{FF2B5EF4-FFF2-40B4-BE49-F238E27FC236}">
                <a16:creationId xmlns:a16="http://schemas.microsoft.com/office/drawing/2014/main" id="{791C6B80-251D-0E4F-BF46-D03336D308BD}"/>
              </a:ext>
            </a:extLst>
          </p:cNvPr>
          <p:cNvGrpSpPr/>
          <p:nvPr/>
        </p:nvGrpSpPr>
        <p:grpSpPr>
          <a:xfrm>
            <a:off x="2293567" y="5410200"/>
            <a:ext cx="308117" cy="221178"/>
            <a:chOff x="2358883" y="5410200"/>
            <a:chExt cx="308117" cy="221178"/>
          </a:xfrm>
        </p:grpSpPr>
        <p:sp>
          <p:nvSpPr>
            <p:cNvPr id="12" name="Rectangle 11">
              <a:extLst>
                <a:ext uri="{FF2B5EF4-FFF2-40B4-BE49-F238E27FC236}">
                  <a16:creationId xmlns:a16="http://schemas.microsoft.com/office/drawing/2014/main" id="{382B270F-4AA1-AE4A-ADDC-21E11C67A198}"/>
                </a:ext>
              </a:extLst>
            </p:cNvPr>
            <p:cNvSpPr/>
            <p:nvPr/>
          </p:nvSpPr>
          <p:spPr>
            <a:xfrm>
              <a:off x="2358887" y="5410200"/>
              <a:ext cx="308113" cy="9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F436CD1-F073-6E4F-84D6-A82572571645}"/>
                </a:ext>
              </a:extLst>
            </p:cNvPr>
            <p:cNvSpPr/>
            <p:nvPr/>
          </p:nvSpPr>
          <p:spPr>
            <a:xfrm>
              <a:off x="2358883" y="5540828"/>
              <a:ext cx="308113" cy="9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098481AB-C4E0-DD47-9FF1-051275D1EE17}"/>
              </a:ext>
            </a:extLst>
          </p:cNvPr>
          <p:cNvPicPr>
            <a:picLocks noChangeAspect="1"/>
          </p:cNvPicPr>
          <p:nvPr/>
        </p:nvPicPr>
        <p:blipFill>
          <a:blip r:embed="rId6"/>
          <a:stretch>
            <a:fillRect/>
          </a:stretch>
        </p:blipFill>
        <p:spPr>
          <a:xfrm>
            <a:off x="2733762" y="5154668"/>
            <a:ext cx="1285185" cy="686496"/>
          </a:xfrm>
          <a:prstGeom prst="rect">
            <a:avLst/>
          </a:prstGeom>
        </p:spPr>
      </p:pic>
      <p:pic>
        <p:nvPicPr>
          <p:cNvPr id="17" name="Picture 16">
            <a:extLst>
              <a:ext uri="{FF2B5EF4-FFF2-40B4-BE49-F238E27FC236}">
                <a16:creationId xmlns:a16="http://schemas.microsoft.com/office/drawing/2014/main" id="{50A07E2B-C044-AD4E-A290-51F811F63C51}"/>
              </a:ext>
            </a:extLst>
          </p:cNvPr>
          <p:cNvPicPr>
            <a:picLocks noChangeAspect="1"/>
          </p:cNvPicPr>
          <p:nvPr/>
        </p:nvPicPr>
        <p:blipFill>
          <a:blip r:embed="rId6"/>
          <a:stretch>
            <a:fillRect/>
          </a:stretch>
        </p:blipFill>
        <p:spPr>
          <a:xfrm>
            <a:off x="6514910" y="5154668"/>
            <a:ext cx="1285185" cy="686496"/>
          </a:xfrm>
          <a:prstGeom prst="rect">
            <a:avLst/>
          </a:prstGeom>
        </p:spPr>
      </p:pic>
      <p:grpSp>
        <p:nvGrpSpPr>
          <p:cNvPr id="18" name="Group 17">
            <a:extLst>
              <a:ext uri="{FF2B5EF4-FFF2-40B4-BE49-F238E27FC236}">
                <a16:creationId xmlns:a16="http://schemas.microsoft.com/office/drawing/2014/main" id="{8A0D7F36-7119-2B4B-8B8A-8E2DE47BEF0F}"/>
              </a:ext>
            </a:extLst>
          </p:cNvPr>
          <p:cNvGrpSpPr/>
          <p:nvPr/>
        </p:nvGrpSpPr>
        <p:grpSpPr>
          <a:xfrm>
            <a:off x="7932177" y="5407366"/>
            <a:ext cx="308117" cy="221178"/>
            <a:chOff x="2358883" y="5410200"/>
            <a:chExt cx="308117" cy="221178"/>
          </a:xfrm>
        </p:grpSpPr>
        <p:sp>
          <p:nvSpPr>
            <p:cNvPr id="19" name="Rectangle 18">
              <a:extLst>
                <a:ext uri="{FF2B5EF4-FFF2-40B4-BE49-F238E27FC236}">
                  <a16:creationId xmlns:a16="http://schemas.microsoft.com/office/drawing/2014/main" id="{0160329C-AED2-EF44-827C-B9A2CF21C76C}"/>
                </a:ext>
              </a:extLst>
            </p:cNvPr>
            <p:cNvSpPr/>
            <p:nvPr/>
          </p:nvSpPr>
          <p:spPr>
            <a:xfrm>
              <a:off x="2358887" y="5410200"/>
              <a:ext cx="308113" cy="9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9CCFB6-D9BC-5846-B521-44691C0F9D6D}"/>
                </a:ext>
              </a:extLst>
            </p:cNvPr>
            <p:cNvSpPr/>
            <p:nvPr/>
          </p:nvSpPr>
          <p:spPr>
            <a:xfrm>
              <a:off x="2358883" y="5540828"/>
              <a:ext cx="308113" cy="9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76762700-99EB-4130-8108-6DF534DC1265}"/>
              </a:ext>
            </a:extLst>
          </p:cNvPr>
          <p:cNvSpPr>
            <a:spLocks noEditPoints="1"/>
          </p:cNvSpPr>
          <p:nvPr/>
        </p:nvSpPr>
        <p:spPr bwMode="auto">
          <a:xfrm>
            <a:off x="8412163" y="4806950"/>
            <a:ext cx="1293813" cy="695325"/>
          </a:xfrm>
          <a:custGeom>
            <a:avLst/>
            <a:gdLst>
              <a:gd name="T0" fmla="*/ 2008 w 2141"/>
              <a:gd name="T1" fmla="*/ 1016 h 1150"/>
              <a:gd name="T2" fmla="*/ 2008 w 2141"/>
              <a:gd name="T3" fmla="*/ 1016 h 1150"/>
              <a:gd name="T4" fmla="*/ 1361 w 2141"/>
              <a:gd name="T5" fmla="*/ 1016 h 1150"/>
              <a:gd name="T6" fmla="*/ 1527 w 2141"/>
              <a:gd name="T7" fmla="*/ 574 h 1150"/>
              <a:gd name="T8" fmla="*/ 1361 w 2141"/>
              <a:gd name="T9" fmla="*/ 132 h 1150"/>
              <a:gd name="T10" fmla="*/ 2008 w 2141"/>
              <a:gd name="T11" fmla="*/ 132 h 1150"/>
              <a:gd name="T12" fmla="*/ 2008 w 2141"/>
              <a:gd name="T13" fmla="*/ 1016 h 1150"/>
              <a:gd name="T14" fmla="*/ 133 w 2141"/>
              <a:gd name="T15" fmla="*/ 132 h 1150"/>
              <a:gd name="T16" fmla="*/ 133 w 2141"/>
              <a:gd name="T17" fmla="*/ 132 h 1150"/>
              <a:gd name="T18" fmla="*/ 774 w 2141"/>
              <a:gd name="T19" fmla="*/ 132 h 1150"/>
              <a:gd name="T20" fmla="*/ 608 w 2141"/>
              <a:gd name="T21" fmla="*/ 574 h 1150"/>
              <a:gd name="T22" fmla="*/ 774 w 2141"/>
              <a:gd name="T23" fmla="*/ 1016 h 1150"/>
              <a:gd name="T24" fmla="*/ 133 w 2141"/>
              <a:gd name="T25" fmla="*/ 1016 h 1150"/>
              <a:gd name="T26" fmla="*/ 133 w 2141"/>
              <a:gd name="T27" fmla="*/ 132 h 1150"/>
              <a:gd name="T28" fmla="*/ 1394 w 2141"/>
              <a:gd name="T29" fmla="*/ 574 h 1150"/>
              <a:gd name="T30" fmla="*/ 1394 w 2141"/>
              <a:gd name="T31" fmla="*/ 574 h 1150"/>
              <a:gd name="T32" fmla="*/ 1068 w 2141"/>
              <a:gd name="T33" fmla="*/ 1016 h 1150"/>
              <a:gd name="T34" fmla="*/ 742 w 2141"/>
              <a:gd name="T35" fmla="*/ 574 h 1150"/>
              <a:gd name="T36" fmla="*/ 1068 w 2141"/>
              <a:gd name="T37" fmla="*/ 132 h 1150"/>
              <a:gd name="T38" fmla="*/ 1394 w 2141"/>
              <a:gd name="T39" fmla="*/ 574 h 1150"/>
              <a:gd name="T40" fmla="*/ 0 w 2141"/>
              <a:gd name="T41" fmla="*/ 1150 h 1150"/>
              <a:gd name="T42" fmla="*/ 0 w 2141"/>
              <a:gd name="T43" fmla="*/ 1150 h 1150"/>
              <a:gd name="T44" fmla="*/ 2141 w 2141"/>
              <a:gd name="T45" fmla="*/ 1150 h 1150"/>
              <a:gd name="T46" fmla="*/ 2141 w 2141"/>
              <a:gd name="T47" fmla="*/ 0 h 1150"/>
              <a:gd name="T48" fmla="*/ 0 w 2141"/>
              <a:gd name="T49" fmla="*/ 0 h 1150"/>
              <a:gd name="T50" fmla="*/ 0 w 2141"/>
              <a:gd name="T51" fmla="*/ 1150 h 1150"/>
              <a:gd name="T52" fmla="*/ 0 w 2141"/>
              <a:gd name="T53" fmla="*/ 0 h 1150"/>
              <a:gd name="T54" fmla="*/ 0 w 2141"/>
              <a:gd name="T55" fmla="*/ 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41" h="1150">
                <a:moveTo>
                  <a:pt x="2008" y="1016"/>
                </a:moveTo>
                <a:lnTo>
                  <a:pt x="2008" y="1016"/>
                </a:lnTo>
                <a:lnTo>
                  <a:pt x="1361" y="1016"/>
                </a:lnTo>
                <a:cubicBezTo>
                  <a:pt x="1462" y="911"/>
                  <a:pt x="1527" y="752"/>
                  <a:pt x="1527" y="574"/>
                </a:cubicBezTo>
                <a:cubicBezTo>
                  <a:pt x="1527" y="397"/>
                  <a:pt x="1462" y="238"/>
                  <a:pt x="1361" y="132"/>
                </a:cubicBezTo>
                <a:lnTo>
                  <a:pt x="2008" y="132"/>
                </a:lnTo>
                <a:lnTo>
                  <a:pt x="2008" y="1016"/>
                </a:lnTo>
                <a:close/>
                <a:moveTo>
                  <a:pt x="133" y="132"/>
                </a:moveTo>
                <a:lnTo>
                  <a:pt x="133" y="132"/>
                </a:lnTo>
                <a:lnTo>
                  <a:pt x="774" y="132"/>
                </a:lnTo>
                <a:cubicBezTo>
                  <a:pt x="673" y="238"/>
                  <a:pt x="608" y="397"/>
                  <a:pt x="608" y="574"/>
                </a:cubicBezTo>
                <a:cubicBezTo>
                  <a:pt x="608" y="752"/>
                  <a:pt x="673" y="911"/>
                  <a:pt x="774" y="1016"/>
                </a:cubicBezTo>
                <a:lnTo>
                  <a:pt x="133" y="1016"/>
                </a:lnTo>
                <a:lnTo>
                  <a:pt x="133" y="132"/>
                </a:lnTo>
                <a:close/>
                <a:moveTo>
                  <a:pt x="1394" y="574"/>
                </a:moveTo>
                <a:lnTo>
                  <a:pt x="1394" y="574"/>
                </a:lnTo>
                <a:cubicBezTo>
                  <a:pt x="1394" y="818"/>
                  <a:pt x="1247" y="1016"/>
                  <a:pt x="1068" y="1016"/>
                </a:cubicBezTo>
                <a:cubicBezTo>
                  <a:pt x="888" y="1016"/>
                  <a:pt x="742" y="818"/>
                  <a:pt x="742" y="574"/>
                </a:cubicBezTo>
                <a:cubicBezTo>
                  <a:pt x="742" y="331"/>
                  <a:pt x="888" y="132"/>
                  <a:pt x="1068" y="132"/>
                </a:cubicBezTo>
                <a:cubicBezTo>
                  <a:pt x="1247" y="132"/>
                  <a:pt x="1394" y="331"/>
                  <a:pt x="1394" y="574"/>
                </a:cubicBezTo>
                <a:close/>
                <a:moveTo>
                  <a:pt x="0" y="1150"/>
                </a:moveTo>
                <a:lnTo>
                  <a:pt x="0" y="1150"/>
                </a:lnTo>
                <a:lnTo>
                  <a:pt x="2141" y="1150"/>
                </a:lnTo>
                <a:lnTo>
                  <a:pt x="2141" y="0"/>
                </a:lnTo>
                <a:lnTo>
                  <a:pt x="0" y="0"/>
                </a:lnTo>
                <a:lnTo>
                  <a:pt x="0" y="1150"/>
                </a:lnTo>
                <a:close/>
                <a:moveTo>
                  <a:pt x="0" y="0"/>
                </a:moveTo>
                <a:lnTo>
                  <a:pt x="0" y="0"/>
                </a:lnTo>
                <a:close/>
              </a:path>
            </a:pathLst>
          </a:custGeom>
          <a:solidFill>
            <a:srgbClr val="2EA53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7AC61F21-C7E7-49BF-B6E3-423ABD7F6121}"/>
              </a:ext>
            </a:extLst>
          </p:cNvPr>
          <p:cNvSpPr>
            <a:spLocks/>
          </p:cNvSpPr>
          <p:nvPr/>
        </p:nvSpPr>
        <p:spPr bwMode="auto">
          <a:xfrm>
            <a:off x="8410575" y="5859463"/>
            <a:ext cx="1300163" cy="80963"/>
          </a:xfrm>
          <a:custGeom>
            <a:avLst/>
            <a:gdLst>
              <a:gd name="T0" fmla="*/ 2153 w 2153"/>
              <a:gd name="T1" fmla="*/ 133 h 133"/>
              <a:gd name="T2" fmla="*/ 2153 w 2153"/>
              <a:gd name="T3" fmla="*/ 133 h 133"/>
              <a:gd name="T4" fmla="*/ 0 w 2153"/>
              <a:gd name="T5" fmla="*/ 133 h 133"/>
              <a:gd name="T6" fmla="*/ 0 w 2153"/>
              <a:gd name="T7" fmla="*/ 0 h 133"/>
              <a:gd name="T8" fmla="*/ 2153 w 2153"/>
              <a:gd name="T9" fmla="*/ 0 h 133"/>
              <a:gd name="T10" fmla="*/ 2153 w 2153"/>
              <a:gd name="T11" fmla="*/ 133 h 133"/>
            </a:gdLst>
            <a:ahLst/>
            <a:cxnLst>
              <a:cxn ang="0">
                <a:pos x="T0" y="T1"/>
              </a:cxn>
              <a:cxn ang="0">
                <a:pos x="T2" y="T3"/>
              </a:cxn>
              <a:cxn ang="0">
                <a:pos x="T4" y="T5"/>
              </a:cxn>
              <a:cxn ang="0">
                <a:pos x="T6" y="T7"/>
              </a:cxn>
              <a:cxn ang="0">
                <a:pos x="T8" y="T9"/>
              </a:cxn>
              <a:cxn ang="0">
                <a:pos x="T10" y="T11"/>
              </a:cxn>
            </a:cxnLst>
            <a:rect l="0" t="0" r="r" b="b"/>
            <a:pathLst>
              <a:path w="2153" h="133">
                <a:moveTo>
                  <a:pt x="2153" y="133"/>
                </a:moveTo>
                <a:lnTo>
                  <a:pt x="2153" y="133"/>
                </a:lnTo>
                <a:lnTo>
                  <a:pt x="0" y="133"/>
                </a:lnTo>
                <a:lnTo>
                  <a:pt x="0" y="0"/>
                </a:lnTo>
                <a:lnTo>
                  <a:pt x="2153" y="0"/>
                </a:lnTo>
                <a:lnTo>
                  <a:pt x="2153" y="133"/>
                </a:lnTo>
                <a:close/>
              </a:path>
            </a:pathLst>
          </a:custGeom>
          <a:solidFill>
            <a:srgbClr val="87CE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FA014FDB-F5E4-4A2B-AC2A-E54601B0DD72}"/>
              </a:ext>
            </a:extLst>
          </p:cNvPr>
          <p:cNvSpPr>
            <a:spLocks/>
          </p:cNvSpPr>
          <p:nvPr/>
        </p:nvSpPr>
        <p:spPr bwMode="auto">
          <a:xfrm>
            <a:off x="8410575" y="5719763"/>
            <a:ext cx="1300163" cy="79375"/>
          </a:xfrm>
          <a:custGeom>
            <a:avLst/>
            <a:gdLst>
              <a:gd name="T0" fmla="*/ 2153 w 2153"/>
              <a:gd name="T1" fmla="*/ 133 h 133"/>
              <a:gd name="T2" fmla="*/ 2153 w 2153"/>
              <a:gd name="T3" fmla="*/ 133 h 133"/>
              <a:gd name="T4" fmla="*/ 0 w 2153"/>
              <a:gd name="T5" fmla="*/ 133 h 133"/>
              <a:gd name="T6" fmla="*/ 0 w 2153"/>
              <a:gd name="T7" fmla="*/ 0 h 133"/>
              <a:gd name="T8" fmla="*/ 2153 w 2153"/>
              <a:gd name="T9" fmla="*/ 0 h 133"/>
              <a:gd name="T10" fmla="*/ 2153 w 2153"/>
              <a:gd name="T11" fmla="*/ 133 h 133"/>
            </a:gdLst>
            <a:ahLst/>
            <a:cxnLst>
              <a:cxn ang="0">
                <a:pos x="T0" y="T1"/>
              </a:cxn>
              <a:cxn ang="0">
                <a:pos x="T2" y="T3"/>
              </a:cxn>
              <a:cxn ang="0">
                <a:pos x="T4" y="T5"/>
              </a:cxn>
              <a:cxn ang="0">
                <a:pos x="T6" y="T7"/>
              </a:cxn>
              <a:cxn ang="0">
                <a:pos x="T8" y="T9"/>
              </a:cxn>
              <a:cxn ang="0">
                <a:pos x="T10" y="T11"/>
              </a:cxn>
            </a:cxnLst>
            <a:rect l="0" t="0" r="r" b="b"/>
            <a:pathLst>
              <a:path w="2153" h="133">
                <a:moveTo>
                  <a:pt x="2153" y="133"/>
                </a:moveTo>
                <a:lnTo>
                  <a:pt x="2153" y="133"/>
                </a:lnTo>
                <a:lnTo>
                  <a:pt x="0" y="133"/>
                </a:lnTo>
                <a:lnTo>
                  <a:pt x="0" y="0"/>
                </a:lnTo>
                <a:lnTo>
                  <a:pt x="2153" y="0"/>
                </a:lnTo>
                <a:lnTo>
                  <a:pt x="2153" y="133"/>
                </a:lnTo>
                <a:close/>
              </a:path>
            </a:pathLst>
          </a:custGeom>
          <a:solidFill>
            <a:srgbClr val="87CE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6E6591AF-FC46-4467-9986-43DCCF2B04DF}"/>
              </a:ext>
            </a:extLst>
          </p:cNvPr>
          <p:cNvSpPr>
            <a:spLocks/>
          </p:cNvSpPr>
          <p:nvPr/>
        </p:nvSpPr>
        <p:spPr bwMode="auto">
          <a:xfrm>
            <a:off x="8407400" y="5573713"/>
            <a:ext cx="1300163" cy="80963"/>
          </a:xfrm>
          <a:custGeom>
            <a:avLst/>
            <a:gdLst>
              <a:gd name="T0" fmla="*/ 2152 w 2152"/>
              <a:gd name="T1" fmla="*/ 133 h 133"/>
              <a:gd name="T2" fmla="*/ 2152 w 2152"/>
              <a:gd name="T3" fmla="*/ 133 h 133"/>
              <a:gd name="T4" fmla="*/ 0 w 2152"/>
              <a:gd name="T5" fmla="*/ 133 h 133"/>
              <a:gd name="T6" fmla="*/ 0 w 2152"/>
              <a:gd name="T7" fmla="*/ 0 h 133"/>
              <a:gd name="T8" fmla="*/ 2152 w 2152"/>
              <a:gd name="T9" fmla="*/ 0 h 133"/>
              <a:gd name="T10" fmla="*/ 2152 w 2152"/>
              <a:gd name="T11" fmla="*/ 133 h 133"/>
            </a:gdLst>
            <a:ahLst/>
            <a:cxnLst>
              <a:cxn ang="0">
                <a:pos x="T0" y="T1"/>
              </a:cxn>
              <a:cxn ang="0">
                <a:pos x="T2" y="T3"/>
              </a:cxn>
              <a:cxn ang="0">
                <a:pos x="T4" y="T5"/>
              </a:cxn>
              <a:cxn ang="0">
                <a:pos x="T6" y="T7"/>
              </a:cxn>
              <a:cxn ang="0">
                <a:pos x="T8" y="T9"/>
              </a:cxn>
              <a:cxn ang="0">
                <a:pos x="T10" y="T11"/>
              </a:cxn>
            </a:cxnLst>
            <a:rect l="0" t="0" r="r" b="b"/>
            <a:pathLst>
              <a:path w="2152" h="133">
                <a:moveTo>
                  <a:pt x="2152" y="133"/>
                </a:moveTo>
                <a:lnTo>
                  <a:pt x="2152" y="133"/>
                </a:lnTo>
                <a:lnTo>
                  <a:pt x="0" y="133"/>
                </a:lnTo>
                <a:lnTo>
                  <a:pt x="0" y="0"/>
                </a:lnTo>
                <a:lnTo>
                  <a:pt x="2152" y="0"/>
                </a:lnTo>
                <a:lnTo>
                  <a:pt x="2152" y="133"/>
                </a:lnTo>
                <a:close/>
              </a:path>
            </a:pathLst>
          </a:custGeom>
          <a:solidFill>
            <a:srgbClr val="87CE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D0B45D4A-561A-4E6B-B89D-4877979972D3}"/>
              </a:ext>
            </a:extLst>
          </p:cNvPr>
          <p:cNvSpPr>
            <a:spLocks/>
          </p:cNvSpPr>
          <p:nvPr/>
        </p:nvSpPr>
        <p:spPr bwMode="auto">
          <a:xfrm>
            <a:off x="8574088" y="5091113"/>
            <a:ext cx="128588" cy="128588"/>
          </a:xfrm>
          <a:custGeom>
            <a:avLst/>
            <a:gdLst>
              <a:gd name="T0" fmla="*/ 212 w 212"/>
              <a:gd name="T1" fmla="*/ 106 h 213"/>
              <a:gd name="T2" fmla="*/ 212 w 212"/>
              <a:gd name="T3" fmla="*/ 106 h 213"/>
              <a:gd name="T4" fmla="*/ 106 w 212"/>
              <a:gd name="T5" fmla="*/ 0 h 213"/>
              <a:gd name="T6" fmla="*/ 0 w 212"/>
              <a:gd name="T7" fmla="*/ 106 h 213"/>
              <a:gd name="T8" fmla="*/ 106 w 212"/>
              <a:gd name="T9" fmla="*/ 213 h 213"/>
              <a:gd name="T10" fmla="*/ 212 w 212"/>
              <a:gd name="T11" fmla="*/ 106 h 213"/>
            </a:gdLst>
            <a:ahLst/>
            <a:cxnLst>
              <a:cxn ang="0">
                <a:pos x="T0" y="T1"/>
              </a:cxn>
              <a:cxn ang="0">
                <a:pos x="T2" y="T3"/>
              </a:cxn>
              <a:cxn ang="0">
                <a:pos x="T4" y="T5"/>
              </a:cxn>
              <a:cxn ang="0">
                <a:pos x="T6" y="T7"/>
              </a:cxn>
              <a:cxn ang="0">
                <a:pos x="T8" y="T9"/>
              </a:cxn>
              <a:cxn ang="0">
                <a:pos x="T10" y="T11"/>
              </a:cxn>
            </a:cxnLst>
            <a:rect l="0" t="0" r="r" b="b"/>
            <a:pathLst>
              <a:path w="212" h="213">
                <a:moveTo>
                  <a:pt x="212" y="106"/>
                </a:moveTo>
                <a:lnTo>
                  <a:pt x="212" y="106"/>
                </a:lnTo>
                <a:cubicBezTo>
                  <a:pt x="212" y="48"/>
                  <a:pt x="165" y="0"/>
                  <a:pt x="106" y="0"/>
                </a:cubicBezTo>
                <a:cubicBezTo>
                  <a:pt x="48" y="0"/>
                  <a:pt x="0" y="48"/>
                  <a:pt x="0" y="106"/>
                </a:cubicBezTo>
                <a:cubicBezTo>
                  <a:pt x="0" y="165"/>
                  <a:pt x="48" y="213"/>
                  <a:pt x="106" y="213"/>
                </a:cubicBezTo>
                <a:cubicBezTo>
                  <a:pt x="165" y="213"/>
                  <a:pt x="212" y="165"/>
                  <a:pt x="212" y="106"/>
                </a:cubicBezTo>
                <a:close/>
              </a:path>
            </a:pathLst>
          </a:custGeom>
          <a:solidFill>
            <a:srgbClr val="87CE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520CF4AE-06AB-4B93-B05B-E60FA5414976}"/>
              </a:ext>
            </a:extLst>
          </p:cNvPr>
          <p:cNvSpPr>
            <a:spLocks/>
          </p:cNvSpPr>
          <p:nvPr/>
        </p:nvSpPr>
        <p:spPr bwMode="auto">
          <a:xfrm>
            <a:off x="9410700" y="5091113"/>
            <a:ext cx="128588" cy="128588"/>
          </a:xfrm>
          <a:custGeom>
            <a:avLst/>
            <a:gdLst>
              <a:gd name="T0" fmla="*/ 213 w 213"/>
              <a:gd name="T1" fmla="*/ 106 h 213"/>
              <a:gd name="T2" fmla="*/ 213 w 213"/>
              <a:gd name="T3" fmla="*/ 106 h 213"/>
              <a:gd name="T4" fmla="*/ 106 w 213"/>
              <a:gd name="T5" fmla="*/ 0 h 213"/>
              <a:gd name="T6" fmla="*/ 0 w 213"/>
              <a:gd name="T7" fmla="*/ 106 h 213"/>
              <a:gd name="T8" fmla="*/ 106 w 213"/>
              <a:gd name="T9" fmla="*/ 213 h 213"/>
              <a:gd name="T10" fmla="*/ 213 w 213"/>
              <a:gd name="T11" fmla="*/ 106 h 213"/>
            </a:gdLst>
            <a:ahLst/>
            <a:cxnLst>
              <a:cxn ang="0">
                <a:pos x="T0" y="T1"/>
              </a:cxn>
              <a:cxn ang="0">
                <a:pos x="T2" y="T3"/>
              </a:cxn>
              <a:cxn ang="0">
                <a:pos x="T4" y="T5"/>
              </a:cxn>
              <a:cxn ang="0">
                <a:pos x="T6" y="T7"/>
              </a:cxn>
              <a:cxn ang="0">
                <a:pos x="T8" y="T9"/>
              </a:cxn>
              <a:cxn ang="0">
                <a:pos x="T10" y="T11"/>
              </a:cxn>
            </a:cxnLst>
            <a:rect l="0" t="0" r="r" b="b"/>
            <a:pathLst>
              <a:path w="213" h="213">
                <a:moveTo>
                  <a:pt x="213" y="106"/>
                </a:moveTo>
                <a:lnTo>
                  <a:pt x="213" y="106"/>
                </a:lnTo>
                <a:cubicBezTo>
                  <a:pt x="213" y="48"/>
                  <a:pt x="165" y="0"/>
                  <a:pt x="106" y="0"/>
                </a:cubicBezTo>
                <a:cubicBezTo>
                  <a:pt x="48" y="0"/>
                  <a:pt x="0" y="48"/>
                  <a:pt x="0" y="106"/>
                </a:cubicBezTo>
                <a:cubicBezTo>
                  <a:pt x="0" y="165"/>
                  <a:pt x="48" y="213"/>
                  <a:pt x="106" y="213"/>
                </a:cubicBezTo>
                <a:cubicBezTo>
                  <a:pt x="165" y="213"/>
                  <a:pt x="213" y="165"/>
                  <a:pt x="213" y="106"/>
                </a:cubicBezTo>
                <a:close/>
              </a:path>
            </a:pathLst>
          </a:custGeom>
          <a:solidFill>
            <a:srgbClr val="87CE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08136D6D-0294-40AE-A413-B8321314DE3D}"/>
              </a:ext>
            </a:extLst>
          </p:cNvPr>
          <p:cNvSpPr>
            <a:spLocks/>
          </p:cNvSpPr>
          <p:nvPr/>
        </p:nvSpPr>
        <p:spPr bwMode="auto">
          <a:xfrm>
            <a:off x="8926513" y="4943475"/>
            <a:ext cx="246063" cy="414338"/>
          </a:xfrm>
          <a:custGeom>
            <a:avLst/>
            <a:gdLst>
              <a:gd name="T0" fmla="*/ 407 w 407"/>
              <a:gd name="T1" fmla="*/ 442 h 684"/>
              <a:gd name="T2" fmla="*/ 407 w 407"/>
              <a:gd name="T3" fmla="*/ 442 h 684"/>
              <a:gd name="T4" fmla="*/ 228 w 407"/>
              <a:gd name="T5" fmla="*/ 276 h 684"/>
              <a:gd name="T6" fmla="*/ 228 w 407"/>
              <a:gd name="T7" fmla="*/ 276 h 684"/>
              <a:gd name="T8" fmla="*/ 199 w 407"/>
              <a:gd name="T9" fmla="*/ 268 h 684"/>
              <a:gd name="T10" fmla="*/ 157 w 407"/>
              <a:gd name="T11" fmla="*/ 233 h 684"/>
              <a:gd name="T12" fmla="*/ 166 w 407"/>
              <a:gd name="T13" fmla="*/ 204 h 684"/>
              <a:gd name="T14" fmla="*/ 271 w 407"/>
              <a:gd name="T15" fmla="*/ 215 h 684"/>
              <a:gd name="T16" fmla="*/ 355 w 407"/>
              <a:gd name="T17" fmla="*/ 208 h 684"/>
              <a:gd name="T18" fmla="*/ 349 w 407"/>
              <a:gd name="T19" fmla="*/ 124 h 684"/>
              <a:gd name="T20" fmla="*/ 275 w 407"/>
              <a:gd name="T21" fmla="*/ 83 h 684"/>
              <a:gd name="T22" fmla="*/ 275 w 407"/>
              <a:gd name="T23" fmla="*/ 62 h 684"/>
              <a:gd name="T24" fmla="*/ 214 w 407"/>
              <a:gd name="T25" fmla="*/ 0 h 684"/>
              <a:gd name="T26" fmla="*/ 152 w 407"/>
              <a:gd name="T27" fmla="*/ 62 h 684"/>
              <a:gd name="T28" fmla="*/ 152 w 407"/>
              <a:gd name="T29" fmla="*/ 80 h 684"/>
              <a:gd name="T30" fmla="*/ 97 w 407"/>
              <a:gd name="T31" fmla="*/ 108 h 684"/>
              <a:gd name="T32" fmla="*/ 39 w 407"/>
              <a:gd name="T33" fmla="*/ 251 h 684"/>
              <a:gd name="T34" fmla="*/ 162 w 407"/>
              <a:gd name="T35" fmla="*/ 381 h 684"/>
              <a:gd name="T36" fmla="*/ 195 w 407"/>
              <a:gd name="T37" fmla="*/ 391 h 684"/>
              <a:gd name="T38" fmla="*/ 287 w 407"/>
              <a:gd name="T39" fmla="*/ 443 h 684"/>
              <a:gd name="T40" fmla="*/ 278 w 407"/>
              <a:gd name="T41" fmla="*/ 471 h 684"/>
              <a:gd name="T42" fmla="*/ 212 w 407"/>
              <a:gd name="T43" fmla="*/ 489 h 684"/>
              <a:gd name="T44" fmla="*/ 114 w 407"/>
              <a:gd name="T45" fmla="*/ 439 h 684"/>
              <a:gd name="T46" fmla="*/ 74 w 407"/>
              <a:gd name="T47" fmla="*/ 416 h 684"/>
              <a:gd name="T48" fmla="*/ 30 w 407"/>
              <a:gd name="T49" fmla="*/ 428 h 684"/>
              <a:gd name="T50" fmla="*/ 20 w 407"/>
              <a:gd name="T51" fmla="*/ 512 h 684"/>
              <a:gd name="T52" fmla="*/ 152 w 407"/>
              <a:gd name="T53" fmla="*/ 602 h 684"/>
              <a:gd name="T54" fmla="*/ 152 w 407"/>
              <a:gd name="T55" fmla="*/ 623 h 684"/>
              <a:gd name="T56" fmla="*/ 213 w 407"/>
              <a:gd name="T57" fmla="*/ 684 h 684"/>
              <a:gd name="T58" fmla="*/ 275 w 407"/>
              <a:gd name="T59" fmla="*/ 623 h 684"/>
              <a:gd name="T60" fmla="*/ 275 w 407"/>
              <a:gd name="T61" fmla="*/ 601 h 684"/>
              <a:gd name="T62" fmla="*/ 363 w 407"/>
              <a:gd name="T63" fmla="*/ 555 h 684"/>
              <a:gd name="T64" fmla="*/ 407 w 407"/>
              <a:gd name="T65" fmla="*/ 442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7" h="684">
                <a:moveTo>
                  <a:pt x="407" y="442"/>
                </a:moveTo>
                <a:lnTo>
                  <a:pt x="407" y="442"/>
                </a:lnTo>
                <a:cubicBezTo>
                  <a:pt x="405" y="327"/>
                  <a:pt x="290" y="294"/>
                  <a:pt x="228" y="276"/>
                </a:cubicBezTo>
                <a:lnTo>
                  <a:pt x="228" y="276"/>
                </a:lnTo>
                <a:cubicBezTo>
                  <a:pt x="217" y="273"/>
                  <a:pt x="208" y="270"/>
                  <a:pt x="199" y="268"/>
                </a:cubicBezTo>
                <a:cubicBezTo>
                  <a:pt x="185" y="263"/>
                  <a:pt x="160" y="252"/>
                  <a:pt x="157" y="233"/>
                </a:cubicBezTo>
                <a:cubicBezTo>
                  <a:pt x="155" y="220"/>
                  <a:pt x="162" y="208"/>
                  <a:pt x="166" y="204"/>
                </a:cubicBezTo>
                <a:cubicBezTo>
                  <a:pt x="216" y="169"/>
                  <a:pt x="269" y="213"/>
                  <a:pt x="271" y="215"/>
                </a:cubicBezTo>
                <a:cubicBezTo>
                  <a:pt x="296" y="236"/>
                  <a:pt x="334" y="233"/>
                  <a:pt x="355" y="208"/>
                </a:cubicBezTo>
                <a:cubicBezTo>
                  <a:pt x="376" y="183"/>
                  <a:pt x="374" y="146"/>
                  <a:pt x="349" y="124"/>
                </a:cubicBezTo>
                <a:cubicBezTo>
                  <a:pt x="339" y="115"/>
                  <a:pt x="313" y="96"/>
                  <a:pt x="275" y="83"/>
                </a:cubicBezTo>
                <a:lnTo>
                  <a:pt x="275" y="62"/>
                </a:lnTo>
                <a:cubicBezTo>
                  <a:pt x="275" y="28"/>
                  <a:pt x="247" y="0"/>
                  <a:pt x="214" y="0"/>
                </a:cubicBezTo>
                <a:cubicBezTo>
                  <a:pt x="180" y="0"/>
                  <a:pt x="152" y="28"/>
                  <a:pt x="152" y="62"/>
                </a:cubicBezTo>
                <a:lnTo>
                  <a:pt x="152" y="80"/>
                </a:lnTo>
                <a:cubicBezTo>
                  <a:pt x="133" y="86"/>
                  <a:pt x="114" y="95"/>
                  <a:pt x="97" y="108"/>
                </a:cubicBezTo>
                <a:cubicBezTo>
                  <a:pt x="54" y="138"/>
                  <a:pt x="30" y="197"/>
                  <a:pt x="39" y="251"/>
                </a:cubicBezTo>
                <a:cubicBezTo>
                  <a:pt x="44" y="286"/>
                  <a:pt x="67" y="350"/>
                  <a:pt x="162" y="381"/>
                </a:cubicBezTo>
                <a:cubicBezTo>
                  <a:pt x="172" y="384"/>
                  <a:pt x="183" y="388"/>
                  <a:pt x="195" y="391"/>
                </a:cubicBezTo>
                <a:cubicBezTo>
                  <a:pt x="265" y="411"/>
                  <a:pt x="287" y="423"/>
                  <a:pt x="287" y="443"/>
                </a:cubicBezTo>
                <a:cubicBezTo>
                  <a:pt x="287" y="460"/>
                  <a:pt x="282" y="467"/>
                  <a:pt x="278" y="471"/>
                </a:cubicBezTo>
                <a:cubicBezTo>
                  <a:pt x="267" y="482"/>
                  <a:pt x="243" y="489"/>
                  <a:pt x="212" y="489"/>
                </a:cubicBezTo>
                <a:cubicBezTo>
                  <a:pt x="155" y="489"/>
                  <a:pt x="114" y="439"/>
                  <a:pt x="114" y="439"/>
                </a:cubicBezTo>
                <a:cubicBezTo>
                  <a:pt x="104" y="426"/>
                  <a:pt x="90" y="418"/>
                  <a:pt x="74" y="416"/>
                </a:cubicBezTo>
                <a:cubicBezTo>
                  <a:pt x="59" y="414"/>
                  <a:pt x="43" y="419"/>
                  <a:pt x="30" y="428"/>
                </a:cubicBezTo>
                <a:cubicBezTo>
                  <a:pt x="4" y="448"/>
                  <a:pt x="0" y="486"/>
                  <a:pt x="20" y="512"/>
                </a:cubicBezTo>
                <a:cubicBezTo>
                  <a:pt x="22" y="515"/>
                  <a:pt x="72" y="578"/>
                  <a:pt x="152" y="602"/>
                </a:cubicBezTo>
                <a:lnTo>
                  <a:pt x="152" y="623"/>
                </a:lnTo>
                <a:cubicBezTo>
                  <a:pt x="152" y="656"/>
                  <a:pt x="180" y="684"/>
                  <a:pt x="213" y="684"/>
                </a:cubicBezTo>
                <a:cubicBezTo>
                  <a:pt x="247" y="684"/>
                  <a:pt x="275" y="656"/>
                  <a:pt x="275" y="623"/>
                </a:cubicBezTo>
                <a:lnTo>
                  <a:pt x="275" y="601"/>
                </a:lnTo>
                <a:cubicBezTo>
                  <a:pt x="311" y="593"/>
                  <a:pt x="341" y="578"/>
                  <a:pt x="363" y="555"/>
                </a:cubicBezTo>
                <a:cubicBezTo>
                  <a:pt x="392" y="526"/>
                  <a:pt x="407" y="487"/>
                  <a:pt x="407" y="442"/>
                </a:cubicBezTo>
                <a:close/>
              </a:path>
            </a:pathLst>
          </a:custGeom>
          <a:solidFill>
            <a:srgbClr val="87CE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41059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Guaranteed protection for all that lies ahead</a:t>
            </a:r>
          </a:p>
        </p:txBody>
      </p:sp>
      <p:sp>
        <p:nvSpPr>
          <p:cNvPr id="8" name="TextBox 7"/>
          <p:cNvSpPr txBox="1"/>
          <p:nvPr/>
        </p:nvSpPr>
        <p:spPr>
          <a:xfrm>
            <a:off x="3551236" y="3557592"/>
            <a:ext cx="2054573" cy="1031051"/>
          </a:xfrm>
          <a:prstGeom prst="rect">
            <a:avLst/>
          </a:prstGeom>
          <a:noFill/>
        </p:spPr>
        <p:txBody>
          <a:bodyPr wrap="square" lIns="0" tIns="0" rIns="0" bIns="0" rtlCol="0">
            <a:spAutoFit/>
          </a:bodyPr>
          <a:lstStyle/>
          <a:p>
            <a:pPr>
              <a:spcAft>
                <a:spcPts val="600"/>
              </a:spcAft>
            </a:pPr>
            <a:r>
              <a:rPr lang="en-US" sz="2000" b="1" dirty="0"/>
              <a:t>When you die </a:t>
            </a:r>
          </a:p>
          <a:p>
            <a:r>
              <a:rPr lang="en-US" sz="1400" dirty="0"/>
              <a:t>Your beneficiaries will receive a guaranteed death benefit</a:t>
            </a:r>
            <a:r>
              <a:rPr lang="en-US" sz="1400" baseline="30000" dirty="0"/>
              <a:t>7</a:t>
            </a:r>
          </a:p>
        </p:txBody>
      </p:sp>
      <p:sp>
        <p:nvSpPr>
          <p:cNvPr id="10" name="TextBox 9"/>
          <p:cNvSpPr txBox="1"/>
          <p:nvPr/>
        </p:nvSpPr>
        <p:spPr>
          <a:xfrm>
            <a:off x="878442" y="3543304"/>
            <a:ext cx="2242930" cy="1031051"/>
          </a:xfrm>
          <a:prstGeom prst="rect">
            <a:avLst/>
          </a:prstGeom>
          <a:noFill/>
        </p:spPr>
        <p:txBody>
          <a:bodyPr wrap="square" lIns="0" tIns="0" rIns="0" bIns="0" rtlCol="0">
            <a:spAutoFit/>
          </a:bodyPr>
          <a:lstStyle/>
          <a:p>
            <a:r>
              <a:rPr lang="en-US" sz="2000" b="1" dirty="0"/>
              <a:t>If you need care</a:t>
            </a:r>
          </a:p>
          <a:p>
            <a:pPr>
              <a:spcBef>
                <a:spcPts val="600"/>
              </a:spcBef>
            </a:pPr>
            <a:r>
              <a:rPr lang="en-US" sz="1400" dirty="0"/>
              <a:t>You will receive a cash indemnity benefit you can use however you choose</a:t>
            </a:r>
            <a:r>
              <a:rPr lang="en-US" sz="1400" baseline="30000" dirty="0"/>
              <a:t>6</a:t>
            </a:r>
          </a:p>
        </p:txBody>
      </p:sp>
      <p:sp>
        <p:nvSpPr>
          <p:cNvPr id="12" name="TextBox 11"/>
          <p:cNvSpPr txBox="1"/>
          <p:nvPr/>
        </p:nvSpPr>
        <p:spPr>
          <a:xfrm>
            <a:off x="6172200" y="3557592"/>
            <a:ext cx="2054573" cy="1769715"/>
          </a:xfrm>
          <a:prstGeom prst="rect">
            <a:avLst/>
          </a:prstGeom>
          <a:noFill/>
        </p:spPr>
        <p:txBody>
          <a:bodyPr wrap="square" lIns="0" tIns="0" rIns="0" bIns="0" rtlCol="0">
            <a:spAutoFit/>
          </a:bodyPr>
          <a:lstStyle/>
          <a:p>
            <a:pPr>
              <a:spcBef>
                <a:spcPts val="600"/>
              </a:spcBef>
            </a:pPr>
            <a:r>
              <a:rPr lang="en-US" sz="2000" b="1" dirty="0"/>
              <a:t>If you want </a:t>
            </a:r>
            <a:br>
              <a:rPr lang="en-US" sz="2000" b="1" dirty="0"/>
            </a:br>
            <a:r>
              <a:rPr lang="en-US" sz="2000" b="1" dirty="0"/>
              <a:t>money back</a:t>
            </a:r>
          </a:p>
          <a:p>
            <a:pPr>
              <a:spcBef>
                <a:spcPts val="600"/>
              </a:spcBef>
            </a:pPr>
            <a:r>
              <a:rPr lang="en-US" sz="1400" dirty="0"/>
              <a:t>You can surrender your policy and get money back, based on the return of premium option you selected</a:t>
            </a:r>
            <a:r>
              <a:rPr lang="en-US" sz="1400" baseline="30000" dirty="0"/>
              <a:t>8</a:t>
            </a:r>
          </a:p>
        </p:txBody>
      </p:sp>
      <p:sp>
        <p:nvSpPr>
          <p:cNvPr id="14" name="TextBox 13"/>
          <p:cNvSpPr txBox="1"/>
          <p:nvPr/>
        </p:nvSpPr>
        <p:spPr>
          <a:xfrm>
            <a:off x="8859840" y="3556313"/>
            <a:ext cx="2242930" cy="1554272"/>
          </a:xfrm>
          <a:prstGeom prst="rect">
            <a:avLst/>
          </a:prstGeom>
          <a:noFill/>
        </p:spPr>
        <p:txBody>
          <a:bodyPr wrap="square" lIns="0" tIns="0" rIns="0" bIns="0" rtlCol="0">
            <a:spAutoFit/>
          </a:bodyPr>
          <a:lstStyle/>
          <a:p>
            <a:pPr>
              <a:spcBef>
                <a:spcPts val="600"/>
              </a:spcBef>
            </a:pPr>
            <a:r>
              <a:rPr lang="en-US" sz="2000" b="1" dirty="0"/>
              <a:t>If you stop paying your premiums</a:t>
            </a:r>
          </a:p>
          <a:p>
            <a:pPr>
              <a:spcBef>
                <a:spcPts val="600"/>
              </a:spcBef>
            </a:pPr>
            <a:r>
              <a:rPr lang="en-US" sz="1400" dirty="0"/>
              <a:t>You can get a policy with a smaller benefit pool based on the money you’ve already paid in</a:t>
            </a:r>
            <a:r>
              <a:rPr lang="en-US" sz="1400" baseline="30000" dirty="0"/>
              <a:t>9</a:t>
            </a:r>
          </a:p>
        </p:txBody>
      </p:sp>
      <p:sp>
        <p:nvSpPr>
          <p:cNvPr id="11" name="TextBox 10">
            <a:extLst>
              <a:ext uri="{FF2B5EF4-FFF2-40B4-BE49-F238E27FC236}">
                <a16:creationId xmlns:a16="http://schemas.microsoft.com/office/drawing/2014/main" id="{5638F003-BA1C-4511-9B87-2A8C170CD506}"/>
              </a:ext>
            </a:extLst>
          </p:cNvPr>
          <p:cNvSpPr txBox="1"/>
          <p:nvPr/>
        </p:nvSpPr>
        <p:spPr>
          <a:xfrm>
            <a:off x="165100" y="5707604"/>
            <a:ext cx="11861800" cy="1169551"/>
          </a:xfrm>
          <a:prstGeom prst="rect">
            <a:avLst/>
          </a:prstGeom>
          <a:noFill/>
        </p:spPr>
        <p:txBody>
          <a:bodyPr wrap="square" rtlCol="0">
            <a:spAutoFit/>
          </a:bodyPr>
          <a:lstStyle/>
          <a:p>
            <a:r>
              <a:rPr lang="en-US" sz="1000" dirty="0">
                <a:cs typeface="Arial"/>
              </a:rPr>
              <a:t>6. If owner/insured are different, benefits will be paid to the owner upon the insured being certified as a chronically ill individual by a licensed health care practitioner. Under certain circumstances, benefits may be taxable. Please consult with your tax advisor.</a:t>
            </a:r>
          </a:p>
          <a:p>
            <a:r>
              <a:rPr lang="en-US" sz="1000" dirty="0">
                <a:cs typeface="Arial"/>
              </a:rPr>
              <a:t>7. If owner/insured are different, the death benefits will be paid upon the death of the insured.</a:t>
            </a:r>
          </a:p>
          <a:p>
            <a:r>
              <a:rPr lang="en-US" sz="1000" dirty="0">
                <a:cs typeface="Arial"/>
              </a:rPr>
              <a:t>8. Upon surrender, the policy owner will receive the surrender value proceeds. The surrender value proceeds may not equal the sum of premiums paid. Surrenders are subject to the return of premium option selected and the premium vesting schedule (if applicable). For more information regarding return of premium options, please consult with your financial professional.</a:t>
            </a:r>
          </a:p>
          <a:p>
            <a:r>
              <a:rPr lang="en-US" sz="1000" dirty="0">
                <a:cs typeface="Arial"/>
              </a:rPr>
              <a:t>9. If the policy owner stops making premium payments, they may choose to receive reduced paid-up benefits. This refers to the reduced paid-up nonforfeiture benefit that purchases paid-up insurance in the event of premium lapse.</a:t>
            </a:r>
          </a:p>
        </p:txBody>
      </p:sp>
      <p:cxnSp>
        <p:nvCxnSpPr>
          <p:cNvPr id="13" name="Straight Connector 12">
            <a:extLst>
              <a:ext uri="{FF2B5EF4-FFF2-40B4-BE49-F238E27FC236}">
                <a16:creationId xmlns:a16="http://schemas.microsoft.com/office/drawing/2014/main" id="{BDB38CA3-0797-0D4A-93E8-6EAE3E7E113E}"/>
              </a:ext>
            </a:extLst>
          </p:cNvPr>
          <p:cNvCxnSpPr/>
          <p:nvPr/>
        </p:nvCxnSpPr>
        <p:spPr>
          <a:xfrm>
            <a:off x="876299" y="3441454"/>
            <a:ext cx="2240974"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7113A7-98B3-0849-AC53-81CDB4D57429}"/>
              </a:ext>
            </a:extLst>
          </p:cNvPr>
          <p:cNvCxnSpPr/>
          <p:nvPr/>
        </p:nvCxnSpPr>
        <p:spPr>
          <a:xfrm>
            <a:off x="3543300" y="3449899"/>
            <a:ext cx="224097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50401D-D875-A64B-A0E8-47FE7AEE33F3}"/>
              </a:ext>
            </a:extLst>
          </p:cNvPr>
          <p:cNvCxnSpPr/>
          <p:nvPr/>
        </p:nvCxnSpPr>
        <p:spPr>
          <a:xfrm>
            <a:off x="6193067" y="3441454"/>
            <a:ext cx="2240974"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EA5E0B-5EB7-8A4A-8E39-2EE663A8CE66}"/>
              </a:ext>
            </a:extLst>
          </p:cNvPr>
          <p:cNvCxnSpPr/>
          <p:nvPr/>
        </p:nvCxnSpPr>
        <p:spPr>
          <a:xfrm>
            <a:off x="8860068" y="3449899"/>
            <a:ext cx="224097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F7CEECC7-78D0-4FC5-B534-CEBFCEFB9D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919" y="2374948"/>
            <a:ext cx="960121" cy="960121"/>
          </a:xfrm>
          <a:prstGeom prst="rect">
            <a:avLst/>
          </a:prstGeom>
        </p:spPr>
      </p:pic>
      <p:pic>
        <p:nvPicPr>
          <p:cNvPr id="23" name="Graphic 22">
            <a:extLst>
              <a:ext uri="{FF2B5EF4-FFF2-40B4-BE49-F238E27FC236}">
                <a16:creationId xmlns:a16="http://schemas.microsoft.com/office/drawing/2014/main" id="{5D45AC37-5A61-4FBA-A539-CAA73AF418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1592" y="2314682"/>
            <a:ext cx="930532" cy="930532"/>
          </a:xfrm>
          <a:prstGeom prst="rect">
            <a:avLst/>
          </a:prstGeom>
        </p:spPr>
      </p:pic>
      <p:pic>
        <p:nvPicPr>
          <p:cNvPr id="25" name="Graphic 24">
            <a:extLst>
              <a:ext uri="{FF2B5EF4-FFF2-40B4-BE49-F238E27FC236}">
                <a16:creationId xmlns:a16="http://schemas.microsoft.com/office/drawing/2014/main" id="{F574B312-3529-4E90-92CB-54F729BE66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41866" y="2407920"/>
            <a:ext cx="930532" cy="930532"/>
          </a:xfrm>
          <a:prstGeom prst="rect">
            <a:avLst/>
          </a:prstGeom>
        </p:spPr>
      </p:pic>
      <p:pic>
        <p:nvPicPr>
          <p:cNvPr id="26" name="Graphic 25">
            <a:extLst>
              <a:ext uri="{FF2B5EF4-FFF2-40B4-BE49-F238E27FC236}">
                <a16:creationId xmlns:a16="http://schemas.microsoft.com/office/drawing/2014/main" id="{96FCDE43-A9A7-48FC-B70A-677912B848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59840" y="2374948"/>
            <a:ext cx="930533" cy="930533"/>
          </a:xfrm>
          <a:prstGeom prst="rect">
            <a:avLst/>
          </a:prstGeom>
        </p:spPr>
      </p:pic>
    </p:spTree>
    <p:extLst>
      <p:ext uri="{BB962C8B-B14F-4D97-AF65-F5344CB8AC3E}">
        <p14:creationId xmlns:p14="http://schemas.microsoft.com/office/powerpoint/2010/main" val="255860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a:t>Agenda</a:t>
            </a:r>
          </a:p>
        </p:txBody>
      </p:sp>
      <p:sp>
        <p:nvSpPr>
          <p:cNvPr id="23" name="Content Placeholder 22"/>
          <p:cNvSpPr>
            <a:spLocks noGrp="1"/>
          </p:cNvSpPr>
          <p:nvPr>
            <p:ph idx="1"/>
          </p:nvPr>
        </p:nvSpPr>
        <p:spPr>
          <a:xfrm>
            <a:off x="876300" y="2526792"/>
            <a:ext cx="7037416" cy="2724912"/>
          </a:xfrm>
        </p:spPr>
        <p:txBody>
          <a:bodyPr/>
          <a:lstStyle/>
          <a:p>
            <a:pPr marL="228600" indent="-228600">
              <a:buFont typeface="Arial" panose="020B0604020202020204" pitchFamily="34" charset="0"/>
              <a:buChar char="•"/>
            </a:pPr>
            <a:r>
              <a:rPr lang="en-US" dirty="0"/>
              <a:t>Looking forward, planning ahead</a:t>
            </a:r>
          </a:p>
          <a:p>
            <a:pPr marL="228600" indent="-228600">
              <a:buFont typeface="Arial" panose="020B0604020202020204" pitchFamily="34" charset="0"/>
              <a:buChar char="•"/>
            </a:pPr>
            <a:r>
              <a:rPr lang="en-US" dirty="0"/>
              <a:t>What is long-term care (LTC)?</a:t>
            </a:r>
          </a:p>
          <a:p>
            <a:pPr marL="228600" indent="-228600">
              <a:buFont typeface="Arial" panose="020B0604020202020204" pitchFamily="34" charset="0"/>
              <a:buChar char="•"/>
            </a:pPr>
            <a:r>
              <a:rPr lang="en-US" dirty="0"/>
              <a:t>Costs and paying for care</a:t>
            </a:r>
          </a:p>
          <a:p>
            <a:pPr marL="228600" indent="-228600">
              <a:buFont typeface="Arial" panose="020B0604020202020204" pitchFamily="34" charset="0"/>
              <a:buChar char="•"/>
            </a:pPr>
            <a:r>
              <a:rPr lang="en-US" dirty="0"/>
              <a:t>SecureCare</a:t>
            </a:r>
            <a:r>
              <a:rPr lang="en-US" baseline="30000" dirty="0"/>
              <a:t>TM</a:t>
            </a:r>
            <a:r>
              <a:rPr lang="en-US" dirty="0"/>
              <a:t> III – a flexible LTC insurance option</a:t>
            </a:r>
          </a:p>
          <a:p>
            <a:pPr marL="228600" indent="-228600"/>
            <a:endParaRPr lang="en-US" dirty="0"/>
          </a:p>
        </p:txBody>
      </p:sp>
    </p:spTree>
    <p:extLst>
      <p:ext uri="{BB962C8B-B14F-4D97-AF65-F5344CB8AC3E}">
        <p14:creationId xmlns:p14="http://schemas.microsoft.com/office/powerpoint/2010/main" val="309412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301" y="1447800"/>
            <a:ext cx="7989722" cy="498043"/>
          </a:xfrm>
        </p:spPr>
        <p:txBody>
          <a:bodyPr/>
          <a:lstStyle/>
          <a:p>
            <a:r>
              <a:rPr lang="en-US" b="1" dirty="0">
                <a:latin typeface="Arial" panose="020B0604020202020204" pitchFamily="34" charset="0"/>
                <a:cs typeface="Arial" panose="020B0604020202020204" pitchFamily="34" charset="0"/>
              </a:rPr>
              <a:t>Covered LTC benefits</a:t>
            </a:r>
            <a:endParaRPr lang="en-US" sz="2000" baseline="30000" dirty="0"/>
          </a:p>
        </p:txBody>
      </p:sp>
      <p:cxnSp>
        <p:nvCxnSpPr>
          <p:cNvPr id="44" name="Straight Connector 43"/>
          <p:cNvCxnSpPr/>
          <p:nvPr/>
        </p:nvCxnSpPr>
        <p:spPr>
          <a:xfrm>
            <a:off x="9156763" y="2191903"/>
            <a:ext cx="874702"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660552" y="2396473"/>
            <a:ext cx="2891204" cy="3334246"/>
          </a:xfrm>
          <a:prstGeom prst="rect">
            <a:avLst/>
          </a:prstGeom>
          <a:noFill/>
        </p:spPr>
        <p:txBody>
          <a:bodyPr wrap="square" lIns="0" tIns="0" rIns="0" bIns="0" rtlCol="0">
            <a:spAutoFit/>
          </a:bodyPr>
          <a:lstStyle/>
          <a:p>
            <a:pPr>
              <a:lnSpc>
                <a:spcPts val="1860"/>
              </a:lnSpc>
              <a:spcAft>
                <a:spcPts val="1800"/>
              </a:spcAft>
            </a:pPr>
            <a:r>
              <a:rPr lang="en-US" dirty="0">
                <a:cs typeface="Arial"/>
              </a:rPr>
              <a:t>Household services</a:t>
            </a:r>
          </a:p>
          <a:p>
            <a:pPr>
              <a:lnSpc>
                <a:spcPts val="1860"/>
              </a:lnSpc>
              <a:spcAft>
                <a:spcPts val="1800"/>
              </a:spcAft>
            </a:pPr>
            <a:r>
              <a:rPr lang="en-US" dirty="0">
                <a:cs typeface="Arial"/>
              </a:rPr>
              <a:t>Informal care</a:t>
            </a:r>
          </a:p>
          <a:p>
            <a:pPr>
              <a:lnSpc>
                <a:spcPts val="1860"/>
              </a:lnSpc>
              <a:spcAft>
                <a:spcPts val="1800"/>
              </a:spcAft>
            </a:pPr>
            <a:r>
              <a:rPr lang="en-US" dirty="0">
                <a:cs typeface="Arial"/>
              </a:rPr>
              <a:t>Skilled nursing home care</a:t>
            </a:r>
          </a:p>
          <a:p>
            <a:pPr>
              <a:lnSpc>
                <a:spcPts val="1860"/>
              </a:lnSpc>
              <a:spcAft>
                <a:spcPts val="1800"/>
              </a:spcAft>
            </a:pPr>
            <a:r>
              <a:rPr lang="en-US" dirty="0">
                <a:cs typeface="Arial"/>
              </a:rPr>
              <a:t>Respite care</a:t>
            </a:r>
            <a:r>
              <a:rPr lang="en-US" baseline="30000" dirty="0">
                <a:cs typeface="Arial"/>
              </a:rPr>
              <a:t>12</a:t>
            </a:r>
          </a:p>
          <a:p>
            <a:pPr>
              <a:lnSpc>
                <a:spcPts val="1860"/>
              </a:lnSpc>
              <a:spcAft>
                <a:spcPts val="1800"/>
              </a:spcAft>
            </a:pPr>
            <a:r>
              <a:rPr lang="en-US" dirty="0">
                <a:cs typeface="Arial"/>
              </a:rPr>
              <a:t>Benefits outside the </a:t>
            </a:r>
            <a:br>
              <a:rPr lang="en-US" dirty="0">
                <a:cs typeface="Arial"/>
              </a:rPr>
            </a:br>
            <a:r>
              <a:rPr lang="en-US" dirty="0">
                <a:cs typeface="Arial"/>
              </a:rPr>
              <a:t>United States</a:t>
            </a:r>
            <a:r>
              <a:rPr lang="en-US" baseline="30000" dirty="0">
                <a:cs typeface="Arial"/>
              </a:rPr>
              <a:t>13</a:t>
            </a:r>
            <a:endParaRPr lang="en-US" dirty="0">
              <a:cs typeface="Arial"/>
            </a:endParaRPr>
          </a:p>
          <a:p>
            <a:pPr>
              <a:lnSpc>
                <a:spcPts val="1860"/>
              </a:lnSpc>
              <a:spcAft>
                <a:spcPts val="1800"/>
              </a:spcAft>
            </a:pPr>
            <a:endParaRPr lang="en-US" dirty="0">
              <a:latin typeface="Arial"/>
              <a:cs typeface="Arial"/>
            </a:endParaRPr>
          </a:p>
          <a:p>
            <a:pPr>
              <a:lnSpc>
                <a:spcPts val="1860"/>
              </a:lnSpc>
              <a:spcAft>
                <a:spcPts val="1800"/>
              </a:spcAft>
            </a:pPr>
            <a:endParaRPr lang="en-US" dirty="0">
              <a:latin typeface="Arial"/>
              <a:cs typeface="Arial"/>
            </a:endParaRPr>
          </a:p>
        </p:txBody>
      </p:sp>
      <p:sp>
        <p:nvSpPr>
          <p:cNvPr id="6" name="TextBox 5"/>
          <p:cNvSpPr txBox="1"/>
          <p:nvPr/>
        </p:nvSpPr>
        <p:spPr>
          <a:xfrm>
            <a:off x="1261086" y="2396473"/>
            <a:ext cx="2590800" cy="3064685"/>
          </a:xfrm>
          <a:prstGeom prst="rect">
            <a:avLst/>
          </a:prstGeom>
          <a:noFill/>
        </p:spPr>
        <p:txBody>
          <a:bodyPr wrap="square" lIns="0" tIns="0" rIns="0" bIns="0" rtlCol="0">
            <a:spAutoFit/>
          </a:bodyPr>
          <a:lstStyle/>
          <a:p>
            <a:pPr>
              <a:lnSpc>
                <a:spcPts val="1860"/>
              </a:lnSpc>
              <a:spcAft>
                <a:spcPts val="1800"/>
              </a:spcAft>
            </a:pPr>
            <a:r>
              <a:rPr lang="en-US" dirty="0">
                <a:latin typeface="Arial"/>
                <a:cs typeface="Arial"/>
              </a:rPr>
              <a:t>Adult day care</a:t>
            </a:r>
          </a:p>
          <a:p>
            <a:pPr>
              <a:lnSpc>
                <a:spcPts val="1860"/>
              </a:lnSpc>
              <a:spcAft>
                <a:spcPts val="1800"/>
              </a:spcAft>
            </a:pPr>
            <a:r>
              <a:rPr lang="en-US" dirty="0">
                <a:latin typeface="Arial"/>
                <a:cs typeface="Arial"/>
              </a:rPr>
              <a:t>Assisted living</a:t>
            </a:r>
          </a:p>
          <a:p>
            <a:pPr>
              <a:lnSpc>
                <a:spcPts val="1860"/>
              </a:lnSpc>
              <a:spcAft>
                <a:spcPts val="1800"/>
              </a:spcAft>
            </a:pPr>
            <a:r>
              <a:rPr lang="en-US" dirty="0">
                <a:latin typeface="Arial"/>
                <a:cs typeface="Arial"/>
              </a:rPr>
              <a:t>Bed reservation</a:t>
            </a:r>
          </a:p>
          <a:p>
            <a:pPr>
              <a:lnSpc>
                <a:spcPts val="1860"/>
              </a:lnSpc>
              <a:spcAft>
                <a:spcPts val="1800"/>
              </a:spcAft>
            </a:pPr>
            <a:r>
              <a:rPr lang="en-US" dirty="0">
                <a:latin typeface="Arial"/>
                <a:cs typeface="Arial"/>
              </a:rPr>
              <a:t>Caregiver training</a:t>
            </a:r>
            <a:r>
              <a:rPr lang="en-US" baseline="30000" dirty="0">
                <a:latin typeface="Arial"/>
                <a:cs typeface="Arial"/>
              </a:rPr>
              <a:t>10</a:t>
            </a:r>
          </a:p>
          <a:p>
            <a:pPr>
              <a:lnSpc>
                <a:spcPts val="1860"/>
              </a:lnSpc>
              <a:spcAft>
                <a:spcPts val="1800"/>
              </a:spcAft>
            </a:pPr>
            <a:r>
              <a:rPr lang="en-US" dirty="0">
                <a:cs typeface="Arial"/>
              </a:rPr>
              <a:t>Home health care</a:t>
            </a:r>
          </a:p>
          <a:p>
            <a:pPr>
              <a:lnSpc>
                <a:spcPts val="1860"/>
              </a:lnSpc>
              <a:spcAft>
                <a:spcPts val="1800"/>
              </a:spcAft>
            </a:pPr>
            <a:r>
              <a:rPr lang="en-US" dirty="0">
                <a:cs typeface="Arial"/>
              </a:rPr>
              <a:t>Home modification</a:t>
            </a:r>
            <a:r>
              <a:rPr lang="en-US" baseline="30000" dirty="0">
                <a:cs typeface="Arial"/>
              </a:rPr>
              <a:t>11</a:t>
            </a:r>
            <a:endParaRPr lang="en-US" dirty="0">
              <a:cs typeface="Arial"/>
            </a:endParaRPr>
          </a:p>
          <a:p>
            <a:pPr>
              <a:lnSpc>
                <a:spcPts val="1860"/>
              </a:lnSpc>
              <a:spcAft>
                <a:spcPts val="1800"/>
              </a:spcAft>
            </a:pPr>
            <a:endParaRPr lang="en-US" baseline="30000" dirty="0">
              <a:latin typeface="Arial"/>
              <a:cs typeface="Arial"/>
            </a:endParaRPr>
          </a:p>
        </p:txBody>
      </p:sp>
      <p:sp>
        <p:nvSpPr>
          <p:cNvPr id="7" name="TextBox 6"/>
          <p:cNvSpPr txBox="1"/>
          <p:nvPr/>
        </p:nvSpPr>
        <p:spPr>
          <a:xfrm>
            <a:off x="114524" y="5651955"/>
            <a:ext cx="11988576" cy="1169551"/>
          </a:xfrm>
          <a:prstGeom prst="rect">
            <a:avLst/>
          </a:prstGeom>
          <a:noFill/>
        </p:spPr>
        <p:txBody>
          <a:bodyPr wrap="square" rtlCol="0">
            <a:spAutoFit/>
          </a:bodyPr>
          <a:lstStyle/>
          <a:p>
            <a:r>
              <a:rPr lang="en-US" sz="1000" dirty="0">
                <a:cs typeface="Arial"/>
              </a:rPr>
              <a:t>10. The caregiver training benefit can be used to pay for training of a friend or family member to provide care to the insured. This benefit can be triggered prior to satisfaction of the elimination period. The maximum benefit is $1,000. </a:t>
            </a:r>
          </a:p>
          <a:p>
            <a:r>
              <a:rPr lang="en-US" sz="1000" dirty="0">
                <a:cs typeface="Arial"/>
              </a:rPr>
              <a:t>11. Home modification benefit allows the insured to pay for modifications to his/her home, enabling the insured to remain in his/her home longer. This benefit can be triggered prior to satisfaction of the elimination period. The maximum benefit is</a:t>
            </a:r>
            <a:r>
              <a:rPr lang="en-US" sz="1000" dirty="0">
                <a:solidFill>
                  <a:srgbClr val="FF0000"/>
                </a:solidFill>
                <a:cs typeface="Arial"/>
              </a:rPr>
              <a:t> </a:t>
            </a:r>
            <a:r>
              <a:rPr lang="en-US" sz="1000" dirty="0">
                <a:cs typeface="Arial"/>
              </a:rPr>
              <a:t>$5,000.</a:t>
            </a:r>
          </a:p>
          <a:p>
            <a:r>
              <a:rPr lang="en-US" sz="1000" dirty="0">
                <a:cs typeface="Arial"/>
              </a:rPr>
              <a:t>12. Respite care can occur in a variety of locations, it is not limited to a facility and depends on the needs of the insured.</a:t>
            </a:r>
          </a:p>
          <a:p>
            <a:r>
              <a:rPr lang="en-US" sz="1000" dirty="0">
                <a:cs typeface="Arial"/>
              </a:rPr>
              <a:t>13. Qualified long-term care services received outside the United States, its territories or possessions are limited to the non-United States monthly benefit limit. If the insured returns to the United States, the non-United States monthly benefit limit will no longer apply.</a:t>
            </a:r>
          </a:p>
        </p:txBody>
      </p:sp>
      <p:grpSp>
        <p:nvGrpSpPr>
          <p:cNvPr id="3" name="Group 2">
            <a:extLst>
              <a:ext uri="{FF2B5EF4-FFF2-40B4-BE49-F238E27FC236}">
                <a16:creationId xmlns:a16="http://schemas.microsoft.com/office/drawing/2014/main" id="{E9B49BDE-81F6-3944-92E4-2C1E896DDA9B}"/>
              </a:ext>
            </a:extLst>
          </p:cNvPr>
          <p:cNvGrpSpPr/>
          <p:nvPr/>
        </p:nvGrpSpPr>
        <p:grpSpPr>
          <a:xfrm>
            <a:off x="8127670" y="1678132"/>
            <a:ext cx="3094037" cy="3765329"/>
            <a:chOff x="771714" y="2239183"/>
            <a:chExt cx="2489305" cy="3029392"/>
          </a:xfrm>
        </p:grpSpPr>
        <p:pic>
          <p:nvPicPr>
            <p:cNvPr id="11" name="Graphic 10">
              <a:extLst>
                <a:ext uri="{FF2B5EF4-FFF2-40B4-BE49-F238E27FC236}">
                  <a16:creationId xmlns:a16="http://schemas.microsoft.com/office/drawing/2014/main" id="{C7D0A85E-C7DE-8949-8A1E-385D30010D3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705"/>
            <a:stretch/>
          </p:blipFill>
          <p:spPr>
            <a:xfrm>
              <a:off x="771714" y="2239183"/>
              <a:ext cx="2470443" cy="1761317"/>
            </a:xfrm>
            <a:prstGeom prst="rect">
              <a:avLst/>
            </a:prstGeom>
          </p:spPr>
        </p:pic>
        <p:pic>
          <p:nvPicPr>
            <p:cNvPr id="12" name="Graphic 11">
              <a:extLst>
                <a:ext uri="{FF2B5EF4-FFF2-40B4-BE49-F238E27FC236}">
                  <a16:creationId xmlns:a16="http://schemas.microsoft.com/office/drawing/2014/main" id="{D307E845-4DF8-004F-8550-CE31FCA9FFD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7899"/>
            <a:stretch/>
          </p:blipFill>
          <p:spPr>
            <a:xfrm>
              <a:off x="790576" y="4722608"/>
              <a:ext cx="2470443" cy="545967"/>
            </a:xfrm>
            <a:prstGeom prst="rect">
              <a:avLst/>
            </a:prstGeom>
          </p:spPr>
        </p:pic>
        <p:sp>
          <p:nvSpPr>
            <p:cNvPr id="2" name="Oval 1">
              <a:extLst>
                <a:ext uri="{FF2B5EF4-FFF2-40B4-BE49-F238E27FC236}">
                  <a16:creationId xmlns:a16="http://schemas.microsoft.com/office/drawing/2014/main" id="{0F23EA0A-AC80-2844-B9DF-2C07715796E9}"/>
                </a:ext>
              </a:extLst>
            </p:cNvPr>
            <p:cNvSpPr/>
            <p:nvPr/>
          </p:nvSpPr>
          <p:spPr>
            <a:xfrm>
              <a:off x="1483989" y="3610417"/>
              <a:ext cx="1055040" cy="1055040"/>
            </a:xfrm>
            <a:prstGeom prst="ellipse">
              <a:avLst/>
            </a:prstGeom>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319CC209-2662-8640-811A-3272D9A36301}"/>
              </a:ext>
            </a:extLst>
          </p:cNvPr>
          <p:cNvPicPr>
            <a:picLocks noChangeAspect="1"/>
          </p:cNvPicPr>
          <p:nvPr/>
        </p:nvPicPr>
        <p:blipFill>
          <a:blip r:embed="rId5"/>
          <a:stretch>
            <a:fillRect/>
          </a:stretch>
        </p:blipFill>
        <p:spPr>
          <a:xfrm>
            <a:off x="876301" y="2366960"/>
            <a:ext cx="323850" cy="285856"/>
          </a:xfrm>
          <a:prstGeom prst="rect">
            <a:avLst/>
          </a:prstGeom>
        </p:spPr>
      </p:pic>
      <p:pic>
        <p:nvPicPr>
          <p:cNvPr id="16" name="Picture 15">
            <a:extLst>
              <a:ext uri="{FF2B5EF4-FFF2-40B4-BE49-F238E27FC236}">
                <a16:creationId xmlns:a16="http://schemas.microsoft.com/office/drawing/2014/main" id="{EF4B167C-289B-9143-9A49-8306F6C82A75}"/>
              </a:ext>
            </a:extLst>
          </p:cNvPr>
          <p:cNvPicPr>
            <a:picLocks noChangeAspect="1"/>
          </p:cNvPicPr>
          <p:nvPr/>
        </p:nvPicPr>
        <p:blipFill>
          <a:blip r:embed="rId5"/>
          <a:stretch>
            <a:fillRect/>
          </a:stretch>
        </p:blipFill>
        <p:spPr>
          <a:xfrm>
            <a:off x="876301" y="2837132"/>
            <a:ext cx="323850" cy="285856"/>
          </a:xfrm>
          <a:prstGeom prst="rect">
            <a:avLst/>
          </a:prstGeom>
        </p:spPr>
      </p:pic>
      <p:pic>
        <p:nvPicPr>
          <p:cNvPr id="17" name="Picture 16">
            <a:extLst>
              <a:ext uri="{FF2B5EF4-FFF2-40B4-BE49-F238E27FC236}">
                <a16:creationId xmlns:a16="http://schemas.microsoft.com/office/drawing/2014/main" id="{356EC002-878F-D54E-A873-A9A028D8602E}"/>
              </a:ext>
            </a:extLst>
          </p:cNvPr>
          <p:cNvPicPr>
            <a:picLocks noChangeAspect="1"/>
          </p:cNvPicPr>
          <p:nvPr/>
        </p:nvPicPr>
        <p:blipFill>
          <a:blip r:embed="rId5"/>
          <a:stretch>
            <a:fillRect/>
          </a:stretch>
        </p:blipFill>
        <p:spPr>
          <a:xfrm>
            <a:off x="878590" y="3306191"/>
            <a:ext cx="323850" cy="285856"/>
          </a:xfrm>
          <a:prstGeom prst="rect">
            <a:avLst/>
          </a:prstGeom>
        </p:spPr>
      </p:pic>
      <p:pic>
        <p:nvPicPr>
          <p:cNvPr id="18" name="Picture 17">
            <a:extLst>
              <a:ext uri="{FF2B5EF4-FFF2-40B4-BE49-F238E27FC236}">
                <a16:creationId xmlns:a16="http://schemas.microsoft.com/office/drawing/2014/main" id="{65BC1EC5-9BCE-E246-84D6-9D3672FC6378}"/>
              </a:ext>
            </a:extLst>
          </p:cNvPr>
          <p:cNvPicPr>
            <a:picLocks noChangeAspect="1"/>
          </p:cNvPicPr>
          <p:nvPr/>
        </p:nvPicPr>
        <p:blipFill>
          <a:blip r:embed="rId5"/>
          <a:stretch>
            <a:fillRect/>
          </a:stretch>
        </p:blipFill>
        <p:spPr>
          <a:xfrm>
            <a:off x="874012" y="3774933"/>
            <a:ext cx="323850" cy="285856"/>
          </a:xfrm>
          <a:prstGeom prst="rect">
            <a:avLst/>
          </a:prstGeom>
        </p:spPr>
      </p:pic>
      <p:pic>
        <p:nvPicPr>
          <p:cNvPr id="19" name="Picture 18">
            <a:extLst>
              <a:ext uri="{FF2B5EF4-FFF2-40B4-BE49-F238E27FC236}">
                <a16:creationId xmlns:a16="http://schemas.microsoft.com/office/drawing/2014/main" id="{0C623C8C-4168-7A45-AA0B-082543EFBC3A}"/>
              </a:ext>
            </a:extLst>
          </p:cNvPr>
          <p:cNvPicPr>
            <a:picLocks noChangeAspect="1"/>
          </p:cNvPicPr>
          <p:nvPr/>
        </p:nvPicPr>
        <p:blipFill>
          <a:blip r:embed="rId5"/>
          <a:stretch>
            <a:fillRect/>
          </a:stretch>
        </p:blipFill>
        <p:spPr>
          <a:xfrm>
            <a:off x="874012" y="4256627"/>
            <a:ext cx="323850" cy="285856"/>
          </a:xfrm>
          <a:prstGeom prst="rect">
            <a:avLst/>
          </a:prstGeom>
        </p:spPr>
      </p:pic>
      <p:pic>
        <p:nvPicPr>
          <p:cNvPr id="20" name="Picture 19">
            <a:extLst>
              <a:ext uri="{FF2B5EF4-FFF2-40B4-BE49-F238E27FC236}">
                <a16:creationId xmlns:a16="http://schemas.microsoft.com/office/drawing/2014/main" id="{C08F2391-9533-9F45-9EEE-9B01D983A4C9}"/>
              </a:ext>
            </a:extLst>
          </p:cNvPr>
          <p:cNvPicPr>
            <a:picLocks noChangeAspect="1"/>
          </p:cNvPicPr>
          <p:nvPr/>
        </p:nvPicPr>
        <p:blipFill>
          <a:blip r:embed="rId5"/>
          <a:stretch>
            <a:fillRect/>
          </a:stretch>
        </p:blipFill>
        <p:spPr>
          <a:xfrm>
            <a:off x="876301" y="4720349"/>
            <a:ext cx="323850" cy="285856"/>
          </a:xfrm>
          <a:prstGeom prst="rect">
            <a:avLst/>
          </a:prstGeom>
        </p:spPr>
      </p:pic>
      <p:pic>
        <p:nvPicPr>
          <p:cNvPr id="26" name="Picture 25">
            <a:extLst>
              <a:ext uri="{FF2B5EF4-FFF2-40B4-BE49-F238E27FC236}">
                <a16:creationId xmlns:a16="http://schemas.microsoft.com/office/drawing/2014/main" id="{12D3CB02-A27E-BB48-8ABF-A034EF4BF0A8}"/>
              </a:ext>
            </a:extLst>
          </p:cNvPr>
          <p:cNvPicPr>
            <a:picLocks noChangeAspect="1"/>
          </p:cNvPicPr>
          <p:nvPr/>
        </p:nvPicPr>
        <p:blipFill>
          <a:blip r:embed="rId5"/>
          <a:stretch>
            <a:fillRect/>
          </a:stretch>
        </p:blipFill>
        <p:spPr>
          <a:xfrm>
            <a:off x="4240648" y="2366960"/>
            <a:ext cx="323850" cy="285856"/>
          </a:xfrm>
          <a:prstGeom prst="rect">
            <a:avLst/>
          </a:prstGeom>
        </p:spPr>
      </p:pic>
      <p:pic>
        <p:nvPicPr>
          <p:cNvPr id="27" name="Picture 26">
            <a:extLst>
              <a:ext uri="{FF2B5EF4-FFF2-40B4-BE49-F238E27FC236}">
                <a16:creationId xmlns:a16="http://schemas.microsoft.com/office/drawing/2014/main" id="{0E25C85E-0175-0C45-9250-E2126D0E6D7B}"/>
              </a:ext>
            </a:extLst>
          </p:cNvPr>
          <p:cNvPicPr>
            <a:picLocks noChangeAspect="1"/>
          </p:cNvPicPr>
          <p:nvPr/>
        </p:nvPicPr>
        <p:blipFill>
          <a:blip r:embed="rId5"/>
          <a:stretch>
            <a:fillRect/>
          </a:stretch>
        </p:blipFill>
        <p:spPr>
          <a:xfrm>
            <a:off x="4240648" y="2837132"/>
            <a:ext cx="323850" cy="285856"/>
          </a:xfrm>
          <a:prstGeom prst="rect">
            <a:avLst/>
          </a:prstGeom>
        </p:spPr>
      </p:pic>
      <p:pic>
        <p:nvPicPr>
          <p:cNvPr id="28" name="Picture 27">
            <a:extLst>
              <a:ext uri="{FF2B5EF4-FFF2-40B4-BE49-F238E27FC236}">
                <a16:creationId xmlns:a16="http://schemas.microsoft.com/office/drawing/2014/main" id="{BCA9DAF9-5F3A-1A4A-86D2-64B16B024D2A}"/>
              </a:ext>
            </a:extLst>
          </p:cNvPr>
          <p:cNvPicPr>
            <a:picLocks noChangeAspect="1"/>
          </p:cNvPicPr>
          <p:nvPr/>
        </p:nvPicPr>
        <p:blipFill>
          <a:blip r:embed="rId5"/>
          <a:stretch>
            <a:fillRect/>
          </a:stretch>
        </p:blipFill>
        <p:spPr>
          <a:xfrm>
            <a:off x="4242937" y="3306191"/>
            <a:ext cx="323850" cy="285856"/>
          </a:xfrm>
          <a:prstGeom prst="rect">
            <a:avLst/>
          </a:prstGeom>
        </p:spPr>
      </p:pic>
      <p:pic>
        <p:nvPicPr>
          <p:cNvPr id="29" name="Picture 28">
            <a:extLst>
              <a:ext uri="{FF2B5EF4-FFF2-40B4-BE49-F238E27FC236}">
                <a16:creationId xmlns:a16="http://schemas.microsoft.com/office/drawing/2014/main" id="{17D25DAD-C214-5D45-A406-438354BA3DC7}"/>
              </a:ext>
            </a:extLst>
          </p:cNvPr>
          <p:cNvPicPr>
            <a:picLocks noChangeAspect="1"/>
          </p:cNvPicPr>
          <p:nvPr/>
        </p:nvPicPr>
        <p:blipFill>
          <a:blip r:embed="rId5"/>
          <a:stretch>
            <a:fillRect/>
          </a:stretch>
        </p:blipFill>
        <p:spPr>
          <a:xfrm>
            <a:off x="4238359" y="3774933"/>
            <a:ext cx="323850" cy="285856"/>
          </a:xfrm>
          <a:prstGeom prst="rect">
            <a:avLst/>
          </a:prstGeom>
        </p:spPr>
      </p:pic>
      <p:pic>
        <p:nvPicPr>
          <p:cNvPr id="30" name="Picture 29">
            <a:extLst>
              <a:ext uri="{FF2B5EF4-FFF2-40B4-BE49-F238E27FC236}">
                <a16:creationId xmlns:a16="http://schemas.microsoft.com/office/drawing/2014/main" id="{71C8E9AB-F33B-A645-8394-263118601B44}"/>
              </a:ext>
            </a:extLst>
          </p:cNvPr>
          <p:cNvPicPr>
            <a:picLocks noChangeAspect="1"/>
          </p:cNvPicPr>
          <p:nvPr/>
        </p:nvPicPr>
        <p:blipFill>
          <a:blip r:embed="rId5"/>
          <a:stretch>
            <a:fillRect/>
          </a:stretch>
        </p:blipFill>
        <p:spPr>
          <a:xfrm>
            <a:off x="4238359" y="4256627"/>
            <a:ext cx="323850" cy="285856"/>
          </a:xfrm>
          <a:prstGeom prst="rect">
            <a:avLst/>
          </a:prstGeom>
        </p:spPr>
      </p:pic>
      <p:grpSp>
        <p:nvGrpSpPr>
          <p:cNvPr id="8" name="Graphic 22">
            <a:extLst>
              <a:ext uri="{FF2B5EF4-FFF2-40B4-BE49-F238E27FC236}">
                <a16:creationId xmlns:a16="http://schemas.microsoft.com/office/drawing/2014/main" id="{9F41E229-FCFB-40CA-B65B-A0B2D50BDA43}"/>
              </a:ext>
            </a:extLst>
          </p:cNvPr>
          <p:cNvGrpSpPr/>
          <p:nvPr/>
        </p:nvGrpSpPr>
        <p:grpSpPr>
          <a:xfrm>
            <a:off x="9293766" y="3687159"/>
            <a:ext cx="785288" cy="712396"/>
            <a:chOff x="9301677" y="3640011"/>
            <a:chExt cx="785288" cy="712396"/>
          </a:xfrm>
          <a:solidFill>
            <a:schemeClr val="bg1"/>
          </a:solidFill>
        </p:grpSpPr>
        <p:sp>
          <p:nvSpPr>
            <p:cNvPr id="9" name="Freeform: Shape 8">
              <a:extLst>
                <a:ext uri="{FF2B5EF4-FFF2-40B4-BE49-F238E27FC236}">
                  <a16:creationId xmlns:a16="http://schemas.microsoft.com/office/drawing/2014/main" id="{904108A3-6582-4D57-94B3-0EA279E57D78}"/>
                </a:ext>
              </a:extLst>
            </p:cNvPr>
            <p:cNvSpPr/>
            <p:nvPr/>
          </p:nvSpPr>
          <p:spPr>
            <a:xfrm>
              <a:off x="9301677" y="3951503"/>
              <a:ext cx="155016" cy="400905"/>
            </a:xfrm>
            <a:custGeom>
              <a:avLst/>
              <a:gdLst>
                <a:gd name="connsiteX0" fmla="*/ 155017 w 155016"/>
                <a:gd name="connsiteY0" fmla="*/ 400905 h 400905"/>
                <a:gd name="connsiteX1" fmla="*/ 0 w 155016"/>
                <a:gd name="connsiteY1" fmla="*/ 400905 h 400905"/>
                <a:gd name="connsiteX2" fmla="*/ 0 w 155016"/>
                <a:gd name="connsiteY2" fmla="*/ 352311 h 400905"/>
                <a:gd name="connsiteX3" fmla="*/ 106422 w 155016"/>
                <a:gd name="connsiteY3" fmla="*/ 352311 h 400905"/>
                <a:gd name="connsiteX4" fmla="*/ 106422 w 155016"/>
                <a:gd name="connsiteY4" fmla="*/ 48595 h 400905"/>
                <a:gd name="connsiteX5" fmla="*/ 0 w 155016"/>
                <a:gd name="connsiteY5" fmla="*/ 48595 h 400905"/>
                <a:gd name="connsiteX6" fmla="*/ 0 w 155016"/>
                <a:gd name="connsiteY6" fmla="*/ 0 h 400905"/>
                <a:gd name="connsiteX7" fmla="*/ 155017 w 155016"/>
                <a:gd name="connsiteY7" fmla="*/ 0 h 40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16" h="400905">
                  <a:moveTo>
                    <a:pt x="155017" y="400905"/>
                  </a:moveTo>
                  <a:lnTo>
                    <a:pt x="0" y="400905"/>
                  </a:lnTo>
                  <a:lnTo>
                    <a:pt x="0" y="352311"/>
                  </a:lnTo>
                  <a:lnTo>
                    <a:pt x="106422" y="352311"/>
                  </a:lnTo>
                  <a:lnTo>
                    <a:pt x="106422" y="48595"/>
                  </a:lnTo>
                  <a:lnTo>
                    <a:pt x="0" y="48595"/>
                  </a:lnTo>
                  <a:lnTo>
                    <a:pt x="0" y="0"/>
                  </a:lnTo>
                  <a:lnTo>
                    <a:pt x="155017" y="0"/>
                  </a:lnTo>
                  <a:close/>
                </a:path>
              </a:pathLst>
            </a:custGeom>
            <a:grpFill/>
            <a:ln w="48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E180B17-0DE9-4FF2-93BA-C0F741410C2D}"/>
                </a:ext>
              </a:extLst>
            </p:cNvPr>
            <p:cNvSpPr/>
            <p:nvPr/>
          </p:nvSpPr>
          <p:spPr>
            <a:xfrm>
              <a:off x="9485851" y="3640011"/>
              <a:ext cx="601114" cy="711424"/>
            </a:xfrm>
            <a:custGeom>
              <a:avLst/>
              <a:gdLst>
                <a:gd name="connsiteX0" fmla="*/ 586536 w 601114"/>
                <a:gd name="connsiteY0" fmla="*/ 436865 h 711424"/>
                <a:gd name="connsiteX1" fmla="*/ 573416 w 601114"/>
                <a:gd name="connsiteY1" fmla="*/ 394588 h 711424"/>
                <a:gd name="connsiteX2" fmla="*/ 601115 w 601114"/>
                <a:gd name="connsiteY2" fmla="*/ 336274 h 711424"/>
                <a:gd name="connsiteX3" fmla="*/ 526765 w 601114"/>
                <a:gd name="connsiteY3" fmla="*/ 261925 h 711424"/>
                <a:gd name="connsiteX4" fmla="*/ 379523 w 601114"/>
                <a:gd name="connsiteY4" fmla="*/ 261925 h 711424"/>
                <a:gd name="connsiteX5" fmla="*/ 379523 w 601114"/>
                <a:gd name="connsiteY5" fmla="*/ 126832 h 711424"/>
                <a:gd name="connsiteX6" fmla="*/ 267756 w 601114"/>
                <a:gd name="connsiteY6" fmla="*/ 0 h 711424"/>
                <a:gd name="connsiteX7" fmla="*/ 204583 w 601114"/>
                <a:gd name="connsiteY7" fmla="*/ 0 h 711424"/>
                <a:gd name="connsiteX8" fmla="*/ 204583 w 601114"/>
                <a:gd name="connsiteY8" fmla="*/ 187089 h 711424"/>
                <a:gd name="connsiteX9" fmla="*/ 80667 w 601114"/>
                <a:gd name="connsiteY9" fmla="*/ 311491 h 711424"/>
                <a:gd name="connsiteX10" fmla="*/ 0 w 601114"/>
                <a:gd name="connsiteY10" fmla="*/ 311491 h 711424"/>
                <a:gd name="connsiteX11" fmla="*/ 0 w 601114"/>
                <a:gd name="connsiteY11" fmla="*/ 360086 h 711424"/>
                <a:gd name="connsiteX12" fmla="*/ 100591 w 601114"/>
                <a:gd name="connsiteY12" fmla="*/ 360086 h 711424"/>
                <a:gd name="connsiteX13" fmla="*/ 240543 w 601114"/>
                <a:gd name="connsiteY13" fmla="*/ 220133 h 711424"/>
                <a:gd name="connsiteX14" fmla="*/ 253664 w 601114"/>
                <a:gd name="connsiteY14" fmla="*/ 188061 h 711424"/>
                <a:gd name="connsiteX15" fmla="*/ 253664 w 601114"/>
                <a:gd name="connsiteY15" fmla="*/ 48595 h 711424"/>
                <a:gd name="connsiteX16" fmla="*/ 268242 w 601114"/>
                <a:gd name="connsiteY16" fmla="*/ 48595 h 711424"/>
                <a:gd name="connsiteX17" fmla="*/ 331415 w 601114"/>
                <a:gd name="connsiteY17" fmla="*/ 126832 h 711424"/>
                <a:gd name="connsiteX18" fmla="*/ 331415 w 601114"/>
                <a:gd name="connsiteY18" fmla="*/ 286222 h 711424"/>
                <a:gd name="connsiteX19" fmla="*/ 356198 w 601114"/>
                <a:gd name="connsiteY19" fmla="*/ 311005 h 711424"/>
                <a:gd name="connsiteX20" fmla="*/ 527251 w 601114"/>
                <a:gd name="connsiteY20" fmla="*/ 311005 h 711424"/>
                <a:gd name="connsiteX21" fmla="*/ 553006 w 601114"/>
                <a:gd name="connsiteY21" fmla="*/ 336760 h 711424"/>
                <a:gd name="connsiteX22" fmla="*/ 527251 w 601114"/>
                <a:gd name="connsiteY22" fmla="*/ 362515 h 711424"/>
                <a:gd name="connsiteX23" fmla="*/ 492749 w 601114"/>
                <a:gd name="connsiteY23" fmla="*/ 362515 h 711424"/>
                <a:gd name="connsiteX24" fmla="*/ 468452 w 601114"/>
                <a:gd name="connsiteY24" fmla="*/ 386813 h 711424"/>
                <a:gd name="connsiteX25" fmla="*/ 492749 w 601114"/>
                <a:gd name="connsiteY25" fmla="*/ 411110 h 711424"/>
                <a:gd name="connsiteX26" fmla="*/ 512673 w 601114"/>
                <a:gd name="connsiteY26" fmla="*/ 411110 h 711424"/>
                <a:gd name="connsiteX27" fmla="*/ 538428 w 601114"/>
                <a:gd name="connsiteY27" fmla="*/ 436865 h 711424"/>
                <a:gd name="connsiteX28" fmla="*/ 512673 w 601114"/>
                <a:gd name="connsiteY28" fmla="*/ 462620 h 711424"/>
                <a:gd name="connsiteX29" fmla="*/ 478170 w 601114"/>
                <a:gd name="connsiteY29" fmla="*/ 462620 h 711424"/>
                <a:gd name="connsiteX30" fmla="*/ 453873 w 601114"/>
                <a:gd name="connsiteY30" fmla="*/ 486917 h 711424"/>
                <a:gd name="connsiteX31" fmla="*/ 478170 w 601114"/>
                <a:gd name="connsiteY31" fmla="*/ 511215 h 711424"/>
                <a:gd name="connsiteX32" fmla="*/ 498094 w 601114"/>
                <a:gd name="connsiteY32" fmla="*/ 511215 h 711424"/>
                <a:gd name="connsiteX33" fmla="*/ 523849 w 601114"/>
                <a:gd name="connsiteY33" fmla="*/ 536970 h 711424"/>
                <a:gd name="connsiteX34" fmla="*/ 498094 w 601114"/>
                <a:gd name="connsiteY34" fmla="*/ 562725 h 711424"/>
                <a:gd name="connsiteX35" fmla="*/ 463592 w 601114"/>
                <a:gd name="connsiteY35" fmla="*/ 562725 h 711424"/>
                <a:gd name="connsiteX36" fmla="*/ 439295 w 601114"/>
                <a:gd name="connsiteY36" fmla="*/ 587022 h 711424"/>
                <a:gd name="connsiteX37" fmla="*/ 463592 w 601114"/>
                <a:gd name="connsiteY37" fmla="*/ 611320 h 711424"/>
                <a:gd name="connsiteX38" fmla="*/ 483516 w 601114"/>
                <a:gd name="connsiteY38" fmla="*/ 611320 h 711424"/>
                <a:gd name="connsiteX39" fmla="*/ 509271 w 601114"/>
                <a:gd name="connsiteY39" fmla="*/ 637075 h 711424"/>
                <a:gd name="connsiteX40" fmla="*/ 483516 w 601114"/>
                <a:gd name="connsiteY40" fmla="*/ 662830 h 711424"/>
                <a:gd name="connsiteX41" fmla="*/ 168623 w 601114"/>
                <a:gd name="connsiteY41" fmla="*/ 662830 h 711424"/>
                <a:gd name="connsiteX42" fmla="*/ 96703 w 601114"/>
                <a:gd name="connsiteY42" fmla="*/ 590910 h 711424"/>
                <a:gd name="connsiteX43" fmla="*/ 0 w 601114"/>
                <a:gd name="connsiteY43" fmla="*/ 591396 h 711424"/>
                <a:gd name="connsiteX44" fmla="*/ 0 w 601114"/>
                <a:gd name="connsiteY44" fmla="*/ 639990 h 711424"/>
                <a:gd name="connsiteX45" fmla="*/ 58799 w 601114"/>
                <a:gd name="connsiteY45" fmla="*/ 639990 h 711424"/>
                <a:gd name="connsiteX46" fmla="*/ 167165 w 601114"/>
                <a:gd name="connsiteY46" fmla="*/ 711424 h 711424"/>
                <a:gd name="connsiteX47" fmla="*/ 167165 w 601114"/>
                <a:gd name="connsiteY47" fmla="*/ 711424 h 711424"/>
                <a:gd name="connsiteX48" fmla="*/ 168623 w 601114"/>
                <a:gd name="connsiteY48" fmla="*/ 711424 h 711424"/>
                <a:gd name="connsiteX49" fmla="*/ 169109 w 601114"/>
                <a:gd name="connsiteY49" fmla="*/ 711424 h 711424"/>
                <a:gd name="connsiteX50" fmla="*/ 169109 w 601114"/>
                <a:gd name="connsiteY50" fmla="*/ 711424 h 711424"/>
                <a:gd name="connsiteX51" fmla="*/ 483516 w 601114"/>
                <a:gd name="connsiteY51" fmla="*/ 711424 h 711424"/>
                <a:gd name="connsiteX52" fmla="*/ 557866 w 601114"/>
                <a:gd name="connsiteY52" fmla="*/ 637075 h 711424"/>
                <a:gd name="connsiteX53" fmla="*/ 544745 w 601114"/>
                <a:gd name="connsiteY53" fmla="*/ 594797 h 711424"/>
                <a:gd name="connsiteX54" fmla="*/ 572444 w 601114"/>
                <a:gd name="connsiteY54" fmla="*/ 536484 h 711424"/>
                <a:gd name="connsiteX55" fmla="*/ 559323 w 601114"/>
                <a:gd name="connsiteY55" fmla="*/ 494207 h 711424"/>
                <a:gd name="connsiteX56" fmla="*/ 586536 w 601114"/>
                <a:gd name="connsiteY56" fmla="*/ 436865 h 71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1114" h="711424">
                  <a:moveTo>
                    <a:pt x="586536" y="436865"/>
                  </a:moveTo>
                  <a:cubicBezTo>
                    <a:pt x="586536" y="421315"/>
                    <a:pt x="581677" y="406251"/>
                    <a:pt x="573416" y="394588"/>
                  </a:cubicBezTo>
                  <a:cubicBezTo>
                    <a:pt x="590424" y="380981"/>
                    <a:pt x="601115" y="360086"/>
                    <a:pt x="601115" y="336274"/>
                  </a:cubicBezTo>
                  <a:cubicBezTo>
                    <a:pt x="601115" y="294969"/>
                    <a:pt x="567584" y="261925"/>
                    <a:pt x="526765" y="261925"/>
                  </a:cubicBezTo>
                  <a:lnTo>
                    <a:pt x="379523" y="261925"/>
                  </a:lnTo>
                  <a:lnTo>
                    <a:pt x="379523" y="126832"/>
                  </a:lnTo>
                  <a:cubicBezTo>
                    <a:pt x="379523" y="55884"/>
                    <a:pt x="330443" y="0"/>
                    <a:pt x="267756" y="0"/>
                  </a:cubicBezTo>
                  <a:lnTo>
                    <a:pt x="204583" y="0"/>
                  </a:lnTo>
                  <a:lnTo>
                    <a:pt x="204583" y="187089"/>
                  </a:lnTo>
                  <a:lnTo>
                    <a:pt x="80667" y="311491"/>
                  </a:lnTo>
                  <a:lnTo>
                    <a:pt x="0" y="311491"/>
                  </a:lnTo>
                  <a:lnTo>
                    <a:pt x="0" y="360086"/>
                  </a:lnTo>
                  <a:lnTo>
                    <a:pt x="100591" y="360086"/>
                  </a:lnTo>
                  <a:lnTo>
                    <a:pt x="240543" y="220133"/>
                  </a:lnTo>
                  <a:cubicBezTo>
                    <a:pt x="248318" y="212358"/>
                    <a:pt x="253664" y="199238"/>
                    <a:pt x="253664" y="188061"/>
                  </a:cubicBezTo>
                  <a:lnTo>
                    <a:pt x="253664" y="48595"/>
                  </a:lnTo>
                  <a:lnTo>
                    <a:pt x="268242" y="48595"/>
                  </a:lnTo>
                  <a:cubicBezTo>
                    <a:pt x="303716" y="48595"/>
                    <a:pt x="331415" y="83097"/>
                    <a:pt x="331415" y="126832"/>
                  </a:cubicBezTo>
                  <a:lnTo>
                    <a:pt x="331415" y="286222"/>
                  </a:lnTo>
                  <a:cubicBezTo>
                    <a:pt x="331415" y="299828"/>
                    <a:pt x="342592" y="311005"/>
                    <a:pt x="356198" y="311005"/>
                  </a:cubicBezTo>
                  <a:lnTo>
                    <a:pt x="527251" y="311005"/>
                  </a:lnTo>
                  <a:cubicBezTo>
                    <a:pt x="541343" y="311005"/>
                    <a:pt x="553006" y="322668"/>
                    <a:pt x="553006" y="336760"/>
                  </a:cubicBezTo>
                  <a:cubicBezTo>
                    <a:pt x="553006" y="350853"/>
                    <a:pt x="541343" y="362515"/>
                    <a:pt x="527251" y="362515"/>
                  </a:cubicBezTo>
                  <a:lnTo>
                    <a:pt x="492749" y="362515"/>
                  </a:lnTo>
                  <a:cubicBezTo>
                    <a:pt x="479142" y="362515"/>
                    <a:pt x="468452" y="373206"/>
                    <a:pt x="468452" y="386813"/>
                  </a:cubicBezTo>
                  <a:cubicBezTo>
                    <a:pt x="468452" y="400419"/>
                    <a:pt x="479142" y="411110"/>
                    <a:pt x="492749" y="411110"/>
                  </a:cubicBezTo>
                  <a:lnTo>
                    <a:pt x="512673" y="411110"/>
                  </a:lnTo>
                  <a:cubicBezTo>
                    <a:pt x="526765" y="411110"/>
                    <a:pt x="538428" y="422773"/>
                    <a:pt x="538428" y="436865"/>
                  </a:cubicBezTo>
                  <a:cubicBezTo>
                    <a:pt x="538428" y="450957"/>
                    <a:pt x="526765" y="462620"/>
                    <a:pt x="512673" y="462620"/>
                  </a:cubicBezTo>
                  <a:lnTo>
                    <a:pt x="478170" y="462620"/>
                  </a:lnTo>
                  <a:cubicBezTo>
                    <a:pt x="464564" y="462620"/>
                    <a:pt x="453873" y="473311"/>
                    <a:pt x="453873" y="486917"/>
                  </a:cubicBezTo>
                  <a:cubicBezTo>
                    <a:pt x="453873" y="500524"/>
                    <a:pt x="464564" y="511215"/>
                    <a:pt x="478170" y="511215"/>
                  </a:cubicBezTo>
                  <a:lnTo>
                    <a:pt x="498094" y="511215"/>
                  </a:lnTo>
                  <a:cubicBezTo>
                    <a:pt x="512187" y="511215"/>
                    <a:pt x="523849" y="522877"/>
                    <a:pt x="523849" y="536970"/>
                  </a:cubicBezTo>
                  <a:cubicBezTo>
                    <a:pt x="523849" y="551062"/>
                    <a:pt x="512187" y="562725"/>
                    <a:pt x="498094" y="562725"/>
                  </a:cubicBezTo>
                  <a:lnTo>
                    <a:pt x="463592" y="562725"/>
                  </a:lnTo>
                  <a:cubicBezTo>
                    <a:pt x="449986" y="562725"/>
                    <a:pt x="439295" y="573416"/>
                    <a:pt x="439295" y="587022"/>
                  </a:cubicBezTo>
                  <a:cubicBezTo>
                    <a:pt x="439295" y="600629"/>
                    <a:pt x="449986" y="611320"/>
                    <a:pt x="463592" y="611320"/>
                  </a:cubicBezTo>
                  <a:lnTo>
                    <a:pt x="483516" y="611320"/>
                  </a:lnTo>
                  <a:cubicBezTo>
                    <a:pt x="497608" y="611320"/>
                    <a:pt x="509271" y="622982"/>
                    <a:pt x="509271" y="637075"/>
                  </a:cubicBezTo>
                  <a:cubicBezTo>
                    <a:pt x="509271" y="651167"/>
                    <a:pt x="497608" y="662830"/>
                    <a:pt x="483516" y="662830"/>
                  </a:cubicBezTo>
                  <a:lnTo>
                    <a:pt x="168623" y="662830"/>
                  </a:lnTo>
                  <a:cubicBezTo>
                    <a:pt x="129262" y="662830"/>
                    <a:pt x="96703" y="630271"/>
                    <a:pt x="96703" y="590910"/>
                  </a:cubicBezTo>
                  <a:lnTo>
                    <a:pt x="0" y="591396"/>
                  </a:lnTo>
                  <a:lnTo>
                    <a:pt x="0" y="639990"/>
                  </a:lnTo>
                  <a:lnTo>
                    <a:pt x="58799" y="639990"/>
                  </a:lnTo>
                  <a:cubicBezTo>
                    <a:pt x="77265" y="681782"/>
                    <a:pt x="118571" y="710938"/>
                    <a:pt x="167165" y="711424"/>
                  </a:cubicBezTo>
                  <a:lnTo>
                    <a:pt x="167165" y="711424"/>
                  </a:lnTo>
                  <a:lnTo>
                    <a:pt x="168623" y="711424"/>
                  </a:lnTo>
                  <a:cubicBezTo>
                    <a:pt x="168623" y="711424"/>
                    <a:pt x="169109" y="711424"/>
                    <a:pt x="169109" y="711424"/>
                  </a:cubicBezTo>
                  <a:lnTo>
                    <a:pt x="169109" y="711424"/>
                  </a:lnTo>
                  <a:lnTo>
                    <a:pt x="483516" y="711424"/>
                  </a:lnTo>
                  <a:cubicBezTo>
                    <a:pt x="524821" y="711424"/>
                    <a:pt x="557866" y="677894"/>
                    <a:pt x="557866" y="637075"/>
                  </a:cubicBezTo>
                  <a:cubicBezTo>
                    <a:pt x="557866" y="621524"/>
                    <a:pt x="553006" y="606460"/>
                    <a:pt x="544745" y="594797"/>
                  </a:cubicBezTo>
                  <a:cubicBezTo>
                    <a:pt x="561753" y="581191"/>
                    <a:pt x="572444" y="560295"/>
                    <a:pt x="572444" y="536484"/>
                  </a:cubicBezTo>
                  <a:cubicBezTo>
                    <a:pt x="572444" y="520934"/>
                    <a:pt x="567584" y="505869"/>
                    <a:pt x="559323" y="494207"/>
                  </a:cubicBezTo>
                  <a:cubicBezTo>
                    <a:pt x="575846" y="481572"/>
                    <a:pt x="586536" y="460676"/>
                    <a:pt x="586536" y="436865"/>
                  </a:cubicBezTo>
                  <a:close/>
                </a:path>
              </a:pathLst>
            </a:custGeom>
            <a:grpFill/>
            <a:ln w="4815" cap="flat">
              <a:noFill/>
              <a:prstDash val="solid"/>
              <a:miter/>
            </a:ln>
          </p:spPr>
          <p:txBody>
            <a:bodyPr rtlCol="0" anchor="ctr"/>
            <a:lstStyle/>
            <a:p>
              <a:endParaRPr lang="en-US"/>
            </a:p>
          </p:txBody>
        </p:sp>
      </p:grpSp>
    </p:spTree>
    <p:extLst>
      <p:ext uri="{BB962C8B-B14F-4D97-AF65-F5344CB8AC3E}">
        <p14:creationId xmlns:p14="http://schemas.microsoft.com/office/powerpoint/2010/main" val="1349955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9769303" cy="561400"/>
          </a:xfrm>
        </p:spPr>
        <p:txBody>
          <a:bodyPr/>
          <a:lstStyle/>
          <a:p>
            <a:r>
              <a:rPr lang="en-US" dirty="0"/>
              <a:t>The power of cash indemnity</a:t>
            </a:r>
          </a:p>
        </p:txBody>
      </p:sp>
      <p:graphicFrame>
        <p:nvGraphicFramePr>
          <p:cNvPr id="4" name="Table 3"/>
          <p:cNvGraphicFramePr>
            <a:graphicFrameLocks noGrp="1"/>
          </p:cNvGraphicFramePr>
          <p:nvPr>
            <p:extLst>
              <p:ext uri="{D42A27DB-BD31-4B8C-83A1-F6EECF244321}">
                <p14:modId xmlns:p14="http://schemas.microsoft.com/office/powerpoint/2010/main" val="1526425602"/>
              </p:ext>
            </p:extLst>
          </p:nvPr>
        </p:nvGraphicFramePr>
        <p:xfrm>
          <a:off x="876300" y="2177229"/>
          <a:ext cx="10401301" cy="4176752"/>
        </p:xfrm>
        <a:graphic>
          <a:graphicData uri="http://schemas.openxmlformats.org/drawingml/2006/table">
            <a:tbl>
              <a:tblPr firstRow="1" bandRow="1">
                <a:tableStyleId>{5C22544A-7EE6-4342-B048-85BDC9FD1C3A}</a:tableStyleId>
              </a:tblPr>
              <a:tblGrid>
                <a:gridCol w="2188633">
                  <a:extLst>
                    <a:ext uri="{9D8B030D-6E8A-4147-A177-3AD203B41FA5}">
                      <a16:colId xmlns:a16="http://schemas.microsoft.com/office/drawing/2014/main" val="3727383104"/>
                    </a:ext>
                  </a:extLst>
                </a:gridCol>
                <a:gridCol w="4106334">
                  <a:extLst>
                    <a:ext uri="{9D8B030D-6E8A-4147-A177-3AD203B41FA5}">
                      <a16:colId xmlns:a16="http://schemas.microsoft.com/office/drawing/2014/main" val="2939017906"/>
                    </a:ext>
                  </a:extLst>
                </a:gridCol>
                <a:gridCol w="4106334">
                  <a:extLst>
                    <a:ext uri="{9D8B030D-6E8A-4147-A177-3AD203B41FA5}">
                      <a16:colId xmlns:a16="http://schemas.microsoft.com/office/drawing/2014/main" val="260421373"/>
                    </a:ext>
                  </a:extLst>
                </a:gridCol>
              </a:tblGrid>
              <a:tr h="552722">
                <a:tc>
                  <a:txBody>
                    <a:bodyPr/>
                    <a:lstStyle/>
                    <a:p>
                      <a:pPr algn="ctr"/>
                      <a:endParaRPr lang="en-US" sz="1600" dirty="0">
                        <a:solidFill>
                          <a:srgbClr val="95C93C"/>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chemeClr val="accent5"/>
                          </a:solidFill>
                          <a:latin typeface="Arial" panose="020B0604020202020204" pitchFamily="34" charset="0"/>
                          <a:cs typeface="Arial" panose="020B0604020202020204" pitchFamily="34" charset="0"/>
                        </a:rPr>
                        <a:t>Reimbursement</a:t>
                      </a:r>
                    </a:p>
                  </a:txBody>
                  <a:tcPr anchor="b">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chemeClr val="accent5"/>
                          </a:solidFill>
                          <a:latin typeface="Arial" panose="020B0604020202020204" pitchFamily="34" charset="0"/>
                          <a:cs typeface="Arial" panose="020B0604020202020204" pitchFamily="34" charset="0"/>
                        </a:rPr>
                        <a:t>Cash</a:t>
                      </a:r>
                      <a:r>
                        <a:rPr lang="en-US" sz="2000" baseline="0" dirty="0">
                          <a:solidFill>
                            <a:schemeClr val="accent5"/>
                          </a:solidFill>
                          <a:latin typeface="Arial" panose="020B0604020202020204" pitchFamily="34" charset="0"/>
                          <a:cs typeface="Arial" panose="020B0604020202020204" pitchFamily="34" charset="0"/>
                        </a:rPr>
                        <a:t> indemnity</a:t>
                      </a:r>
                      <a:endParaRPr lang="en-US" sz="2000" dirty="0">
                        <a:solidFill>
                          <a:schemeClr val="accent5"/>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707191"/>
                  </a:ext>
                </a:extLst>
              </a:tr>
              <a:tr h="626210">
                <a:tc>
                  <a:txBody>
                    <a:bodyPr/>
                    <a:lstStyle/>
                    <a:p>
                      <a:pPr algn="l"/>
                      <a:r>
                        <a:rPr lang="en-US" sz="1600" b="1" dirty="0">
                          <a:latin typeface="Arial" panose="020B0604020202020204" pitchFamily="34" charset="0"/>
                          <a:cs typeface="Arial" panose="020B0604020202020204" pitchFamily="34" charset="0"/>
                        </a:rPr>
                        <a:t>Eligibility</a:t>
                      </a:r>
                      <a:r>
                        <a:rPr lang="en-US" sz="1600" b="1" baseline="0" dirty="0">
                          <a:latin typeface="Arial" panose="020B0604020202020204" pitchFamily="34" charset="0"/>
                          <a:cs typeface="Arial" panose="020B0604020202020204" pitchFamily="34" charset="0"/>
                        </a:rPr>
                        <a:t> requirements</a:t>
                      </a:r>
                      <a:endParaRPr lang="en-US" sz="1600" b="1" dirty="0">
                        <a:latin typeface="Arial" panose="020B0604020202020204" pitchFamily="34" charset="0"/>
                        <a:cs typeface="Arial" panose="020B0604020202020204" pitchFamily="34" charset="0"/>
                      </a:endParaRPr>
                    </a:p>
                  </a:txBody>
                  <a:tcPr marL="0" marT="91440" marB="91440">
                    <a:lnT w="38100" cap="flat" cmpd="sng" algn="ctr">
                      <a:solidFill>
                        <a:schemeClr val="bg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You are certified as chronically ill by a licensed health care professional, have a plan of care and satisfied your policy’s elimination period</a:t>
                      </a:r>
                    </a:p>
                  </a:txBody>
                  <a:tcPr marT="91440" marB="91440">
                    <a:lnT w="38100" cap="flat" cmpd="sng" algn="ctr">
                      <a:solidFill>
                        <a:schemeClr val="bg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2989758088"/>
                  </a:ext>
                </a:extLst>
              </a:tr>
              <a:tr h="941790">
                <a:tc>
                  <a:txBody>
                    <a:bodyPr/>
                    <a:lstStyle/>
                    <a:p>
                      <a:pPr algn="l"/>
                      <a:r>
                        <a:rPr lang="en-US" sz="1600" b="1" dirty="0">
                          <a:latin typeface="Arial" panose="020B0604020202020204" pitchFamily="34" charset="0"/>
                          <a:cs typeface="Arial" panose="020B0604020202020204" pitchFamily="34" charset="0"/>
                        </a:rPr>
                        <a:t>Monthly</a:t>
                      </a:r>
                      <a:r>
                        <a:rPr lang="en-US" sz="1600" b="1" baseline="0" dirty="0">
                          <a:latin typeface="Arial" panose="020B0604020202020204" pitchFamily="34" charset="0"/>
                          <a:cs typeface="Arial" panose="020B0604020202020204" pitchFamily="34" charset="0"/>
                        </a:rPr>
                        <a:t> long-term care benefit</a:t>
                      </a:r>
                      <a:endParaRPr lang="en-US" sz="1600" b="1" dirty="0">
                        <a:latin typeface="Arial" panose="020B0604020202020204" pitchFamily="34" charset="0"/>
                        <a:cs typeface="Arial" panose="020B0604020202020204" pitchFamily="34" charset="0"/>
                      </a:endParaRPr>
                    </a:p>
                  </a:txBody>
                  <a:tcPr marL="0" marT="91440" marB="91440">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Limited to actual expense  incurred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that are covered by the policy, not to exceed the monthly maximum</a:t>
                      </a:r>
                    </a:p>
                  </a:txBody>
                  <a:tcPr marT="91440" marB="91440">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a:r>
                        <a:rPr lang="en-US" sz="1600" dirty="0">
                          <a:latin typeface="Arial" panose="020B0604020202020204" pitchFamily="34" charset="0"/>
                          <a:cs typeface="Arial" panose="020B0604020202020204" pitchFamily="34" charset="0"/>
                        </a:rPr>
                        <a:t>Up to 100% of the monthly maximum is paid</a:t>
                      </a:r>
                      <a:r>
                        <a:rPr lang="en-US" sz="1600" baseline="0" dirty="0">
                          <a:latin typeface="Arial" panose="020B0604020202020204" pitchFamily="34" charset="0"/>
                          <a:cs typeface="Arial" panose="020B0604020202020204" pitchFamily="34" charset="0"/>
                        </a:rPr>
                        <a:t> as a cash benefit</a:t>
                      </a:r>
                      <a:endParaRPr lang="en-US" sz="1600" dirty="0">
                        <a:latin typeface="Arial" panose="020B0604020202020204" pitchFamily="34" charset="0"/>
                        <a:cs typeface="Arial" panose="020B0604020202020204" pitchFamily="34" charset="0"/>
                      </a:endParaRPr>
                    </a:p>
                  </a:txBody>
                  <a:tcPr marT="91440" marB="91440">
                    <a:lnL w="6350" cap="flat" cmpd="sng" algn="ctr">
                      <a:solidFill>
                        <a:schemeClr val="accent2"/>
                      </a:solidFill>
                      <a:prstDash val="solid"/>
                      <a:round/>
                      <a:headEnd type="none" w="med" len="med"/>
                      <a:tailEnd type="none" w="med" len="med"/>
                    </a:lnL>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541628266"/>
                  </a:ext>
                </a:extLst>
              </a:tr>
              <a:tr h="552722">
                <a:tc>
                  <a:txBody>
                    <a:bodyPr/>
                    <a:lstStyle/>
                    <a:p>
                      <a:pPr algn="l"/>
                      <a:r>
                        <a:rPr lang="en-US" sz="1600" b="1" dirty="0">
                          <a:latin typeface="Arial" panose="020B0604020202020204" pitchFamily="34" charset="0"/>
                          <a:cs typeface="Arial" panose="020B0604020202020204" pitchFamily="34" charset="0"/>
                        </a:rPr>
                        <a:t>Monthly bills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and receipts</a:t>
                      </a:r>
                    </a:p>
                  </a:txBody>
                  <a:tcPr marL="0" marT="91440" marB="91440">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a:r>
                        <a:rPr lang="en-US" sz="1600" dirty="0">
                          <a:latin typeface="Arial" panose="020B0604020202020204" pitchFamily="34" charset="0"/>
                          <a:cs typeface="Arial" panose="020B0604020202020204" pitchFamily="34" charset="0"/>
                        </a:rPr>
                        <a:t>Required</a:t>
                      </a:r>
                    </a:p>
                  </a:txBody>
                  <a:tcPr marT="91440" marB="91440">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a:r>
                        <a:rPr lang="en-US" sz="1600" dirty="0">
                          <a:latin typeface="Arial" panose="020B0604020202020204" pitchFamily="34" charset="0"/>
                          <a:cs typeface="Arial" panose="020B0604020202020204" pitchFamily="34" charset="0"/>
                        </a:rPr>
                        <a:t>Not</a:t>
                      </a:r>
                      <a:r>
                        <a:rPr lang="en-US" sz="1600" baseline="0" dirty="0">
                          <a:latin typeface="Arial" panose="020B0604020202020204" pitchFamily="34" charset="0"/>
                          <a:cs typeface="Arial" panose="020B0604020202020204" pitchFamily="34" charset="0"/>
                        </a:rPr>
                        <a:t> required</a:t>
                      </a:r>
                    </a:p>
                  </a:txBody>
                  <a:tcPr marT="91440" marB="91440">
                    <a:lnL w="6350" cap="flat" cmpd="sng" algn="ctr">
                      <a:solidFill>
                        <a:schemeClr val="accent2"/>
                      </a:solidFill>
                      <a:prstDash val="solid"/>
                      <a:round/>
                      <a:headEnd type="none" w="med" len="med"/>
                      <a:tailEnd type="none" w="med" len="med"/>
                    </a:lnL>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708949479"/>
                  </a:ext>
                </a:extLst>
              </a:tr>
              <a:tr h="552722">
                <a:tc>
                  <a:txBody>
                    <a:bodyPr/>
                    <a:lstStyle/>
                    <a:p>
                      <a:pPr algn="l"/>
                      <a:r>
                        <a:rPr lang="en-US" sz="1600" b="1" dirty="0">
                          <a:latin typeface="Arial" panose="020B0604020202020204" pitchFamily="34" charset="0"/>
                          <a:cs typeface="Arial" panose="020B0604020202020204" pitchFamily="34" charset="0"/>
                        </a:rPr>
                        <a:t>Informal</a:t>
                      </a:r>
                      <a:r>
                        <a:rPr lang="en-US" sz="1600" b="1" baseline="0" dirty="0">
                          <a:latin typeface="Arial" panose="020B0604020202020204" pitchFamily="34" charset="0"/>
                          <a:cs typeface="Arial" panose="020B0604020202020204" pitchFamily="34" charset="0"/>
                        </a:rPr>
                        <a:t> Care</a:t>
                      </a:r>
                      <a:endParaRPr lang="en-US" sz="1600" b="1" dirty="0">
                        <a:latin typeface="Arial" panose="020B0604020202020204" pitchFamily="34" charset="0"/>
                        <a:cs typeface="Arial" panose="020B0604020202020204" pitchFamily="34" charset="0"/>
                      </a:endParaRPr>
                    </a:p>
                  </a:txBody>
                  <a:tcPr marL="0" marT="91440" marB="91440">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a:r>
                        <a:rPr lang="en-US" sz="1600" dirty="0">
                          <a:latin typeface="Arial" panose="020B0604020202020204" pitchFamily="34" charset="0"/>
                          <a:cs typeface="Arial" panose="020B0604020202020204" pitchFamily="34" charset="0"/>
                        </a:rPr>
                        <a:t>Limited or</a:t>
                      </a:r>
                      <a:r>
                        <a:rPr lang="en-US" sz="1600" baseline="0" dirty="0">
                          <a:latin typeface="Arial" panose="020B0604020202020204" pitchFamily="34" charset="0"/>
                          <a:cs typeface="Arial" panose="020B0604020202020204" pitchFamily="34" charset="0"/>
                        </a:rPr>
                        <a:t> no coverage for unlicensed informal caregivers</a:t>
                      </a:r>
                      <a:endParaRPr lang="en-US" sz="1600" dirty="0">
                        <a:latin typeface="Arial" panose="020B0604020202020204" pitchFamily="34" charset="0"/>
                        <a:cs typeface="Arial" panose="020B0604020202020204" pitchFamily="34" charset="0"/>
                      </a:endParaRPr>
                    </a:p>
                  </a:txBody>
                  <a:tcPr marT="91440" marB="91440">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a:r>
                        <a:rPr lang="en-US" sz="1600" dirty="0">
                          <a:latin typeface="Arial" panose="020B0604020202020204" pitchFamily="34" charset="0"/>
                          <a:cs typeface="Arial" panose="020B0604020202020204" pitchFamily="34" charset="0"/>
                        </a:rPr>
                        <a:t>Yes</a:t>
                      </a:r>
                    </a:p>
                  </a:txBody>
                  <a:tcPr marT="91440" marB="91440">
                    <a:lnL w="6350" cap="flat" cmpd="sng" algn="ctr">
                      <a:solidFill>
                        <a:schemeClr val="accent2"/>
                      </a:solidFill>
                      <a:prstDash val="solid"/>
                      <a:round/>
                      <a:headEnd type="none" w="med" len="med"/>
                      <a:tailEnd type="none" w="med" len="med"/>
                    </a:lnL>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511552323"/>
                  </a:ext>
                </a:extLst>
              </a:tr>
              <a:tr h="552722">
                <a:tc>
                  <a:txBody>
                    <a:bodyPr/>
                    <a:lstStyle/>
                    <a:p>
                      <a:pPr algn="l"/>
                      <a:r>
                        <a:rPr lang="en-US" sz="1600" b="1" dirty="0">
                          <a:latin typeface="Arial" panose="020B0604020202020204" pitchFamily="34" charset="0"/>
                          <a:cs typeface="Arial" panose="020B0604020202020204" pitchFamily="34" charset="0"/>
                        </a:rPr>
                        <a:t>Restrictions on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use of benefits</a:t>
                      </a:r>
                    </a:p>
                  </a:txBody>
                  <a:tcPr marL="0" marT="91440" marB="91440">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a:r>
                        <a:rPr lang="en-US" sz="1600" dirty="0">
                          <a:latin typeface="Arial" panose="020B0604020202020204" pitchFamily="34" charset="0"/>
                          <a:cs typeface="Arial" panose="020B0604020202020204" pitchFamily="34" charset="0"/>
                        </a:rPr>
                        <a:t>Yes, only qualified care expenses as defined in the contract are reimbursed</a:t>
                      </a:r>
                    </a:p>
                  </a:txBody>
                  <a:tcPr marT="91440" marB="91440">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a:r>
                        <a:rPr lang="en-US" sz="1600" dirty="0">
                          <a:latin typeface="Arial" panose="020B0604020202020204" pitchFamily="34" charset="0"/>
                          <a:cs typeface="Arial" panose="020B0604020202020204" pitchFamily="34" charset="0"/>
                        </a:rPr>
                        <a:t>None</a:t>
                      </a:r>
                    </a:p>
                  </a:txBody>
                  <a:tcPr marT="91440" marB="91440">
                    <a:lnL w="6350" cap="flat" cmpd="sng" algn="ctr">
                      <a:solidFill>
                        <a:schemeClr val="accent2"/>
                      </a:solidFill>
                      <a:prstDash val="solid"/>
                      <a:round/>
                      <a:headEnd type="none" w="med" len="med"/>
                      <a:tailEnd type="none" w="med" len="med"/>
                    </a:lnL>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146345300"/>
                  </a:ext>
                </a:extLst>
              </a:tr>
            </a:tbl>
          </a:graphicData>
        </a:graphic>
      </p:graphicFrame>
    </p:spTree>
    <p:extLst>
      <p:ext uri="{BB962C8B-B14F-4D97-AF65-F5344CB8AC3E}">
        <p14:creationId xmlns:p14="http://schemas.microsoft.com/office/powerpoint/2010/main" val="141105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C72B1CE6-D299-1F4A-A5A5-F7DBCEDB936F}"/>
              </a:ext>
            </a:extLst>
          </p:cNvPr>
          <p:cNvSpPr/>
          <p:nvPr/>
        </p:nvSpPr>
        <p:spPr>
          <a:xfrm>
            <a:off x="876300" y="2380573"/>
            <a:ext cx="1277112" cy="127711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876301" y="3886658"/>
            <a:ext cx="2514599" cy="2331590"/>
          </a:xfrm>
        </p:spPr>
        <p:txBody>
          <a:bodyPr>
            <a:noAutofit/>
          </a:bodyPr>
          <a:lstStyle/>
          <a:p>
            <a:pPr marL="0" indent="0">
              <a:lnSpc>
                <a:spcPts val="2800"/>
              </a:lnSpc>
              <a:spcBef>
                <a:spcPts val="0"/>
              </a:spcBef>
              <a:buNone/>
            </a:pPr>
            <a:r>
              <a:rPr lang="en-US" sz="2400" dirty="0">
                <a:solidFill>
                  <a:schemeClr val="tx1"/>
                </a:solidFill>
                <a:latin typeface="+mn-lt"/>
              </a:rPr>
              <a:t>Preparing for what lies ahead </a:t>
            </a:r>
          </a:p>
          <a:p>
            <a:pPr marL="0" indent="0">
              <a:lnSpc>
                <a:spcPts val="2800"/>
              </a:lnSpc>
              <a:spcBef>
                <a:spcPts val="0"/>
              </a:spcBef>
              <a:buNone/>
            </a:pPr>
            <a:r>
              <a:rPr lang="en-US" sz="2400" dirty="0">
                <a:solidFill>
                  <a:schemeClr val="tx1"/>
                </a:solidFill>
                <a:latin typeface="+mn-lt"/>
              </a:rPr>
              <a:t>can give you</a:t>
            </a:r>
          </a:p>
          <a:p>
            <a:pPr marL="0" indent="0">
              <a:lnSpc>
                <a:spcPts val="3800"/>
              </a:lnSpc>
              <a:spcBef>
                <a:spcPts val="0"/>
              </a:spcBef>
              <a:buNone/>
            </a:pPr>
            <a:r>
              <a:rPr lang="en-US" sz="3600" b="1" dirty="0">
                <a:solidFill>
                  <a:schemeClr val="bg2"/>
                </a:solidFill>
                <a:latin typeface="+mn-lt"/>
              </a:rPr>
              <a:t>confidence </a:t>
            </a:r>
          </a:p>
          <a:p>
            <a:pPr marL="0" indent="0">
              <a:lnSpc>
                <a:spcPts val="2500"/>
              </a:lnSpc>
              <a:spcBef>
                <a:spcPts val="0"/>
              </a:spcBef>
              <a:buNone/>
            </a:pPr>
            <a:r>
              <a:rPr lang="en-US" sz="2400" dirty="0">
                <a:solidFill>
                  <a:schemeClr val="tx1"/>
                </a:solidFill>
                <a:latin typeface="+mn-lt"/>
              </a:rPr>
              <a:t>today</a:t>
            </a:r>
          </a:p>
        </p:txBody>
      </p:sp>
      <p:sp>
        <p:nvSpPr>
          <p:cNvPr id="5" name="Title 1">
            <a:extLst>
              <a:ext uri="{FF2B5EF4-FFF2-40B4-BE49-F238E27FC236}">
                <a16:creationId xmlns:a16="http://schemas.microsoft.com/office/drawing/2014/main" id="{44DD6CCB-5631-3843-BC64-1508E8AF67A7}"/>
              </a:ext>
            </a:extLst>
          </p:cNvPr>
          <p:cNvSpPr txBox="1">
            <a:spLocks/>
          </p:cNvSpPr>
          <p:nvPr/>
        </p:nvSpPr>
        <p:spPr>
          <a:xfrm>
            <a:off x="876300" y="1447800"/>
            <a:ext cx="9769303" cy="561400"/>
          </a:xfrm>
          <a:prstGeom prst="rect">
            <a:avLst/>
          </a:prstGeom>
        </p:spPr>
        <p:txBody>
          <a:bodyPr vert="horz" lIns="0" tIns="0" rIns="0" bIns="0" rtlCol="0" anchor="t" anchorCtr="0">
            <a:normAutofit/>
          </a:bodyPr>
          <a:lstStyle>
            <a:lvl1pPr algn="l" defTabSz="914400" rtl="0" eaLnBrk="1" latinLnBrk="0" hangingPunct="1">
              <a:lnSpc>
                <a:spcPts val="3100"/>
              </a:lnSpc>
              <a:spcBef>
                <a:spcPct val="0"/>
              </a:spcBef>
              <a:buNone/>
              <a:defRPr sz="3000" b="1" i="0" kern="1200" spc="0" baseline="0">
                <a:solidFill>
                  <a:schemeClr val="accent1"/>
                </a:solidFill>
                <a:latin typeface="Arial" panose="020B0604020202020204" pitchFamily="34" charset="0"/>
                <a:ea typeface="+mj-ea"/>
                <a:cs typeface="Arial" panose="020B0604020202020204" pitchFamily="34" charset="0"/>
              </a:defRPr>
            </a:lvl1pPr>
          </a:lstStyle>
          <a:p>
            <a:r>
              <a:rPr lang="en-US" dirty="0"/>
              <a:t>Planning for your future</a:t>
            </a:r>
          </a:p>
        </p:txBody>
      </p:sp>
      <p:sp>
        <p:nvSpPr>
          <p:cNvPr id="11" name="Text Placeholder 2">
            <a:extLst>
              <a:ext uri="{FF2B5EF4-FFF2-40B4-BE49-F238E27FC236}">
                <a16:creationId xmlns:a16="http://schemas.microsoft.com/office/drawing/2014/main" id="{46F37617-34EF-7E45-8CB9-1CD0F709D4AC}"/>
              </a:ext>
            </a:extLst>
          </p:cNvPr>
          <p:cNvSpPr txBox="1">
            <a:spLocks/>
          </p:cNvSpPr>
          <p:nvPr/>
        </p:nvSpPr>
        <p:spPr>
          <a:xfrm>
            <a:off x="4564393" y="3900872"/>
            <a:ext cx="2468649" cy="2331590"/>
          </a:xfrm>
          <a:prstGeom prst="rect">
            <a:avLst/>
          </a:prstGeom>
        </p:spPr>
        <p:txBody>
          <a:bodyPr vert="horz" lIns="0" tIns="0" rIns="0" bIns="0" rtlCol="0" anchor="t" anchorCtr="0">
            <a:noAutofit/>
          </a:bodyPr>
          <a:lstStyle>
            <a:lvl1pPr marL="12700" marR="78740" indent="-233363" algn="l" defTabSz="914400" rtl="0" eaLnBrk="1" latinLnBrk="0" hangingPunct="1">
              <a:lnSpc>
                <a:spcPts val="2200"/>
              </a:lnSpc>
              <a:spcBef>
                <a:spcPts val="1350"/>
              </a:spcBef>
              <a:buFont typeface="Arial" panose="020B0604020202020204" pitchFamily="34" charset="0"/>
              <a:buChar char="•"/>
              <a:defRPr sz="2000" b="0" i="0" kern="1200" spc="0" baseline="0">
                <a:solidFill>
                  <a:schemeClr val="accent2"/>
                </a:solidFill>
                <a:latin typeface="Arail"/>
                <a:ea typeface="Arail"/>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None/>
            </a:pPr>
            <a:r>
              <a:rPr lang="en-US" sz="2400" dirty="0">
                <a:solidFill>
                  <a:schemeClr val="tx1"/>
                </a:solidFill>
                <a:latin typeface="+mn-lt"/>
              </a:rPr>
              <a:t>Hybrid insurance products provide </a:t>
            </a:r>
          </a:p>
          <a:p>
            <a:pPr marL="0" indent="0">
              <a:lnSpc>
                <a:spcPts val="3800"/>
              </a:lnSpc>
              <a:spcBef>
                <a:spcPts val="0"/>
              </a:spcBef>
              <a:buNone/>
            </a:pPr>
            <a:r>
              <a:rPr lang="en-US" sz="3600" b="1" dirty="0">
                <a:solidFill>
                  <a:schemeClr val="accent1"/>
                </a:solidFill>
                <a:latin typeface="+mn-lt"/>
              </a:rPr>
              <a:t>flexibility</a:t>
            </a:r>
          </a:p>
          <a:p>
            <a:pPr marL="0" indent="0">
              <a:lnSpc>
                <a:spcPts val="2800"/>
              </a:lnSpc>
              <a:spcBef>
                <a:spcPts val="0"/>
              </a:spcBef>
              <a:buNone/>
            </a:pPr>
            <a:endParaRPr lang="en-US" sz="2400" dirty="0">
              <a:solidFill>
                <a:schemeClr val="tx1"/>
              </a:solidFill>
              <a:latin typeface="+mn-lt"/>
            </a:endParaRPr>
          </a:p>
        </p:txBody>
      </p:sp>
      <p:sp>
        <p:nvSpPr>
          <p:cNvPr id="12" name="Text Placeholder 2">
            <a:extLst>
              <a:ext uri="{FF2B5EF4-FFF2-40B4-BE49-F238E27FC236}">
                <a16:creationId xmlns:a16="http://schemas.microsoft.com/office/drawing/2014/main" id="{C7631830-2AA7-7042-853D-123C7B371E98}"/>
              </a:ext>
            </a:extLst>
          </p:cNvPr>
          <p:cNvSpPr txBox="1">
            <a:spLocks/>
          </p:cNvSpPr>
          <p:nvPr/>
        </p:nvSpPr>
        <p:spPr>
          <a:xfrm>
            <a:off x="8279469" y="3900872"/>
            <a:ext cx="2666999" cy="2331590"/>
          </a:xfrm>
          <a:prstGeom prst="rect">
            <a:avLst/>
          </a:prstGeom>
        </p:spPr>
        <p:txBody>
          <a:bodyPr vert="horz" lIns="0" tIns="0" rIns="0" bIns="0" rtlCol="0" anchor="t" anchorCtr="0">
            <a:noAutofit/>
          </a:bodyPr>
          <a:lstStyle>
            <a:lvl1pPr marL="12700" marR="78740" indent="-233363" algn="l" defTabSz="914400" rtl="0" eaLnBrk="1" latinLnBrk="0" hangingPunct="1">
              <a:lnSpc>
                <a:spcPts val="2200"/>
              </a:lnSpc>
              <a:spcBef>
                <a:spcPts val="1350"/>
              </a:spcBef>
              <a:buFont typeface="Arial" panose="020B0604020202020204" pitchFamily="34" charset="0"/>
              <a:buChar char="•"/>
              <a:defRPr sz="2000" b="0" i="0" kern="1200" spc="0" baseline="0">
                <a:solidFill>
                  <a:schemeClr val="accent2"/>
                </a:solidFill>
                <a:latin typeface="Arail"/>
                <a:ea typeface="Arail"/>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None/>
            </a:pPr>
            <a:r>
              <a:rPr lang="en-US" sz="2400" dirty="0">
                <a:solidFill>
                  <a:schemeClr val="tx1"/>
                </a:solidFill>
                <a:latin typeface="+mn-lt"/>
              </a:rPr>
              <a:t>You can </a:t>
            </a:r>
          </a:p>
          <a:p>
            <a:pPr marL="0" indent="0">
              <a:lnSpc>
                <a:spcPts val="3800"/>
              </a:lnSpc>
              <a:spcBef>
                <a:spcPts val="0"/>
              </a:spcBef>
              <a:buNone/>
            </a:pPr>
            <a:r>
              <a:rPr lang="en-US" sz="3600" b="1" dirty="0">
                <a:solidFill>
                  <a:schemeClr val="accent3"/>
                </a:solidFill>
                <a:latin typeface="+mn-lt"/>
              </a:rPr>
              <a:t>customize</a:t>
            </a:r>
            <a:r>
              <a:rPr lang="en-US" sz="3600" b="1" dirty="0">
                <a:solidFill>
                  <a:schemeClr val="tx1"/>
                </a:solidFill>
                <a:latin typeface="+mn-lt"/>
              </a:rPr>
              <a:t> </a:t>
            </a:r>
          </a:p>
          <a:p>
            <a:pPr marL="0" indent="0">
              <a:lnSpc>
                <a:spcPts val="2800"/>
              </a:lnSpc>
              <a:spcBef>
                <a:spcPts val="0"/>
              </a:spcBef>
              <a:buNone/>
            </a:pPr>
            <a:r>
              <a:rPr lang="en-US" sz="2400" dirty="0">
                <a:solidFill>
                  <a:schemeClr val="tx1"/>
                </a:solidFill>
                <a:latin typeface="+mn-lt"/>
              </a:rPr>
              <a:t>an approach that works for you</a:t>
            </a:r>
          </a:p>
          <a:p>
            <a:pPr marL="0" indent="0">
              <a:lnSpc>
                <a:spcPts val="2800"/>
              </a:lnSpc>
              <a:spcBef>
                <a:spcPts val="0"/>
              </a:spcBef>
              <a:buNone/>
            </a:pPr>
            <a:endParaRPr lang="en-US" sz="2400" dirty="0">
              <a:solidFill>
                <a:schemeClr val="tx1"/>
              </a:solidFill>
              <a:latin typeface="+mn-lt"/>
            </a:endParaRPr>
          </a:p>
          <a:p>
            <a:pPr marL="0" indent="0">
              <a:lnSpc>
                <a:spcPts val="2800"/>
              </a:lnSpc>
              <a:spcBef>
                <a:spcPts val="0"/>
              </a:spcBef>
              <a:buNone/>
            </a:pPr>
            <a:endParaRPr lang="en-US" sz="2400" dirty="0">
              <a:solidFill>
                <a:schemeClr val="tx1"/>
              </a:solidFill>
              <a:latin typeface="+mn-lt"/>
            </a:endParaRPr>
          </a:p>
        </p:txBody>
      </p:sp>
      <p:pic>
        <p:nvPicPr>
          <p:cNvPr id="19" name="Graphic 18">
            <a:extLst>
              <a:ext uri="{FF2B5EF4-FFF2-40B4-BE49-F238E27FC236}">
                <a16:creationId xmlns:a16="http://schemas.microsoft.com/office/drawing/2014/main" id="{D85367F9-DF2E-7344-BCE1-583E669ADF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13" y="2540877"/>
            <a:ext cx="963605" cy="963605"/>
          </a:xfrm>
          <a:prstGeom prst="rect">
            <a:avLst/>
          </a:prstGeom>
        </p:spPr>
      </p:pic>
      <p:sp>
        <p:nvSpPr>
          <p:cNvPr id="22" name="Oval 21">
            <a:extLst>
              <a:ext uri="{FF2B5EF4-FFF2-40B4-BE49-F238E27FC236}">
                <a16:creationId xmlns:a16="http://schemas.microsoft.com/office/drawing/2014/main" id="{7035C3A2-780C-AD4D-8879-E29BB18846BD}"/>
              </a:ext>
            </a:extLst>
          </p:cNvPr>
          <p:cNvSpPr/>
          <p:nvPr/>
        </p:nvSpPr>
        <p:spPr>
          <a:xfrm>
            <a:off x="4573959" y="2375414"/>
            <a:ext cx="1277112" cy="12771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FC2AF35-7E60-C946-A3D3-F6346D2AAF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0684" y="2586533"/>
            <a:ext cx="899596" cy="899596"/>
          </a:xfrm>
          <a:prstGeom prst="rect">
            <a:avLst/>
          </a:prstGeom>
        </p:spPr>
      </p:pic>
      <p:sp>
        <p:nvSpPr>
          <p:cNvPr id="23" name="Oval 22">
            <a:extLst>
              <a:ext uri="{FF2B5EF4-FFF2-40B4-BE49-F238E27FC236}">
                <a16:creationId xmlns:a16="http://schemas.microsoft.com/office/drawing/2014/main" id="{F353688A-394F-BC45-8E04-0A23A3E5C014}"/>
              </a:ext>
            </a:extLst>
          </p:cNvPr>
          <p:cNvSpPr/>
          <p:nvPr/>
        </p:nvSpPr>
        <p:spPr>
          <a:xfrm>
            <a:off x="8271618" y="2375414"/>
            <a:ext cx="1277112" cy="12771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raphic 24">
            <a:extLst>
              <a:ext uri="{FF2B5EF4-FFF2-40B4-BE49-F238E27FC236}">
                <a16:creationId xmlns:a16="http://schemas.microsoft.com/office/drawing/2014/main" id="{DD976537-5710-4407-A3C7-0D572B8EE6B4}"/>
              </a:ext>
            </a:extLst>
          </p:cNvPr>
          <p:cNvSpPr/>
          <p:nvPr/>
        </p:nvSpPr>
        <p:spPr>
          <a:xfrm>
            <a:off x="8650950" y="2725414"/>
            <a:ext cx="464891" cy="464891"/>
          </a:xfrm>
          <a:custGeom>
            <a:avLst/>
            <a:gdLst>
              <a:gd name="connsiteX0" fmla="*/ 232446 w 464891"/>
              <a:gd name="connsiteY0" fmla="*/ 464891 h 464891"/>
              <a:gd name="connsiteX1" fmla="*/ 0 w 464891"/>
              <a:gd name="connsiteY1" fmla="*/ 232446 h 464891"/>
              <a:gd name="connsiteX2" fmla="*/ 232446 w 464891"/>
              <a:gd name="connsiteY2" fmla="*/ 0 h 464891"/>
              <a:gd name="connsiteX3" fmla="*/ 464891 w 464891"/>
              <a:gd name="connsiteY3" fmla="*/ 232446 h 464891"/>
              <a:gd name="connsiteX4" fmla="*/ 464891 w 464891"/>
              <a:gd name="connsiteY4" fmla="*/ 232595 h 464891"/>
              <a:gd name="connsiteX5" fmla="*/ 232446 w 464891"/>
              <a:gd name="connsiteY5" fmla="*/ 464891 h 464891"/>
              <a:gd name="connsiteX6" fmla="*/ 232446 w 464891"/>
              <a:gd name="connsiteY6" fmla="*/ 50256 h 464891"/>
              <a:gd name="connsiteX7" fmla="*/ 49956 w 464891"/>
              <a:gd name="connsiteY7" fmla="*/ 232745 h 464891"/>
              <a:gd name="connsiteX8" fmla="*/ 232446 w 464891"/>
              <a:gd name="connsiteY8" fmla="*/ 415235 h 464891"/>
              <a:gd name="connsiteX9" fmla="*/ 414935 w 464891"/>
              <a:gd name="connsiteY9" fmla="*/ 232745 h 464891"/>
              <a:gd name="connsiteX10" fmla="*/ 414935 w 464891"/>
              <a:gd name="connsiteY10" fmla="*/ 232595 h 464891"/>
              <a:gd name="connsiteX11" fmla="*/ 232446 w 464891"/>
              <a:gd name="connsiteY11" fmla="*/ 50256 h 46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891" h="464891">
                <a:moveTo>
                  <a:pt x="232446" y="464891"/>
                </a:moveTo>
                <a:cubicBezTo>
                  <a:pt x="104069" y="464891"/>
                  <a:pt x="0" y="360823"/>
                  <a:pt x="0" y="232446"/>
                </a:cubicBezTo>
                <a:cubicBezTo>
                  <a:pt x="0" y="104069"/>
                  <a:pt x="104069" y="0"/>
                  <a:pt x="232446" y="0"/>
                </a:cubicBezTo>
                <a:cubicBezTo>
                  <a:pt x="360823" y="0"/>
                  <a:pt x="464891" y="104069"/>
                  <a:pt x="464891" y="232446"/>
                </a:cubicBezTo>
                <a:cubicBezTo>
                  <a:pt x="464891" y="232496"/>
                  <a:pt x="464891" y="232545"/>
                  <a:pt x="464891" y="232595"/>
                </a:cubicBezTo>
                <a:cubicBezTo>
                  <a:pt x="464671" y="360858"/>
                  <a:pt x="360708" y="464751"/>
                  <a:pt x="232446" y="464891"/>
                </a:cubicBezTo>
                <a:close/>
                <a:moveTo>
                  <a:pt x="232446" y="50256"/>
                </a:moveTo>
                <a:cubicBezTo>
                  <a:pt x="131659" y="50256"/>
                  <a:pt x="49956" y="131959"/>
                  <a:pt x="49956" y="232745"/>
                </a:cubicBezTo>
                <a:cubicBezTo>
                  <a:pt x="49956" y="333532"/>
                  <a:pt x="131660" y="415235"/>
                  <a:pt x="232446" y="415235"/>
                </a:cubicBezTo>
                <a:cubicBezTo>
                  <a:pt x="333232" y="415235"/>
                  <a:pt x="414935" y="333532"/>
                  <a:pt x="414935" y="232745"/>
                </a:cubicBezTo>
                <a:cubicBezTo>
                  <a:pt x="414935" y="232695"/>
                  <a:pt x="414935" y="232645"/>
                  <a:pt x="414935" y="232595"/>
                </a:cubicBezTo>
                <a:cubicBezTo>
                  <a:pt x="414740" y="131913"/>
                  <a:pt x="333127" y="50366"/>
                  <a:pt x="232446" y="50256"/>
                </a:cubicBezTo>
                <a:close/>
              </a:path>
            </a:pathLst>
          </a:custGeom>
          <a:solidFill>
            <a:schemeClr val="bg1"/>
          </a:solidFill>
          <a:ln w="4974" cap="flat">
            <a:noFill/>
            <a:prstDash val="solid"/>
            <a:miter/>
          </a:ln>
        </p:spPr>
        <p:txBody>
          <a:bodyPr rtlCol="0" anchor="ctr"/>
          <a:lstStyle/>
          <a:p>
            <a:endParaRPr lang="en-US"/>
          </a:p>
        </p:txBody>
      </p:sp>
      <p:sp>
        <p:nvSpPr>
          <p:cNvPr id="17" name="Graphic 24">
            <a:extLst>
              <a:ext uri="{FF2B5EF4-FFF2-40B4-BE49-F238E27FC236}">
                <a16:creationId xmlns:a16="http://schemas.microsoft.com/office/drawing/2014/main" id="{DD976537-5710-4407-A3C7-0D572B8EE6B4}"/>
              </a:ext>
            </a:extLst>
          </p:cNvPr>
          <p:cNvSpPr/>
          <p:nvPr/>
        </p:nvSpPr>
        <p:spPr>
          <a:xfrm>
            <a:off x="8764899" y="2839514"/>
            <a:ext cx="236991" cy="236991"/>
          </a:xfrm>
          <a:custGeom>
            <a:avLst/>
            <a:gdLst>
              <a:gd name="connsiteX0" fmla="*/ 118496 w 236991"/>
              <a:gd name="connsiteY0" fmla="*/ 236992 h 236991"/>
              <a:gd name="connsiteX1" fmla="*/ 0 w 236991"/>
              <a:gd name="connsiteY1" fmla="*/ 118496 h 236991"/>
              <a:gd name="connsiteX2" fmla="*/ 118496 w 236991"/>
              <a:gd name="connsiteY2" fmla="*/ 0 h 236991"/>
              <a:gd name="connsiteX3" fmla="*/ 236992 w 236991"/>
              <a:gd name="connsiteY3" fmla="*/ 118496 h 236991"/>
              <a:gd name="connsiteX4" fmla="*/ 118496 w 236991"/>
              <a:gd name="connsiteY4" fmla="*/ 236992 h 236991"/>
              <a:gd name="connsiteX5" fmla="*/ 118496 w 236991"/>
              <a:gd name="connsiteY5" fmla="*/ 39965 h 236991"/>
              <a:gd name="connsiteX6" fmla="*/ 39965 w 236991"/>
              <a:gd name="connsiteY6" fmla="*/ 118496 h 236991"/>
              <a:gd name="connsiteX7" fmla="*/ 118496 w 236991"/>
              <a:gd name="connsiteY7" fmla="*/ 197027 h 236991"/>
              <a:gd name="connsiteX8" fmla="*/ 197027 w 236991"/>
              <a:gd name="connsiteY8" fmla="*/ 118496 h 236991"/>
              <a:gd name="connsiteX9" fmla="*/ 118496 w 236991"/>
              <a:gd name="connsiteY9" fmla="*/ 39965 h 2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991" h="236991">
                <a:moveTo>
                  <a:pt x="118496" y="236992"/>
                </a:moveTo>
                <a:cubicBezTo>
                  <a:pt x="53052" y="236992"/>
                  <a:pt x="0" y="183939"/>
                  <a:pt x="0" y="118496"/>
                </a:cubicBezTo>
                <a:cubicBezTo>
                  <a:pt x="0" y="53052"/>
                  <a:pt x="53052" y="0"/>
                  <a:pt x="118496" y="0"/>
                </a:cubicBezTo>
                <a:cubicBezTo>
                  <a:pt x="183939" y="0"/>
                  <a:pt x="236992" y="53052"/>
                  <a:pt x="236992" y="118496"/>
                </a:cubicBezTo>
                <a:cubicBezTo>
                  <a:pt x="236907" y="183905"/>
                  <a:pt x="183905" y="236907"/>
                  <a:pt x="118496" y="236992"/>
                </a:cubicBezTo>
                <a:close/>
                <a:moveTo>
                  <a:pt x="118496" y="39965"/>
                </a:moveTo>
                <a:cubicBezTo>
                  <a:pt x="75124" y="39965"/>
                  <a:pt x="39965" y="75124"/>
                  <a:pt x="39965" y="118496"/>
                </a:cubicBezTo>
                <a:cubicBezTo>
                  <a:pt x="39965" y="161867"/>
                  <a:pt x="75124" y="197027"/>
                  <a:pt x="118496" y="197027"/>
                </a:cubicBezTo>
                <a:cubicBezTo>
                  <a:pt x="161867" y="197027"/>
                  <a:pt x="197027" y="161867"/>
                  <a:pt x="197027" y="118496"/>
                </a:cubicBezTo>
                <a:cubicBezTo>
                  <a:pt x="196972" y="75147"/>
                  <a:pt x="161844" y="40020"/>
                  <a:pt x="118496" y="39965"/>
                </a:cubicBezTo>
                <a:close/>
              </a:path>
            </a:pathLst>
          </a:custGeom>
          <a:solidFill>
            <a:schemeClr val="bg1"/>
          </a:solidFill>
          <a:ln w="4974" cap="flat">
            <a:noFill/>
            <a:prstDash val="solid"/>
            <a:miter/>
          </a:ln>
        </p:spPr>
        <p:txBody>
          <a:bodyPr rtlCol="0" anchor="ctr"/>
          <a:lstStyle/>
          <a:p>
            <a:endParaRPr lang="en-US"/>
          </a:p>
        </p:txBody>
      </p:sp>
      <p:sp>
        <p:nvSpPr>
          <p:cNvPr id="18" name="Graphic 24">
            <a:extLst>
              <a:ext uri="{FF2B5EF4-FFF2-40B4-BE49-F238E27FC236}">
                <a16:creationId xmlns:a16="http://schemas.microsoft.com/office/drawing/2014/main" id="{DD976537-5710-4407-A3C7-0D572B8EE6B4}"/>
              </a:ext>
            </a:extLst>
          </p:cNvPr>
          <p:cNvSpPr/>
          <p:nvPr/>
        </p:nvSpPr>
        <p:spPr>
          <a:xfrm>
            <a:off x="9273102" y="2937927"/>
            <a:ext cx="49956" cy="193329"/>
          </a:xfrm>
          <a:custGeom>
            <a:avLst/>
            <a:gdLst>
              <a:gd name="connsiteX0" fmla="*/ 49956 w 49956"/>
              <a:gd name="connsiteY0" fmla="*/ 67041 h 193329"/>
              <a:gd name="connsiteX1" fmla="*/ 0 w 49956"/>
              <a:gd name="connsiteY1" fmla="*/ 0 h 193329"/>
              <a:gd name="connsiteX2" fmla="*/ 0 w 49956"/>
              <a:gd name="connsiteY2" fmla="*/ 193330 h 193329"/>
              <a:gd name="connsiteX3" fmla="*/ 49956 w 49956"/>
              <a:gd name="connsiteY3" fmla="*/ 126339 h 193329"/>
            </a:gdLst>
            <a:ahLst/>
            <a:cxnLst>
              <a:cxn ang="0">
                <a:pos x="connsiteX0" y="connsiteY0"/>
              </a:cxn>
              <a:cxn ang="0">
                <a:pos x="connsiteX1" y="connsiteY1"/>
              </a:cxn>
              <a:cxn ang="0">
                <a:pos x="connsiteX2" y="connsiteY2"/>
              </a:cxn>
              <a:cxn ang="0">
                <a:pos x="connsiteX3" y="connsiteY3"/>
              </a:cxn>
            </a:cxnLst>
            <a:rect l="l" t="t" r="r" b="b"/>
            <a:pathLst>
              <a:path w="49956" h="193329">
                <a:moveTo>
                  <a:pt x="49956" y="67041"/>
                </a:moveTo>
                <a:cubicBezTo>
                  <a:pt x="49966" y="36105"/>
                  <a:pt x="29649" y="8839"/>
                  <a:pt x="0" y="0"/>
                </a:cubicBezTo>
                <a:lnTo>
                  <a:pt x="0" y="193330"/>
                </a:lnTo>
                <a:cubicBezTo>
                  <a:pt x="29629" y="184498"/>
                  <a:pt x="49941" y="157257"/>
                  <a:pt x="49956" y="126339"/>
                </a:cubicBezTo>
                <a:close/>
              </a:path>
            </a:pathLst>
          </a:custGeom>
          <a:solidFill>
            <a:schemeClr val="bg1"/>
          </a:solidFill>
          <a:ln w="4974" cap="flat">
            <a:noFill/>
            <a:prstDash val="solid"/>
            <a:miter/>
          </a:ln>
        </p:spPr>
        <p:txBody>
          <a:bodyPr rtlCol="0" anchor="ctr"/>
          <a:lstStyle/>
          <a:p>
            <a:endParaRPr lang="en-US"/>
          </a:p>
        </p:txBody>
      </p:sp>
      <p:sp>
        <p:nvSpPr>
          <p:cNvPr id="20" name="Graphic 24">
            <a:extLst>
              <a:ext uri="{FF2B5EF4-FFF2-40B4-BE49-F238E27FC236}">
                <a16:creationId xmlns:a16="http://schemas.microsoft.com/office/drawing/2014/main" id="{DD976537-5710-4407-A3C7-0D572B8EE6B4}"/>
              </a:ext>
            </a:extLst>
          </p:cNvPr>
          <p:cNvSpPr/>
          <p:nvPr/>
        </p:nvSpPr>
        <p:spPr>
          <a:xfrm>
            <a:off x="8518708" y="2590283"/>
            <a:ext cx="804599" cy="804192"/>
          </a:xfrm>
          <a:custGeom>
            <a:avLst/>
            <a:gdLst>
              <a:gd name="connsiteX0" fmla="*/ 804350 w 804599"/>
              <a:gd name="connsiteY0" fmla="*/ 690543 h 804192"/>
              <a:gd name="connsiteX1" fmla="*/ 94974 w 804599"/>
              <a:gd name="connsiteY1" fmla="*/ 690543 h 804192"/>
              <a:gd name="connsiteX2" fmla="*/ 50008 w 804599"/>
              <a:gd name="connsiteY2" fmla="*/ 644793 h 804192"/>
              <a:gd name="connsiteX3" fmla="*/ 50014 w 804599"/>
              <a:gd name="connsiteY3" fmla="*/ 644383 h 804192"/>
              <a:gd name="connsiteX4" fmla="*/ 50014 w 804599"/>
              <a:gd name="connsiteY4" fmla="*/ 365479 h 804192"/>
              <a:gd name="connsiteX5" fmla="*/ 146379 w 804599"/>
              <a:gd name="connsiteY5" fmla="*/ 137929 h 804192"/>
              <a:gd name="connsiteX6" fmla="*/ 365087 w 804599"/>
              <a:gd name="connsiteY6" fmla="*/ 49956 h 804192"/>
              <a:gd name="connsiteX7" fmla="*/ 680609 w 804599"/>
              <a:gd name="connsiteY7" fmla="*/ 365479 h 804192"/>
              <a:gd name="connsiteX8" fmla="*/ 680609 w 804599"/>
              <a:gd name="connsiteY8" fmla="*/ 365479 h 804192"/>
              <a:gd name="connsiteX9" fmla="*/ 680359 w 804599"/>
              <a:gd name="connsiteY9" fmla="*/ 639687 h 804192"/>
              <a:gd name="connsiteX10" fmla="*/ 730315 w 804599"/>
              <a:gd name="connsiteY10" fmla="*/ 572696 h 804192"/>
              <a:gd name="connsiteX11" fmla="*/ 730865 w 804599"/>
              <a:gd name="connsiteY11" fmla="*/ 361782 h 804192"/>
              <a:gd name="connsiteX12" fmla="*/ 730865 w 804599"/>
              <a:gd name="connsiteY12" fmla="*/ 361782 h 804192"/>
              <a:gd name="connsiteX13" fmla="*/ 365087 w 804599"/>
              <a:gd name="connsiteY13" fmla="*/ 0 h 804192"/>
              <a:gd name="connsiteX14" fmla="*/ 112009 w 804599"/>
              <a:gd name="connsiteY14" fmla="*/ 101661 h 804192"/>
              <a:gd name="connsiteX15" fmla="*/ 8 w 804599"/>
              <a:gd name="connsiteY15" fmla="*/ 347644 h 804192"/>
              <a:gd name="connsiteX16" fmla="*/ 8 w 804599"/>
              <a:gd name="connsiteY16" fmla="*/ 644183 h 804192"/>
              <a:gd name="connsiteX17" fmla="*/ 93718 w 804599"/>
              <a:gd name="connsiteY17" fmla="*/ 740289 h 804192"/>
              <a:gd name="connsiteX18" fmla="*/ 94924 w 804599"/>
              <a:gd name="connsiteY18" fmla="*/ 740299 h 804192"/>
              <a:gd name="connsiteX19" fmla="*/ 754644 w 804599"/>
              <a:gd name="connsiteY19" fmla="*/ 740299 h 804192"/>
              <a:gd name="connsiteX20" fmla="*/ 754644 w 804599"/>
              <a:gd name="connsiteY20" fmla="*/ 742197 h 804192"/>
              <a:gd name="connsiteX21" fmla="*/ 754644 w 804599"/>
              <a:gd name="connsiteY21" fmla="*/ 742197 h 804192"/>
              <a:gd name="connsiteX22" fmla="*/ 754644 w 804599"/>
              <a:gd name="connsiteY22" fmla="*/ 804193 h 804192"/>
              <a:gd name="connsiteX23" fmla="*/ 804600 w 804599"/>
              <a:gd name="connsiteY23" fmla="*/ 737202 h 80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4599" h="804192">
                <a:moveTo>
                  <a:pt x="804350" y="690543"/>
                </a:moveTo>
                <a:lnTo>
                  <a:pt x="94974" y="690543"/>
                </a:lnTo>
                <a:cubicBezTo>
                  <a:pt x="69923" y="690328"/>
                  <a:pt x="49791" y="669841"/>
                  <a:pt x="50008" y="644793"/>
                </a:cubicBezTo>
                <a:cubicBezTo>
                  <a:pt x="50010" y="644653"/>
                  <a:pt x="50011" y="644518"/>
                  <a:pt x="50014" y="644383"/>
                </a:cubicBezTo>
                <a:lnTo>
                  <a:pt x="50014" y="365479"/>
                </a:lnTo>
                <a:cubicBezTo>
                  <a:pt x="49242" y="279558"/>
                  <a:pt x="84135" y="197164"/>
                  <a:pt x="146379" y="137929"/>
                </a:cubicBezTo>
                <a:cubicBezTo>
                  <a:pt x="205503" y="81955"/>
                  <a:pt x="283671" y="50513"/>
                  <a:pt x="365087" y="49956"/>
                </a:cubicBezTo>
                <a:cubicBezTo>
                  <a:pt x="539263" y="50149"/>
                  <a:pt x="680414" y="191300"/>
                  <a:pt x="680609" y="365479"/>
                </a:cubicBezTo>
                <a:lnTo>
                  <a:pt x="680609" y="365479"/>
                </a:lnTo>
                <a:lnTo>
                  <a:pt x="680359" y="639687"/>
                </a:lnTo>
                <a:cubicBezTo>
                  <a:pt x="709988" y="630855"/>
                  <a:pt x="730300" y="603614"/>
                  <a:pt x="730315" y="572696"/>
                </a:cubicBezTo>
                <a:lnTo>
                  <a:pt x="730865" y="361782"/>
                </a:lnTo>
                <a:lnTo>
                  <a:pt x="730865" y="361782"/>
                </a:lnTo>
                <a:cubicBezTo>
                  <a:pt x="728592" y="161365"/>
                  <a:pt x="565515" y="69"/>
                  <a:pt x="365087" y="0"/>
                </a:cubicBezTo>
                <a:cubicBezTo>
                  <a:pt x="270897" y="613"/>
                  <a:pt x="180449" y="36946"/>
                  <a:pt x="112009" y="101661"/>
                </a:cubicBezTo>
                <a:cubicBezTo>
                  <a:pt x="44046" y="165927"/>
                  <a:pt x="3859" y="254187"/>
                  <a:pt x="8" y="347644"/>
                </a:cubicBezTo>
                <a:lnTo>
                  <a:pt x="8" y="644183"/>
                </a:lnTo>
                <a:cubicBezTo>
                  <a:pt x="-654" y="696602"/>
                  <a:pt x="41301" y="739629"/>
                  <a:pt x="93718" y="740289"/>
                </a:cubicBezTo>
                <a:cubicBezTo>
                  <a:pt x="94120" y="740294"/>
                  <a:pt x="94522" y="740299"/>
                  <a:pt x="94924" y="740299"/>
                </a:cubicBezTo>
                <a:lnTo>
                  <a:pt x="754644" y="740299"/>
                </a:lnTo>
                <a:lnTo>
                  <a:pt x="754644" y="742197"/>
                </a:lnTo>
                <a:lnTo>
                  <a:pt x="754644" y="742197"/>
                </a:lnTo>
                <a:lnTo>
                  <a:pt x="754644" y="804193"/>
                </a:lnTo>
                <a:cubicBezTo>
                  <a:pt x="784273" y="795360"/>
                  <a:pt x="804585" y="768119"/>
                  <a:pt x="804600" y="737202"/>
                </a:cubicBezTo>
                <a:close/>
              </a:path>
            </a:pathLst>
          </a:custGeom>
          <a:solidFill>
            <a:schemeClr val="bg1"/>
          </a:solidFill>
          <a:ln w="4974" cap="flat">
            <a:noFill/>
            <a:prstDash val="solid"/>
            <a:miter/>
          </a:ln>
        </p:spPr>
        <p:txBody>
          <a:bodyPr rtlCol="0" anchor="ctr"/>
          <a:lstStyle/>
          <a:p>
            <a:endParaRPr lang="en-US"/>
          </a:p>
        </p:txBody>
      </p:sp>
    </p:spTree>
    <p:extLst>
      <p:ext uri="{BB962C8B-B14F-4D97-AF65-F5344CB8AC3E}">
        <p14:creationId xmlns:p14="http://schemas.microsoft.com/office/powerpoint/2010/main" val="1798179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br>
              <a:rPr lang="en-US" dirty="0"/>
            </a:br>
            <a:br>
              <a:rPr lang="en-US" dirty="0"/>
            </a:br>
            <a:endParaRPr lang="en-US" dirty="0"/>
          </a:p>
        </p:txBody>
      </p:sp>
      <p:sp>
        <p:nvSpPr>
          <p:cNvPr id="6" name="Text Placeholder 5"/>
          <p:cNvSpPr>
            <a:spLocks noGrp="1"/>
          </p:cNvSpPr>
          <p:nvPr>
            <p:ph sz="quarter" idx="10"/>
          </p:nvPr>
        </p:nvSpPr>
        <p:spPr>
          <a:xfrm>
            <a:off x="877824" y="3774641"/>
            <a:ext cx="3389375" cy="2287489"/>
          </a:xfrm>
        </p:spPr>
        <p:txBody>
          <a:bodyPr/>
          <a:lstStyle/>
          <a:p>
            <a:pPr>
              <a:spcAft>
                <a:spcPts val="1200"/>
              </a:spcAft>
            </a:pPr>
            <a:r>
              <a:rPr lang="en-US" sz="2400" b="1" dirty="0">
                <a:solidFill>
                  <a:schemeClr val="bg1"/>
                </a:solidFill>
              </a:rPr>
              <a:t>Questions?</a:t>
            </a:r>
          </a:p>
          <a:p>
            <a:pPr marL="285750" indent="-285750">
              <a:lnSpc>
                <a:spcPct val="100000"/>
              </a:lnSpc>
              <a:spcBef>
                <a:spcPts val="1200"/>
              </a:spcBef>
              <a:spcAft>
                <a:spcPts val="600"/>
              </a:spcAft>
              <a:buFont typeface="Arial" panose="020B0604020202020204" pitchFamily="34" charset="0"/>
              <a:buChar char="•"/>
            </a:pPr>
            <a:r>
              <a:rPr lang="en-US" sz="2000" dirty="0">
                <a:solidFill>
                  <a:schemeClr val="bg1"/>
                </a:solidFill>
              </a:rPr>
              <a:t>Complimentary consultation available</a:t>
            </a:r>
          </a:p>
          <a:p>
            <a:pPr marL="285750" indent="-285750">
              <a:lnSpc>
                <a:spcPct val="100000"/>
              </a:lnSpc>
              <a:spcBef>
                <a:spcPts val="1200"/>
              </a:spcBef>
              <a:spcAft>
                <a:spcPts val="1200"/>
              </a:spcAft>
              <a:buFont typeface="Arial" panose="020B0604020202020204" pitchFamily="34" charset="0"/>
              <a:buChar char="•"/>
            </a:pPr>
            <a:r>
              <a:rPr lang="en-US" sz="2000" dirty="0">
                <a:solidFill>
                  <a:schemeClr val="bg1"/>
                </a:solidFill>
              </a:rPr>
              <a:t>Develop a plan for your future care</a:t>
            </a:r>
          </a:p>
        </p:txBody>
      </p:sp>
      <p:sp>
        <p:nvSpPr>
          <p:cNvPr id="4" name="Oval 3">
            <a:extLst>
              <a:ext uri="{FF2B5EF4-FFF2-40B4-BE49-F238E27FC236}">
                <a16:creationId xmlns:a16="http://schemas.microsoft.com/office/drawing/2014/main" id="{5AB8C207-56C6-D540-A558-B38F2E7C2303}"/>
              </a:ext>
            </a:extLst>
          </p:cNvPr>
          <p:cNvSpPr/>
          <p:nvPr/>
        </p:nvSpPr>
        <p:spPr>
          <a:xfrm>
            <a:off x="7739703" y="3530186"/>
            <a:ext cx="2531945" cy="25319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D34B84F-0756-EC4C-98FB-67DFE0387C0A}"/>
              </a:ext>
            </a:extLst>
          </p:cNvPr>
          <p:cNvPicPr>
            <a:picLocks noChangeAspect="1"/>
          </p:cNvPicPr>
          <p:nvPr/>
        </p:nvPicPr>
        <p:blipFill>
          <a:blip r:embed="rId3"/>
          <a:stretch>
            <a:fillRect/>
          </a:stretch>
        </p:blipFill>
        <p:spPr>
          <a:xfrm>
            <a:off x="4839901" y="3530188"/>
            <a:ext cx="2531945" cy="2531945"/>
          </a:xfrm>
          <a:prstGeom prst="rect">
            <a:avLst/>
          </a:prstGeom>
        </p:spPr>
      </p:pic>
      <p:pic>
        <p:nvPicPr>
          <p:cNvPr id="8" name="Picture 7">
            <a:extLst>
              <a:ext uri="{FF2B5EF4-FFF2-40B4-BE49-F238E27FC236}">
                <a16:creationId xmlns:a16="http://schemas.microsoft.com/office/drawing/2014/main" id="{13BD05D3-6503-6940-A626-0F98E7A70027}"/>
              </a:ext>
            </a:extLst>
          </p:cNvPr>
          <p:cNvPicPr>
            <a:picLocks noChangeAspect="1"/>
          </p:cNvPicPr>
          <p:nvPr/>
        </p:nvPicPr>
        <p:blipFill rotWithShape="1">
          <a:blip r:embed="rId3"/>
          <a:srcRect r="49293"/>
          <a:stretch/>
        </p:blipFill>
        <p:spPr>
          <a:xfrm>
            <a:off x="10600013" y="3530185"/>
            <a:ext cx="1283882" cy="2531945"/>
          </a:xfrm>
          <a:prstGeom prst="rect">
            <a:avLst/>
          </a:prstGeom>
        </p:spPr>
      </p:pic>
      <p:pic>
        <p:nvPicPr>
          <p:cNvPr id="2" name="Picture 1">
            <a:extLst>
              <a:ext uri="{FF2B5EF4-FFF2-40B4-BE49-F238E27FC236}">
                <a16:creationId xmlns:a16="http://schemas.microsoft.com/office/drawing/2014/main" id="{97318C23-9840-834C-9568-EBE538A85D96}"/>
              </a:ext>
            </a:extLst>
          </p:cNvPr>
          <p:cNvPicPr>
            <a:picLocks noChangeAspect="1"/>
          </p:cNvPicPr>
          <p:nvPr/>
        </p:nvPicPr>
        <p:blipFill>
          <a:blip r:embed="rId4"/>
          <a:stretch>
            <a:fillRect/>
          </a:stretch>
        </p:blipFill>
        <p:spPr>
          <a:xfrm>
            <a:off x="8502105" y="4031301"/>
            <a:ext cx="1007139" cy="1529711"/>
          </a:xfrm>
          <a:prstGeom prst="rect">
            <a:avLst/>
          </a:prstGeom>
        </p:spPr>
      </p:pic>
    </p:spTree>
    <p:extLst>
      <p:ext uri="{BB962C8B-B14F-4D97-AF65-F5344CB8AC3E}">
        <p14:creationId xmlns:p14="http://schemas.microsoft.com/office/powerpoint/2010/main" val="1857102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7355" y="457200"/>
            <a:ext cx="10537371" cy="6078587"/>
          </a:xfrm>
          <a:prstGeom prst="rect">
            <a:avLst/>
          </a:prstGeom>
        </p:spPr>
        <p:txBody>
          <a:bodyPr wrap="square" lIns="0" tIns="0" rIns="0" bIns="0">
            <a:spAutoFit/>
          </a:bodyPr>
          <a:lstStyle/>
          <a:p>
            <a:pPr>
              <a:spcBef>
                <a:spcPts val="600"/>
              </a:spcBef>
            </a:pPr>
            <a:r>
              <a:rPr lang="en-US" sz="1000" dirty="0">
                <a:latin typeface="Arial" panose="020B0604020202020204" pitchFamily="34" charset="0"/>
                <a:cs typeface="Arial" panose="020B0604020202020204" pitchFamily="34" charset="0"/>
              </a:rPr>
              <a:t>The purpose of this material is the solicitation of insurance. A financial professional may contact you.</a:t>
            </a:r>
          </a:p>
          <a:p>
            <a:pPr>
              <a:spcBef>
                <a:spcPts val="600"/>
              </a:spcBef>
            </a:pPr>
            <a:r>
              <a:rPr lang="en-US" sz="1000" dirty="0">
                <a:latin typeface="Arial" panose="020B0604020202020204" pitchFamily="34" charset="0"/>
                <a:cs typeface="Arial" panose="020B0604020202020204" pitchFamily="34" charset="0"/>
              </a:rPr>
              <a:t>Please keep in mind that the primary reason to purchase a life insurance product is the death benefit.</a:t>
            </a:r>
          </a:p>
          <a:p>
            <a:pPr>
              <a:spcBef>
                <a:spcPts val="600"/>
              </a:spcBef>
            </a:pPr>
            <a:r>
              <a:rPr lang="en-US" sz="1000" dirty="0">
                <a:latin typeface="Arial" panose="020B0604020202020204" pitchFamily="34" charset="0"/>
                <a:cs typeface="Arial" panose="020B0604020202020204" pitchFamily="34" charset="0"/>
              </a:rPr>
              <a:t>Life insurance products contain charges, such as Cost of Insurance Charge, Cash Extra Charge, and Additional Agreements Charge (which we refer to as mortality charges), and Premium Charge, Monthly Policy Charge, Policy Issue Charge, Transaction Charge, and Surrender Charge (which we refer to as expense charges). These policies may contain restrictions, such as surrender periods. Insurance policy guarantees are subject to the financial strength and claims-paying ability of the issuing insurance company.</a:t>
            </a:r>
          </a:p>
          <a:p>
            <a:pPr>
              <a:spcBef>
                <a:spcPts val="600"/>
              </a:spcBef>
            </a:pPr>
            <a:r>
              <a:rPr lang="en-US" sz="1000" dirty="0">
                <a:latin typeface="Arial" panose="020B0604020202020204" pitchFamily="34" charset="0"/>
                <a:cs typeface="Arial" panose="020B0604020202020204" pitchFamily="34" charset="0"/>
              </a:rPr>
              <a:t>SecureCare III may not be available in all states. For costs and further details of coverage, including the terms and conditions under which the policy may be continued in force, contact your agent/representative.</a:t>
            </a:r>
          </a:p>
          <a:p>
            <a:pPr>
              <a:spcBef>
                <a:spcPts val="600"/>
              </a:spcBef>
            </a:pPr>
            <a:r>
              <a:rPr lang="en-US" sz="1000" dirty="0">
                <a:latin typeface="Arial" panose="020B0604020202020204" pitchFamily="34" charset="0"/>
                <a:cs typeface="Arial" panose="020B0604020202020204" pitchFamily="34" charset="0"/>
              </a:rPr>
              <a:t>SecureCare III includes the Acceleration for Long-Term Care Agreement and Extension of Long-Term Care Agreement. These two agreements are tax qualified long-term care agreements that cover care such as nursing care, home and community-based care, and informal care as defined in the agreement. These agreements provide for the payment of a monthly benefit for qualified long-term care services. These agreements are intended to provide federally tax qualified long-term care insurance benefits under Section 7702B of the Internal Revenue Code, as amended. However, due to uncertainty in the tax law, benefits paid under these agreements may be taxable.</a:t>
            </a:r>
          </a:p>
          <a:p>
            <a:pPr>
              <a:spcBef>
                <a:spcPts val="600"/>
              </a:spcBef>
            </a:pPr>
            <a:r>
              <a:rPr lang="en-US" sz="1000" dirty="0">
                <a:latin typeface="Arial" panose="020B0604020202020204" pitchFamily="34" charset="0"/>
                <a:cs typeface="Arial" panose="020B0604020202020204" pitchFamily="34" charset="0"/>
              </a:rPr>
              <a:t>Additional agreements may be available. Agreements may be subject to additional costs and restrictions. Agreements may not be available in all states or may exist under a different name in various states and may not be available in combination with other agreements.</a:t>
            </a:r>
          </a:p>
          <a:p>
            <a:pPr>
              <a:spcBef>
                <a:spcPts val="600"/>
              </a:spcBef>
            </a:pPr>
            <a:r>
              <a:rPr lang="en-US" sz="1000" dirty="0">
                <a:latin typeface="Arial" panose="020B0604020202020204" pitchFamily="34" charset="0"/>
                <a:cs typeface="Arial" panose="020B0604020202020204" pitchFamily="34" charset="0"/>
              </a:rPr>
              <a:t>To be eligible for benefits, the insured must be a chronically ill individual and have been prescribed qualified long-term care services pursuant to a plan of care prescribed by a licensed health care practitioner.</a:t>
            </a:r>
          </a:p>
          <a:p>
            <a:pPr>
              <a:spcBef>
                <a:spcPts val="600"/>
              </a:spcBef>
            </a:pPr>
            <a:r>
              <a:rPr lang="en-US" sz="1000" dirty="0">
                <a:latin typeface="Arial" panose="020B0604020202020204" pitchFamily="34" charset="0"/>
                <a:cs typeface="Arial" panose="020B0604020202020204" pitchFamily="34" charset="0"/>
              </a:rPr>
              <a:t>As part of the underwriting requirements for this product we will require a tele-interview, prescription check and review from the Medical Information Bureau. We may also ask for an Attending Physician Statement, but only if we find a need for additional review based on the information provided. A cognitive assessment may also be required.</a:t>
            </a:r>
          </a:p>
          <a:p>
            <a:pPr>
              <a:spcBef>
                <a:spcPts val="600"/>
              </a:spcBef>
            </a:pPr>
            <a:r>
              <a:rPr lang="en-US" sz="1000" dirty="0">
                <a:latin typeface="Arial" panose="020B0604020202020204" pitchFamily="34" charset="0"/>
                <a:cs typeface="Arial" panose="020B0604020202020204" pitchFamily="34" charset="0"/>
              </a:rPr>
              <a:t>This policy has exclusions, limitations and reduction of benefits, under which the policy may be continued in force or discontinued. For costs and complete details of the coverage, call or write your producer or Minnesota Life Insurance Company.</a:t>
            </a:r>
          </a:p>
          <a:p>
            <a:pPr>
              <a:spcBef>
                <a:spcPts val="600"/>
              </a:spcBef>
            </a:pPr>
            <a:r>
              <a:rPr lang="en-US" sz="1000" dirty="0">
                <a:latin typeface="Arial" panose="020B0604020202020204" pitchFamily="34" charset="0"/>
                <a:cs typeface="Arial" panose="020B0604020202020204" pitchFamily="34" charset="0"/>
              </a:rPr>
              <a:t>This information is meant to help you understand the SecureCare III policy, not as a means to compare with other products. The amount of benefits provided will depend upon the benefits selected and the charges will vary as such. Some provisions may not apply or may vary depending on the state in which you live at the time of policy issue. Please refer to your state’s Outline of Coverage for the exact language in your state.</a:t>
            </a:r>
          </a:p>
          <a:p>
            <a:pPr>
              <a:spcBef>
                <a:spcPts val="600"/>
              </a:spcBef>
            </a:pPr>
            <a:r>
              <a:rPr lang="en-US" sz="1000" dirty="0">
                <a:latin typeface="Arial" panose="020B0604020202020204" pitchFamily="34" charset="0"/>
                <a:cs typeface="Arial" panose="020B0604020202020204" pitchFamily="34" charset="0"/>
              </a:rPr>
              <a:t>EXCLUSIONS AND LIMITATIONS You are not eligible to receive benefits if the insured’s long-term care service needs are caused directly or indirectly by, result in whole or in part, from or during, or there is contribution from: </a:t>
            </a:r>
          </a:p>
          <a:p>
            <a:pPr>
              <a:spcBef>
                <a:spcPts val="600"/>
              </a:spcBef>
            </a:pPr>
            <a:r>
              <a:rPr lang="en-US" sz="1000" dirty="0">
                <a:latin typeface="Arial" panose="020B0604020202020204" pitchFamily="34" charset="0"/>
                <a:cs typeface="Arial" panose="020B0604020202020204" pitchFamily="34" charset="0"/>
              </a:rPr>
              <a:t>(1)	alcoholism or drug addiction; or</a:t>
            </a:r>
          </a:p>
          <a:p>
            <a:pPr>
              <a:spcBef>
                <a:spcPts val="600"/>
              </a:spcBef>
            </a:pPr>
            <a:r>
              <a:rPr lang="en-US" sz="1000" dirty="0">
                <a:latin typeface="Arial" panose="020B0604020202020204" pitchFamily="34" charset="0"/>
                <a:cs typeface="Arial" panose="020B0604020202020204" pitchFamily="34" charset="0"/>
              </a:rPr>
              <a:t>(2)	war or any act of war, while the insured is serving in the military, naval or air forces of any country at war, whether declared or undeclared; or</a:t>
            </a:r>
          </a:p>
          <a:p>
            <a:pPr>
              <a:spcBef>
                <a:spcPts val="600"/>
              </a:spcBef>
            </a:pPr>
            <a:r>
              <a:rPr lang="en-US" sz="1000" dirty="0">
                <a:latin typeface="Arial" panose="020B0604020202020204" pitchFamily="34" charset="0"/>
                <a:cs typeface="Arial" panose="020B0604020202020204" pitchFamily="34" charset="0"/>
              </a:rPr>
              <a:t>(3)	active service in the armed forces or units auxiliary thereto; or</a:t>
            </a:r>
          </a:p>
          <a:p>
            <a:pPr>
              <a:spcBef>
                <a:spcPts val="600"/>
              </a:spcBef>
            </a:pPr>
            <a:r>
              <a:rPr lang="en-US" sz="1000" dirty="0">
                <a:latin typeface="Arial" panose="020B0604020202020204" pitchFamily="34" charset="0"/>
                <a:cs typeface="Arial" panose="020B0604020202020204" pitchFamily="34" charset="0"/>
              </a:rPr>
              <a:t>(4)	the insured’s active participation in a riot, insurrection or terrorist activity; or</a:t>
            </a:r>
          </a:p>
          <a:p>
            <a:pPr>
              <a:spcBef>
                <a:spcPts val="600"/>
              </a:spcBef>
            </a:pPr>
            <a:r>
              <a:rPr lang="en-US" sz="1000" dirty="0">
                <a:latin typeface="Arial" panose="020B0604020202020204" pitchFamily="34" charset="0"/>
                <a:cs typeface="Arial" panose="020B0604020202020204" pitchFamily="34" charset="0"/>
              </a:rPr>
              <a:t>(5)	committing or attempting to commit a felony; or</a:t>
            </a:r>
          </a:p>
          <a:p>
            <a:pPr>
              <a:spcBef>
                <a:spcPts val="600"/>
              </a:spcBef>
            </a:pPr>
            <a:r>
              <a:rPr lang="en-US" sz="1000" dirty="0">
                <a:latin typeface="Arial" panose="020B0604020202020204" pitchFamily="34" charset="0"/>
                <a:cs typeface="Arial" panose="020B0604020202020204" pitchFamily="34" charset="0"/>
              </a:rPr>
              <a:t>(6)	any attempt at suicide, or intentionally self-inflicted injury, while sane or insane.</a:t>
            </a:r>
          </a:p>
          <a:p>
            <a:pPr>
              <a:spcBef>
                <a:spcPts val="600"/>
              </a:spcBef>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1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7355" y="457200"/>
            <a:ext cx="10410245" cy="5386090"/>
          </a:xfrm>
          <a:prstGeom prst="rect">
            <a:avLst/>
          </a:prstGeom>
        </p:spPr>
        <p:txBody>
          <a:bodyPr wrap="square" lIns="0" tIns="0" rIns="182880" bIns="0">
            <a:spAutoFit/>
          </a:bodyPr>
          <a:lstStyle/>
          <a:p>
            <a:pPr>
              <a:spcBef>
                <a:spcPts val="1200"/>
              </a:spcBef>
            </a:pPr>
            <a:r>
              <a:rPr lang="en-US" sz="1000" dirty="0">
                <a:latin typeface="Arial" panose="020B0604020202020204" pitchFamily="34" charset="0"/>
                <a:cs typeface="Arial" panose="020B0604020202020204" pitchFamily="34" charset="0"/>
              </a:rPr>
              <a:t>PRE-EXISTING CONDITION LIMITATIONS Pre-existing condition limitations refer to any condition or disease for which the insured received medical advice or treatment within six months preceding the effective date of the Acceleration for Long-Term Care Agreement for that same condition or disease or a related condition or disease. There does not need to be a specific diagnosis for the condition or disease for it to be considered a pre-existing condition. We will not pay benefits for a pre-existing condition or disease that is not disclosed in the application for a period of six months from the effective date of this agreement. A pre-existing condition during the first six months that this agreement is in force will not be counted toward the satisfaction of the long-term care elimination period.   </a:t>
            </a:r>
          </a:p>
          <a:p>
            <a:pPr>
              <a:spcBef>
                <a:spcPts val="1200"/>
              </a:spcBef>
            </a:pPr>
            <a:r>
              <a:rPr lang="en-US" sz="1000" dirty="0" err="1">
                <a:latin typeface="Arial" panose="020B0604020202020204" pitchFamily="34" charset="0"/>
                <a:cs typeface="Arial" panose="020B0604020202020204" pitchFamily="34" charset="0"/>
              </a:rPr>
              <a:t>SecureCare</a:t>
            </a:r>
            <a:r>
              <a:rPr lang="en-US" sz="1000" dirty="0">
                <a:latin typeface="Arial" panose="020B0604020202020204" pitchFamily="34" charset="0"/>
                <a:cs typeface="Arial" panose="020B0604020202020204" pitchFamily="34" charset="0"/>
              </a:rPr>
              <a:t> III may not cover all of the costs associated with long-term care or terminal illness that the insured incurs. This product is generally not subject to health insurance requirements. This product is not a state-approved Partnership for Long Term Care Program product and is not a Medicare Supplement policy. Receipt of a long-term care or terminal illness benefit payment under this product may adversely affect eligibility for Medicaid or other government benefits or entitlements.</a:t>
            </a:r>
          </a:p>
          <a:p>
            <a:pPr>
              <a:spcBef>
                <a:spcPts val="1200"/>
              </a:spcBef>
            </a:pPr>
            <a:r>
              <a:rPr lang="en-US" sz="1000" dirty="0">
                <a:latin typeface="Arial" panose="020B0604020202020204" pitchFamily="34" charset="0"/>
                <a:cs typeface="Arial" panose="020B0604020202020204" pitchFamily="34" charset="0"/>
              </a:rPr>
              <a:t>The death proceeds will be reduced by a long-term care or terminal illness benefit payment under this policy. Please consult a tax advisor regarding long-term care benefit payments, terminal illness benefit payments, or when taking a loan or withdrawal from a life insurance contract.</a:t>
            </a:r>
          </a:p>
          <a:p>
            <a:pPr>
              <a:spcBef>
                <a:spcPts val="1200"/>
              </a:spcBef>
            </a:pPr>
            <a:r>
              <a:rPr lang="en-US" sz="1000" dirty="0">
                <a:latin typeface="Arial" panose="020B0604020202020204" pitchFamily="34" charset="0"/>
                <a:cs typeface="Arial" panose="020B0604020202020204" pitchFamily="34" charset="0"/>
              </a:rPr>
              <a:t>This information is a general discussion of the relevant federal tax laws provided to promote ideas that may benefit a taxpayer. It is not intended for, nor can it be used by, any taxpayer for the purpose of avoiding federal tax penalties. Taxpayers should seek the advice of their own advisors regarding any tax and legal issues specific to their situation.</a:t>
            </a:r>
          </a:p>
          <a:p>
            <a:pPr>
              <a:spcBef>
                <a:spcPts val="1200"/>
              </a:spcBef>
            </a:pPr>
            <a:r>
              <a:rPr lang="en-US" sz="1000" dirty="0">
                <a:latin typeface="Arial" panose="020B0604020202020204" pitchFamily="34" charset="0"/>
                <a:cs typeface="Arial" panose="020B0604020202020204" pitchFamily="34" charset="0"/>
              </a:rPr>
              <a:t>This is a general communication for informational and educational purposes. The materials and the information are not designed, or intended, to be applicable to any person’s individual circumstances. It should not be considered investment advice, nor does it constitute a recommendation that anyone engage in (or refrain from) a particular course of action. If you are seeking investment advice or recommendations, please contact your financial professional.</a:t>
            </a:r>
          </a:p>
          <a:p>
            <a:pPr>
              <a:spcBef>
                <a:spcPts val="1200"/>
              </a:spcBef>
            </a:pPr>
            <a:r>
              <a:rPr lang="en-US" sz="1000" dirty="0">
                <a:latin typeface="Arial" panose="020B0604020202020204" pitchFamily="34" charset="0"/>
                <a:cs typeface="Arial" panose="020B0604020202020204" pitchFamily="34" charset="0"/>
              </a:rPr>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a:t>
            </a:r>
          </a:p>
          <a:p>
            <a:pPr>
              <a:spcBef>
                <a:spcPts val="1200"/>
              </a:spcBef>
            </a:pPr>
            <a:r>
              <a:rPr lang="en-US" sz="1000" dirty="0">
                <a:latin typeface="Arial" panose="020B0604020202020204" pitchFamily="34" charset="0"/>
                <a:cs typeface="Arial" panose="020B0604020202020204" pitchFamily="34" charset="0"/>
              </a:rPr>
              <a:t>Securian Financial is the marketing name for Securian Financial Group, Inc., and its subsidiaries. Minnesota Life Insurance Company and Securian Life Insurance Company are subsidiaries of Securian Financial Group, Inc.</a:t>
            </a:r>
          </a:p>
          <a:p>
            <a:pPr>
              <a:spcBef>
                <a:spcPts val="1200"/>
              </a:spcBef>
            </a:pPr>
            <a:r>
              <a:rPr lang="en-US" sz="1000" dirty="0">
                <a:latin typeface="Arial" panose="020B0604020202020204" pitchFamily="34" charset="0"/>
                <a:cs typeface="Arial" panose="020B0604020202020204" pitchFamily="34" charset="0"/>
              </a:rPr>
              <a:t>POLICY FORM NUMBERS </a:t>
            </a:r>
          </a:p>
          <a:p>
            <a:pPr>
              <a:spcBef>
                <a:spcPts val="1200"/>
              </a:spcBef>
            </a:pPr>
            <a:r>
              <a:rPr lang="en-US" sz="1000" dirty="0">
                <a:latin typeface="Arial" panose="020B0604020202020204" pitchFamily="34" charset="0"/>
                <a:cs typeface="Arial" panose="020B0604020202020204" pitchFamily="34" charset="0"/>
              </a:rPr>
              <a:t>ICC20-20212, 20-20212 and any state variations; ICC21-20220, 21-20220 and any state variations; ICC21-20221, 21-20221 and any state variations; ICC21-20222, 21-20222 and any state variations; ICC21-20223, 21-20223 and any state variations.</a:t>
            </a:r>
          </a:p>
          <a:p>
            <a:pPr>
              <a:spcBef>
                <a:spcPts val="1200"/>
              </a:spcBef>
            </a:pPr>
            <a:r>
              <a:rPr lang="en-US" sz="1000" dirty="0">
                <a:latin typeface="Arial" panose="020B0604020202020204" pitchFamily="34" charset="0"/>
                <a:cs typeface="Arial" panose="020B0604020202020204" pitchFamily="34" charset="0"/>
              </a:rPr>
              <a:t>Not a deposit — Not FDIC/NCUA insured — Not insured by any federal government agency — Not guaranteed by any bank or credit union.</a:t>
            </a:r>
          </a:p>
          <a:p>
            <a:pPr>
              <a:spcBef>
                <a:spcPts val="1200"/>
              </a:spcBef>
            </a:pPr>
            <a:endParaRPr lang="en-US" sz="1000" dirty="0">
              <a:latin typeface="Arial" panose="020B0604020202020204" pitchFamily="34" charset="0"/>
              <a:cs typeface="Arial" panose="020B0604020202020204" pitchFamily="34" charset="0"/>
            </a:endParaRPr>
          </a:p>
        </p:txBody>
      </p:sp>
      <p:sp>
        <p:nvSpPr>
          <p:cNvPr id="3" name="TextBox 2"/>
          <p:cNvSpPr txBox="1"/>
          <p:nvPr/>
        </p:nvSpPr>
        <p:spPr>
          <a:xfrm>
            <a:off x="191589" y="5725376"/>
            <a:ext cx="4267200" cy="1328569"/>
          </a:xfrm>
          <a:prstGeom prst="rect">
            <a:avLst/>
          </a:prstGeom>
          <a:noFill/>
        </p:spPr>
        <p:txBody>
          <a:bodyPr wrap="square" lIns="685800" tIns="0" rIns="0" bIns="457200" rtlCol="0" anchor="b" anchorCtr="0">
            <a:spAutoFit/>
          </a:bodyPr>
          <a:lstStyle/>
          <a:p>
            <a:pPr lvl="0"/>
            <a:r>
              <a:rPr lang="en-US" sz="800" b="1" dirty="0">
                <a:solidFill>
                  <a:schemeClr val="tx2"/>
                </a:solidFill>
              </a:rPr>
              <a:t>Securian Financial Group, Inc.</a:t>
            </a:r>
          </a:p>
          <a:p>
            <a:pPr lvl="0">
              <a:spcAft>
                <a:spcPts val="450"/>
              </a:spcAft>
            </a:pPr>
            <a:r>
              <a:rPr lang="en-US" sz="800" b="1" dirty="0">
                <a:solidFill>
                  <a:srgbClr val="0C7B40"/>
                </a:solidFill>
              </a:rPr>
              <a:t>securian.com</a:t>
            </a:r>
          </a:p>
          <a:p>
            <a:pPr lvl="0">
              <a:spcAft>
                <a:spcPts val="450"/>
              </a:spcAft>
            </a:pPr>
            <a:r>
              <a:rPr lang="en-US" sz="800" dirty="0"/>
              <a:t>400 Robert Street North, St. Paul, MN 55101-2098</a:t>
            </a:r>
            <a:br>
              <a:rPr lang="en-US" sz="800" dirty="0"/>
            </a:br>
            <a:r>
              <a:rPr lang="en-US" sz="800" dirty="0"/>
              <a:t>©2024 Securian Financial Group, Inc. All rights reserved.</a:t>
            </a:r>
          </a:p>
          <a:p>
            <a:pPr lvl="0"/>
            <a:r>
              <a:rPr lang="en-US" sz="800"/>
              <a:t>F95989-20 6-2024   </a:t>
            </a:r>
            <a:r>
              <a:rPr lang="en-US" sz="800" dirty="0"/>
              <a:t>DOFU 5-2024</a:t>
            </a:r>
          </a:p>
          <a:p>
            <a:pPr lvl="0"/>
            <a:r>
              <a:rPr lang="en-US" sz="800" dirty="0"/>
              <a:t>3394431 </a:t>
            </a:r>
          </a:p>
        </p:txBody>
      </p:sp>
    </p:spTree>
    <p:extLst>
      <p:ext uri="{BB962C8B-B14F-4D97-AF65-F5344CB8AC3E}">
        <p14:creationId xmlns:p14="http://schemas.microsoft.com/office/powerpoint/2010/main" val="262502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Looking forward, </a:t>
            </a:r>
            <a:br>
              <a:rPr lang="en-US" dirty="0"/>
            </a:br>
            <a:r>
              <a:rPr lang="en-US" dirty="0"/>
              <a:t>planning ahead</a:t>
            </a:r>
          </a:p>
        </p:txBody>
      </p:sp>
      <p:sp>
        <p:nvSpPr>
          <p:cNvPr id="12" name="Oval 11">
            <a:extLst>
              <a:ext uri="{FF2B5EF4-FFF2-40B4-BE49-F238E27FC236}">
                <a16:creationId xmlns:a16="http://schemas.microsoft.com/office/drawing/2014/main" id="{4D29238F-FDDA-F441-8D45-41492594592C}"/>
              </a:ext>
            </a:extLst>
          </p:cNvPr>
          <p:cNvSpPr/>
          <p:nvPr/>
        </p:nvSpPr>
        <p:spPr>
          <a:xfrm>
            <a:off x="7739703" y="3530186"/>
            <a:ext cx="2531945" cy="25319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9FCCC88-CE62-3A41-9E50-A66DEC88EC8B}"/>
              </a:ext>
            </a:extLst>
          </p:cNvPr>
          <p:cNvPicPr>
            <a:picLocks noChangeAspect="1"/>
          </p:cNvPicPr>
          <p:nvPr/>
        </p:nvPicPr>
        <p:blipFill>
          <a:blip r:embed="rId3"/>
          <a:stretch>
            <a:fillRect/>
          </a:stretch>
        </p:blipFill>
        <p:spPr>
          <a:xfrm>
            <a:off x="4839901" y="3530188"/>
            <a:ext cx="2531945" cy="2531945"/>
          </a:xfrm>
          <a:prstGeom prst="rect">
            <a:avLst/>
          </a:prstGeom>
        </p:spPr>
      </p:pic>
      <p:pic>
        <p:nvPicPr>
          <p:cNvPr id="10" name="Picture 9">
            <a:extLst>
              <a:ext uri="{FF2B5EF4-FFF2-40B4-BE49-F238E27FC236}">
                <a16:creationId xmlns:a16="http://schemas.microsoft.com/office/drawing/2014/main" id="{728DCF07-0288-DB49-8B27-9CAE00E88A75}"/>
              </a:ext>
            </a:extLst>
          </p:cNvPr>
          <p:cNvPicPr>
            <a:picLocks noChangeAspect="1"/>
          </p:cNvPicPr>
          <p:nvPr/>
        </p:nvPicPr>
        <p:blipFill>
          <a:blip r:embed="rId3"/>
          <a:stretch>
            <a:fillRect/>
          </a:stretch>
        </p:blipFill>
        <p:spPr>
          <a:xfrm>
            <a:off x="1959844" y="3530187"/>
            <a:ext cx="2531945" cy="2531945"/>
          </a:xfrm>
          <a:prstGeom prst="rect">
            <a:avLst/>
          </a:prstGeom>
        </p:spPr>
      </p:pic>
      <p:pic>
        <p:nvPicPr>
          <p:cNvPr id="11" name="Picture 10">
            <a:extLst>
              <a:ext uri="{FF2B5EF4-FFF2-40B4-BE49-F238E27FC236}">
                <a16:creationId xmlns:a16="http://schemas.microsoft.com/office/drawing/2014/main" id="{4391AC74-EA38-E14E-9266-7135CB52ABA7}"/>
              </a:ext>
            </a:extLst>
          </p:cNvPr>
          <p:cNvPicPr>
            <a:picLocks noChangeAspect="1"/>
          </p:cNvPicPr>
          <p:nvPr/>
        </p:nvPicPr>
        <p:blipFill rotWithShape="1">
          <a:blip r:embed="rId3"/>
          <a:srcRect l="49293"/>
          <a:stretch/>
        </p:blipFill>
        <p:spPr>
          <a:xfrm>
            <a:off x="308105" y="3530186"/>
            <a:ext cx="1283882" cy="2531945"/>
          </a:xfrm>
          <a:prstGeom prst="rect">
            <a:avLst/>
          </a:prstGeom>
        </p:spPr>
      </p:pic>
      <p:pic>
        <p:nvPicPr>
          <p:cNvPr id="13" name="Picture 12">
            <a:extLst>
              <a:ext uri="{FF2B5EF4-FFF2-40B4-BE49-F238E27FC236}">
                <a16:creationId xmlns:a16="http://schemas.microsoft.com/office/drawing/2014/main" id="{6FDAB55D-A182-D04F-9BCC-7B2D7BAAFA95}"/>
              </a:ext>
            </a:extLst>
          </p:cNvPr>
          <p:cNvPicPr>
            <a:picLocks noChangeAspect="1"/>
          </p:cNvPicPr>
          <p:nvPr/>
        </p:nvPicPr>
        <p:blipFill rotWithShape="1">
          <a:blip r:embed="rId3"/>
          <a:srcRect r="49293"/>
          <a:stretch/>
        </p:blipFill>
        <p:spPr>
          <a:xfrm>
            <a:off x="10600013" y="3530185"/>
            <a:ext cx="1283882" cy="2531945"/>
          </a:xfrm>
          <a:prstGeom prst="rect">
            <a:avLst/>
          </a:prstGeom>
        </p:spPr>
      </p:pic>
      <p:pic>
        <p:nvPicPr>
          <p:cNvPr id="16" name="Picture 15">
            <a:extLst>
              <a:ext uri="{FF2B5EF4-FFF2-40B4-BE49-F238E27FC236}">
                <a16:creationId xmlns:a16="http://schemas.microsoft.com/office/drawing/2014/main" id="{84076BCC-E038-7D47-A029-FF9BBF7A3CE6}"/>
              </a:ext>
            </a:extLst>
          </p:cNvPr>
          <p:cNvPicPr>
            <a:picLocks noChangeAspect="1"/>
          </p:cNvPicPr>
          <p:nvPr/>
        </p:nvPicPr>
        <p:blipFill>
          <a:blip r:embed="rId4"/>
          <a:stretch>
            <a:fillRect/>
          </a:stretch>
        </p:blipFill>
        <p:spPr>
          <a:xfrm>
            <a:off x="8076555" y="3853182"/>
            <a:ext cx="1885950" cy="1885950"/>
          </a:xfrm>
          <a:prstGeom prst="rect">
            <a:avLst/>
          </a:prstGeom>
        </p:spPr>
      </p:pic>
    </p:spTree>
    <p:extLst>
      <p:ext uri="{BB962C8B-B14F-4D97-AF65-F5344CB8AC3E}">
        <p14:creationId xmlns:p14="http://schemas.microsoft.com/office/powerpoint/2010/main" val="203596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6299" y="1447800"/>
            <a:ext cx="7253547" cy="960120"/>
          </a:xfrm>
        </p:spPr>
        <p:txBody>
          <a:bodyPr/>
          <a:lstStyle/>
          <a:p>
            <a:r>
              <a:rPr lang="en-US" dirty="0"/>
              <a:t>How do you envision your retirement?</a:t>
            </a:r>
          </a:p>
        </p:txBody>
      </p:sp>
      <p:sp>
        <p:nvSpPr>
          <p:cNvPr id="4" name="Content Placeholder 3"/>
          <p:cNvSpPr>
            <a:spLocks noGrp="1"/>
          </p:cNvSpPr>
          <p:nvPr>
            <p:ph idx="1"/>
          </p:nvPr>
        </p:nvSpPr>
        <p:spPr>
          <a:xfrm>
            <a:off x="876300" y="4117019"/>
            <a:ext cx="2514600" cy="2724912"/>
          </a:xfrm>
        </p:spPr>
        <p:txBody>
          <a:bodyPr/>
          <a:lstStyle/>
          <a:p>
            <a:r>
              <a:rPr lang="en-US" sz="2400" dirty="0"/>
              <a:t>Financial goals</a:t>
            </a:r>
          </a:p>
          <a:p>
            <a:endParaRPr lang="en-US" dirty="0"/>
          </a:p>
        </p:txBody>
      </p:sp>
      <p:sp>
        <p:nvSpPr>
          <p:cNvPr id="6" name="Content Placeholder 3">
            <a:extLst>
              <a:ext uri="{FF2B5EF4-FFF2-40B4-BE49-F238E27FC236}">
                <a16:creationId xmlns:a16="http://schemas.microsoft.com/office/drawing/2014/main" id="{58AA3AB7-F408-4D4E-B42D-E6F6FE1F170F}"/>
              </a:ext>
            </a:extLst>
          </p:cNvPr>
          <p:cNvSpPr txBox="1">
            <a:spLocks/>
          </p:cNvSpPr>
          <p:nvPr/>
        </p:nvSpPr>
        <p:spPr>
          <a:xfrm>
            <a:off x="3505200" y="4117019"/>
            <a:ext cx="2514600" cy="2724912"/>
          </a:xfrm>
          <a:prstGeom prst="rect">
            <a:avLst/>
          </a:prstGeom>
        </p:spPr>
        <p:txBody>
          <a:bodyPr vert="horz" lIns="0" tIns="0" rIns="0" bIns="0" rtlCol="0" anchor="t" anchorCtr="0">
            <a:noAutofit/>
          </a:bodyPr>
          <a:lstStyle>
            <a:lvl1pPr marL="0" indent="0" algn="l" defTabSz="914400" rtl="0" eaLnBrk="1" latinLnBrk="0" hangingPunct="1">
              <a:lnSpc>
                <a:spcPts val="2200"/>
              </a:lnSpc>
              <a:spcBef>
                <a:spcPts val="1000"/>
              </a:spcBef>
              <a:buFontTx/>
              <a:buNone/>
              <a:defRPr sz="2000" kern="1200" baseline="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Personal goals</a:t>
            </a:r>
          </a:p>
          <a:p>
            <a:endParaRPr lang="en-US" dirty="0"/>
          </a:p>
        </p:txBody>
      </p:sp>
      <p:sp>
        <p:nvSpPr>
          <p:cNvPr id="7" name="Content Placeholder 3">
            <a:extLst>
              <a:ext uri="{FF2B5EF4-FFF2-40B4-BE49-F238E27FC236}">
                <a16:creationId xmlns:a16="http://schemas.microsoft.com/office/drawing/2014/main" id="{B2BB42D6-FC90-8F42-9E37-90A559DB012B}"/>
              </a:ext>
            </a:extLst>
          </p:cNvPr>
          <p:cNvSpPr txBox="1">
            <a:spLocks/>
          </p:cNvSpPr>
          <p:nvPr/>
        </p:nvSpPr>
        <p:spPr>
          <a:xfrm>
            <a:off x="6172202" y="4117019"/>
            <a:ext cx="2514600" cy="2724912"/>
          </a:xfrm>
          <a:prstGeom prst="rect">
            <a:avLst/>
          </a:prstGeom>
        </p:spPr>
        <p:txBody>
          <a:bodyPr vert="horz" lIns="0" tIns="0" rIns="0" bIns="0" rtlCol="0" anchor="t" anchorCtr="0">
            <a:noAutofit/>
          </a:bodyPr>
          <a:lstStyle>
            <a:lvl1pPr marL="0" indent="0" algn="l" defTabSz="914400" rtl="0" eaLnBrk="1" latinLnBrk="0" hangingPunct="1">
              <a:lnSpc>
                <a:spcPts val="2200"/>
              </a:lnSpc>
              <a:spcBef>
                <a:spcPts val="1000"/>
              </a:spcBef>
              <a:buFontTx/>
              <a:buNone/>
              <a:defRPr sz="2000" kern="1200" baseline="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People are </a:t>
            </a:r>
            <a:br>
              <a:rPr lang="en-US" sz="2400" dirty="0"/>
            </a:br>
            <a:r>
              <a:rPr lang="en-US" sz="2400" dirty="0"/>
              <a:t>living longer</a:t>
            </a:r>
          </a:p>
          <a:p>
            <a:endParaRPr lang="en-US" dirty="0"/>
          </a:p>
        </p:txBody>
      </p:sp>
      <p:sp>
        <p:nvSpPr>
          <p:cNvPr id="8" name="Content Placeholder 3">
            <a:extLst>
              <a:ext uri="{FF2B5EF4-FFF2-40B4-BE49-F238E27FC236}">
                <a16:creationId xmlns:a16="http://schemas.microsoft.com/office/drawing/2014/main" id="{84B63A9C-5642-5140-9632-01B1CAE1F831}"/>
              </a:ext>
            </a:extLst>
          </p:cNvPr>
          <p:cNvSpPr txBox="1">
            <a:spLocks/>
          </p:cNvSpPr>
          <p:nvPr/>
        </p:nvSpPr>
        <p:spPr>
          <a:xfrm>
            <a:off x="8839285" y="4117019"/>
            <a:ext cx="2514600" cy="2724912"/>
          </a:xfrm>
          <a:prstGeom prst="rect">
            <a:avLst/>
          </a:prstGeom>
        </p:spPr>
        <p:txBody>
          <a:bodyPr vert="horz" lIns="0" tIns="0" rIns="0" bIns="0" rtlCol="0" anchor="t" anchorCtr="0">
            <a:noAutofit/>
          </a:bodyPr>
          <a:lstStyle>
            <a:lvl1pPr marL="0" indent="0" algn="l" defTabSz="914400" rtl="0" eaLnBrk="1" latinLnBrk="0" hangingPunct="1">
              <a:lnSpc>
                <a:spcPts val="2200"/>
              </a:lnSpc>
              <a:spcBef>
                <a:spcPts val="1000"/>
              </a:spcBef>
              <a:buFontTx/>
              <a:buNone/>
              <a:defRPr sz="2000" kern="1200" baseline="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Planning for </a:t>
            </a:r>
            <a:br>
              <a:rPr lang="en-US" sz="2400" dirty="0"/>
            </a:br>
            <a:r>
              <a:rPr lang="en-US" sz="2400" dirty="0"/>
              <a:t>the unexpected</a:t>
            </a:r>
          </a:p>
          <a:p>
            <a:endParaRPr lang="en-US" dirty="0"/>
          </a:p>
        </p:txBody>
      </p:sp>
      <p:pic>
        <p:nvPicPr>
          <p:cNvPr id="9" name="Graphic 8">
            <a:extLst>
              <a:ext uri="{FF2B5EF4-FFF2-40B4-BE49-F238E27FC236}">
                <a16:creationId xmlns:a16="http://schemas.microsoft.com/office/drawing/2014/main" id="{E9216095-7453-9743-A06B-596F858932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18699" y="2395729"/>
            <a:ext cx="1286457" cy="1286457"/>
          </a:xfrm>
          <a:prstGeom prst="rect">
            <a:avLst/>
          </a:prstGeom>
        </p:spPr>
      </p:pic>
      <p:pic>
        <p:nvPicPr>
          <p:cNvPr id="10" name="Graphic 9">
            <a:extLst>
              <a:ext uri="{FF2B5EF4-FFF2-40B4-BE49-F238E27FC236}">
                <a16:creationId xmlns:a16="http://schemas.microsoft.com/office/drawing/2014/main" id="{68544C6A-9BA2-6149-B1B1-8338D2CB4C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49" y="2413150"/>
            <a:ext cx="1280766" cy="1280766"/>
          </a:xfrm>
          <a:prstGeom prst="rect">
            <a:avLst/>
          </a:prstGeom>
        </p:spPr>
      </p:pic>
      <p:pic>
        <p:nvPicPr>
          <p:cNvPr id="11" name="Graphic 10">
            <a:extLst>
              <a:ext uri="{FF2B5EF4-FFF2-40B4-BE49-F238E27FC236}">
                <a16:creationId xmlns:a16="http://schemas.microsoft.com/office/drawing/2014/main" id="{36CBD2AD-937A-BE43-9CAC-F6EFB485CF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43300" y="2395729"/>
            <a:ext cx="1286458" cy="1286458"/>
          </a:xfrm>
          <a:prstGeom prst="rect">
            <a:avLst/>
          </a:prstGeom>
        </p:spPr>
      </p:pic>
      <p:pic>
        <p:nvPicPr>
          <p:cNvPr id="12" name="Graphic 11">
            <a:extLst>
              <a:ext uri="{FF2B5EF4-FFF2-40B4-BE49-F238E27FC236}">
                <a16:creationId xmlns:a16="http://schemas.microsoft.com/office/drawing/2014/main" id="{E856339B-F6CA-1749-AB2D-E5915140E4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09182" y="2449660"/>
            <a:ext cx="1286458" cy="1286458"/>
          </a:xfrm>
          <a:prstGeom prst="rect">
            <a:avLst/>
          </a:prstGeom>
        </p:spPr>
      </p:pic>
      <p:cxnSp>
        <p:nvCxnSpPr>
          <p:cNvPr id="14" name="Straight Connector 13">
            <a:extLst>
              <a:ext uri="{FF2B5EF4-FFF2-40B4-BE49-F238E27FC236}">
                <a16:creationId xmlns:a16="http://schemas.microsoft.com/office/drawing/2014/main" id="{A56B9EA2-59EC-3241-A156-E84C20628ECA}"/>
              </a:ext>
            </a:extLst>
          </p:cNvPr>
          <p:cNvCxnSpPr/>
          <p:nvPr/>
        </p:nvCxnSpPr>
        <p:spPr>
          <a:xfrm>
            <a:off x="876299" y="3855788"/>
            <a:ext cx="2240974"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D591F3-C258-ED46-9888-943B68179548}"/>
              </a:ext>
            </a:extLst>
          </p:cNvPr>
          <p:cNvCxnSpPr/>
          <p:nvPr/>
        </p:nvCxnSpPr>
        <p:spPr>
          <a:xfrm>
            <a:off x="3543300" y="3864233"/>
            <a:ext cx="224097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1F5D35-0414-6B43-84F7-7E6E21B496D9}"/>
              </a:ext>
            </a:extLst>
          </p:cNvPr>
          <p:cNvCxnSpPr/>
          <p:nvPr/>
        </p:nvCxnSpPr>
        <p:spPr>
          <a:xfrm>
            <a:off x="6193067" y="3855788"/>
            <a:ext cx="2240974"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E30EC4-5FD3-AC4D-B111-15F4A2EEF622}"/>
              </a:ext>
            </a:extLst>
          </p:cNvPr>
          <p:cNvCxnSpPr/>
          <p:nvPr/>
        </p:nvCxnSpPr>
        <p:spPr>
          <a:xfrm>
            <a:off x="8860068" y="3864233"/>
            <a:ext cx="224097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42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7410450" cy="960120"/>
          </a:xfrm>
        </p:spPr>
        <p:txBody>
          <a:bodyPr/>
          <a:lstStyle/>
          <a:p>
            <a:r>
              <a:rPr lang="en-US" dirty="0"/>
              <a:t>Health risks tend to increase as we age</a:t>
            </a:r>
          </a:p>
        </p:txBody>
      </p:sp>
      <p:sp>
        <p:nvSpPr>
          <p:cNvPr id="4" name="Content Placeholder 3"/>
          <p:cNvSpPr>
            <a:spLocks noGrp="1"/>
          </p:cNvSpPr>
          <p:nvPr>
            <p:ph idx="1"/>
          </p:nvPr>
        </p:nvSpPr>
        <p:spPr>
          <a:xfrm>
            <a:off x="876300" y="4574168"/>
            <a:ext cx="2514513" cy="1273821"/>
          </a:xfrm>
        </p:spPr>
        <p:txBody>
          <a:bodyPr/>
          <a:lstStyle/>
          <a:p>
            <a:pPr>
              <a:spcBef>
                <a:spcPts val="0"/>
              </a:spcBef>
            </a:pPr>
            <a:r>
              <a:rPr lang="en-US" dirty="0">
                <a:solidFill>
                  <a:schemeClr val="accent5"/>
                </a:solidFill>
              </a:rPr>
              <a:t>48 million Americans caring for a loved one</a:t>
            </a:r>
            <a:r>
              <a:rPr lang="en-US" baseline="30000" dirty="0">
                <a:solidFill>
                  <a:schemeClr val="accent5"/>
                </a:solidFill>
              </a:rPr>
              <a:t>1</a:t>
            </a:r>
          </a:p>
        </p:txBody>
      </p:sp>
      <p:sp>
        <p:nvSpPr>
          <p:cNvPr id="7" name="TextBox 6"/>
          <p:cNvSpPr txBox="1"/>
          <p:nvPr/>
        </p:nvSpPr>
        <p:spPr>
          <a:xfrm>
            <a:off x="217715" y="6137394"/>
            <a:ext cx="11974286" cy="553998"/>
          </a:xfrm>
          <a:prstGeom prst="rect">
            <a:avLst/>
          </a:prstGeom>
          <a:noFill/>
        </p:spPr>
        <p:txBody>
          <a:bodyPr wrap="square" rtlCol="0">
            <a:spAutoFit/>
          </a:bodyPr>
          <a:lstStyle/>
          <a:p>
            <a:r>
              <a:rPr lang="en-US" sz="1000" baseline="0" dirty="0"/>
              <a:t>1. “Caregivers spend a whopping $7,200 out of pocket. New bill would provide tax relief.” USA Today, Jan. 31, 2024. </a:t>
            </a:r>
            <a:r>
              <a:rPr lang="en-US" sz="1000" baseline="0" dirty="0">
                <a:hlinkClick r:id="rId3"/>
              </a:rPr>
              <a:t>https://www.usatoday.com/story/money/2024/01/31/caregivers-congress-tax-credit-for-caring-act/72408400007/</a:t>
            </a:r>
            <a:r>
              <a:rPr lang="en-US" sz="1000" baseline="0" dirty="0"/>
              <a:t> </a:t>
            </a:r>
          </a:p>
          <a:p>
            <a:r>
              <a:rPr lang="en-US" sz="1000" dirty="0"/>
              <a:t>2. “Aging in place statistics (2024)” Forbes, Jan. 24, 2024. </a:t>
            </a:r>
            <a:r>
              <a:rPr lang="en-US" sz="1000" dirty="0">
                <a:hlinkClick r:id="rId4"/>
              </a:rPr>
              <a:t>https://www.forbes.com/health/healthy-aging/aging-in-place-statistics/</a:t>
            </a:r>
            <a:r>
              <a:rPr lang="en-US" sz="1000" dirty="0"/>
              <a:t> </a:t>
            </a:r>
          </a:p>
        </p:txBody>
      </p:sp>
      <p:sp>
        <p:nvSpPr>
          <p:cNvPr id="6" name="Content Placeholder 3">
            <a:extLst>
              <a:ext uri="{FF2B5EF4-FFF2-40B4-BE49-F238E27FC236}">
                <a16:creationId xmlns:a16="http://schemas.microsoft.com/office/drawing/2014/main" id="{084618EA-9AC1-374A-87F8-3F7E89A613B3}"/>
              </a:ext>
            </a:extLst>
          </p:cNvPr>
          <p:cNvSpPr txBox="1">
            <a:spLocks/>
          </p:cNvSpPr>
          <p:nvPr/>
        </p:nvSpPr>
        <p:spPr>
          <a:xfrm>
            <a:off x="4726391" y="4260649"/>
            <a:ext cx="2790580" cy="1587340"/>
          </a:xfrm>
          <a:prstGeom prst="rect">
            <a:avLst/>
          </a:prstGeom>
        </p:spPr>
        <p:txBody>
          <a:bodyPr vert="horz" lIns="0" tIns="0" rIns="0" bIns="0" rtlCol="0" anchor="t" anchorCtr="0">
            <a:noAutofit/>
          </a:bodyPr>
          <a:lstStyle>
            <a:lvl1pPr marL="0" indent="0" algn="l" defTabSz="914400" rtl="0" eaLnBrk="1" latinLnBrk="0" hangingPunct="1">
              <a:lnSpc>
                <a:spcPts val="2600"/>
              </a:lnSpc>
              <a:spcBef>
                <a:spcPts val="1000"/>
              </a:spcBef>
              <a:buFontTx/>
              <a:buNone/>
              <a:defRPr sz="2400" kern="1200" baseline="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80"/>
              </a:lnSpc>
            </a:pPr>
            <a:r>
              <a:rPr lang="en-US" dirty="0">
                <a:solidFill>
                  <a:schemeClr val="accent5"/>
                </a:solidFill>
              </a:rPr>
              <a:t>78% of adults over age 55 have a chronic medical condition</a:t>
            </a:r>
            <a:r>
              <a:rPr lang="en-US" baseline="30000" dirty="0">
                <a:solidFill>
                  <a:schemeClr val="accent5"/>
                </a:solidFill>
              </a:rPr>
              <a:t>2</a:t>
            </a:r>
            <a:endParaRPr lang="en-US" dirty="0">
              <a:solidFill>
                <a:schemeClr val="accent5"/>
              </a:solidFill>
            </a:endParaRPr>
          </a:p>
        </p:txBody>
      </p:sp>
      <p:sp>
        <p:nvSpPr>
          <p:cNvPr id="8" name="Content Placeholder 3">
            <a:extLst>
              <a:ext uri="{FF2B5EF4-FFF2-40B4-BE49-F238E27FC236}">
                <a16:creationId xmlns:a16="http://schemas.microsoft.com/office/drawing/2014/main" id="{35B1C6C7-746E-7F44-98EB-449284116DF0}"/>
              </a:ext>
            </a:extLst>
          </p:cNvPr>
          <p:cNvSpPr txBox="1">
            <a:spLocks/>
          </p:cNvSpPr>
          <p:nvPr/>
        </p:nvSpPr>
        <p:spPr>
          <a:xfrm>
            <a:off x="8622930" y="3945519"/>
            <a:ext cx="2839915" cy="1491762"/>
          </a:xfrm>
          <a:prstGeom prst="rect">
            <a:avLst/>
          </a:prstGeom>
        </p:spPr>
        <p:txBody>
          <a:bodyPr vert="horz" lIns="0" tIns="0" rIns="0" bIns="0" rtlCol="0" anchor="t" anchorCtr="0">
            <a:noAutofit/>
          </a:bodyPr>
          <a:lstStyle>
            <a:lvl1pPr marL="0" indent="0" algn="l" defTabSz="914400" rtl="0" eaLnBrk="1" latinLnBrk="0" hangingPunct="1">
              <a:lnSpc>
                <a:spcPts val="2600"/>
              </a:lnSpc>
              <a:spcBef>
                <a:spcPts val="1000"/>
              </a:spcBef>
              <a:buFontTx/>
              <a:buNone/>
              <a:defRPr sz="2400" kern="1200" baseline="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At least half of adults age 65+ will need some form </a:t>
            </a:r>
            <a:br>
              <a:rPr lang="en-US" dirty="0">
                <a:solidFill>
                  <a:schemeClr val="accent5"/>
                </a:solidFill>
              </a:rPr>
            </a:br>
            <a:r>
              <a:rPr lang="en-US" dirty="0">
                <a:solidFill>
                  <a:schemeClr val="accent5"/>
                </a:solidFill>
              </a:rPr>
              <a:t>of long-term care</a:t>
            </a:r>
            <a:r>
              <a:rPr lang="en-US" baseline="30000" dirty="0">
                <a:solidFill>
                  <a:schemeClr val="accent5"/>
                </a:solidFill>
              </a:rPr>
              <a:t>2</a:t>
            </a:r>
          </a:p>
        </p:txBody>
      </p:sp>
      <p:cxnSp>
        <p:nvCxnSpPr>
          <p:cNvPr id="10" name="Straight Arrow Connector 9">
            <a:extLst>
              <a:ext uri="{FF2B5EF4-FFF2-40B4-BE49-F238E27FC236}">
                <a16:creationId xmlns:a16="http://schemas.microsoft.com/office/drawing/2014/main" id="{2F38758F-7ADA-6B40-B69C-DC1E2FB29DA0}"/>
              </a:ext>
            </a:extLst>
          </p:cNvPr>
          <p:cNvCxnSpPr>
            <a:cxnSpLocks/>
          </p:cNvCxnSpPr>
          <p:nvPr/>
        </p:nvCxnSpPr>
        <p:spPr>
          <a:xfrm flipV="1">
            <a:off x="2596906" y="3344298"/>
            <a:ext cx="2048606" cy="329423"/>
          </a:xfrm>
          <a:prstGeom prst="straightConnector1">
            <a:avLst/>
          </a:prstGeom>
          <a:ln w="184150" cap="rnd">
            <a:gradFill>
              <a:gsLst>
                <a:gs pos="0">
                  <a:schemeClr val="accent6"/>
                </a:gs>
                <a:gs pos="100000">
                  <a:schemeClr val="bg2"/>
                </a:gs>
              </a:gsLst>
              <a:lin ang="5400000" scaled="1"/>
            </a:gradFill>
            <a:prstDash val="sysDot"/>
            <a:round/>
            <a:tailEnd type="triangle" w="sm" len="sm"/>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6ADE48B-68BE-E743-8FCC-E274F2422C97}"/>
              </a:ext>
            </a:extLst>
          </p:cNvPr>
          <p:cNvSpPr/>
          <p:nvPr/>
        </p:nvSpPr>
        <p:spPr>
          <a:xfrm>
            <a:off x="879719" y="2927838"/>
            <a:ext cx="1491762" cy="1491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2C8BFD-C640-9145-98C4-6BC5A7757540}"/>
              </a:ext>
            </a:extLst>
          </p:cNvPr>
          <p:cNvSpPr/>
          <p:nvPr/>
        </p:nvSpPr>
        <p:spPr>
          <a:xfrm>
            <a:off x="4726391" y="2592133"/>
            <a:ext cx="1491762" cy="14917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3158223-F4D8-9C49-A4F2-C5A122393833}"/>
              </a:ext>
            </a:extLst>
          </p:cNvPr>
          <p:cNvSpPr/>
          <p:nvPr/>
        </p:nvSpPr>
        <p:spPr>
          <a:xfrm>
            <a:off x="8622930" y="2202425"/>
            <a:ext cx="1491762" cy="14917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42E8ACAE-E890-CE4E-8714-7850C7AFCCE1}"/>
              </a:ext>
            </a:extLst>
          </p:cNvPr>
          <p:cNvCxnSpPr>
            <a:cxnSpLocks/>
          </p:cNvCxnSpPr>
          <p:nvPr/>
        </p:nvCxnSpPr>
        <p:spPr>
          <a:xfrm flipV="1">
            <a:off x="6060830" y="2983887"/>
            <a:ext cx="2465142" cy="277469"/>
          </a:xfrm>
          <a:prstGeom prst="straightConnector1">
            <a:avLst/>
          </a:prstGeom>
          <a:ln w="184150" cap="rnd">
            <a:gradFill>
              <a:gsLst>
                <a:gs pos="0">
                  <a:schemeClr val="bg2"/>
                </a:gs>
                <a:gs pos="100000">
                  <a:schemeClr val="accent1"/>
                </a:gs>
              </a:gsLst>
              <a:lin ang="5400000" scaled="1"/>
            </a:gradFill>
            <a:prstDash val="sysDot"/>
            <a:round/>
            <a:tailEnd type="triangle"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30E72B4-5638-BD42-B320-2E14FAC59FE9}"/>
              </a:ext>
            </a:extLst>
          </p:cNvPr>
          <p:cNvSpPr txBox="1"/>
          <p:nvPr/>
        </p:nvSpPr>
        <p:spPr>
          <a:xfrm>
            <a:off x="8666401" y="2534080"/>
            <a:ext cx="1418492" cy="769441"/>
          </a:xfrm>
          <a:prstGeom prst="rect">
            <a:avLst/>
          </a:prstGeom>
          <a:noFill/>
        </p:spPr>
        <p:txBody>
          <a:bodyPr wrap="square" rtlCol="0">
            <a:spAutoFit/>
          </a:bodyPr>
          <a:lstStyle/>
          <a:p>
            <a:pPr algn="ctr"/>
            <a:r>
              <a:rPr lang="en-US" sz="4400" b="1" dirty="0">
                <a:solidFill>
                  <a:schemeClr val="bg1"/>
                </a:solidFill>
              </a:rPr>
              <a:t>50%</a:t>
            </a:r>
          </a:p>
        </p:txBody>
      </p:sp>
      <p:sp>
        <p:nvSpPr>
          <p:cNvPr id="26" name="TextBox 25">
            <a:extLst>
              <a:ext uri="{FF2B5EF4-FFF2-40B4-BE49-F238E27FC236}">
                <a16:creationId xmlns:a16="http://schemas.microsoft.com/office/drawing/2014/main" id="{F00EA1C4-28B7-D64D-8AB4-8C6DA0B05064}"/>
              </a:ext>
            </a:extLst>
          </p:cNvPr>
          <p:cNvSpPr txBox="1"/>
          <p:nvPr/>
        </p:nvSpPr>
        <p:spPr>
          <a:xfrm>
            <a:off x="4761318" y="2967112"/>
            <a:ext cx="1418492" cy="769441"/>
          </a:xfrm>
          <a:prstGeom prst="rect">
            <a:avLst/>
          </a:prstGeom>
          <a:noFill/>
        </p:spPr>
        <p:txBody>
          <a:bodyPr wrap="square" rtlCol="0">
            <a:spAutoFit/>
          </a:bodyPr>
          <a:lstStyle/>
          <a:p>
            <a:pPr algn="ctr"/>
            <a:r>
              <a:rPr lang="en-US" sz="4400" b="1" dirty="0">
                <a:solidFill>
                  <a:schemeClr val="bg1"/>
                </a:solidFill>
              </a:rPr>
              <a:t>6M+</a:t>
            </a:r>
          </a:p>
        </p:txBody>
      </p:sp>
      <p:sp>
        <p:nvSpPr>
          <p:cNvPr id="28" name="TextBox 27">
            <a:extLst>
              <a:ext uri="{FF2B5EF4-FFF2-40B4-BE49-F238E27FC236}">
                <a16:creationId xmlns:a16="http://schemas.microsoft.com/office/drawing/2014/main" id="{1A786C29-DB06-3D4E-9FF0-97EF29E29434}"/>
              </a:ext>
            </a:extLst>
          </p:cNvPr>
          <p:cNvSpPr txBox="1"/>
          <p:nvPr/>
        </p:nvSpPr>
        <p:spPr>
          <a:xfrm>
            <a:off x="876300" y="3322439"/>
            <a:ext cx="1478086" cy="769441"/>
          </a:xfrm>
          <a:prstGeom prst="rect">
            <a:avLst/>
          </a:prstGeom>
          <a:noFill/>
        </p:spPr>
        <p:txBody>
          <a:bodyPr wrap="square" rtlCol="0">
            <a:spAutoFit/>
          </a:bodyPr>
          <a:lstStyle/>
          <a:p>
            <a:pPr algn="ctr"/>
            <a:r>
              <a:rPr lang="en-US" sz="4400" b="1" dirty="0">
                <a:solidFill>
                  <a:schemeClr val="bg1"/>
                </a:solidFill>
              </a:rPr>
              <a:t>48M</a:t>
            </a:r>
            <a:endParaRPr lang="en-US" sz="2000" b="1" dirty="0">
              <a:solidFill>
                <a:schemeClr val="bg1"/>
              </a:solidFill>
            </a:endParaRPr>
          </a:p>
        </p:txBody>
      </p:sp>
    </p:spTree>
    <p:extLst>
      <p:ext uri="{BB962C8B-B14F-4D97-AF65-F5344CB8AC3E}">
        <p14:creationId xmlns:p14="http://schemas.microsoft.com/office/powerpoint/2010/main" val="379244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86C843F-8D43-6442-BE1E-CD8D00E206E4}"/>
              </a:ext>
            </a:extLst>
          </p:cNvPr>
          <p:cNvSpPr/>
          <p:nvPr/>
        </p:nvSpPr>
        <p:spPr>
          <a:xfrm>
            <a:off x="7048500" y="1927860"/>
            <a:ext cx="3774831" cy="3774831"/>
          </a:xfrm>
          <a:prstGeom prst="ellipse">
            <a:avLst/>
          </a:prstGeom>
          <a:noFill/>
          <a:ln w="152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What is long-term care (LTC)?</a:t>
            </a:r>
          </a:p>
        </p:txBody>
      </p:sp>
      <p:sp>
        <p:nvSpPr>
          <p:cNvPr id="2" name="Content Placeholder 1"/>
          <p:cNvSpPr>
            <a:spLocks noGrp="1"/>
          </p:cNvSpPr>
          <p:nvPr>
            <p:ph idx="1"/>
          </p:nvPr>
        </p:nvSpPr>
        <p:spPr>
          <a:xfrm>
            <a:off x="876299" y="2526792"/>
            <a:ext cx="5105400" cy="2724912"/>
          </a:xfrm>
        </p:spPr>
        <p:txBody>
          <a:bodyPr/>
          <a:lstStyle/>
          <a:p>
            <a:pPr>
              <a:lnSpc>
                <a:spcPts val="2580"/>
              </a:lnSpc>
            </a:pPr>
            <a:r>
              <a:rPr lang="en-US" sz="2400" dirty="0"/>
              <a:t>A variety of services that help meet a person’s needs (both medical and non-medical) when they are chronically ill or have a disability and cannot care for themselves for long periods of time.</a:t>
            </a:r>
            <a:br>
              <a:rPr lang="en-US" dirty="0"/>
            </a:br>
            <a:endParaRPr lang="en-US" dirty="0"/>
          </a:p>
        </p:txBody>
      </p:sp>
      <p:pic>
        <p:nvPicPr>
          <p:cNvPr id="6" name="Graphic 5">
            <a:extLst>
              <a:ext uri="{FF2B5EF4-FFF2-40B4-BE49-F238E27FC236}">
                <a16:creationId xmlns:a16="http://schemas.microsoft.com/office/drawing/2014/main" id="{2F5DAB66-E0FC-CE46-A567-C958703A7A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4299" y="2314135"/>
            <a:ext cx="2734250" cy="2734250"/>
          </a:xfrm>
          <a:prstGeom prst="rect">
            <a:avLst/>
          </a:prstGeom>
        </p:spPr>
      </p:pic>
    </p:spTree>
    <p:extLst>
      <p:ext uri="{BB962C8B-B14F-4D97-AF65-F5344CB8AC3E}">
        <p14:creationId xmlns:p14="http://schemas.microsoft.com/office/powerpoint/2010/main" val="62528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81CA9FC-9245-CD45-90A9-D4DB7B486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718" y="2295027"/>
            <a:ext cx="3681046" cy="3681046"/>
          </a:xfrm>
          <a:prstGeom prst="rect">
            <a:avLst/>
          </a:prstGeom>
        </p:spPr>
      </p:pic>
      <p:pic>
        <p:nvPicPr>
          <p:cNvPr id="12" name="Graphic 11">
            <a:extLst>
              <a:ext uri="{FF2B5EF4-FFF2-40B4-BE49-F238E27FC236}">
                <a16:creationId xmlns:a16="http://schemas.microsoft.com/office/drawing/2014/main" id="{5D0F7FCF-DF6C-0D40-8537-A0268DF13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6685" y="2295027"/>
            <a:ext cx="3681046" cy="3681046"/>
          </a:xfrm>
          <a:prstGeom prst="rect">
            <a:avLst/>
          </a:prstGeom>
        </p:spPr>
      </p:pic>
      <p:pic>
        <p:nvPicPr>
          <p:cNvPr id="13" name="Graphic 12">
            <a:extLst>
              <a:ext uri="{FF2B5EF4-FFF2-40B4-BE49-F238E27FC236}">
                <a16:creationId xmlns:a16="http://schemas.microsoft.com/office/drawing/2014/main" id="{0126C6FE-C480-4E46-9F9C-232AB043FE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5803" y="2283304"/>
            <a:ext cx="3681046" cy="3681046"/>
          </a:xfrm>
          <a:prstGeom prst="rect">
            <a:avLst/>
          </a:prstGeom>
        </p:spPr>
      </p:pic>
      <p:sp>
        <p:nvSpPr>
          <p:cNvPr id="2" name="Title 1"/>
          <p:cNvSpPr>
            <a:spLocks noGrp="1"/>
          </p:cNvSpPr>
          <p:nvPr>
            <p:ph type="title"/>
          </p:nvPr>
        </p:nvSpPr>
        <p:spPr/>
        <p:txBody>
          <a:bodyPr/>
          <a:lstStyle/>
          <a:p>
            <a:r>
              <a:rPr lang="en-US" dirty="0"/>
              <a:t>What does making a LTC plan mean?</a:t>
            </a:r>
          </a:p>
        </p:txBody>
      </p:sp>
      <p:sp>
        <p:nvSpPr>
          <p:cNvPr id="11" name="Content Placeholder 10">
            <a:extLst>
              <a:ext uri="{FF2B5EF4-FFF2-40B4-BE49-F238E27FC236}">
                <a16:creationId xmlns:a16="http://schemas.microsoft.com/office/drawing/2014/main" id="{38CAC98C-9663-4006-A26A-58D7E96E6EA8}"/>
              </a:ext>
            </a:extLst>
          </p:cNvPr>
          <p:cNvSpPr>
            <a:spLocks noGrp="1"/>
          </p:cNvSpPr>
          <p:nvPr>
            <p:ph idx="1"/>
          </p:nvPr>
        </p:nvSpPr>
        <p:spPr>
          <a:xfrm>
            <a:off x="800100" y="3970021"/>
            <a:ext cx="3619500" cy="960120"/>
          </a:xfrm>
        </p:spPr>
        <p:txBody>
          <a:bodyPr/>
          <a:lstStyle/>
          <a:p>
            <a:pPr marL="0" indent="0" algn="ctr">
              <a:buNone/>
            </a:pPr>
            <a:r>
              <a:rPr lang="en-US" b="1" dirty="0"/>
              <a:t>What</a:t>
            </a:r>
            <a:r>
              <a:rPr lang="en-US" dirty="0"/>
              <a:t> type of care </a:t>
            </a:r>
            <a:br>
              <a:rPr lang="en-US" b="1" dirty="0"/>
            </a:br>
            <a:r>
              <a:rPr lang="en-US" dirty="0"/>
              <a:t>do you want to receive?</a:t>
            </a:r>
          </a:p>
          <a:p>
            <a:pPr algn="ctr"/>
            <a:endParaRPr lang="en-US" dirty="0"/>
          </a:p>
        </p:txBody>
      </p:sp>
      <p:sp>
        <p:nvSpPr>
          <p:cNvPr id="5" name="Content Placeholder 10">
            <a:extLst>
              <a:ext uri="{FF2B5EF4-FFF2-40B4-BE49-F238E27FC236}">
                <a16:creationId xmlns:a16="http://schemas.microsoft.com/office/drawing/2014/main" id="{F2346439-6CD1-254B-8532-B73ABA9E63F1}"/>
              </a:ext>
            </a:extLst>
          </p:cNvPr>
          <p:cNvSpPr txBox="1">
            <a:spLocks/>
          </p:cNvSpPr>
          <p:nvPr/>
        </p:nvSpPr>
        <p:spPr>
          <a:xfrm>
            <a:off x="4783748" y="3991669"/>
            <a:ext cx="2624504" cy="1114318"/>
          </a:xfrm>
          <a:prstGeom prst="rect">
            <a:avLst/>
          </a:prstGeom>
        </p:spPr>
        <p:txBody>
          <a:bodyPr vert="horz" lIns="0" tIns="0" rIns="0" bIns="0" rtlCol="0" anchor="t" anchorCtr="0">
            <a:no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Who</a:t>
            </a:r>
            <a:r>
              <a:rPr lang="en-US" dirty="0"/>
              <a:t> do you want to care for you?</a:t>
            </a:r>
          </a:p>
        </p:txBody>
      </p:sp>
      <p:sp>
        <p:nvSpPr>
          <p:cNvPr id="6" name="Content Placeholder 10">
            <a:extLst>
              <a:ext uri="{FF2B5EF4-FFF2-40B4-BE49-F238E27FC236}">
                <a16:creationId xmlns:a16="http://schemas.microsoft.com/office/drawing/2014/main" id="{CF9CC6C9-EF7F-1543-B4AB-4B1236C62F06}"/>
              </a:ext>
            </a:extLst>
          </p:cNvPr>
          <p:cNvSpPr txBox="1">
            <a:spLocks/>
          </p:cNvSpPr>
          <p:nvPr/>
        </p:nvSpPr>
        <p:spPr>
          <a:xfrm>
            <a:off x="8372893" y="3991669"/>
            <a:ext cx="2489200" cy="938472"/>
          </a:xfrm>
          <a:prstGeom prst="rect">
            <a:avLst/>
          </a:prstGeom>
        </p:spPr>
        <p:txBody>
          <a:bodyPr vert="horz" lIns="0" tIns="0" rIns="0" bIns="0" rtlCol="0" anchor="t" anchorCtr="0">
            <a:no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Where</a:t>
            </a:r>
            <a:r>
              <a:rPr lang="en-US" dirty="0"/>
              <a:t> do you want to live?</a:t>
            </a:r>
          </a:p>
        </p:txBody>
      </p:sp>
    </p:spTree>
    <p:extLst>
      <p:ext uri="{BB962C8B-B14F-4D97-AF65-F5344CB8AC3E}">
        <p14:creationId xmlns:p14="http://schemas.microsoft.com/office/powerpoint/2010/main" val="322995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8135498" cy="546402"/>
          </a:xfrm>
        </p:spPr>
        <p:txBody>
          <a:bodyPr/>
          <a:lstStyle/>
          <a:p>
            <a:pPr>
              <a:spcBef>
                <a:spcPts val="2400"/>
              </a:spcBef>
              <a:spcAft>
                <a:spcPts val="600"/>
              </a:spcAft>
            </a:pPr>
            <a:r>
              <a:rPr lang="en-US" dirty="0"/>
              <a:t>Are you prepared? Know the costs.</a:t>
            </a:r>
            <a:br>
              <a:rPr lang="en-US" dirty="0"/>
            </a:br>
            <a:br>
              <a:rPr lang="en-US" dirty="0"/>
            </a:br>
            <a:endParaRPr lang="en-US" sz="1200" dirty="0">
              <a:solidFill>
                <a:srgbClr val="FF0000"/>
              </a:solidFill>
            </a:endParaRPr>
          </a:p>
        </p:txBody>
      </p:sp>
      <p:sp>
        <p:nvSpPr>
          <p:cNvPr id="5" name="TextBox 4"/>
          <p:cNvSpPr txBox="1"/>
          <p:nvPr/>
        </p:nvSpPr>
        <p:spPr>
          <a:xfrm>
            <a:off x="800100" y="6276202"/>
            <a:ext cx="10425918" cy="400110"/>
          </a:xfrm>
          <a:prstGeom prst="rect">
            <a:avLst/>
          </a:prstGeom>
          <a:noFill/>
        </p:spPr>
        <p:txBody>
          <a:bodyPr wrap="square" rtlCol="0">
            <a:spAutoFit/>
          </a:bodyPr>
          <a:lstStyle/>
          <a:p>
            <a:pPr algn="l"/>
            <a:r>
              <a:rPr lang="en-US" sz="1000" b="0" i="0" u="none" strike="noStrike" baseline="0" dirty="0">
                <a:solidFill>
                  <a:srgbClr val="333333"/>
                </a:solidFill>
              </a:rPr>
              <a:t>4. “Projected national median of the cost of care in 2024.” LTC News, </a:t>
            </a:r>
            <a:r>
              <a:rPr lang="en-US" sz="1000" dirty="0">
                <a:solidFill>
                  <a:srgbClr val="333333"/>
                </a:solidFill>
              </a:rPr>
              <a:t>Feb. 2023</a:t>
            </a:r>
            <a:r>
              <a:rPr lang="en-US" sz="1000" b="0" i="0" u="none" strike="noStrike" baseline="0" dirty="0">
                <a:solidFill>
                  <a:srgbClr val="333333"/>
                </a:solidFill>
              </a:rPr>
              <a:t>. https://www.ltcnews.com/resources/states/</a:t>
            </a:r>
          </a:p>
          <a:p>
            <a:pPr algn="l"/>
            <a:r>
              <a:rPr lang="en-US" sz="1000" dirty="0">
                <a:solidFill>
                  <a:srgbClr val="333333"/>
                </a:solidFill>
              </a:rPr>
              <a:t>5</a:t>
            </a:r>
            <a:r>
              <a:rPr lang="en-US" sz="1000" b="0" i="0" u="none" strike="noStrike" baseline="0" dirty="0">
                <a:solidFill>
                  <a:srgbClr val="333333"/>
                </a:solidFill>
              </a:rPr>
              <a:t>. “Projected national median of the cost of care in 2040,” LTC News, Feb. 2024. https://www.ltcnews.com/resources/states/</a:t>
            </a:r>
            <a:endParaRPr lang="en-US" sz="1000" dirty="0"/>
          </a:p>
        </p:txBody>
      </p:sp>
      <p:graphicFrame>
        <p:nvGraphicFramePr>
          <p:cNvPr id="7" name="Table 6">
            <a:extLst>
              <a:ext uri="{FF2B5EF4-FFF2-40B4-BE49-F238E27FC236}">
                <a16:creationId xmlns:a16="http://schemas.microsoft.com/office/drawing/2014/main" id="{D4ED77E7-4355-9940-B415-8B8C13A06611}"/>
              </a:ext>
            </a:extLst>
          </p:cNvPr>
          <p:cNvGraphicFramePr>
            <a:graphicFrameLocks noGrp="1"/>
          </p:cNvGraphicFramePr>
          <p:nvPr>
            <p:extLst>
              <p:ext uri="{D42A27DB-BD31-4B8C-83A1-F6EECF244321}">
                <p14:modId xmlns:p14="http://schemas.microsoft.com/office/powerpoint/2010/main" val="2984142815"/>
              </p:ext>
            </p:extLst>
          </p:nvPr>
        </p:nvGraphicFramePr>
        <p:xfrm>
          <a:off x="889947" y="2302462"/>
          <a:ext cx="10336072" cy="3688459"/>
        </p:xfrm>
        <a:graphic>
          <a:graphicData uri="http://schemas.openxmlformats.org/drawingml/2006/table">
            <a:tbl>
              <a:tblPr/>
              <a:tblGrid>
                <a:gridCol w="1267099">
                  <a:extLst>
                    <a:ext uri="{9D8B030D-6E8A-4147-A177-3AD203B41FA5}">
                      <a16:colId xmlns:a16="http://schemas.microsoft.com/office/drawing/2014/main" val="3244186444"/>
                    </a:ext>
                  </a:extLst>
                </a:gridCol>
                <a:gridCol w="4662395">
                  <a:extLst>
                    <a:ext uri="{9D8B030D-6E8A-4147-A177-3AD203B41FA5}">
                      <a16:colId xmlns:a16="http://schemas.microsoft.com/office/drawing/2014/main" val="3747445941"/>
                    </a:ext>
                  </a:extLst>
                </a:gridCol>
                <a:gridCol w="2203289">
                  <a:extLst>
                    <a:ext uri="{9D8B030D-6E8A-4147-A177-3AD203B41FA5}">
                      <a16:colId xmlns:a16="http://schemas.microsoft.com/office/drawing/2014/main" val="2689577555"/>
                    </a:ext>
                  </a:extLst>
                </a:gridCol>
                <a:gridCol w="2203289">
                  <a:extLst>
                    <a:ext uri="{9D8B030D-6E8A-4147-A177-3AD203B41FA5}">
                      <a16:colId xmlns:a16="http://schemas.microsoft.com/office/drawing/2014/main" val="1668142039"/>
                    </a:ext>
                  </a:extLst>
                </a:gridCol>
              </a:tblGrid>
              <a:tr h="612648">
                <a:tc>
                  <a:txBody>
                    <a:bodyPr/>
                    <a:lstStyle/>
                    <a:p>
                      <a:br>
                        <a:rPr lang="en-US" sz="1800" dirty="0">
                          <a:effectLst/>
                          <a:latin typeface="HurmeGeometricSans3 Regular" panose="020B0500020000000000" pitchFamily="34" charset="77"/>
                        </a:rPr>
                      </a:br>
                      <a:endParaRPr lang="en-US" sz="1800" dirty="0">
                        <a:effectLst/>
                        <a:latin typeface="HurmeGeometricSans3 Regular" panose="020B0500020000000000" pitchFamily="34" charset="77"/>
                      </a:endParaRPr>
                    </a:p>
                  </a:txBody>
                  <a:tcPr marL="33736" marR="33736" marT="33736" marB="9144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21E500"/>
                          </a:solidFill>
                          <a:effectLst/>
                          <a:latin typeface="+mn-lt"/>
                        </a:rPr>
                        <a:t> </a:t>
                      </a:r>
                      <a:endParaRPr lang="en-US" sz="1800" dirty="0">
                        <a:solidFill>
                          <a:srgbClr val="21E500"/>
                        </a:solidFill>
                        <a:effectLst/>
                        <a:latin typeface="+mn-lt"/>
                      </a:endParaRPr>
                    </a:p>
                  </a:txBody>
                  <a:tcPr marL="33736" marR="265668" marT="33736" marB="9144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chemeClr val="accent5"/>
                          </a:solidFill>
                          <a:effectLst/>
                          <a:latin typeface="+mn-lt"/>
                        </a:rPr>
                        <a:t>2024</a:t>
                      </a:r>
                      <a:r>
                        <a:rPr lang="en-US" sz="1800" b="1" baseline="30000" dirty="0">
                          <a:solidFill>
                            <a:schemeClr val="accent5"/>
                          </a:solidFill>
                          <a:effectLst/>
                          <a:latin typeface="+mn-lt"/>
                        </a:rPr>
                        <a:t>4</a:t>
                      </a:r>
                      <a:endParaRPr lang="en-US" sz="1800" dirty="0">
                        <a:solidFill>
                          <a:schemeClr val="accent5"/>
                        </a:solidFill>
                        <a:effectLst/>
                        <a:latin typeface="+mn-lt"/>
                      </a:endParaRPr>
                    </a:p>
                  </a:txBody>
                  <a:tcPr marL="0" marR="0" marT="33736" marB="9144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chemeClr val="accent5"/>
                          </a:solidFill>
                          <a:effectLst/>
                          <a:latin typeface="+mn-lt"/>
                        </a:rPr>
                        <a:t>2040</a:t>
                      </a:r>
                      <a:r>
                        <a:rPr lang="en-US" sz="1800" b="1" baseline="30000" dirty="0">
                          <a:solidFill>
                            <a:schemeClr val="accent5"/>
                          </a:solidFill>
                          <a:effectLst/>
                          <a:latin typeface="+mn-lt"/>
                        </a:rPr>
                        <a:t>5</a:t>
                      </a:r>
                      <a:endParaRPr lang="en-US" sz="1800" dirty="0">
                        <a:solidFill>
                          <a:schemeClr val="accent5"/>
                        </a:solidFill>
                        <a:latin typeface="+mn-lt"/>
                      </a:endParaRPr>
                    </a:p>
                  </a:txBody>
                  <a:tcPr marL="0" marR="0" marT="40483" marB="91440" anchor="b">
                    <a:lnL w="9525" cap="flat" cmpd="sng" algn="ctr">
                      <a:noFill/>
                      <a:prstDash val="solid"/>
                      <a:round/>
                      <a:headEnd type="none" w="med" len="med"/>
                      <a:tailEnd type="none" w="med" len="med"/>
                    </a:lnL>
                    <a:lnR w="12700" cmpd="sng">
                      <a:noFill/>
                      <a:prstDash val="soli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595117"/>
                  </a:ext>
                </a:extLst>
              </a:tr>
              <a:tr h="1004881">
                <a:tc>
                  <a:txBody>
                    <a:bodyPr/>
                    <a:lstStyle/>
                    <a:p>
                      <a:br>
                        <a:rPr lang="en-US" sz="1800" dirty="0">
                          <a:effectLst/>
                          <a:latin typeface="HurmeGeometricSans3 Regular" panose="020B0500020000000000" pitchFamily="34" charset="77"/>
                        </a:rPr>
                      </a:br>
                      <a:endParaRPr lang="en-US" sz="1800" dirty="0">
                        <a:effectLst/>
                        <a:latin typeface="HurmeGeometricSans3 Regular" panose="020B0500020000000000" pitchFamily="34" charset="77"/>
                      </a:endParaRPr>
                    </a:p>
                  </a:txBody>
                  <a:tcPr marL="33736" marR="33736" marT="0" marB="75905"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effectLst/>
                          <a:latin typeface="+mn-lt"/>
                        </a:rPr>
                        <a:t>Per hour for home health aide</a:t>
                      </a:r>
                    </a:p>
                  </a:txBody>
                  <a:tcPr marL="33736" marR="33736"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effectLst/>
                          <a:latin typeface="+mn-lt"/>
                        </a:rPr>
                        <a:t>$28.19</a:t>
                      </a:r>
                    </a:p>
                  </a:txBody>
                  <a:tcPr marL="0" marR="0" marT="33736" marB="227715"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effectLst/>
                          <a:latin typeface="+mn-lt"/>
                        </a:rPr>
                        <a:t>$43.17</a:t>
                      </a:r>
                      <a:endParaRPr lang="en-US" sz="1800" dirty="0">
                        <a:effectLst/>
                        <a:latin typeface="+mn-lt"/>
                      </a:endParaRPr>
                    </a:p>
                  </a:txBody>
                  <a:tcPr marL="0" marR="0" marT="216616" marB="75905">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8799846"/>
                  </a:ext>
                </a:extLst>
              </a:tr>
              <a:tr h="1004881">
                <a:tc>
                  <a:txBody>
                    <a:bodyPr/>
                    <a:lstStyle/>
                    <a:p>
                      <a:br>
                        <a:rPr lang="en-US" sz="1800" dirty="0">
                          <a:effectLst/>
                          <a:latin typeface="HurmeGeometricSans3 Regular" panose="020B0500020000000000" pitchFamily="34" charset="77"/>
                        </a:rPr>
                      </a:br>
                      <a:endParaRPr lang="en-US" sz="1800" dirty="0">
                        <a:effectLst/>
                        <a:latin typeface="HurmeGeometricSans3 Regular" panose="020B0500020000000000" pitchFamily="34" charset="77"/>
                      </a:endParaRPr>
                    </a:p>
                  </a:txBody>
                  <a:tcPr marL="33736" marR="33736" marT="0" marB="75905"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effectLst/>
                          <a:latin typeface="+mn-lt"/>
                        </a:rPr>
                        <a:t>Annual cost for assisted living facility </a:t>
                      </a:r>
                    </a:p>
                  </a:txBody>
                  <a:tcPr marL="33736" marR="33736"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effectLst/>
                          <a:latin typeface="+mn-lt"/>
                        </a:rPr>
                        <a:t>$52,082</a:t>
                      </a:r>
                    </a:p>
                  </a:txBody>
                  <a:tcPr marL="0" marR="0" marT="33736" marB="227715"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effectLst/>
                          <a:latin typeface="+mn-lt"/>
                        </a:rPr>
                        <a:t>$79,765</a:t>
                      </a:r>
                      <a:endParaRPr lang="en-US" sz="1800" dirty="0">
                        <a:effectLst/>
                        <a:latin typeface="+mn-lt"/>
                      </a:endParaRPr>
                    </a:p>
                  </a:txBody>
                  <a:tcPr marL="0" marR="0" marT="216616" marB="33736">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627564"/>
                  </a:ext>
                </a:extLst>
              </a:tr>
              <a:tr h="1004881">
                <a:tc>
                  <a:txBody>
                    <a:bodyPr/>
                    <a:lstStyle/>
                    <a:p>
                      <a:br>
                        <a:rPr lang="en-US" sz="1800" dirty="0">
                          <a:effectLst/>
                          <a:latin typeface="HurmeGeometricSans3 Regular" panose="020B0500020000000000" pitchFamily="34" charset="77"/>
                        </a:rPr>
                      </a:br>
                      <a:endParaRPr lang="en-US" sz="1800" dirty="0">
                        <a:effectLst/>
                        <a:latin typeface="HurmeGeometricSans3 Regular" panose="020B0500020000000000" pitchFamily="34" charset="77"/>
                      </a:endParaRPr>
                    </a:p>
                  </a:txBody>
                  <a:tcPr marL="33736" marR="33736" marT="0" marB="75905"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effectLst/>
                          <a:latin typeface="+mn-lt"/>
                        </a:rPr>
                        <a:t>Annual cost for nursing home, private room</a:t>
                      </a:r>
                    </a:p>
                  </a:txBody>
                  <a:tcPr marL="33736" marR="33736"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effectLst/>
                          <a:latin typeface="+mn-lt"/>
                        </a:rPr>
                        <a:t>$111,121</a:t>
                      </a:r>
                    </a:p>
                  </a:txBody>
                  <a:tcPr marL="0" marR="0" marT="33736" marB="227715"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effectLst/>
                          <a:latin typeface="+mn-lt"/>
                        </a:rPr>
                        <a:t>$170,185</a:t>
                      </a:r>
                      <a:endParaRPr lang="en-US" sz="1800" dirty="0">
                        <a:effectLst/>
                        <a:latin typeface="+mn-lt"/>
                      </a:endParaRPr>
                    </a:p>
                  </a:txBody>
                  <a:tcPr marL="0" marR="0" marT="216616" marB="33736">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0710237"/>
                  </a:ext>
                </a:extLst>
              </a:tr>
            </a:tbl>
          </a:graphicData>
        </a:graphic>
      </p:graphicFrame>
      <p:sp>
        <p:nvSpPr>
          <p:cNvPr id="8" name="TextBox 7">
            <a:extLst>
              <a:ext uri="{FF2B5EF4-FFF2-40B4-BE49-F238E27FC236}">
                <a16:creationId xmlns:a16="http://schemas.microsoft.com/office/drawing/2014/main" id="{A4552498-0754-9345-AF42-9B794E310B43}"/>
              </a:ext>
            </a:extLst>
          </p:cNvPr>
          <p:cNvSpPr txBox="1"/>
          <p:nvPr/>
        </p:nvSpPr>
        <p:spPr>
          <a:xfrm>
            <a:off x="889947" y="2159306"/>
            <a:ext cx="3396792" cy="369332"/>
          </a:xfrm>
          <a:prstGeom prst="rect">
            <a:avLst/>
          </a:prstGeom>
          <a:noFill/>
        </p:spPr>
        <p:txBody>
          <a:bodyPr wrap="square" lIns="0" tIns="0" rIns="0" bIns="0" rtlCol="0">
            <a:spAutoFit/>
          </a:bodyPr>
          <a:lstStyle/>
          <a:p>
            <a:r>
              <a:rPr lang="en-US" sz="2400" dirty="0">
                <a:solidFill>
                  <a:schemeClr val="accent5"/>
                </a:solidFill>
              </a:rPr>
              <a:t>Costs of care</a:t>
            </a:r>
            <a:endParaRPr lang="en-US" sz="2400" dirty="0"/>
          </a:p>
        </p:txBody>
      </p:sp>
      <p:cxnSp>
        <p:nvCxnSpPr>
          <p:cNvPr id="9" name="Straight Arrow Connector 8">
            <a:extLst>
              <a:ext uri="{FF2B5EF4-FFF2-40B4-BE49-F238E27FC236}">
                <a16:creationId xmlns:a16="http://schemas.microsoft.com/office/drawing/2014/main" id="{3926C0C2-0EC4-E14A-81AD-854BBD3B42B2}"/>
              </a:ext>
            </a:extLst>
          </p:cNvPr>
          <p:cNvCxnSpPr>
            <a:cxnSpLocks/>
          </p:cNvCxnSpPr>
          <p:nvPr/>
        </p:nvCxnSpPr>
        <p:spPr>
          <a:xfrm flipV="1">
            <a:off x="8531645" y="3340863"/>
            <a:ext cx="1004371" cy="262569"/>
          </a:xfrm>
          <a:prstGeom prst="straightConnector1">
            <a:avLst/>
          </a:prstGeom>
          <a:ln w="38100" cap="sq">
            <a:solidFill>
              <a:schemeClr val="accent6"/>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2092A254-57B7-9E4B-A60E-B6C16F0891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890" y="3109969"/>
            <a:ext cx="768427" cy="768427"/>
          </a:xfrm>
          <a:prstGeom prst="rect">
            <a:avLst/>
          </a:prstGeom>
        </p:spPr>
      </p:pic>
      <p:pic>
        <p:nvPicPr>
          <p:cNvPr id="20" name="Graphic 19">
            <a:extLst>
              <a:ext uri="{FF2B5EF4-FFF2-40B4-BE49-F238E27FC236}">
                <a16:creationId xmlns:a16="http://schemas.microsoft.com/office/drawing/2014/main" id="{28A10084-0192-B24C-B5D2-A556D97083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283" y="5111369"/>
            <a:ext cx="768426" cy="768426"/>
          </a:xfrm>
          <a:prstGeom prst="rect">
            <a:avLst/>
          </a:prstGeom>
        </p:spPr>
      </p:pic>
      <p:pic>
        <p:nvPicPr>
          <p:cNvPr id="21" name="Graphic 20">
            <a:extLst>
              <a:ext uri="{FF2B5EF4-FFF2-40B4-BE49-F238E27FC236}">
                <a16:creationId xmlns:a16="http://schemas.microsoft.com/office/drawing/2014/main" id="{552D7FDB-17B5-994F-A61B-4913B4F404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6300" y="4083127"/>
            <a:ext cx="768426" cy="768426"/>
          </a:xfrm>
          <a:prstGeom prst="rect">
            <a:avLst/>
          </a:prstGeom>
        </p:spPr>
      </p:pic>
      <p:cxnSp>
        <p:nvCxnSpPr>
          <p:cNvPr id="25" name="Straight Arrow Connector 24">
            <a:extLst>
              <a:ext uri="{FF2B5EF4-FFF2-40B4-BE49-F238E27FC236}">
                <a16:creationId xmlns:a16="http://schemas.microsoft.com/office/drawing/2014/main" id="{C80F7811-0283-BB46-B1FC-52C16BD426E7}"/>
              </a:ext>
            </a:extLst>
          </p:cNvPr>
          <p:cNvCxnSpPr>
            <a:cxnSpLocks/>
          </p:cNvCxnSpPr>
          <p:nvPr/>
        </p:nvCxnSpPr>
        <p:spPr>
          <a:xfrm flipV="1">
            <a:off x="8531645" y="4341124"/>
            <a:ext cx="1004371" cy="262569"/>
          </a:xfrm>
          <a:prstGeom prst="straightConnector1">
            <a:avLst/>
          </a:prstGeom>
          <a:ln w="38100" cap="sq">
            <a:solidFill>
              <a:schemeClr val="accent6"/>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25D6664-5323-3944-8DAD-BD657FF51767}"/>
              </a:ext>
            </a:extLst>
          </p:cNvPr>
          <p:cNvCxnSpPr>
            <a:cxnSpLocks/>
          </p:cNvCxnSpPr>
          <p:nvPr/>
        </p:nvCxnSpPr>
        <p:spPr>
          <a:xfrm flipV="1">
            <a:off x="8531644" y="5341385"/>
            <a:ext cx="1004371" cy="262569"/>
          </a:xfrm>
          <a:prstGeom prst="straightConnector1">
            <a:avLst/>
          </a:prstGeom>
          <a:ln w="38100" cap="sq">
            <a:solidFill>
              <a:schemeClr val="accent6"/>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40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711405B9-E2B7-5145-9EE8-D862957F385C}"/>
              </a:ext>
            </a:extLst>
          </p:cNvPr>
          <p:cNvSpPr/>
          <p:nvPr/>
        </p:nvSpPr>
        <p:spPr>
          <a:xfrm>
            <a:off x="3515645" y="2434998"/>
            <a:ext cx="2512511" cy="2512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0B2474C-037D-F843-B9B2-466B4FFDF43A}"/>
              </a:ext>
            </a:extLst>
          </p:cNvPr>
          <p:cNvSpPr/>
          <p:nvPr/>
        </p:nvSpPr>
        <p:spPr>
          <a:xfrm>
            <a:off x="6146634" y="2438400"/>
            <a:ext cx="2512511" cy="2512511"/>
          </a:xfrm>
          <a:prstGeom prst="ellipse">
            <a:avLst/>
          </a:prstGeom>
          <a:solidFill>
            <a:srgbClr val="0C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4CEB7C3-F6F6-5F49-9A26-B068616129A6}"/>
              </a:ext>
            </a:extLst>
          </p:cNvPr>
          <p:cNvSpPr/>
          <p:nvPr/>
        </p:nvSpPr>
        <p:spPr>
          <a:xfrm>
            <a:off x="8788400" y="2434998"/>
            <a:ext cx="2512511" cy="25125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D24285F-4F6E-B549-A252-190B86A22452}"/>
              </a:ext>
            </a:extLst>
          </p:cNvPr>
          <p:cNvSpPr/>
          <p:nvPr/>
        </p:nvSpPr>
        <p:spPr>
          <a:xfrm>
            <a:off x="876300" y="2438400"/>
            <a:ext cx="2512511" cy="251251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Ways you can pay for your future care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131" y="2910693"/>
            <a:ext cx="878470" cy="93564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9820" y="2926790"/>
            <a:ext cx="907337" cy="87772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3249" y="2975468"/>
            <a:ext cx="1009427" cy="907063"/>
          </a:xfrm>
          <a:prstGeom prst="rect">
            <a:avLst/>
          </a:prstGeom>
        </p:spPr>
      </p:pic>
      <p:sp>
        <p:nvSpPr>
          <p:cNvPr id="17" name="Rectangle 16"/>
          <p:cNvSpPr/>
          <p:nvPr/>
        </p:nvSpPr>
        <p:spPr>
          <a:xfrm>
            <a:off x="1065999" y="3988981"/>
            <a:ext cx="2407622" cy="8932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TextBox 17"/>
          <p:cNvSpPr txBox="1"/>
          <p:nvPr/>
        </p:nvSpPr>
        <p:spPr>
          <a:xfrm>
            <a:off x="876300" y="3791739"/>
            <a:ext cx="2512511"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Self-fund</a:t>
            </a:r>
            <a:endParaRPr lang="en-US" sz="1600" b="1" kern="1200" dirty="0">
              <a:solidFill>
                <a:schemeClr val="bg1"/>
              </a:solidFill>
            </a:endParaRPr>
          </a:p>
        </p:txBody>
      </p:sp>
      <p:sp>
        <p:nvSpPr>
          <p:cNvPr id="19" name="TextBox 18"/>
          <p:cNvSpPr txBox="1"/>
          <p:nvPr/>
        </p:nvSpPr>
        <p:spPr>
          <a:xfrm>
            <a:off x="3503112" y="3791739"/>
            <a:ext cx="2512510"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Family</a:t>
            </a:r>
            <a:endParaRPr lang="en-US" sz="1600" b="1" kern="1200" dirty="0">
              <a:solidFill>
                <a:schemeClr val="bg1"/>
              </a:solidFill>
            </a:endParaRPr>
          </a:p>
        </p:txBody>
      </p:sp>
      <p:sp>
        <p:nvSpPr>
          <p:cNvPr id="20" name="TextBox 19"/>
          <p:cNvSpPr txBox="1"/>
          <p:nvPr/>
        </p:nvSpPr>
        <p:spPr>
          <a:xfrm>
            <a:off x="6176380" y="3791739"/>
            <a:ext cx="2463964" cy="12540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Government</a:t>
            </a:r>
            <a:endParaRPr lang="en-US" sz="1600" b="1" kern="1200" dirty="0">
              <a:solidFill>
                <a:schemeClr val="bg1"/>
              </a:solidFill>
            </a:endParaRPr>
          </a:p>
        </p:txBody>
      </p:sp>
      <p:sp>
        <p:nvSpPr>
          <p:cNvPr id="21" name="TextBox 20"/>
          <p:cNvSpPr txBox="1"/>
          <p:nvPr/>
        </p:nvSpPr>
        <p:spPr>
          <a:xfrm>
            <a:off x="8788400" y="3791739"/>
            <a:ext cx="2491288"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Insurance</a:t>
            </a:r>
            <a:endParaRPr lang="en-US" sz="1600" b="1" kern="1200" dirty="0">
              <a:solidFill>
                <a:schemeClr val="bg1"/>
              </a:solidFill>
            </a:endParaRPr>
          </a:p>
        </p:txBody>
      </p:sp>
      <p:pic>
        <p:nvPicPr>
          <p:cNvPr id="22" name="Graphic 21">
            <a:extLst>
              <a:ext uri="{FF2B5EF4-FFF2-40B4-BE49-F238E27FC236}">
                <a16:creationId xmlns:a16="http://schemas.microsoft.com/office/drawing/2014/main" id="{C70BDCA2-D078-7041-B02A-CD7B9878B4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8205" y="2851300"/>
            <a:ext cx="1028700" cy="1028700"/>
          </a:xfrm>
          <a:prstGeom prst="rect">
            <a:avLst/>
          </a:prstGeom>
        </p:spPr>
      </p:pic>
    </p:spTree>
    <p:extLst>
      <p:ext uri="{BB962C8B-B14F-4D97-AF65-F5344CB8AC3E}">
        <p14:creationId xmlns:p14="http://schemas.microsoft.com/office/powerpoint/2010/main" val="1027692789"/>
      </p:ext>
    </p:extLst>
  </p:cSld>
  <p:clrMapOvr>
    <a:masterClrMapping/>
  </p:clrMapOvr>
</p:sld>
</file>

<file path=ppt/theme/theme1.xml><?xml version="1.0" encoding="utf-8"?>
<a:theme xmlns:a="http://schemas.openxmlformats.org/drawingml/2006/main" name="Office Theme">
  <a:themeElements>
    <a:clrScheme name="Securian 2018">
      <a:dk1>
        <a:srgbClr val="636466"/>
      </a:dk1>
      <a:lt1>
        <a:srgbClr val="FFFFFF"/>
      </a:lt1>
      <a:dk2>
        <a:srgbClr val="000000"/>
      </a:dk2>
      <a:lt2>
        <a:srgbClr val="95C93C"/>
      </a:lt2>
      <a:accent1>
        <a:srgbClr val="0AA147"/>
      </a:accent1>
      <a:accent2>
        <a:srgbClr val="929397"/>
      </a:accent2>
      <a:accent3>
        <a:srgbClr val="006DAF"/>
      </a:accent3>
      <a:accent4>
        <a:srgbClr val="56C3EA"/>
      </a:accent4>
      <a:accent5>
        <a:srgbClr val="58595B"/>
      </a:accent5>
      <a:accent6>
        <a:srgbClr val="CEDC2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urian-ppt-2018_wide.potx" id="{DA8ADAAE-3A69-42A3-8034-545D1524876C}" vid="{5949D557-9994-4660-85B3-83FF200A6332}"/>
    </a:ext>
  </a:extLst>
</a:theme>
</file>

<file path=ppt/theme/theme2.xml><?xml version="1.0" encoding="utf-8"?>
<a:theme xmlns:a="http://schemas.openxmlformats.org/drawingml/2006/main" name="Blank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20010</TotalTime>
  <Words>5890</Words>
  <Application>Microsoft Office PowerPoint</Application>
  <PresentationFormat>Widescreen</PresentationFormat>
  <Paragraphs>413</Paragraphs>
  <Slides>25</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Arail</vt:lpstr>
      <vt:lpstr>Arial</vt:lpstr>
      <vt:lpstr>Calibri</vt:lpstr>
      <vt:lpstr>Calibri Light</vt:lpstr>
      <vt:lpstr>Courier New</vt:lpstr>
      <vt:lpstr>HurmeGeometricSans3 Regular</vt:lpstr>
      <vt:lpstr>HurmeGeometricSans3 SemiBold</vt:lpstr>
      <vt:lpstr>HurmeGeometricSans3-SemiBold</vt:lpstr>
      <vt:lpstr>Segoe UI</vt:lpstr>
      <vt:lpstr>Source Sans Pro</vt:lpstr>
      <vt:lpstr>Office Theme</vt:lpstr>
      <vt:lpstr>Blank Page</vt:lpstr>
      <vt:lpstr>Smart planning for long-term care</vt:lpstr>
      <vt:lpstr>Agenda</vt:lpstr>
      <vt:lpstr>Looking forward,  planning ahead</vt:lpstr>
      <vt:lpstr>How do you envision your retirement?</vt:lpstr>
      <vt:lpstr>Health risks tend to increase as we age</vt:lpstr>
      <vt:lpstr>What is long-term care (LTC)?</vt:lpstr>
      <vt:lpstr>What does making a LTC plan mean?</vt:lpstr>
      <vt:lpstr>Are you prepared? Know the costs.  </vt:lpstr>
      <vt:lpstr>Ways you can pay for your future care</vt:lpstr>
      <vt:lpstr>Self-funding and paying for your care out of pocket</vt:lpstr>
      <vt:lpstr>Relying on your loved ones to take care of you</vt:lpstr>
      <vt:lpstr>Government health care programs that can help</vt:lpstr>
      <vt:lpstr>Using insurance to pay for care</vt:lpstr>
      <vt:lpstr>Approval rates for LTC coverage tend to decrease with age</vt:lpstr>
      <vt:lpstr>Why is having a plan to pay for LTC important?</vt:lpstr>
      <vt:lpstr>Why is having a plan to pay for LTC important?</vt:lpstr>
      <vt:lpstr>SecureCare III:  A flexible LTC option</vt:lpstr>
      <vt:lpstr>Leveraging your assets to pay for care</vt:lpstr>
      <vt:lpstr>Guaranteed protection for all that lies ahead</vt:lpstr>
      <vt:lpstr>Covered LTC benefits</vt:lpstr>
      <vt:lpstr>The power of cash indemnity</vt:lpstr>
      <vt:lpstr>PowerPoint Presentation</vt:lpstr>
      <vt:lpstr>Thank you.  </vt:lpstr>
      <vt:lpstr>PowerPoint Presentation</vt:lpstr>
      <vt:lpstr>PowerPoint Presentation</vt:lpstr>
    </vt:vector>
  </TitlesOfParts>
  <Company>Securian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cp854</dc:creator>
  <cp:lastModifiedBy>Lutz, Nicole P.</cp:lastModifiedBy>
  <cp:revision>240</cp:revision>
  <cp:lastPrinted>2021-10-07T17:09:32Z</cp:lastPrinted>
  <dcterms:created xsi:type="dcterms:W3CDTF">2018-04-02T20:19:03Z</dcterms:created>
  <dcterms:modified xsi:type="dcterms:W3CDTF">2024-08-12T20:32:47Z</dcterms:modified>
</cp:coreProperties>
</file>