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56" r:id="rId2"/>
    <p:sldId id="409" r:id="rId3"/>
    <p:sldId id="332" r:id="rId4"/>
    <p:sldId id="419" r:id="rId5"/>
    <p:sldId id="325" r:id="rId6"/>
    <p:sldId id="296" r:id="rId7"/>
    <p:sldId id="421" r:id="rId8"/>
    <p:sldId id="422" r:id="rId9"/>
    <p:sldId id="423" r:id="rId10"/>
    <p:sldId id="425" r:id="rId11"/>
    <p:sldId id="424" r:id="rId12"/>
    <p:sldId id="426" r:id="rId13"/>
    <p:sldId id="414" r:id="rId14"/>
    <p:sldId id="437" r:id="rId15"/>
    <p:sldId id="335" r:id="rId16"/>
    <p:sldId id="429" r:id="rId17"/>
    <p:sldId id="430" r:id="rId18"/>
    <p:sldId id="431" r:id="rId19"/>
    <p:sldId id="432" r:id="rId20"/>
    <p:sldId id="438" r:id="rId21"/>
    <p:sldId id="439" r:id="rId22"/>
    <p:sldId id="433" r:id="rId23"/>
    <p:sldId id="434" r:id="rId24"/>
    <p:sldId id="435" r:id="rId25"/>
    <p:sldId id="436"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C93D"/>
    <a:srgbClr val="CEDC27"/>
    <a:srgbClr val="C7C8C7"/>
    <a:srgbClr val="0AA147"/>
    <a:srgbClr val="F2F2F2"/>
    <a:srgbClr val="0C7B40"/>
    <a:srgbClr val="1E38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88040" autoAdjust="0"/>
  </p:normalViewPr>
  <p:slideViewPr>
    <p:cSldViewPr snapToGrid="0">
      <p:cViewPr>
        <p:scale>
          <a:sx n="368" d="100"/>
          <a:sy n="368" d="100"/>
        </p:scale>
        <p:origin x="-472" y="-13100"/>
      </p:cViewPr>
      <p:guideLst/>
    </p:cSldViewPr>
  </p:slideViewPr>
  <p:notesTextViewPr>
    <p:cViewPr>
      <p:scale>
        <a:sx n="1" d="1"/>
        <a:sy n="1" d="1"/>
      </p:scale>
      <p:origin x="0" y="0"/>
    </p:cViewPr>
  </p:notesTextViewPr>
  <p:sorterViewPr>
    <p:cViewPr>
      <p:scale>
        <a:sx n="100" d="100"/>
        <a:sy n="100" d="100"/>
      </p:scale>
      <p:origin x="0" y="-43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16E79B-C22B-47A4-BA8F-AE0991A8A041}" type="datetimeFigureOut">
              <a:rPr lang="en-US" smtClean="0"/>
              <a:t>01/22/2024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9EAC4-7768-4D16-8D21-455BD21DFB5B}" type="slidenum">
              <a:rPr lang="en-US" smtClean="0"/>
              <a:t>‹#›</a:t>
            </a:fld>
            <a:endParaRPr lang="en-US"/>
          </a:p>
        </p:txBody>
      </p:sp>
    </p:spTree>
    <p:extLst>
      <p:ext uri="{BB962C8B-B14F-4D97-AF65-F5344CB8AC3E}">
        <p14:creationId xmlns:p14="http://schemas.microsoft.com/office/powerpoint/2010/main" val="14420495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 slide when Securian Financial home office, product line wholesaler, or regional vice president</a:t>
            </a:r>
            <a:r>
              <a:rPr lang="en-US" baseline="0" dirty="0"/>
              <a:t> delivers the seminar.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5"/>
          </p:nvPr>
        </p:nvSpPr>
        <p:spPr/>
        <p:txBody>
          <a:bodyPr/>
          <a:lstStyle/>
          <a:p>
            <a:fld id="{4229EAC4-7768-4D16-8D21-455BD21DFB5B}" type="slidenum">
              <a:rPr lang="en-US" smtClean="0"/>
              <a:t>1</a:t>
            </a:fld>
            <a:endParaRPr lang="en-US"/>
          </a:p>
        </p:txBody>
      </p:sp>
    </p:spTree>
    <p:extLst>
      <p:ext uri="{BB962C8B-B14F-4D97-AF65-F5344CB8AC3E}">
        <p14:creationId xmlns:p14="http://schemas.microsoft.com/office/powerpoint/2010/main" val="32364739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10</a:t>
            </a:fld>
            <a:endParaRPr lang="en-US"/>
          </a:p>
        </p:txBody>
      </p:sp>
    </p:spTree>
    <p:extLst>
      <p:ext uri="{BB962C8B-B14F-4D97-AF65-F5344CB8AC3E}">
        <p14:creationId xmlns:p14="http://schemas.microsoft.com/office/powerpoint/2010/main" val="846890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11</a:t>
            </a:fld>
            <a:endParaRPr lang="en-US"/>
          </a:p>
        </p:txBody>
      </p:sp>
    </p:spTree>
    <p:extLst>
      <p:ext uri="{BB962C8B-B14F-4D97-AF65-F5344CB8AC3E}">
        <p14:creationId xmlns:p14="http://schemas.microsoft.com/office/powerpoint/2010/main" val="357728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12</a:t>
            </a:fld>
            <a:endParaRPr lang="en-US"/>
          </a:p>
        </p:txBody>
      </p:sp>
    </p:spTree>
    <p:extLst>
      <p:ext uri="{BB962C8B-B14F-4D97-AF65-F5344CB8AC3E}">
        <p14:creationId xmlns:p14="http://schemas.microsoft.com/office/powerpoint/2010/main" val="3372936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13</a:t>
            </a:fld>
            <a:endParaRPr lang="en-US"/>
          </a:p>
        </p:txBody>
      </p:sp>
    </p:spTree>
    <p:extLst>
      <p:ext uri="{BB962C8B-B14F-4D97-AF65-F5344CB8AC3E}">
        <p14:creationId xmlns:p14="http://schemas.microsoft.com/office/powerpoint/2010/main" val="4264417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14</a:t>
            </a:fld>
            <a:endParaRPr lang="en-US"/>
          </a:p>
        </p:txBody>
      </p:sp>
    </p:spTree>
    <p:extLst>
      <p:ext uri="{BB962C8B-B14F-4D97-AF65-F5344CB8AC3E}">
        <p14:creationId xmlns:p14="http://schemas.microsoft.com/office/powerpoint/2010/main" val="3801628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15</a:t>
            </a:fld>
            <a:endParaRPr lang="en-US"/>
          </a:p>
        </p:txBody>
      </p:sp>
    </p:spTree>
    <p:extLst>
      <p:ext uri="{BB962C8B-B14F-4D97-AF65-F5344CB8AC3E}">
        <p14:creationId xmlns:p14="http://schemas.microsoft.com/office/powerpoint/2010/main" val="31123146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a:t>
            </a:r>
            <a:r>
              <a:rPr lang="en-US" dirty="0"/>
              <a:t>chart </a:t>
            </a:r>
            <a:r>
              <a:rPr lang="en-US"/>
              <a:t>with audience</a:t>
            </a:r>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16</a:t>
            </a:fld>
            <a:endParaRPr lang="en-US"/>
          </a:p>
        </p:txBody>
      </p:sp>
    </p:spTree>
    <p:extLst>
      <p:ext uri="{BB962C8B-B14F-4D97-AF65-F5344CB8AC3E}">
        <p14:creationId xmlns:p14="http://schemas.microsoft.com/office/powerpoint/2010/main" val="4197656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17</a:t>
            </a:fld>
            <a:endParaRPr lang="en-US"/>
          </a:p>
        </p:txBody>
      </p:sp>
    </p:spTree>
    <p:extLst>
      <p:ext uri="{BB962C8B-B14F-4D97-AF65-F5344CB8AC3E}">
        <p14:creationId xmlns:p14="http://schemas.microsoft.com/office/powerpoint/2010/main" val="2387243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including disclosure at bottom</a:t>
            </a:r>
          </a:p>
        </p:txBody>
      </p:sp>
      <p:sp>
        <p:nvSpPr>
          <p:cNvPr id="4" name="Slide Number Placeholder 3"/>
          <p:cNvSpPr>
            <a:spLocks noGrp="1"/>
          </p:cNvSpPr>
          <p:nvPr>
            <p:ph type="sldNum" sz="quarter" idx="5"/>
          </p:nvPr>
        </p:nvSpPr>
        <p:spPr/>
        <p:txBody>
          <a:bodyPr/>
          <a:lstStyle/>
          <a:p>
            <a:fld id="{4229EAC4-7768-4D16-8D21-455BD21DFB5B}" type="slidenum">
              <a:rPr lang="en-US" smtClean="0"/>
              <a:t>18</a:t>
            </a:fld>
            <a:endParaRPr lang="en-US"/>
          </a:p>
        </p:txBody>
      </p:sp>
    </p:spTree>
    <p:extLst>
      <p:ext uri="{BB962C8B-B14F-4D97-AF65-F5344CB8AC3E}">
        <p14:creationId xmlns:p14="http://schemas.microsoft.com/office/powerpoint/2010/main" val="3508801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19</a:t>
            </a:fld>
            <a:endParaRPr lang="en-US"/>
          </a:p>
        </p:txBody>
      </p:sp>
    </p:spTree>
    <p:extLst>
      <p:ext uri="{BB962C8B-B14F-4D97-AF65-F5344CB8AC3E}">
        <p14:creationId xmlns:p14="http://schemas.microsoft.com/office/powerpoint/2010/main" val="34107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369888"/>
            <a:ext cx="4321175" cy="3240087"/>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&lt;Note to presenter: use this</a:t>
            </a:r>
            <a:r>
              <a:rPr lang="en-US" baseline="0" dirty="0"/>
              <a:t> slide when a financial professional delivers the presentation; be sure to include appropriate firm disclosures. This presentation is laid out with all content, including what would normally be speakers notes, on screen to facilitate remote presentation&gt;</a:t>
            </a:r>
            <a:endParaRPr lang="en-US" dirty="0"/>
          </a:p>
          <a:p>
            <a:endParaRPr lang="en-US" dirty="0"/>
          </a:p>
          <a:p>
            <a:r>
              <a:rPr lang="en-US" dirty="0"/>
              <a:t>General introductions</a:t>
            </a:r>
          </a:p>
        </p:txBody>
      </p:sp>
      <p:sp>
        <p:nvSpPr>
          <p:cNvPr id="4" name="Slide Number Placeholder 3"/>
          <p:cNvSpPr>
            <a:spLocks noGrp="1"/>
          </p:cNvSpPr>
          <p:nvPr>
            <p:ph type="sldNum" sz="quarter" idx="10"/>
          </p:nvPr>
        </p:nvSpPr>
        <p:spPr/>
        <p:txBody>
          <a:bodyPr/>
          <a:lstStyle/>
          <a:p>
            <a:fld id="{4F3E1D09-1D10-476B-87F3-22F96DB9C743}" type="slidenum">
              <a:rPr lang="en-US" smtClean="0"/>
              <a:t>2</a:t>
            </a:fld>
            <a:endParaRPr lang="en-US"/>
          </a:p>
        </p:txBody>
      </p:sp>
    </p:spTree>
    <p:extLst>
      <p:ext uri="{BB962C8B-B14F-4D97-AF65-F5344CB8AC3E}">
        <p14:creationId xmlns:p14="http://schemas.microsoft.com/office/powerpoint/2010/main" val="13337126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20</a:t>
            </a:fld>
            <a:endParaRPr lang="en-US"/>
          </a:p>
        </p:txBody>
      </p:sp>
    </p:spTree>
    <p:extLst>
      <p:ext uri="{BB962C8B-B14F-4D97-AF65-F5344CB8AC3E}">
        <p14:creationId xmlns:p14="http://schemas.microsoft.com/office/powerpoint/2010/main" val="2643261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21</a:t>
            </a:fld>
            <a:endParaRPr lang="en-US"/>
          </a:p>
        </p:txBody>
      </p:sp>
    </p:spTree>
    <p:extLst>
      <p:ext uri="{BB962C8B-B14F-4D97-AF65-F5344CB8AC3E}">
        <p14:creationId xmlns:p14="http://schemas.microsoft.com/office/powerpoint/2010/main" val="3754910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22</a:t>
            </a:fld>
            <a:endParaRPr lang="en-US"/>
          </a:p>
        </p:txBody>
      </p:sp>
    </p:spTree>
    <p:extLst>
      <p:ext uri="{BB962C8B-B14F-4D97-AF65-F5344CB8AC3E}">
        <p14:creationId xmlns:p14="http://schemas.microsoft.com/office/powerpoint/2010/main" val="1839805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4229EAC4-7768-4D16-8D21-455BD21DFB5B}" type="slidenum">
              <a:rPr lang="en-US" smtClean="0"/>
              <a:t>23</a:t>
            </a:fld>
            <a:endParaRPr lang="en-US"/>
          </a:p>
        </p:txBody>
      </p:sp>
    </p:spTree>
    <p:extLst>
      <p:ext uri="{BB962C8B-B14F-4D97-AF65-F5344CB8AC3E}">
        <p14:creationId xmlns:p14="http://schemas.microsoft.com/office/powerpoint/2010/main" val="3473286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good opportunity to take questions from your audience.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24</a:t>
            </a:fld>
            <a:endParaRPr lang="en-US"/>
          </a:p>
        </p:txBody>
      </p:sp>
    </p:spTree>
    <p:extLst>
      <p:ext uri="{BB962C8B-B14F-4D97-AF65-F5344CB8AC3E}">
        <p14:creationId xmlns:p14="http://schemas.microsoft.com/office/powerpoint/2010/main" val="141009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Presenters, be sure to land on this slide and let it show while you wrap up your remarks.</a:t>
            </a:r>
          </a:p>
          <a:p>
            <a:endParaRPr lang="en-US" dirty="0"/>
          </a:p>
        </p:txBody>
      </p:sp>
      <p:sp>
        <p:nvSpPr>
          <p:cNvPr id="4" name="Slide Number Placeholder 3"/>
          <p:cNvSpPr>
            <a:spLocks noGrp="1"/>
          </p:cNvSpPr>
          <p:nvPr>
            <p:ph type="sldNum" sz="quarter" idx="10"/>
          </p:nvPr>
        </p:nvSpPr>
        <p:spPr/>
        <p:txBody>
          <a:bodyPr/>
          <a:lstStyle/>
          <a:p>
            <a:fld id="{F7D1C772-F33A-48AD-B554-8B3C11ACCDAF}" type="slidenum">
              <a:rPr lang="en-US" smtClean="0"/>
              <a:t>25</a:t>
            </a:fld>
            <a:endParaRPr lang="en-US"/>
          </a:p>
        </p:txBody>
      </p:sp>
    </p:spTree>
    <p:extLst>
      <p:ext uri="{BB962C8B-B14F-4D97-AF65-F5344CB8AC3E}">
        <p14:creationId xmlns:p14="http://schemas.microsoft.com/office/powerpoint/2010/main" val="1582662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3</a:t>
            </a:fld>
            <a:endParaRPr lang="en-US"/>
          </a:p>
        </p:txBody>
      </p:sp>
    </p:spTree>
    <p:extLst>
      <p:ext uri="{BB962C8B-B14F-4D97-AF65-F5344CB8AC3E}">
        <p14:creationId xmlns:p14="http://schemas.microsoft.com/office/powerpoint/2010/main" val="3523592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A02934F3-05B7-D14B-B400-9EEB19E9C44A}" type="slidenum">
              <a:rPr lang="en-US" smtClean="0"/>
              <a:t>4</a:t>
            </a:fld>
            <a:endParaRPr lang="en-US"/>
          </a:p>
        </p:txBody>
      </p:sp>
    </p:spTree>
    <p:extLst>
      <p:ext uri="{BB962C8B-B14F-4D97-AF65-F5344CB8AC3E}">
        <p14:creationId xmlns:p14="http://schemas.microsoft.com/office/powerpoint/2010/main" val="189025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a:t>
            </a:r>
          </a:p>
        </p:txBody>
      </p:sp>
      <p:sp>
        <p:nvSpPr>
          <p:cNvPr id="4" name="Slide Number Placeholder 3"/>
          <p:cNvSpPr>
            <a:spLocks noGrp="1"/>
          </p:cNvSpPr>
          <p:nvPr>
            <p:ph type="sldNum" sz="quarter" idx="5"/>
          </p:nvPr>
        </p:nvSpPr>
        <p:spPr/>
        <p:txBody>
          <a:bodyPr/>
          <a:lstStyle/>
          <a:p>
            <a:fld id="{4229EAC4-7768-4D16-8D21-455BD21DFB5B}" type="slidenum">
              <a:rPr lang="en-US" smtClean="0"/>
              <a:t>5</a:t>
            </a:fld>
            <a:endParaRPr lang="en-US"/>
          </a:p>
        </p:txBody>
      </p:sp>
    </p:spTree>
    <p:extLst>
      <p:ext uri="{BB962C8B-B14F-4D97-AF65-F5344CB8AC3E}">
        <p14:creationId xmlns:p14="http://schemas.microsoft.com/office/powerpoint/2010/main" val="195786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6</a:t>
            </a:fld>
            <a:endParaRPr lang="en-US"/>
          </a:p>
        </p:txBody>
      </p:sp>
    </p:spTree>
    <p:extLst>
      <p:ext uri="{BB962C8B-B14F-4D97-AF65-F5344CB8AC3E}">
        <p14:creationId xmlns:p14="http://schemas.microsoft.com/office/powerpoint/2010/main" val="4222959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7</a:t>
            </a:fld>
            <a:endParaRPr lang="en-US"/>
          </a:p>
        </p:txBody>
      </p:sp>
    </p:spTree>
    <p:extLst>
      <p:ext uri="{BB962C8B-B14F-4D97-AF65-F5344CB8AC3E}">
        <p14:creationId xmlns:p14="http://schemas.microsoft.com/office/powerpoint/2010/main" val="400794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8</a:t>
            </a:fld>
            <a:endParaRPr lang="en-US"/>
          </a:p>
        </p:txBody>
      </p:sp>
    </p:spTree>
    <p:extLst>
      <p:ext uri="{BB962C8B-B14F-4D97-AF65-F5344CB8AC3E}">
        <p14:creationId xmlns:p14="http://schemas.microsoft.com/office/powerpoint/2010/main" val="3784201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endParaRPr lang="en-US" dirty="0"/>
          </a:p>
        </p:txBody>
      </p:sp>
      <p:sp>
        <p:nvSpPr>
          <p:cNvPr id="4" name="Slide Number Placeholder 3"/>
          <p:cNvSpPr>
            <a:spLocks noGrp="1"/>
          </p:cNvSpPr>
          <p:nvPr>
            <p:ph type="sldNum" sz="quarter" idx="5"/>
          </p:nvPr>
        </p:nvSpPr>
        <p:spPr/>
        <p:txBody>
          <a:bodyPr/>
          <a:lstStyle/>
          <a:p>
            <a:fld id="{A02934F3-05B7-D14B-B400-9EEB19E9C44A}" type="slidenum">
              <a:rPr lang="en-US" smtClean="0"/>
              <a:t>9</a:t>
            </a:fld>
            <a:endParaRPr lang="en-US"/>
          </a:p>
        </p:txBody>
      </p:sp>
    </p:spTree>
    <p:extLst>
      <p:ext uri="{BB962C8B-B14F-4D97-AF65-F5344CB8AC3E}">
        <p14:creationId xmlns:p14="http://schemas.microsoft.com/office/powerpoint/2010/main" val="37435533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4510314"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1" y="2560320"/>
            <a:ext cx="3815540" cy="576072"/>
          </a:xfrm>
        </p:spPr>
        <p:txBody>
          <a:bodyPr>
            <a:noAutofit/>
          </a:bodyPr>
          <a:lstStyle>
            <a:lvl1pPr marL="0" indent="0" algn="l">
              <a:lnSpc>
                <a:spcPts val="1650"/>
              </a:lnSpc>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Kicker 20pt Arial </a:t>
            </a:r>
          </a:p>
        </p:txBody>
      </p:sp>
      <p:sp>
        <p:nvSpPr>
          <p:cNvPr id="8" name="Content Placeholder 7"/>
          <p:cNvSpPr>
            <a:spLocks noGrp="1"/>
          </p:cNvSpPr>
          <p:nvPr>
            <p:ph sz="quarter" idx="10" hasCustomPrompt="1"/>
          </p:nvPr>
        </p:nvSpPr>
        <p:spPr>
          <a:xfrm>
            <a:off x="685535" y="3758184"/>
            <a:ext cx="3816153" cy="219456"/>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85537" y="3986784"/>
            <a:ext cx="3816152" cy="219456"/>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85537" y="4279392"/>
            <a:ext cx="3815804" cy="219456"/>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85537" y="4498848"/>
            <a:ext cx="381580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85537" y="4782312"/>
            <a:ext cx="3815804" cy="219456"/>
          </a:xfrm>
        </p:spPr>
        <p:txBody>
          <a:bodyPr>
            <a:noAutofit/>
          </a:bodyPr>
          <a:lstStyle>
            <a:lvl1pPr marL="0" indent="0">
              <a:lnSpc>
                <a:spcPts val="1200"/>
              </a:lnSpc>
              <a:buFontTx/>
              <a:buNone/>
              <a:defRPr sz="1050" b="1">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85537" y="5010912"/>
            <a:ext cx="3815804" cy="219456"/>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1341" y="1130302"/>
            <a:ext cx="4642658" cy="4584469"/>
          </a:xfrm>
          <a:prstGeom prst="rect">
            <a:avLst/>
          </a:prstGeom>
        </p:spPr>
      </p:pic>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94416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tatement Divider (Grass)">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462846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Statement Divider (Gras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accent1"/>
                </a:solidFill>
              </a:defRPr>
            </a:lvl1pPr>
          </a:lstStyle>
          <a:p>
            <a:r>
              <a:rPr lang="en-US" dirty="0"/>
              <a:t>Large text impact slide </a:t>
            </a:r>
            <a:br>
              <a:rPr lang="en-US" dirty="0"/>
            </a:br>
            <a:r>
              <a:rPr lang="en-US" dirty="0"/>
              <a:t>66pt Arial bold</a:t>
            </a:r>
            <a:br>
              <a:rPr lang="en-US" dirty="0"/>
            </a:br>
            <a:endParaRPr lang="en-US" dirty="0"/>
          </a:p>
        </p:txBody>
      </p:sp>
      <p:sp>
        <p:nvSpPr>
          <p:cNvPr id="5"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1360269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Divider Large Quote">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350"/>
          </a:p>
        </p:txBody>
      </p:sp>
      <p:sp>
        <p:nvSpPr>
          <p:cNvPr id="2" name="Title 1"/>
          <p:cNvSpPr>
            <a:spLocks noGrp="1"/>
          </p:cNvSpPr>
          <p:nvPr>
            <p:ph type="title" hasCustomPrompt="1"/>
          </p:nvPr>
        </p:nvSpPr>
        <p:spPr>
          <a:xfrm>
            <a:off x="1298448" y="1920240"/>
            <a:ext cx="6611112" cy="3639312"/>
          </a:xfrm>
        </p:spPr>
        <p:txBody>
          <a:bodyPr anchor="t">
            <a:noAutofit/>
          </a:bodyPr>
          <a:lstStyle>
            <a:lvl1pPr>
              <a:lnSpc>
                <a:spcPts val="3375"/>
              </a:lnSpc>
              <a:defRPr sz="3000" baseline="0">
                <a:solidFill>
                  <a:schemeClr val="bg1"/>
                </a:solidFill>
              </a:defRPr>
            </a:lvl1pPr>
          </a:lstStyle>
          <a:p>
            <a:r>
              <a:rPr lang="en-US" dirty="0"/>
              <a:t>Large statement message</a:t>
            </a:r>
            <a:br>
              <a:rPr lang="en-US" dirty="0"/>
            </a:br>
            <a:r>
              <a:rPr lang="en-US" dirty="0"/>
              <a:t>or pull quote 40pt Arial bold </a:t>
            </a:r>
            <a:r>
              <a:rPr lang="en-US" dirty="0" err="1"/>
              <a:t>pudam</a:t>
            </a:r>
            <a:r>
              <a:rPr lang="en-US" dirty="0"/>
              <a:t> </a:t>
            </a:r>
            <a:r>
              <a:rPr lang="en-US" dirty="0" err="1"/>
              <a:t>nosecti</a:t>
            </a:r>
            <a:r>
              <a:rPr lang="en-US" dirty="0"/>
              <a:t> </a:t>
            </a:r>
            <a:r>
              <a:rPr lang="en-US" dirty="0" err="1"/>
              <a:t>nos</a:t>
            </a:r>
            <a:r>
              <a:rPr lang="en-US" dirty="0"/>
              <a:t> alit in </a:t>
            </a:r>
            <a:r>
              <a:rPr lang="en-US" dirty="0" err="1"/>
              <a:t>nos</a:t>
            </a:r>
            <a:r>
              <a:rPr lang="en-US" dirty="0"/>
              <a:t> et di.”</a:t>
            </a:r>
          </a:p>
        </p:txBody>
      </p:sp>
      <p:sp>
        <p:nvSpPr>
          <p:cNvPr id="6" name="object 3"/>
          <p:cNvSpPr txBox="1"/>
          <p:nvPr/>
        </p:nvSpPr>
        <p:spPr>
          <a:xfrm>
            <a:off x="517651" y="1680197"/>
            <a:ext cx="558800" cy="1166986"/>
          </a:xfrm>
          <a:prstGeom prst="rect">
            <a:avLst/>
          </a:prstGeom>
        </p:spPr>
        <p:txBody>
          <a:bodyPr vert="horz" wrap="square" lIns="0" tIns="9525" rIns="0" bIns="0" rtlCol="0">
            <a:spAutoFit/>
          </a:bodyPr>
          <a:lstStyle/>
          <a:p>
            <a:pPr marL="9525">
              <a:lnSpc>
                <a:spcPct val="100000"/>
              </a:lnSpc>
              <a:spcBef>
                <a:spcPts val="75"/>
              </a:spcBef>
            </a:pPr>
            <a:r>
              <a:rPr sz="7500" b="1" dirty="0">
                <a:solidFill>
                  <a:srgbClr val="FFFFFF"/>
                </a:solidFill>
                <a:latin typeface="+mj-lt"/>
                <a:cs typeface="HurmeGeometricSans3-SemiBold"/>
              </a:rPr>
              <a:t>“</a:t>
            </a:r>
            <a:endParaRPr sz="7500" dirty="0">
              <a:latin typeface="+mj-lt"/>
              <a:cs typeface="HurmeGeometricSans3-SemiBold"/>
            </a:endParaRPr>
          </a:p>
        </p:txBody>
      </p:sp>
      <p:sp>
        <p:nvSpPr>
          <p:cNvPr id="10" name="object 4"/>
          <p:cNvSpPr txBox="1"/>
          <p:nvPr/>
        </p:nvSpPr>
        <p:spPr>
          <a:xfrm>
            <a:off x="7913690" y="1629398"/>
            <a:ext cx="565150" cy="1166986"/>
          </a:xfrm>
          <a:prstGeom prst="rect">
            <a:avLst/>
          </a:prstGeom>
        </p:spPr>
        <p:txBody>
          <a:bodyPr vert="horz" wrap="square" lIns="0" tIns="9525" rIns="0" bIns="0" rtlCol="0">
            <a:spAutoFit/>
          </a:bodyPr>
          <a:lstStyle/>
          <a:p>
            <a:pPr marL="9525">
              <a:lnSpc>
                <a:spcPct val="100000"/>
              </a:lnSpc>
              <a:spcBef>
                <a:spcPts val="75"/>
              </a:spcBef>
            </a:pPr>
            <a:endParaRPr sz="7500" dirty="0">
              <a:latin typeface="+mj-lt"/>
              <a:cs typeface="HurmeGeometricSans3-SemiBold"/>
            </a:endParaRPr>
          </a:p>
        </p:txBody>
      </p:sp>
      <p:sp>
        <p:nvSpPr>
          <p:cNvPr id="4" name="Text Placeholder 3"/>
          <p:cNvSpPr>
            <a:spLocks noGrp="1"/>
          </p:cNvSpPr>
          <p:nvPr>
            <p:ph type="body" sz="quarter" idx="10" hasCustomPrompt="1"/>
          </p:nvPr>
        </p:nvSpPr>
        <p:spPr>
          <a:xfrm>
            <a:off x="1289051" y="5694365"/>
            <a:ext cx="4979320" cy="365125"/>
          </a:xfrm>
        </p:spPr>
        <p:txBody>
          <a:bodyPr>
            <a:noAutofit/>
          </a:bodyPr>
          <a:lstStyle>
            <a:lvl1pPr marL="0" indent="0">
              <a:buNone/>
              <a:defRPr sz="1500" baseline="0">
                <a:solidFill>
                  <a:schemeClr val="tx2"/>
                </a:solidFill>
              </a:defRPr>
            </a:lvl1pPr>
            <a:lvl2pPr marL="175022" indent="0">
              <a:buNone/>
              <a:defRPr sz="1200"/>
            </a:lvl2pPr>
            <a:lvl3pPr marL="348854" indent="0">
              <a:buNone/>
              <a:defRPr sz="1200"/>
            </a:lvl3pPr>
            <a:lvl4pPr marL="1028700" indent="0">
              <a:buNone/>
              <a:defRPr sz="1200"/>
            </a:lvl4pPr>
            <a:lvl5pPr marL="1371600" indent="0">
              <a:buNone/>
              <a:defRPr sz="1200"/>
            </a:lvl5pPr>
          </a:lstStyle>
          <a:p>
            <a:pPr lvl="0"/>
            <a:r>
              <a:rPr lang="en-US" dirty="0"/>
              <a:t>FIRSTNAME LASTNAME</a:t>
            </a:r>
          </a:p>
        </p:txBody>
      </p:sp>
    </p:spTree>
    <p:extLst>
      <p:ext uri="{BB962C8B-B14F-4D97-AF65-F5344CB8AC3E}">
        <p14:creationId xmlns:p14="http://schemas.microsoft.com/office/powerpoint/2010/main" val="741008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ullets-Standard High-Level_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2596502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ullets 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2080"/>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10100" y="3127248"/>
            <a:ext cx="3810000" cy="346405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2321128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7772400" cy="3949918"/>
          </a:xfrm>
        </p:spPr>
        <p:txBody>
          <a:bodyPr>
            <a:noAutofit/>
          </a:bodyPr>
          <a:lstStyle>
            <a:lvl1pPr marL="0" indent="0">
              <a:buFontTx/>
              <a:buNone/>
              <a:defRPr>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 </a:t>
            </a:r>
            <a:r>
              <a:rPr lang="en-US" dirty="0" err="1"/>
              <a:t>explam</a:t>
            </a:r>
            <a:r>
              <a:rPr lang="en-US" dirty="0"/>
              <a:t>, et quam </a:t>
            </a:r>
            <a:r>
              <a:rPr lang="en-US" dirty="0" err="1"/>
              <a:t>quiam</a:t>
            </a:r>
            <a:r>
              <a:rPr lang="en-US" dirty="0"/>
              <a:t>, </a:t>
            </a:r>
            <a:r>
              <a:rPr lang="en-US" dirty="0" err="1"/>
              <a:t>ilitas</a:t>
            </a:r>
            <a:r>
              <a:rPr lang="en-US" dirty="0"/>
              <a:t> </a:t>
            </a:r>
            <a:r>
              <a:rPr lang="en-US" dirty="0" err="1"/>
              <a:t>deliat</a:t>
            </a:r>
            <a:r>
              <a:rPr lang="en-US" dirty="0"/>
              <a:t> </a:t>
            </a:r>
            <a:r>
              <a:rPr lang="en-US" dirty="0" err="1"/>
              <a:t>quis</a:t>
            </a:r>
            <a:r>
              <a:rPr lang="en-US" dirty="0"/>
              <a:t> </a:t>
            </a:r>
            <a:r>
              <a:rPr lang="en-US" dirty="0" err="1"/>
              <a:t>escimodio</a:t>
            </a:r>
            <a:r>
              <a:rPr lang="en-US" dirty="0"/>
              <a:t>. </a:t>
            </a:r>
            <a:r>
              <a:rPr lang="en-US" dirty="0" err="1"/>
              <a:t>Ita</a:t>
            </a:r>
            <a:r>
              <a:rPr lang="en-US" dirty="0"/>
              <a:t> </a:t>
            </a:r>
            <a:r>
              <a:rPr lang="en-US" dirty="0" err="1"/>
              <a:t>cubalica</a:t>
            </a:r>
            <a:r>
              <a:rPr lang="en-US" dirty="0"/>
              <a:t> in rest, </a:t>
            </a:r>
            <a:r>
              <a:rPr lang="en-US" dirty="0" err="1"/>
              <a:t>tendit</a:t>
            </a:r>
            <a:r>
              <a:rPr lang="en-US" dirty="0"/>
              <a:t> </a:t>
            </a:r>
            <a:r>
              <a:rPr lang="en-US" dirty="0" err="1"/>
              <a:t>omnis</a:t>
            </a:r>
            <a:r>
              <a:rPr lang="en-US" dirty="0"/>
              <a:t> el </a:t>
            </a:r>
            <a:r>
              <a:rPr lang="en-US" dirty="0" err="1"/>
              <a:t>iuntur</a:t>
            </a:r>
            <a:r>
              <a:rPr lang="en-US" dirty="0"/>
              <a:t>, </a:t>
            </a:r>
            <a:r>
              <a:rPr lang="en-US" dirty="0" err="1"/>
              <a:t>quat</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3306423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 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3131127"/>
            <a:ext cx="3810000" cy="3305958"/>
          </a:xfrm>
        </p:spPr>
        <p:txBody>
          <a:bodyPr>
            <a:noAutofit/>
          </a:bodyPr>
          <a:lstStyle>
            <a:lvl1pPr marL="0" indent="0">
              <a:lnSpc>
                <a:spcPts val="1650"/>
              </a:lnSpc>
              <a:buFontTx/>
              <a:buNone/>
              <a:defRPr sz="1500" b="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ontent Placeholder 2"/>
          <p:cNvSpPr>
            <a:spLocks noGrp="1"/>
          </p:cNvSpPr>
          <p:nvPr>
            <p:ph idx="10" hasCustomPrompt="1"/>
          </p:nvPr>
        </p:nvSpPr>
        <p:spPr>
          <a:xfrm>
            <a:off x="4627420" y="3131127"/>
            <a:ext cx="3830781" cy="3305958"/>
          </a:xfrm>
        </p:spPr>
        <p:txBody>
          <a:bodyPr>
            <a:noAutofit/>
          </a:bodyPr>
          <a:lstStyle>
            <a:lvl1pPr marL="0" indent="0">
              <a:lnSpc>
                <a:spcPts val="1650"/>
              </a:lnSpc>
              <a:buFontTx/>
              <a:buNone/>
              <a:defRPr sz="1500">
                <a:solidFill>
                  <a:schemeClr val="tx1"/>
                </a:solidFill>
              </a:defRPr>
            </a:lvl1pPr>
          </a:lstStyle>
          <a:p>
            <a:pPr lvl="0"/>
            <a:r>
              <a:rPr lang="en-US" dirty="0"/>
              <a:t>Intro copy 20pt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 </a:t>
            </a:r>
            <a:r>
              <a:rPr lang="en-US" dirty="0" err="1"/>
              <a:t>secae</a:t>
            </a:r>
            <a:r>
              <a:rPr lang="en-US" dirty="0"/>
              <a:t>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p>
        </p:txBody>
      </p:sp>
      <p:sp>
        <p:nvSpPr>
          <p:cNvPr id="6" name="Content Placeholder 2"/>
          <p:cNvSpPr>
            <a:spLocks noGrp="1"/>
          </p:cNvSpPr>
          <p:nvPr>
            <p:ph sz="half" idx="11" hasCustomPrompt="1"/>
          </p:nvPr>
        </p:nvSpPr>
        <p:spPr>
          <a:xfrm>
            <a:off x="70090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
        <p:nvSpPr>
          <p:cNvPr id="8" name="Content Placeholder 2"/>
          <p:cNvSpPr>
            <a:spLocks noGrp="1"/>
          </p:cNvSpPr>
          <p:nvPr>
            <p:ph sz="half" idx="12" hasCustomPrompt="1"/>
          </p:nvPr>
        </p:nvSpPr>
        <p:spPr>
          <a:xfrm>
            <a:off x="4629912" y="2487171"/>
            <a:ext cx="3828288" cy="449995"/>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Subhead 24pt Arial bold</a:t>
            </a:r>
          </a:p>
        </p:txBody>
      </p:sp>
    </p:spTree>
    <p:extLst>
      <p:ext uri="{BB962C8B-B14F-4D97-AF65-F5344CB8AC3E}">
        <p14:creationId xmlns:p14="http://schemas.microsoft.com/office/powerpoint/2010/main" val="30198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4102318"/>
          </a:xfrm>
        </p:spPr>
        <p:txBody>
          <a:bodyPr>
            <a:noAutofit/>
          </a:bodyPr>
          <a:lstStyle>
            <a:lvl1pPr marL="0" indent="0">
              <a:buFontTx/>
              <a:buNone/>
              <a:defRPr baseline="0">
                <a:solidFill>
                  <a:schemeClr val="tx1"/>
                </a:solidFill>
              </a:defRPr>
            </a:lvl1pPr>
          </a:lstStyle>
          <a:p>
            <a:pPr lvl="0"/>
            <a:r>
              <a:rPr lang="en-US" dirty="0"/>
              <a:t>Intro copy 24pt Arial regular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Tree>
    <p:extLst>
      <p:ext uri="{BB962C8B-B14F-4D97-AF65-F5344CB8AC3E}">
        <p14:creationId xmlns:p14="http://schemas.microsoft.com/office/powerpoint/2010/main" val="3126108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ullets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60120"/>
          </a:xfrm>
        </p:spPr>
        <p:txBody>
          <a:bodyPr>
            <a:noAutofit/>
          </a:bodyPr>
          <a:lstStyle>
            <a:lvl1pPr>
              <a:defRPr/>
            </a:lvl1pPr>
          </a:lstStyle>
          <a:p>
            <a:r>
              <a:rPr lang="en-US" dirty="0"/>
              <a:t>Headline 30pt</a:t>
            </a:r>
            <a:br>
              <a:rPr lang="en-US" dirty="0"/>
            </a:br>
            <a:r>
              <a:rPr lang="en-US" dirty="0"/>
              <a:t>Arial bold</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305300" cy="5181310"/>
          </a:xfrm>
        </p:spPr>
        <p:txBody>
          <a:bodyPr anchor="ctr">
            <a:normAutofit/>
          </a:bodyPr>
          <a:lstStyle>
            <a:lvl1pPr marL="0" indent="0">
              <a:buFontTx/>
              <a:buNone/>
              <a:defRPr sz="900"/>
            </a:lvl1pPr>
          </a:lstStyle>
          <a:p>
            <a:r>
              <a:rPr lang="en-US"/>
              <a:t>Click icon to add chart</a:t>
            </a:r>
            <a:endParaRPr lang="en-US" dirty="0"/>
          </a:p>
        </p:txBody>
      </p:sp>
      <p:sp>
        <p:nvSpPr>
          <p:cNvPr id="6" name="Content Placeholder 2"/>
          <p:cNvSpPr>
            <a:spLocks noGrp="1"/>
          </p:cNvSpPr>
          <p:nvPr>
            <p:ph idx="1" hasCustomPrompt="1"/>
          </p:nvPr>
        </p:nvSpPr>
        <p:spPr>
          <a:xfrm>
            <a:off x="685800" y="2487168"/>
            <a:ext cx="3810000" cy="4104132"/>
          </a:xfrm>
        </p:spPr>
        <p:txBody>
          <a:bodyPr>
            <a:noAutofit/>
          </a:bodyPr>
          <a:lstStyle>
            <a:lvl1pPr marL="178594" indent="-178594">
              <a:buFont typeface="Arial" panose="020B0604020202020204" pitchFamily="34" charset="0"/>
              <a:buChar char="•"/>
              <a:defRPr>
                <a:solidFill>
                  <a:schemeClr val="tx1"/>
                </a:solidFill>
              </a:defRPr>
            </a:lvl1pPr>
            <a:lvl2pPr>
              <a:defRPr>
                <a:solidFill>
                  <a:schemeClr val="tx1"/>
                </a:solidFill>
              </a:defRPr>
            </a:lvl2pPr>
            <a:lvl3pPr>
              <a:defRPr>
                <a:solidFill>
                  <a:schemeClr val="tx1"/>
                </a:solidFill>
              </a:defRPr>
            </a:lvl3pPr>
          </a:lstStyle>
          <a:p>
            <a:r>
              <a:rPr lang="en-US" dirty="0"/>
              <a:t>Bullet copy 24pt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10455153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67512" y="2487169"/>
            <a:ext cx="7790688" cy="941832"/>
          </a:xfrm>
        </p:spPr>
        <p:txBody>
          <a:bodyPr>
            <a:noAutofit/>
          </a:bodyPr>
          <a:lstStyle>
            <a:lvl1pPr marL="0" indent="0">
              <a:buFontTx/>
              <a:buNone/>
              <a:defRPr b="1" baseline="0">
                <a:solidFill>
                  <a:schemeClr val="accent6"/>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Intro copy 24pt Arial bold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(optional).</a:t>
            </a:r>
          </a:p>
        </p:txBody>
      </p:sp>
      <p:sp>
        <p:nvSpPr>
          <p:cNvPr id="4" name="Content Placeholder 3"/>
          <p:cNvSpPr>
            <a:spLocks noGrp="1"/>
          </p:cNvSpPr>
          <p:nvPr>
            <p:ph sz="half" idx="2" hasCustomPrompt="1"/>
          </p:nvPr>
        </p:nvSpPr>
        <p:spPr>
          <a:xfrm>
            <a:off x="6858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3"/>
          <p:cNvSpPr>
            <a:spLocks noGrp="1"/>
          </p:cNvSpPr>
          <p:nvPr>
            <p:ph sz="half" idx="10" hasCustomPrompt="1"/>
          </p:nvPr>
        </p:nvSpPr>
        <p:spPr>
          <a:xfrm>
            <a:off x="32766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7" name="Content Placeholder 3"/>
          <p:cNvSpPr>
            <a:spLocks noGrp="1"/>
          </p:cNvSpPr>
          <p:nvPr>
            <p:ph sz="half" idx="11" hasCustomPrompt="1"/>
          </p:nvPr>
        </p:nvSpPr>
        <p:spPr>
          <a:xfrm>
            <a:off x="5905500" y="359359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78514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Image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499616"/>
            <a:ext cx="3690257" cy="932688"/>
          </a:xfrm>
        </p:spPr>
        <p:txBody>
          <a:bodyPr anchor="t">
            <a:noAutofit/>
          </a:bodyPr>
          <a:lstStyle>
            <a:lvl1pPr algn="l">
              <a:lnSpc>
                <a:spcPts val="2475"/>
              </a:lnSpc>
              <a:defRPr sz="2400"/>
            </a:lvl1pPr>
          </a:lstStyle>
          <a:p>
            <a:r>
              <a:rPr lang="en-US" dirty="0"/>
              <a:t>Headline 32pt</a:t>
            </a:r>
            <a:br>
              <a:rPr lang="en-US" dirty="0"/>
            </a:br>
            <a:r>
              <a:rPr lang="en-US" dirty="0"/>
              <a:t>Arial bold</a:t>
            </a:r>
          </a:p>
        </p:txBody>
      </p:sp>
      <p:sp>
        <p:nvSpPr>
          <p:cNvPr id="3" name="Subtitle 2"/>
          <p:cNvSpPr>
            <a:spLocks noGrp="1"/>
          </p:cNvSpPr>
          <p:nvPr>
            <p:ph type="subTitle" idx="1" hasCustomPrompt="1"/>
          </p:nvPr>
        </p:nvSpPr>
        <p:spPr>
          <a:xfrm>
            <a:off x="685800" y="2560320"/>
            <a:ext cx="3690256" cy="576072"/>
          </a:xfrm>
        </p:spPr>
        <p:txBody>
          <a:bodyPr>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a:pPr>
            <a:r>
              <a:rPr lang="en-US" dirty="0"/>
              <a:t>Kicker 20pt Arial </a:t>
            </a:r>
          </a:p>
          <a:p>
            <a:br>
              <a:rPr lang="en-US" dirty="0"/>
            </a:br>
            <a:endParaRPr lang="en-US" dirty="0"/>
          </a:p>
        </p:txBody>
      </p:sp>
      <p:sp>
        <p:nvSpPr>
          <p:cNvPr id="8" name="Content Placeholder 7"/>
          <p:cNvSpPr>
            <a:spLocks noGrp="1"/>
          </p:cNvSpPr>
          <p:nvPr>
            <p:ph sz="quarter" idx="10" hasCustomPrompt="1"/>
          </p:nvPr>
        </p:nvSpPr>
        <p:spPr>
          <a:xfrm>
            <a:off x="691842" y="3758184"/>
            <a:ext cx="3684551" cy="228600"/>
          </a:xfrm>
        </p:spPr>
        <p:txBody>
          <a:bodyPr>
            <a:noAutofit/>
          </a:bodyPr>
          <a:lstStyle>
            <a:lvl1pPr marL="0" indent="0">
              <a:lnSpc>
                <a:spcPts val="1200"/>
              </a:lnSpc>
              <a:spcBef>
                <a:spcPts val="0"/>
              </a:spcBef>
              <a:buFontTx/>
              <a:buNone/>
              <a:defRPr sz="1050" b="1">
                <a:solidFill>
                  <a:schemeClr val="tx2"/>
                </a:solidFill>
              </a:defRPr>
            </a:lvl1pPr>
            <a:lvl2pPr marL="175022" indent="0">
              <a:buFontTx/>
              <a:buNone/>
              <a:defRPr sz="1050" b="1">
                <a:solidFill>
                  <a:schemeClr val="tx2"/>
                </a:solidFill>
              </a:defRPr>
            </a:lvl2pPr>
            <a:lvl3pPr marL="348854" indent="0">
              <a:buFontTx/>
              <a:buNone/>
              <a:defRPr sz="1050" b="1">
                <a:solidFill>
                  <a:schemeClr val="tx2"/>
                </a:solidFill>
              </a:defRPr>
            </a:lvl3pPr>
            <a:lvl4pPr marL="1028700" indent="0">
              <a:buFontTx/>
              <a:buNone/>
              <a:defRPr sz="1050" b="1">
                <a:solidFill>
                  <a:schemeClr val="tx2"/>
                </a:solidFill>
              </a:defRPr>
            </a:lvl4pPr>
            <a:lvl5pPr marL="1371600" indent="0">
              <a:buFontTx/>
              <a:buNone/>
              <a:defRPr sz="1050" b="1">
                <a:solidFill>
                  <a:schemeClr val="tx2"/>
                </a:solidFill>
              </a:defRPr>
            </a:lvl5pPr>
          </a:lstStyle>
          <a:p>
            <a:pPr lvl="0"/>
            <a:r>
              <a:rPr lang="en-US" dirty="0"/>
              <a:t>Presenter Name 14pt Arial bold</a:t>
            </a:r>
          </a:p>
        </p:txBody>
      </p:sp>
      <p:sp>
        <p:nvSpPr>
          <p:cNvPr id="10" name="Text Placeholder 9"/>
          <p:cNvSpPr>
            <a:spLocks noGrp="1"/>
          </p:cNvSpPr>
          <p:nvPr>
            <p:ph type="body" sz="quarter" idx="11" hasCustomPrompt="1"/>
          </p:nvPr>
        </p:nvSpPr>
        <p:spPr>
          <a:xfrm>
            <a:off x="691842" y="3986784"/>
            <a:ext cx="3684550" cy="228600"/>
          </a:xfrm>
        </p:spPr>
        <p:txBody>
          <a:bodyPr>
            <a:noAutofit/>
          </a:bodyPr>
          <a:lstStyle>
            <a:lvl1pPr marL="0" indent="0">
              <a:lnSpc>
                <a:spcPts val="1200"/>
              </a:lnSpc>
              <a:buFontTx/>
              <a:buNone/>
              <a:defRPr sz="1050">
                <a:solidFill>
                  <a:schemeClr val="tx1"/>
                </a:solidFill>
              </a:defRPr>
            </a:lvl1pPr>
            <a:lvl2pPr marL="175022" indent="0">
              <a:buFontTx/>
              <a:buNone/>
              <a:defRPr sz="1050">
                <a:solidFill>
                  <a:schemeClr val="tx1"/>
                </a:solidFill>
              </a:defRPr>
            </a:lvl2pPr>
            <a:lvl3pPr marL="348854" indent="0">
              <a:buFontTx/>
              <a:buNone/>
              <a:defRPr sz="1050">
                <a:solidFill>
                  <a:schemeClr val="tx1"/>
                </a:solidFill>
              </a:defRPr>
            </a:lvl3pPr>
            <a:lvl4pPr marL="1028700" indent="0">
              <a:buFontTx/>
              <a:buNone/>
              <a:defRPr sz="1050">
                <a:solidFill>
                  <a:schemeClr val="tx1"/>
                </a:solidFill>
              </a:defRPr>
            </a:lvl4pPr>
            <a:lvl5pPr marL="1371600" indent="0">
              <a:buFontTx/>
              <a:buNone/>
              <a:defRPr sz="1050">
                <a:solidFill>
                  <a:schemeClr val="tx1"/>
                </a:solidFill>
              </a:defRPr>
            </a:lvl5pPr>
          </a:lstStyle>
          <a:p>
            <a:pPr lvl="0"/>
            <a:r>
              <a:rPr lang="nn-NO" dirty="0"/>
              <a:t>Title 14pt Arial</a:t>
            </a:r>
          </a:p>
        </p:txBody>
      </p:sp>
      <p:sp>
        <p:nvSpPr>
          <p:cNvPr id="12" name="Content Placeholder 11"/>
          <p:cNvSpPr>
            <a:spLocks noGrp="1"/>
          </p:cNvSpPr>
          <p:nvPr>
            <p:ph sz="quarter" idx="12" hasCustomPrompt="1"/>
          </p:nvPr>
        </p:nvSpPr>
        <p:spPr>
          <a:xfrm>
            <a:off x="691842" y="4279392"/>
            <a:ext cx="3684214" cy="228600"/>
          </a:xfrm>
        </p:spPr>
        <p:txBody>
          <a:bodyPr>
            <a:noAutofit/>
          </a:bodyPr>
          <a:lstStyle>
            <a:lvl1pPr marL="0" indent="0">
              <a:lnSpc>
                <a:spcPts val="1200"/>
              </a:lnSpc>
              <a:spcBef>
                <a:spcPts val="0"/>
              </a:spcBef>
              <a:buFontTx/>
              <a:buNone/>
              <a:defRPr sz="1050" b="1">
                <a:solidFill>
                  <a:schemeClr val="tx2"/>
                </a:solidFill>
              </a:defRPr>
            </a:lvl1pPr>
            <a:lvl2pPr>
              <a:defRPr sz="1050" b="1">
                <a:solidFill>
                  <a:schemeClr val="tx1"/>
                </a:solidFill>
              </a:defRPr>
            </a:lvl2pPr>
            <a:lvl3pPr>
              <a:defRPr sz="1050" b="1">
                <a:solidFill>
                  <a:schemeClr val="tx1"/>
                </a:solidFill>
              </a:defRPr>
            </a:lvl3pPr>
            <a:lvl4pPr>
              <a:defRPr sz="1050" b="1">
                <a:solidFill>
                  <a:schemeClr val="tx1"/>
                </a:solidFill>
              </a:defRPr>
            </a:lvl4pPr>
            <a:lvl5pPr>
              <a:defRPr sz="1050" b="1">
                <a:solidFill>
                  <a:schemeClr val="tx1"/>
                </a:solidFill>
              </a:defRPr>
            </a:lvl5pPr>
          </a:lstStyle>
          <a:p>
            <a:pPr lvl="0"/>
            <a:r>
              <a:rPr lang="en-US" dirty="0"/>
              <a:t>Presenter Name 14pt Arial bold</a:t>
            </a:r>
          </a:p>
        </p:txBody>
      </p:sp>
      <p:sp>
        <p:nvSpPr>
          <p:cNvPr id="14" name="Text Placeholder 13"/>
          <p:cNvSpPr>
            <a:spLocks noGrp="1"/>
          </p:cNvSpPr>
          <p:nvPr>
            <p:ph type="body" sz="quarter" idx="13" hasCustomPrompt="1"/>
          </p:nvPr>
        </p:nvSpPr>
        <p:spPr>
          <a:xfrm>
            <a:off x="691842" y="4498848"/>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16" name="Content Placeholder 15"/>
          <p:cNvSpPr>
            <a:spLocks noGrp="1"/>
          </p:cNvSpPr>
          <p:nvPr>
            <p:ph sz="quarter" idx="14" hasCustomPrompt="1"/>
          </p:nvPr>
        </p:nvSpPr>
        <p:spPr>
          <a:xfrm>
            <a:off x="691842" y="4782312"/>
            <a:ext cx="3684214" cy="228600"/>
          </a:xfrm>
        </p:spPr>
        <p:txBody>
          <a:bodyPr>
            <a:noAutofit/>
          </a:bodyPr>
          <a:lstStyle>
            <a:lvl1pPr marL="0" indent="0">
              <a:lnSpc>
                <a:spcPts val="1200"/>
              </a:lnSpc>
              <a:buFontTx/>
              <a:buNone/>
              <a:defRPr sz="1050" b="1" baseline="0">
                <a:solidFill>
                  <a:schemeClr val="tx2"/>
                </a:solidFill>
              </a:defRPr>
            </a:lvl1pPr>
            <a:lvl2pPr marL="175022" indent="0">
              <a:lnSpc>
                <a:spcPts val="1200"/>
              </a:lnSpc>
              <a:buFontTx/>
              <a:buNone/>
              <a:defRPr sz="1050" b="1">
                <a:solidFill>
                  <a:schemeClr val="tx2"/>
                </a:solidFill>
              </a:defRPr>
            </a:lvl2pPr>
            <a:lvl3pPr marL="348854" indent="0">
              <a:lnSpc>
                <a:spcPts val="1200"/>
              </a:lnSpc>
              <a:buFontTx/>
              <a:buNone/>
              <a:defRPr sz="1050" b="1">
                <a:solidFill>
                  <a:schemeClr val="tx2"/>
                </a:solidFill>
              </a:defRPr>
            </a:lvl3pPr>
            <a:lvl4pPr marL="1028700" indent="0">
              <a:lnSpc>
                <a:spcPts val="1200"/>
              </a:lnSpc>
              <a:buFontTx/>
              <a:buNone/>
              <a:defRPr sz="1050" b="1">
                <a:solidFill>
                  <a:schemeClr val="tx2"/>
                </a:solidFill>
              </a:defRPr>
            </a:lvl4pPr>
            <a:lvl5pPr marL="1371600" indent="0">
              <a:lnSpc>
                <a:spcPts val="1200"/>
              </a:lnSpc>
              <a:buFontTx/>
              <a:buNone/>
              <a:defRPr sz="1050" b="1">
                <a:solidFill>
                  <a:schemeClr val="tx2"/>
                </a:solidFill>
              </a:defRPr>
            </a:lvl5pPr>
          </a:lstStyle>
          <a:p>
            <a:pPr lvl="0"/>
            <a:r>
              <a:rPr lang="en-US" dirty="0"/>
              <a:t>Presenter Name 14pt Arial bold</a:t>
            </a:r>
          </a:p>
        </p:txBody>
      </p:sp>
      <p:sp>
        <p:nvSpPr>
          <p:cNvPr id="18" name="Text Placeholder 17"/>
          <p:cNvSpPr>
            <a:spLocks noGrp="1"/>
          </p:cNvSpPr>
          <p:nvPr>
            <p:ph type="body" sz="quarter" idx="15" hasCustomPrompt="1"/>
          </p:nvPr>
        </p:nvSpPr>
        <p:spPr>
          <a:xfrm>
            <a:off x="691842" y="5010912"/>
            <a:ext cx="3684214" cy="228600"/>
          </a:xfrm>
        </p:spPr>
        <p:txBody>
          <a:bodyPr>
            <a:noAutofit/>
          </a:bodyPr>
          <a:lstStyle>
            <a:lvl1pPr marL="0" indent="0">
              <a:lnSpc>
                <a:spcPts val="1200"/>
              </a:lnSpc>
              <a:buFontTx/>
              <a:buNone/>
              <a:defRPr sz="1050"/>
            </a:lvl1pPr>
            <a:lvl2pPr marL="175022" indent="0">
              <a:lnSpc>
                <a:spcPts val="1200"/>
              </a:lnSpc>
              <a:buFontTx/>
              <a:buNone/>
              <a:defRPr sz="1050"/>
            </a:lvl2pPr>
            <a:lvl3pPr marL="348854" indent="0">
              <a:lnSpc>
                <a:spcPts val="1200"/>
              </a:lnSpc>
              <a:buFontTx/>
              <a:buNone/>
              <a:defRPr sz="1050"/>
            </a:lvl3pPr>
            <a:lvl4pPr marL="1028700" indent="0">
              <a:lnSpc>
                <a:spcPts val="1200"/>
              </a:lnSpc>
              <a:buFontTx/>
              <a:buNone/>
              <a:defRPr sz="1050"/>
            </a:lvl4pPr>
            <a:lvl5pPr marL="1371600" indent="0">
              <a:lnSpc>
                <a:spcPts val="1200"/>
              </a:lnSpc>
              <a:buFontTx/>
              <a:buNone/>
              <a:defRPr sz="1050"/>
            </a:lvl5pPr>
          </a:lstStyle>
          <a:p>
            <a:pPr lvl="0"/>
            <a:r>
              <a:rPr lang="nn-NO" dirty="0"/>
              <a:t>Title 14pt Arial</a:t>
            </a:r>
          </a:p>
        </p:txBody>
      </p:sp>
      <p:sp>
        <p:nvSpPr>
          <p:cNvPr id="24" name="Content Placeholder 23"/>
          <p:cNvSpPr>
            <a:spLocks noGrp="1"/>
          </p:cNvSpPr>
          <p:nvPr>
            <p:ph sz="quarter" idx="16" hasCustomPrompt="1"/>
          </p:nvPr>
        </p:nvSpPr>
        <p:spPr>
          <a:xfrm>
            <a:off x="685800" y="5568696"/>
            <a:ext cx="1746504" cy="228600"/>
          </a:xfrm>
        </p:spPr>
        <p:txBody>
          <a:bodyPr>
            <a:noAutofit/>
          </a:bodyPr>
          <a:lstStyle>
            <a:lvl1pPr marL="0" indent="0">
              <a:lnSpc>
                <a:spcPts val="750"/>
              </a:lnSpc>
              <a:spcBef>
                <a:spcPts val="0"/>
              </a:spcBef>
              <a:buFontTx/>
              <a:buNone/>
              <a:defRPr sz="600" b="1" cap="all" baseline="0">
                <a:solidFill>
                  <a:schemeClr val="tx2"/>
                </a:solidFill>
              </a:defRPr>
            </a:lvl1pPr>
            <a:lvl2pPr marL="175022" indent="0">
              <a:buFontTx/>
              <a:buNone/>
              <a:defRPr sz="600" cap="all" baseline="0">
                <a:solidFill>
                  <a:schemeClr val="tx2"/>
                </a:solidFill>
              </a:defRPr>
            </a:lvl2pPr>
            <a:lvl3pPr marL="348854" indent="0">
              <a:buFontTx/>
              <a:buNone/>
              <a:defRPr sz="600" cap="all" baseline="0">
                <a:solidFill>
                  <a:schemeClr val="tx2"/>
                </a:solidFill>
              </a:defRPr>
            </a:lvl3pPr>
            <a:lvl4pPr marL="1028700" indent="0">
              <a:buFontTx/>
              <a:buNone/>
              <a:defRPr sz="600" cap="all" baseline="0">
                <a:solidFill>
                  <a:schemeClr val="tx2"/>
                </a:solidFill>
              </a:defRPr>
            </a:lvl4pPr>
            <a:lvl5pPr marL="1371600" indent="0">
              <a:buFontTx/>
              <a:buNone/>
              <a:defRPr sz="600" cap="all" baseline="0">
                <a:solidFill>
                  <a:schemeClr val="tx2"/>
                </a:solidFill>
              </a:defRPr>
            </a:lvl5pPr>
          </a:lstStyle>
          <a:p>
            <a:pPr lvl="0"/>
            <a:r>
              <a:rPr lang="en-US" dirty="0"/>
              <a:t>Click to add date</a:t>
            </a:r>
          </a:p>
        </p:txBody>
      </p:sp>
      <p:sp>
        <p:nvSpPr>
          <p:cNvPr id="5" name="Picture Placeholder 4"/>
          <p:cNvSpPr>
            <a:spLocks noGrp="1"/>
          </p:cNvSpPr>
          <p:nvPr>
            <p:ph type="pic" sz="quarter" idx="17"/>
          </p:nvPr>
        </p:nvSpPr>
        <p:spPr>
          <a:xfrm>
            <a:off x="4617720" y="0"/>
            <a:ext cx="4526280" cy="6858000"/>
          </a:xfrm>
          <a:solidFill>
            <a:schemeClr val="bg1">
              <a:lumMod val="95000"/>
            </a:schemeClr>
          </a:solidFill>
        </p:spPr>
        <p:txBody>
          <a:bodyPr anchor="ctr">
            <a:normAutofit/>
          </a:bodyPr>
          <a:lstStyle>
            <a:lvl1pPr marL="0" indent="0">
              <a:buFontTx/>
              <a:buNone/>
              <a:defRPr sz="900"/>
            </a:lvl1pPr>
          </a:lstStyle>
          <a:p>
            <a:r>
              <a:rPr lang="en-US"/>
              <a:t>Click icon to add picture</a:t>
            </a: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367" y="456799"/>
            <a:ext cx="1633451" cy="378229"/>
          </a:xfrm>
          <a:prstGeom prst="rect">
            <a:avLst/>
          </a:prstGeom>
        </p:spPr>
      </p:pic>
    </p:spTree>
    <p:extLst>
      <p:ext uri="{BB962C8B-B14F-4D97-AF65-F5344CB8AC3E}">
        <p14:creationId xmlns:p14="http://schemas.microsoft.com/office/powerpoint/2010/main" val="220326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Graphic_Three-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3" name="Content Placeholder 2"/>
          <p:cNvSpPr>
            <a:spLocks noGrp="1"/>
          </p:cNvSpPr>
          <p:nvPr>
            <p:ph sz="half" idx="1" hasCustomPrompt="1"/>
          </p:nvPr>
        </p:nvSpPr>
        <p:spPr>
          <a:xfrm>
            <a:off x="685800" y="2487170"/>
            <a:ext cx="2514600" cy="1133855"/>
          </a:xfrm>
        </p:spPr>
        <p:txBody>
          <a:bodyPr>
            <a:normAutofit/>
          </a:bodyPr>
          <a:lstStyle>
            <a:lvl1pPr marL="0" indent="0" algn="l">
              <a:lnSpc>
                <a:spcPts val="9000"/>
              </a:lnSpc>
              <a:spcBef>
                <a:spcPts val="0"/>
              </a:spcBef>
              <a:buFontTx/>
              <a:buNone/>
              <a:defRPr sz="9000" b="1" baseline="0"/>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1</a:t>
            </a:r>
          </a:p>
        </p:txBody>
      </p:sp>
      <p:sp>
        <p:nvSpPr>
          <p:cNvPr id="4" name="Content Placeholder 3"/>
          <p:cNvSpPr>
            <a:spLocks noGrp="1"/>
          </p:cNvSpPr>
          <p:nvPr>
            <p:ph sz="half" idx="2" hasCustomPrompt="1"/>
          </p:nvPr>
        </p:nvSpPr>
        <p:spPr>
          <a:xfrm>
            <a:off x="6858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Content Placeholder 2"/>
          <p:cNvSpPr>
            <a:spLocks noGrp="1"/>
          </p:cNvSpPr>
          <p:nvPr>
            <p:ph sz="half" idx="10" hasCustomPrompt="1"/>
          </p:nvPr>
        </p:nvSpPr>
        <p:spPr>
          <a:xfrm>
            <a:off x="3276600" y="2487170"/>
            <a:ext cx="2552700" cy="1133855"/>
          </a:xfrm>
        </p:spPr>
        <p:txBody>
          <a:bodyPr>
            <a:normAutofit/>
          </a:bodyPr>
          <a:lstStyle>
            <a:lvl1pPr marL="0" indent="0" algn="l">
              <a:lnSpc>
                <a:spcPts val="9000"/>
              </a:lnSpc>
              <a:spcBef>
                <a:spcPts val="0"/>
              </a:spcBef>
              <a:buFontTx/>
              <a:buNone/>
              <a:defRPr sz="9000" b="1" baseline="0">
                <a:solidFill>
                  <a:schemeClr val="accent2"/>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2</a:t>
            </a:r>
          </a:p>
        </p:txBody>
      </p:sp>
      <p:sp>
        <p:nvSpPr>
          <p:cNvPr id="7" name="Content Placeholder 2"/>
          <p:cNvSpPr>
            <a:spLocks noGrp="1"/>
          </p:cNvSpPr>
          <p:nvPr>
            <p:ph sz="half" idx="11" hasCustomPrompt="1"/>
          </p:nvPr>
        </p:nvSpPr>
        <p:spPr>
          <a:xfrm>
            <a:off x="5905500" y="2487170"/>
            <a:ext cx="2552700" cy="1133855"/>
          </a:xfrm>
        </p:spPr>
        <p:txBody>
          <a:bodyPr>
            <a:normAutofit/>
          </a:bodyPr>
          <a:lstStyle>
            <a:lvl1pPr marL="0" indent="0" algn="l">
              <a:lnSpc>
                <a:spcPts val="9000"/>
              </a:lnSpc>
              <a:spcBef>
                <a:spcPts val="0"/>
              </a:spcBef>
              <a:buFontTx/>
              <a:buNone/>
              <a:defRPr sz="9000" b="1" baseline="0">
                <a:solidFill>
                  <a:schemeClr val="accent1"/>
                </a:solidFill>
              </a:defRPr>
            </a:lvl1pPr>
            <a:lvl2pPr marL="175022" indent="0">
              <a:buFontTx/>
              <a:buNone/>
              <a:defRPr/>
            </a:lvl2pPr>
            <a:lvl3pPr marL="348854" indent="0">
              <a:buFontTx/>
              <a:buNone/>
              <a:defRPr/>
            </a:lvl3pPr>
            <a:lvl4pPr marL="1028700" indent="0">
              <a:buFontTx/>
              <a:buNone/>
              <a:defRPr/>
            </a:lvl4pPr>
            <a:lvl5pPr marL="1371600" indent="0">
              <a:buFontTx/>
              <a:buNone/>
              <a:defRPr/>
            </a:lvl5pPr>
          </a:lstStyle>
          <a:p>
            <a:pPr lvl="0"/>
            <a:r>
              <a:rPr lang="en-US" dirty="0"/>
              <a:t>3</a:t>
            </a:r>
          </a:p>
        </p:txBody>
      </p:sp>
      <p:sp>
        <p:nvSpPr>
          <p:cNvPr id="9" name="Content Placeholder 3"/>
          <p:cNvSpPr>
            <a:spLocks noGrp="1"/>
          </p:cNvSpPr>
          <p:nvPr>
            <p:ph sz="half" idx="12" hasCustomPrompt="1"/>
          </p:nvPr>
        </p:nvSpPr>
        <p:spPr>
          <a:xfrm>
            <a:off x="3276600" y="3730754"/>
            <a:ext cx="25146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
        <p:nvSpPr>
          <p:cNvPr id="10" name="Content Placeholder 3"/>
          <p:cNvSpPr>
            <a:spLocks noGrp="1"/>
          </p:cNvSpPr>
          <p:nvPr>
            <p:ph sz="half" idx="13" hasCustomPrompt="1"/>
          </p:nvPr>
        </p:nvSpPr>
        <p:spPr>
          <a:xfrm>
            <a:off x="5905500" y="3730754"/>
            <a:ext cx="2552700" cy="1883061"/>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stStyle>
          <a:p>
            <a:pPr lvl="0"/>
            <a:r>
              <a:rPr lang="en-US" dirty="0"/>
              <a:t>Text 20pt Arial </a:t>
            </a:r>
            <a:r>
              <a:rPr lang="en-US" dirty="0" err="1"/>
              <a:t>pud</a:t>
            </a:r>
            <a:r>
              <a:rPr lang="en-US" dirty="0"/>
              <a:t> </a:t>
            </a:r>
            <a:r>
              <a:rPr lang="en-US" dirty="0" err="1"/>
              <a:t>amer</a:t>
            </a:r>
            <a:r>
              <a:rPr lang="en-US" dirty="0"/>
              <a:t> non section lorem.</a:t>
            </a:r>
          </a:p>
        </p:txBody>
      </p:sp>
    </p:spTree>
    <p:extLst>
      <p:ext uri="{BB962C8B-B14F-4D97-AF65-F5344CB8AC3E}">
        <p14:creationId xmlns:p14="http://schemas.microsoft.com/office/powerpoint/2010/main" val="3478278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3" name="Content Placeholder 2"/>
          <p:cNvSpPr>
            <a:spLocks noGrp="1"/>
          </p:cNvSpPr>
          <p:nvPr>
            <p:ph idx="1" hasCustomPrompt="1"/>
          </p:nvPr>
        </p:nvSpPr>
        <p:spPr>
          <a:xfrm>
            <a:off x="685800" y="2487169"/>
            <a:ext cx="3810000" cy="4142231"/>
          </a:xfrm>
        </p:spPr>
        <p:txBody>
          <a:bodyPr>
            <a:noAutofit/>
          </a:bodyPr>
          <a:lstStyle>
            <a:lvl1pPr marL="0" indent="0">
              <a:lnSpc>
                <a:spcPts val="1650"/>
              </a:lnSpc>
              <a:buFontTx/>
              <a:buNone/>
              <a:defRPr sz="1500" baseline="0">
                <a:solidFill>
                  <a:schemeClr val="tx1"/>
                </a:solidFill>
              </a:defRPr>
            </a:lvl1pPr>
          </a:lstStyle>
          <a:p>
            <a:pPr lvl="0"/>
            <a:r>
              <a:rPr lang="en-US" dirty="0"/>
              <a:t>Intro copy 20pt Arial and </a:t>
            </a:r>
            <a:r>
              <a:rPr lang="en-US" dirty="0" err="1"/>
              <a:t>regurlar</a:t>
            </a:r>
            <a:r>
              <a:rPr lang="en-US" dirty="0"/>
              <a:t> </a:t>
            </a:r>
            <a:r>
              <a:rPr lang="en-US" dirty="0" err="1"/>
              <a:t>pudam</a:t>
            </a:r>
            <a:r>
              <a:rPr lang="en-US" dirty="0"/>
              <a:t> </a:t>
            </a:r>
            <a:r>
              <a:rPr lang="en-US" dirty="0" err="1"/>
              <a:t>nonsecti</a:t>
            </a:r>
            <a:r>
              <a:rPr lang="en-US" dirty="0"/>
              <a:t> </a:t>
            </a:r>
            <a:r>
              <a:rPr lang="en-US" dirty="0" err="1"/>
              <a:t>nos</a:t>
            </a:r>
            <a:r>
              <a:rPr lang="en-US" dirty="0"/>
              <a:t>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ever.</a:t>
            </a:r>
          </a:p>
          <a:p>
            <a:pPr lvl="0"/>
            <a:r>
              <a:rPr lang="en-US" dirty="0"/>
              <a:t>Um </a:t>
            </a:r>
            <a:r>
              <a:rPr lang="en-US" dirty="0" err="1"/>
              <a:t>nonese</a:t>
            </a:r>
            <a:r>
              <a:rPr lang="en-US" dirty="0"/>
              <a:t> </a:t>
            </a:r>
            <a:r>
              <a:rPr lang="en-US" dirty="0" err="1"/>
              <a:t>voluptatem</a:t>
            </a:r>
            <a:r>
              <a:rPr lang="en-US" dirty="0"/>
              <a:t> </a:t>
            </a:r>
            <a:r>
              <a:rPr lang="en-US" dirty="0" err="1"/>
              <a:t>ent</a:t>
            </a:r>
            <a:r>
              <a:rPr lang="en-US" dirty="0"/>
              <a:t> </a:t>
            </a:r>
            <a:r>
              <a:rPr lang="en-US" dirty="0" err="1"/>
              <a:t>molut</a:t>
            </a:r>
            <a:r>
              <a:rPr lang="en-US" dirty="0"/>
              <a:t> </a:t>
            </a:r>
            <a:r>
              <a:rPr lang="en-US" dirty="0" err="1"/>
              <a:t>ped</a:t>
            </a:r>
            <a:r>
              <a:rPr lang="en-US" dirty="0"/>
              <a:t> </a:t>
            </a:r>
            <a:r>
              <a:rPr lang="en-US" dirty="0" err="1"/>
              <a:t>ea</a:t>
            </a:r>
            <a:r>
              <a:rPr lang="en-US" dirty="0"/>
              <a:t> bum </a:t>
            </a:r>
            <a:r>
              <a:rPr lang="en-US" dirty="0" err="1"/>
              <a:t>incto</a:t>
            </a:r>
            <a:r>
              <a:rPr lang="en-US" dirty="0"/>
              <a:t> intis </a:t>
            </a:r>
            <a:r>
              <a:rPr lang="en-US" dirty="0" err="1"/>
              <a:t>sandae</a:t>
            </a:r>
            <a:r>
              <a:rPr lang="en-US" dirty="0"/>
              <a:t> </a:t>
            </a:r>
            <a:r>
              <a:rPr lang="en-US" dirty="0" err="1"/>
              <a:t>nimus</a:t>
            </a:r>
            <a:r>
              <a:rPr lang="en-US" dirty="0"/>
              <a:t> </a:t>
            </a:r>
            <a:r>
              <a:rPr lang="en-US" dirty="0" err="1"/>
              <a:t>moluptat</a:t>
            </a:r>
            <a:r>
              <a:rPr lang="en-US" dirty="0"/>
              <a:t>. </a:t>
            </a:r>
            <a:r>
              <a:rPr lang="en-US" dirty="0" err="1"/>
              <a:t>Itam</a:t>
            </a:r>
            <a:r>
              <a:rPr lang="en-US" dirty="0"/>
              <a:t>, </a:t>
            </a:r>
            <a:r>
              <a:rPr lang="en-US" dirty="0" err="1"/>
              <a:t>accusam</a:t>
            </a:r>
            <a:r>
              <a:rPr lang="en-US" dirty="0"/>
              <a:t> </a:t>
            </a:r>
            <a:r>
              <a:rPr lang="en-US" dirty="0" err="1"/>
              <a:t>lique</a:t>
            </a:r>
            <a:r>
              <a:rPr lang="en-US" dirty="0"/>
              <a:t> sit </a:t>
            </a:r>
            <a:r>
              <a:rPr lang="en-US" dirty="0" err="1"/>
              <a:t>idel</a:t>
            </a:r>
            <a:r>
              <a:rPr lang="en-US" dirty="0"/>
              <a:t>.</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2180134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2 Column Long_Introduction with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8153401" cy="960120"/>
          </a:xfrm>
        </p:spPr>
        <p:txBody>
          <a:bodyPr>
            <a:noAutofit/>
          </a:bodyPr>
          <a:lstStyle>
            <a:lvl1pPr>
              <a:defRPr/>
            </a:lvl1pPr>
          </a:lstStyle>
          <a:p>
            <a:r>
              <a:rPr lang="en-US" dirty="0"/>
              <a:t>Headline 30pt Arial bold to accommodate longer headlines</a:t>
            </a:r>
          </a:p>
        </p:txBody>
      </p:sp>
      <p:sp>
        <p:nvSpPr>
          <p:cNvPr id="7"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4610100" y="2496458"/>
            <a:ext cx="4229100" cy="4132943"/>
          </a:xfrm>
        </p:spPr>
        <p:txBody>
          <a:bodyPr anchor="ctr">
            <a:normAutofit/>
          </a:bodyPr>
          <a:lstStyle>
            <a:lvl1pPr marL="0" indent="0">
              <a:buFontTx/>
              <a:buNone/>
              <a:defRPr sz="900"/>
            </a:lvl1pPr>
          </a:lstStyle>
          <a:p>
            <a:r>
              <a:rPr lang="en-US"/>
              <a:t>Click icon to add picture</a:t>
            </a:r>
          </a:p>
        </p:txBody>
      </p:sp>
      <p:sp>
        <p:nvSpPr>
          <p:cNvPr id="8" name="Content Placeholder 2"/>
          <p:cNvSpPr>
            <a:spLocks noGrp="1"/>
          </p:cNvSpPr>
          <p:nvPr>
            <p:ph idx="1" hasCustomPrompt="1"/>
          </p:nvPr>
        </p:nvSpPr>
        <p:spPr>
          <a:xfrm>
            <a:off x="685800" y="2487168"/>
            <a:ext cx="3810000" cy="4104132"/>
          </a:xfrm>
        </p:spPr>
        <p:txBody>
          <a:bodyPr>
            <a:noAutofit/>
          </a:bodyPr>
          <a:lstStyle>
            <a:lvl1pPr marL="178594" indent="-178594">
              <a:lnSpc>
                <a:spcPts val="1650"/>
              </a:lnSpc>
              <a:buFont typeface="Arial" panose="020B0604020202020204" pitchFamily="34" charset="0"/>
              <a:buChar char="•"/>
              <a:defRPr sz="1500">
                <a:solidFill>
                  <a:schemeClr val="tx1"/>
                </a:solidFill>
              </a:defRPr>
            </a:lvl1pPr>
            <a:lvl2pPr>
              <a:lnSpc>
                <a:spcPts val="1650"/>
              </a:lnSpc>
              <a:defRPr sz="1500">
                <a:solidFill>
                  <a:schemeClr val="tx1"/>
                </a:solidFill>
              </a:defRPr>
            </a:lvl2pPr>
            <a:lvl3pPr>
              <a:lnSpc>
                <a:spcPts val="1650"/>
              </a:lnSpc>
              <a:defRPr sz="1500">
                <a:solidFill>
                  <a:schemeClr val="tx1"/>
                </a:solidFill>
              </a:defRPr>
            </a:lvl3pPr>
          </a:lstStyle>
          <a:p>
            <a:r>
              <a:rPr lang="en-US" dirty="0"/>
              <a:t>Bullet copy 20pt Arial.</a:t>
            </a:r>
          </a:p>
          <a:p>
            <a:pPr lvl="1"/>
            <a:r>
              <a:rPr lang="en-US" dirty="0"/>
              <a:t>Nos alit in </a:t>
            </a:r>
            <a:r>
              <a:rPr lang="en-US" dirty="0" err="1"/>
              <a:t>nos</a:t>
            </a:r>
            <a:r>
              <a:rPr lang="en-US" dirty="0"/>
              <a:t> et di </a:t>
            </a:r>
            <a:r>
              <a:rPr lang="en-US" dirty="0" err="1"/>
              <a:t>offictent</a:t>
            </a:r>
            <a:r>
              <a:rPr lang="en-US" dirty="0"/>
              <a:t> </a:t>
            </a:r>
            <a:r>
              <a:rPr lang="en-US" dirty="0" err="1"/>
              <a:t>molo</a:t>
            </a:r>
            <a:r>
              <a:rPr lang="en-US" dirty="0"/>
              <a:t> </a:t>
            </a:r>
            <a:r>
              <a:rPr lang="en-US" dirty="0" err="1"/>
              <a:t>te</a:t>
            </a:r>
            <a:r>
              <a:rPr lang="en-US" dirty="0"/>
              <a:t> </a:t>
            </a:r>
            <a:r>
              <a:rPr lang="en-US" dirty="0" err="1"/>
              <a:t>everum</a:t>
            </a:r>
            <a:r>
              <a:rPr lang="en-US" dirty="0"/>
              <a:t>.</a:t>
            </a:r>
          </a:p>
          <a:p>
            <a:pPr lvl="2"/>
            <a:r>
              <a:rPr lang="en-US" dirty="0"/>
              <a:t>Et quam, cup et </a:t>
            </a:r>
            <a:r>
              <a:rPr lang="en-US" dirty="0" err="1"/>
              <a:t>ra</a:t>
            </a:r>
            <a:r>
              <a:rPr lang="en-US" dirty="0"/>
              <a:t> </a:t>
            </a:r>
            <a:r>
              <a:rPr lang="en-US" dirty="0" err="1"/>
              <a:t>peleceped</a:t>
            </a:r>
            <a:r>
              <a:rPr lang="en-US" dirty="0"/>
              <a:t> </a:t>
            </a:r>
            <a:r>
              <a:rPr lang="en-US" dirty="0" err="1"/>
              <a:t>magnat</a:t>
            </a:r>
            <a:r>
              <a:rPr lang="en-US" dirty="0"/>
              <a:t>.</a:t>
            </a:r>
          </a:p>
        </p:txBody>
      </p:sp>
    </p:spTree>
    <p:extLst>
      <p:ext uri="{BB962C8B-B14F-4D97-AF65-F5344CB8AC3E}">
        <p14:creationId xmlns:p14="http://schemas.microsoft.com/office/powerpoint/2010/main" val="3542909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2 Column Grid">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4664075"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4664075"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4664075"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6988176"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
        <p:nvSpPr>
          <p:cNvPr id="2" name="Title 1"/>
          <p:cNvSpPr>
            <a:spLocks noGrp="1"/>
          </p:cNvSpPr>
          <p:nvPr>
            <p:ph type="title" hasCustomPrompt="1"/>
          </p:nvPr>
        </p:nvSpPr>
        <p:spPr>
          <a:xfrm>
            <a:off x="696686" y="1408176"/>
            <a:ext cx="3276600" cy="780288"/>
          </a:xfrm>
        </p:spPr>
        <p:txBody>
          <a:bodyPr anchor="t" anchorCtr="0">
            <a:noAutofit/>
          </a:bodyPr>
          <a:lstStyle>
            <a:lvl1pPr>
              <a:defRPr sz="2250"/>
            </a:lvl1pPr>
          </a:lstStyle>
          <a:p>
            <a:r>
              <a:rPr lang="en-US" dirty="0"/>
              <a:t>Headline 30/31</a:t>
            </a:r>
            <a:br>
              <a:rPr lang="en-US" dirty="0"/>
            </a:br>
            <a:r>
              <a:rPr lang="en-US" dirty="0"/>
              <a:t>Arial bold</a:t>
            </a:r>
          </a:p>
        </p:txBody>
      </p:sp>
      <p:sp>
        <p:nvSpPr>
          <p:cNvPr id="3" name="Content Placeholder 2"/>
          <p:cNvSpPr>
            <a:spLocks noGrp="1"/>
          </p:cNvSpPr>
          <p:nvPr>
            <p:ph idx="1" hasCustomPrompt="1"/>
          </p:nvPr>
        </p:nvSpPr>
        <p:spPr>
          <a:xfrm>
            <a:off x="696686"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Tree>
    <p:extLst>
      <p:ext uri="{BB962C8B-B14F-4D97-AF65-F5344CB8AC3E}">
        <p14:creationId xmlns:p14="http://schemas.microsoft.com/office/powerpoint/2010/main" val="285669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olumn Gri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181600" y="1408176"/>
            <a:ext cx="3276600" cy="780288"/>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5181600" y="2472269"/>
            <a:ext cx="3276600" cy="4119033"/>
          </a:xfrm>
        </p:spPr>
        <p:txBody>
          <a:bodyPr>
            <a:noAutofit/>
          </a:bodyPr>
          <a:lstStyle>
            <a:lvl1pPr marL="0" indent="0">
              <a:lnSpc>
                <a:spcPts val="1650"/>
              </a:lnSpc>
              <a:buFontTx/>
              <a:buNone/>
              <a:defRPr sz="1500" baseline="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This slide </a:t>
            </a:r>
            <a:r>
              <a:rPr lang="fr-FR" dirty="0" err="1"/>
              <a:t>is</a:t>
            </a:r>
            <a:r>
              <a:rPr lang="fr-FR" dirty="0"/>
              <a:t> </a:t>
            </a:r>
            <a:r>
              <a:rPr lang="fr-FR" dirty="0" err="1"/>
              <a:t>intended</a:t>
            </a:r>
            <a:r>
              <a:rPr lang="fr-FR" dirty="0"/>
              <a:t> for use </a:t>
            </a:r>
            <a:r>
              <a:rPr lang="fr-FR" dirty="0" err="1"/>
              <a:t>with</a:t>
            </a:r>
            <a:r>
              <a:rPr lang="fr-FR" dirty="0"/>
              <a:t> headline, body copy and multiple images. Combine </a:t>
            </a:r>
            <a:r>
              <a:rPr lang="fr-FR" dirty="0" err="1"/>
              <a:t>imagery</a:t>
            </a:r>
            <a:r>
              <a:rPr lang="fr-FR" dirty="0"/>
              <a:t> </a:t>
            </a:r>
            <a:r>
              <a:rPr lang="fr-FR" dirty="0" err="1"/>
              <a:t>with</a:t>
            </a:r>
            <a:r>
              <a:rPr lang="fr-FR" dirty="0"/>
              <a:t> green rectangles. Large white </a:t>
            </a:r>
            <a:r>
              <a:rPr lang="fr-FR" dirty="0" err="1"/>
              <a:t>text</a:t>
            </a:r>
            <a:r>
              <a:rPr lang="fr-FR" dirty="0"/>
              <a:t> </a:t>
            </a:r>
            <a:r>
              <a:rPr lang="fr-FR" dirty="0" err="1"/>
              <a:t>can</a:t>
            </a:r>
            <a:r>
              <a:rPr lang="fr-FR" dirty="0"/>
              <a:t> </a:t>
            </a:r>
            <a:r>
              <a:rPr lang="fr-FR" dirty="0" err="1"/>
              <a:t>be</a:t>
            </a:r>
            <a:r>
              <a:rPr lang="fr-FR" dirty="0"/>
              <a:t> </a:t>
            </a:r>
            <a:r>
              <a:rPr lang="fr-FR" dirty="0" err="1"/>
              <a:t>placed</a:t>
            </a:r>
            <a:r>
              <a:rPr lang="fr-FR" dirty="0"/>
              <a:t> over a rectangle.</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10" name="Picture Placeholder 9"/>
          <p:cNvSpPr>
            <a:spLocks noGrp="1"/>
          </p:cNvSpPr>
          <p:nvPr>
            <p:ph type="pic" sz="quarter" idx="10"/>
          </p:nvPr>
        </p:nvSpPr>
        <p:spPr>
          <a:xfrm>
            <a:off x="304800" y="1408176"/>
            <a:ext cx="4191000" cy="1942416"/>
          </a:xfrm>
          <a:solidFill>
            <a:schemeClr val="accent1"/>
          </a:solidFill>
        </p:spPr>
        <p:txBody>
          <a:bodyPr anchor="ctr">
            <a:normAutofit/>
          </a:bodyPr>
          <a:lstStyle>
            <a:lvl1pPr marL="0" indent="0">
              <a:buFontTx/>
              <a:buNone/>
              <a:defRPr sz="900"/>
            </a:lvl1pPr>
          </a:lstStyle>
          <a:p>
            <a:r>
              <a:rPr lang="en-US"/>
              <a:t>Click icon to add picture</a:t>
            </a:r>
            <a:endParaRPr lang="en-US" dirty="0"/>
          </a:p>
        </p:txBody>
      </p:sp>
      <p:sp>
        <p:nvSpPr>
          <p:cNvPr id="12" name="Content Placeholder 11"/>
          <p:cNvSpPr>
            <a:spLocks noGrp="1"/>
          </p:cNvSpPr>
          <p:nvPr>
            <p:ph sz="quarter" idx="11" hasCustomPrompt="1"/>
          </p:nvPr>
        </p:nvSpPr>
        <p:spPr>
          <a:xfrm>
            <a:off x="304800" y="3429000"/>
            <a:ext cx="2247900" cy="1066800"/>
          </a:xfrm>
          <a:solidFill>
            <a:schemeClr val="bg2"/>
          </a:solidFill>
        </p:spPr>
        <p:txBody>
          <a:bodyPr anchor="ctr"/>
          <a:lstStyle>
            <a:lvl1pPr marL="0" indent="0">
              <a:buNone/>
              <a:defRPr sz="900"/>
            </a:lvl1pPr>
          </a:lstStyle>
          <a:p>
            <a:pPr lvl="0"/>
            <a:r>
              <a:rPr lang="en-US" dirty="0"/>
              <a:t>Object</a:t>
            </a:r>
          </a:p>
        </p:txBody>
      </p:sp>
      <p:sp>
        <p:nvSpPr>
          <p:cNvPr id="14" name="Picture Placeholder 13"/>
          <p:cNvSpPr>
            <a:spLocks noGrp="1"/>
          </p:cNvSpPr>
          <p:nvPr>
            <p:ph type="pic" sz="quarter" idx="12"/>
          </p:nvPr>
        </p:nvSpPr>
        <p:spPr>
          <a:xfrm>
            <a:off x="304800" y="4574208"/>
            <a:ext cx="2247900" cy="2017092"/>
          </a:xfrm>
          <a:solidFill>
            <a:srgbClr val="0C7D40"/>
          </a:solidFill>
        </p:spPr>
        <p:txBody>
          <a:bodyPr anchor="ctr">
            <a:normAutofit/>
          </a:bodyPr>
          <a:lstStyle>
            <a:lvl1pPr marL="0" indent="0">
              <a:buFontTx/>
              <a:buNone/>
              <a:defRPr sz="900"/>
            </a:lvl1pPr>
          </a:lstStyle>
          <a:p>
            <a:r>
              <a:rPr lang="en-US"/>
              <a:t>Click icon to add picture</a:t>
            </a:r>
          </a:p>
        </p:txBody>
      </p:sp>
      <p:sp>
        <p:nvSpPr>
          <p:cNvPr id="16" name="Picture Placeholder 15"/>
          <p:cNvSpPr>
            <a:spLocks noGrp="1"/>
          </p:cNvSpPr>
          <p:nvPr>
            <p:ph type="pic" sz="quarter" idx="13"/>
          </p:nvPr>
        </p:nvSpPr>
        <p:spPr>
          <a:xfrm>
            <a:off x="2628901" y="3429000"/>
            <a:ext cx="1866899" cy="3162300"/>
          </a:xfrm>
          <a:solidFill>
            <a:schemeClr val="bg2"/>
          </a:solidFill>
        </p:spPr>
        <p:txBody>
          <a:bodyPr anchor="ctr">
            <a:normAutofit/>
          </a:bodyPr>
          <a:lstStyle>
            <a:lvl1pPr marL="0" indent="0">
              <a:buFontTx/>
              <a:buNone/>
              <a:defRPr sz="900"/>
            </a:lvl1pPr>
          </a:lstStyle>
          <a:p>
            <a:r>
              <a:rPr lang="en-US"/>
              <a:t>Click icon to add picture</a:t>
            </a:r>
            <a:endParaRPr lang="en-US" dirty="0"/>
          </a:p>
        </p:txBody>
      </p:sp>
    </p:spTree>
    <p:extLst>
      <p:ext uri="{BB962C8B-B14F-4D97-AF65-F5344CB8AC3E}">
        <p14:creationId xmlns:p14="http://schemas.microsoft.com/office/powerpoint/2010/main" val="461959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with Two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685800" y="2487168"/>
            <a:ext cx="3810000" cy="3913632"/>
          </a:xfrm>
        </p:spPr>
        <p:txBody>
          <a:bodyPr>
            <a:noAutofit/>
          </a:bodyPr>
          <a:lstStyle>
            <a:lvl1pPr marL="0" indent="0">
              <a:lnSpc>
                <a:spcPts val="1650"/>
              </a:lnSpc>
              <a:buFontTx/>
              <a:buNone/>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regular</a:t>
            </a:r>
            <a:r>
              <a:rPr lang="fr-FR" dirty="0"/>
              <a:t> </a:t>
            </a:r>
            <a:r>
              <a:rPr lang="fr-FR" dirty="0" err="1"/>
              <a:t>pud</a:t>
            </a:r>
            <a:r>
              <a:rPr lang="fr-FR" dirty="0"/>
              <a:t> amer non section </a:t>
            </a:r>
            <a:r>
              <a:rPr lang="fr-FR" dirty="0" err="1"/>
              <a:t>lorem</a:t>
            </a:r>
            <a:r>
              <a:rPr lang="fr-FR" dirty="0"/>
              <a:t>.</a:t>
            </a:r>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5" name="Chart Placeholder 4"/>
          <p:cNvSpPr>
            <a:spLocks noGrp="1"/>
          </p:cNvSpPr>
          <p:nvPr>
            <p:ph type="chart" sz="quarter" idx="10"/>
          </p:nvPr>
        </p:nvSpPr>
        <p:spPr>
          <a:xfrm>
            <a:off x="4617720" y="1408176"/>
            <a:ext cx="4297680" cy="2514600"/>
          </a:xfrm>
        </p:spPr>
        <p:txBody>
          <a:bodyPr anchor="ctr">
            <a:normAutofit/>
          </a:bodyPr>
          <a:lstStyle>
            <a:lvl1pPr marL="0" indent="0">
              <a:buFontTx/>
              <a:buNone/>
              <a:defRPr sz="900"/>
            </a:lvl1pPr>
          </a:lstStyle>
          <a:p>
            <a:r>
              <a:rPr lang="en-US"/>
              <a:t>Click icon to add chart</a:t>
            </a:r>
          </a:p>
        </p:txBody>
      </p:sp>
      <p:sp>
        <p:nvSpPr>
          <p:cNvPr id="11" name="Chart Placeholder 4"/>
          <p:cNvSpPr>
            <a:spLocks noGrp="1"/>
          </p:cNvSpPr>
          <p:nvPr>
            <p:ph type="chart" sz="quarter" idx="11"/>
          </p:nvPr>
        </p:nvSpPr>
        <p:spPr>
          <a:xfrm>
            <a:off x="4617720" y="3913632"/>
            <a:ext cx="4297680" cy="2514600"/>
          </a:xfrm>
        </p:spPr>
        <p:txBody>
          <a:bodyPr anchor="ctr">
            <a:normAutofit/>
          </a:bodyPr>
          <a:lstStyle>
            <a:lvl1pPr marL="0" indent="0">
              <a:buFontTx/>
              <a:buNone/>
              <a:defRPr sz="900"/>
            </a:lvl1pPr>
          </a:lstStyle>
          <a:p>
            <a:r>
              <a:rPr lang="en-US"/>
              <a:t>Click icon to add chart</a:t>
            </a:r>
          </a:p>
        </p:txBody>
      </p:sp>
    </p:spTree>
    <p:extLst>
      <p:ext uri="{BB962C8B-B14F-4D97-AF65-F5344CB8AC3E}">
        <p14:creationId xmlns:p14="http://schemas.microsoft.com/office/powerpoint/2010/main" val="266872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Column_Icons and Pictur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3810000" cy="954024"/>
          </a:xfrm>
        </p:spPr>
        <p:txBody>
          <a:bodyPr anchor="t" anchorCtr="0">
            <a:noAutofit/>
          </a:bodyPr>
          <a:lstStyle>
            <a:lvl1pPr>
              <a:defRPr sz="2250"/>
            </a:lvl1pPr>
          </a:lstStyle>
          <a:p>
            <a:r>
              <a:rPr lang="en-US" dirty="0"/>
              <a:t>Headline 30pt</a:t>
            </a:r>
            <a:br>
              <a:rPr lang="en-US" dirty="0"/>
            </a:br>
            <a:r>
              <a:rPr lang="en-US" dirty="0"/>
              <a:t>Arial bold</a:t>
            </a:r>
          </a:p>
        </p:txBody>
      </p:sp>
      <p:sp>
        <p:nvSpPr>
          <p:cNvPr id="3" name="Content Placeholder 2"/>
          <p:cNvSpPr>
            <a:spLocks noGrp="1"/>
          </p:cNvSpPr>
          <p:nvPr>
            <p:ph idx="1" hasCustomPrompt="1"/>
          </p:nvPr>
        </p:nvSpPr>
        <p:spPr>
          <a:xfrm>
            <a:off x="1981200" y="2487168"/>
            <a:ext cx="2514600" cy="4104132"/>
          </a:xfrm>
        </p:spPr>
        <p:txBody>
          <a:bodyPr anchor="t" anchorCtr="0">
            <a:noAutofit/>
          </a:bodyPr>
          <a:lstStyle>
            <a:lvl1pPr marL="0" marR="0" indent="0" algn="l" defTabSz="685800" rtl="0" eaLnBrk="1" fontAlgn="auto" latinLnBrk="0" hangingPunct="1">
              <a:lnSpc>
                <a:spcPts val="1650"/>
              </a:lnSpc>
              <a:spcBef>
                <a:spcPts val="750"/>
              </a:spcBef>
              <a:spcAft>
                <a:spcPts val="0"/>
              </a:spcAft>
              <a:buClrTx/>
              <a:buSzTx/>
              <a:buFontTx/>
              <a:buNone/>
              <a:tabLst/>
              <a:defRPr sz="1500">
                <a:solidFill>
                  <a:schemeClr val="tx1"/>
                </a:solidFill>
              </a:defRPr>
            </a:lvl1pPr>
            <a:lvl2pPr>
              <a:lnSpc>
                <a:spcPts val="1650"/>
              </a:lnSpc>
              <a:defRPr sz="1500"/>
            </a:lvl2pPr>
            <a:lvl3pPr>
              <a:lnSpc>
                <a:spcPts val="1650"/>
              </a:lnSpc>
              <a:defRPr sz="1500"/>
            </a:lvl3pPr>
            <a:lvl4pPr>
              <a:lnSpc>
                <a:spcPts val="1650"/>
              </a:lnSpc>
              <a:defRPr sz="1500"/>
            </a:lvl4pPr>
            <a:lvl5pPr>
              <a:lnSpc>
                <a:spcPts val="1650"/>
              </a:lnSpc>
              <a:defRPr sz="1500"/>
            </a:lvl5pPr>
            <a:lvl6pPr>
              <a:defRPr sz="1500"/>
            </a:lvl6pPr>
            <a:lvl7pPr>
              <a:defRPr sz="1500"/>
            </a:lvl7pPr>
            <a:lvl8pPr>
              <a:defRPr sz="1500"/>
            </a:lvl8pPr>
            <a:lvl9pPr>
              <a:defRPr sz="1500"/>
            </a:lvl9pPr>
          </a:lstStyle>
          <a:p>
            <a:pPr lvl="0"/>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a:p>
            <a:pPr marL="0" marR="0" lvl="0" indent="0" algn="l" defTabSz="685800" rtl="0" eaLnBrk="1" fontAlgn="auto" latinLnBrk="0" hangingPunct="1">
              <a:lnSpc>
                <a:spcPts val="1650"/>
              </a:lnSpc>
              <a:spcBef>
                <a:spcPts val="750"/>
              </a:spcBef>
              <a:spcAft>
                <a:spcPts val="0"/>
              </a:spcAft>
              <a:buClrTx/>
              <a:buSzTx/>
              <a:buFontTx/>
              <a:buNone/>
              <a:tabLst/>
              <a:defRPr/>
            </a:pPr>
            <a:r>
              <a:rPr lang="fr-FR" dirty="0" err="1"/>
              <a:t>Text</a:t>
            </a:r>
            <a:r>
              <a:rPr lang="fr-FR" dirty="0"/>
              <a:t>  20pt Arial </a:t>
            </a:r>
            <a:r>
              <a:rPr lang="fr-FR" dirty="0" err="1"/>
              <a:t>pud</a:t>
            </a:r>
            <a:r>
              <a:rPr lang="fr-FR" dirty="0"/>
              <a:t> amer non section </a:t>
            </a:r>
            <a:r>
              <a:rPr lang="fr-FR" dirty="0" err="1"/>
              <a:t>lorem</a:t>
            </a:r>
            <a:r>
              <a:rPr lang="fr-FR" dirty="0"/>
              <a:t>.</a:t>
            </a:r>
          </a:p>
          <a:p>
            <a:pPr lvl="0"/>
            <a:endParaRPr lang="fr-FR"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6" name="Picture Placeholder 5"/>
          <p:cNvSpPr>
            <a:spLocks noGrp="1"/>
          </p:cNvSpPr>
          <p:nvPr>
            <p:ph type="pic" sz="quarter" idx="10"/>
          </p:nvPr>
        </p:nvSpPr>
        <p:spPr>
          <a:xfrm>
            <a:off x="685800" y="2487168"/>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9" name="Picture Placeholder 5"/>
          <p:cNvSpPr>
            <a:spLocks noGrp="1"/>
          </p:cNvSpPr>
          <p:nvPr>
            <p:ph type="pic" sz="quarter" idx="11"/>
          </p:nvPr>
        </p:nvSpPr>
        <p:spPr>
          <a:xfrm>
            <a:off x="685800" y="3907392"/>
            <a:ext cx="1207008" cy="1060704"/>
          </a:xfrm>
        </p:spPr>
        <p:txBody>
          <a:bodyPr anchor="ctr">
            <a:normAutofit/>
          </a:bodyPr>
          <a:lstStyle>
            <a:lvl1pPr marL="0" indent="0">
              <a:lnSpc>
                <a:spcPts val="1050"/>
              </a:lnSpc>
              <a:buFontTx/>
              <a:buNone/>
              <a:defRPr sz="900"/>
            </a:lvl1pPr>
          </a:lstStyle>
          <a:p>
            <a:r>
              <a:rPr lang="en-US"/>
              <a:t>Click icon to add picture</a:t>
            </a:r>
            <a:endParaRPr lang="en-US" dirty="0"/>
          </a:p>
        </p:txBody>
      </p:sp>
      <p:sp>
        <p:nvSpPr>
          <p:cNvPr id="10" name="Picture Placeholder 9"/>
          <p:cNvSpPr>
            <a:spLocks noGrp="1"/>
          </p:cNvSpPr>
          <p:nvPr>
            <p:ph type="pic" sz="quarter" idx="12"/>
          </p:nvPr>
        </p:nvSpPr>
        <p:spPr>
          <a:xfrm>
            <a:off x="4610100" y="1422400"/>
            <a:ext cx="4305300" cy="5168900"/>
          </a:xfrm>
        </p:spPr>
        <p:txBody>
          <a:bodyPr anchor="ctr">
            <a:normAutofit/>
          </a:bodyPr>
          <a:lstStyle>
            <a:lvl1pPr marL="0" indent="0">
              <a:buFontTx/>
              <a:buNone/>
              <a:defRPr sz="900"/>
            </a:lvl1pPr>
          </a:lstStyle>
          <a:p>
            <a:r>
              <a:rPr lang="en-US"/>
              <a:t>Click icon to add picture</a:t>
            </a:r>
          </a:p>
        </p:txBody>
      </p:sp>
    </p:spTree>
    <p:extLst>
      <p:ext uri="{BB962C8B-B14F-4D97-AF65-F5344CB8AC3E}">
        <p14:creationId xmlns:p14="http://schemas.microsoft.com/office/powerpoint/2010/main" val="4133796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umn with Ic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5800" y="1408176"/>
            <a:ext cx="7772400" cy="960120"/>
          </a:xfrm>
        </p:spPr>
        <p:txBody>
          <a:bodyPr>
            <a:noAutofit/>
          </a:bodyPr>
          <a:lstStyle>
            <a:lvl1pPr>
              <a:defRPr/>
            </a:lvl1pPr>
          </a:lstStyle>
          <a:p>
            <a:r>
              <a:rPr lang="en-US" dirty="0"/>
              <a:t>Headline 30pt</a:t>
            </a:r>
            <a:br>
              <a:rPr lang="en-US" dirty="0"/>
            </a:br>
            <a:r>
              <a:rPr lang="en-US" dirty="0"/>
              <a:t>Arial bold</a:t>
            </a:r>
          </a:p>
        </p:txBody>
      </p:sp>
      <p:sp>
        <p:nvSpPr>
          <p:cNvPr id="4" name="Content Placeholder 3"/>
          <p:cNvSpPr>
            <a:spLocks noGrp="1"/>
          </p:cNvSpPr>
          <p:nvPr>
            <p:ph sz="half" idx="2" hasCustomPrompt="1"/>
          </p:nvPr>
        </p:nvSpPr>
        <p:spPr>
          <a:xfrm>
            <a:off x="685800" y="2487471"/>
            <a:ext cx="7772400" cy="941531"/>
          </a:xfrm>
        </p:spPr>
        <p:txBody>
          <a:bodyPr numCol="1">
            <a:noAutofit/>
          </a:bodyPr>
          <a:lstStyle>
            <a:lvl1pPr marL="0" marR="0" indent="0" algn="l" defTabSz="685800" rtl="0" eaLnBrk="1" fontAlgn="auto" latinLnBrk="0" hangingPunct="1">
              <a:lnSpc>
                <a:spcPts val="2100"/>
              </a:lnSpc>
              <a:spcBef>
                <a:spcPts val="750"/>
              </a:spcBef>
              <a:spcAft>
                <a:spcPts val="0"/>
              </a:spcAft>
              <a:buClrTx/>
              <a:buSzTx/>
              <a:buFontTx/>
              <a:buNone/>
              <a:tabLst/>
              <a:defRPr sz="1800" b="1">
                <a:solidFill>
                  <a:schemeClr val="accent6"/>
                </a:solidFill>
              </a:defRPr>
            </a:lvl1pPr>
          </a:lstStyle>
          <a:p>
            <a:pPr lvl="0"/>
            <a:r>
              <a:rPr lang="en-US" dirty="0"/>
              <a:t>Text 24pt Arial bold </a:t>
            </a:r>
            <a:r>
              <a:rPr lang="en-US" dirty="0" err="1"/>
              <a:t>pud</a:t>
            </a:r>
            <a:r>
              <a:rPr lang="en-US" dirty="0"/>
              <a:t> </a:t>
            </a:r>
            <a:r>
              <a:rPr lang="en-US" dirty="0" err="1"/>
              <a:t>amer</a:t>
            </a:r>
            <a:r>
              <a:rPr lang="en-US" dirty="0"/>
              <a:t> non section lorem </a:t>
            </a:r>
            <a:r>
              <a:rPr lang="fr-FR" dirty="0" err="1"/>
              <a:t>pudam</a:t>
            </a:r>
            <a:r>
              <a:rPr lang="fr-FR" dirty="0"/>
              <a:t> </a:t>
            </a:r>
            <a:r>
              <a:rPr lang="fr-FR" dirty="0" err="1"/>
              <a:t>nonsecti</a:t>
            </a:r>
            <a:r>
              <a:rPr lang="fr-FR" dirty="0"/>
              <a:t> nos </a:t>
            </a:r>
            <a:r>
              <a:rPr lang="fr-FR" dirty="0" err="1"/>
              <a:t>alit</a:t>
            </a:r>
            <a:r>
              <a:rPr lang="fr-FR" dirty="0"/>
              <a:t> in nos (</a:t>
            </a:r>
            <a:r>
              <a:rPr lang="fr-FR" dirty="0" err="1"/>
              <a:t>optional</a:t>
            </a:r>
            <a:r>
              <a:rPr lang="fr-FR" dirty="0"/>
              <a:t>).</a:t>
            </a:r>
            <a:endParaRPr lang="en-US" dirty="0"/>
          </a:p>
        </p:txBody>
      </p:sp>
      <p:sp>
        <p:nvSpPr>
          <p:cNvPr id="8" name="object 3"/>
          <p:cNvSpPr/>
          <p:nvPr/>
        </p:nvSpPr>
        <p:spPr>
          <a:xfrm>
            <a:off x="285751" y="1301241"/>
            <a:ext cx="8569325" cy="0"/>
          </a:xfrm>
          <a:custGeom>
            <a:avLst/>
            <a:gdLst/>
            <a:ahLst/>
            <a:cxnLst/>
            <a:rect l="l" t="t" r="r" b="b"/>
            <a:pathLst>
              <a:path w="8569325">
                <a:moveTo>
                  <a:pt x="0" y="0"/>
                </a:moveTo>
                <a:lnTo>
                  <a:pt x="8568994" y="0"/>
                </a:lnTo>
              </a:path>
            </a:pathLst>
          </a:custGeom>
          <a:ln w="6350">
            <a:solidFill>
              <a:srgbClr val="929497"/>
            </a:solidFill>
          </a:ln>
        </p:spPr>
        <p:txBody>
          <a:bodyPr wrap="square" lIns="0" tIns="0" rIns="0" bIns="0" rtlCol="0"/>
          <a:lstStyle/>
          <a:p>
            <a:endParaRPr sz="1350"/>
          </a:p>
        </p:txBody>
      </p:sp>
      <p:sp>
        <p:nvSpPr>
          <p:cNvPr id="9" name="Picture Placeholder 8"/>
          <p:cNvSpPr>
            <a:spLocks noGrp="1"/>
          </p:cNvSpPr>
          <p:nvPr>
            <p:ph type="pic" sz="quarter" idx="10"/>
          </p:nvPr>
        </p:nvSpPr>
        <p:spPr>
          <a:xfrm>
            <a:off x="685800" y="3429000"/>
            <a:ext cx="1563666" cy="1066800"/>
          </a:xfrm>
        </p:spPr>
        <p:txBody>
          <a:bodyPr anchor="ctr">
            <a:normAutofit/>
          </a:bodyPr>
          <a:lstStyle>
            <a:lvl1pPr marL="0" indent="0">
              <a:lnSpc>
                <a:spcPts val="1050"/>
              </a:lnSpc>
              <a:buNone/>
              <a:defRPr sz="900"/>
            </a:lvl1pPr>
          </a:lstStyle>
          <a:p>
            <a:r>
              <a:rPr lang="en-US"/>
              <a:t>Click icon to add picture</a:t>
            </a:r>
          </a:p>
        </p:txBody>
      </p:sp>
      <p:sp>
        <p:nvSpPr>
          <p:cNvPr id="11" name="Picture Placeholder 10"/>
          <p:cNvSpPr>
            <a:spLocks noGrp="1"/>
          </p:cNvSpPr>
          <p:nvPr>
            <p:ph type="pic" sz="quarter" idx="11"/>
          </p:nvPr>
        </p:nvSpPr>
        <p:spPr>
          <a:xfrm>
            <a:off x="3300985"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3" name="Picture Placeholder 12"/>
          <p:cNvSpPr>
            <a:spLocks noGrp="1"/>
          </p:cNvSpPr>
          <p:nvPr>
            <p:ph type="pic" sz="quarter" idx="12"/>
          </p:nvPr>
        </p:nvSpPr>
        <p:spPr>
          <a:xfrm>
            <a:off x="5905501" y="3429000"/>
            <a:ext cx="1570973" cy="1066800"/>
          </a:xfrm>
        </p:spPr>
        <p:txBody>
          <a:bodyPr anchor="ctr">
            <a:normAutofit/>
          </a:bodyPr>
          <a:lstStyle>
            <a:lvl1pPr marL="0" indent="0">
              <a:lnSpc>
                <a:spcPts val="1050"/>
              </a:lnSpc>
              <a:buNone/>
              <a:defRPr sz="900"/>
            </a:lvl1pPr>
          </a:lstStyle>
          <a:p>
            <a:r>
              <a:rPr lang="en-US"/>
              <a:t>Click icon to add picture</a:t>
            </a:r>
          </a:p>
        </p:txBody>
      </p:sp>
      <p:sp>
        <p:nvSpPr>
          <p:cNvPr id="17" name="Text Placeholder 16"/>
          <p:cNvSpPr>
            <a:spLocks noGrp="1"/>
          </p:cNvSpPr>
          <p:nvPr>
            <p:ph type="body" sz="quarter" idx="13" hasCustomPrompt="1"/>
          </p:nvPr>
        </p:nvSpPr>
        <p:spPr>
          <a:xfrm>
            <a:off x="6858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0" name="Text Placeholder 16"/>
          <p:cNvSpPr>
            <a:spLocks noGrp="1"/>
          </p:cNvSpPr>
          <p:nvPr>
            <p:ph type="body" sz="quarter" idx="14" hasCustomPrompt="1"/>
          </p:nvPr>
        </p:nvSpPr>
        <p:spPr>
          <a:xfrm>
            <a:off x="32766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
        <p:nvSpPr>
          <p:cNvPr id="12" name="Text Placeholder 16"/>
          <p:cNvSpPr>
            <a:spLocks noGrp="1"/>
          </p:cNvSpPr>
          <p:nvPr>
            <p:ph type="body" sz="quarter" idx="15" hasCustomPrompt="1"/>
          </p:nvPr>
        </p:nvSpPr>
        <p:spPr>
          <a:xfrm>
            <a:off x="5905500" y="4791869"/>
            <a:ext cx="2514600" cy="1465262"/>
          </a:xfrm>
        </p:spPr>
        <p:txBody>
          <a:bodyPr numCol="1">
            <a:noAutofit/>
          </a:bodyPr>
          <a:lstStyle>
            <a:lvl1pPr marL="0" marR="0" indent="0" algn="l" defTabSz="685800" rtl="0" eaLnBrk="1" fontAlgn="auto" latinLnBrk="0" hangingPunct="1">
              <a:lnSpc>
                <a:spcPts val="1650"/>
              </a:lnSpc>
              <a:spcBef>
                <a:spcPts val="750"/>
              </a:spcBef>
              <a:spcAft>
                <a:spcPts val="0"/>
              </a:spcAft>
              <a:buClrTx/>
              <a:buSzTx/>
              <a:buFont typeface="Arial" panose="020B0604020202020204" pitchFamily="34" charset="0"/>
              <a:buNone/>
              <a:tabLst/>
              <a:defRPr sz="1500">
                <a:solidFill>
                  <a:schemeClr val="tx1"/>
                </a:solidFill>
              </a:defRPr>
            </a:lvl1pPr>
            <a:lvl2pPr marL="175022" indent="0">
              <a:lnSpc>
                <a:spcPts val="1650"/>
              </a:lnSpc>
              <a:buNone/>
              <a:defRPr sz="1500"/>
            </a:lvl2pPr>
            <a:lvl3pPr marL="348854" indent="0">
              <a:lnSpc>
                <a:spcPts val="1650"/>
              </a:lnSpc>
              <a:buNone/>
              <a:defRPr sz="1500"/>
            </a:lvl3pPr>
            <a:lvl4pPr marL="1028700" indent="0">
              <a:lnSpc>
                <a:spcPts val="1650"/>
              </a:lnSpc>
              <a:buNone/>
              <a:defRPr sz="1500"/>
            </a:lvl4pPr>
            <a:lvl5pPr marL="1371600" indent="0">
              <a:lnSpc>
                <a:spcPts val="1650"/>
              </a:lnSpc>
              <a:buNone/>
              <a:defRPr sz="1500"/>
            </a:lvl5pPr>
          </a:lstStyle>
          <a:p>
            <a:pPr lvl="0"/>
            <a:r>
              <a:rPr lang="en-US" dirty="0"/>
              <a:t>Text 20pt Arial regular </a:t>
            </a:r>
            <a:r>
              <a:rPr lang="en-US" dirty="0" err="1"/>
              <a:t>pud</a:t>
            </a:r>
            <a:r>
              <a:rPr lang="en-US" dirty="0"/>
              <a:t> </a:t>
            </a:r>
            <a:r>
              <a:rPr lang="en-US" dirty="0" err="1"/>
              <a:t>amer</a:t>
            </a:r>
            <a:r>
              <a:rPr lang="en-US" dirty="0"/>
              <a:t> section lorem.</a:t>
            </a:r>
          </a:p>
        </p:txBody>
      </p:sp>
    </p:spTree>
    <p:extLst>
      <p:ext uri="{BB962C8B-B14F-4D97-AF65-F5344CB8AC3E}">
        <p14:creationId xmlns:p14="http://schemas.microsoft.com/office/powerpoint/2010/main" val="22758952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Identity block">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0" y="5524500"/>
            <a:ext cx="6591300" cy="1333500"/>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a:latin typeface="+mn-lt"/>
              </a:defRPr>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Content Placeholder 5"/>
          <p:cNvSpPr>
            <a:spLocks noGrp="1"/>
          </p:cNvSpPr>
          <p:nvPr>
            <p:ph sz="quarter" idx="11"/>
          </p:nvPr>
        </p:nvSpPr>
        <p:spPr>
          <a:xfrm>
            <a:off x="0" y="4164015"/>
            <a:ext cx="7886700" cy="1360487"/>
          </a:xfrm>
        </p:spPr>
        <p:txBody>
          <a:bodyPr bIns="457200" anchor="b" anchorCtr="0">
            <a:noAutofit/>
          </a:bodyPr>
          <a:lstStyle>
            <a:lvl1pPr marL="514350" indent="0">
              <a:lnSpc>
                <a:spcPts val="750"/>
              </a:lnSpc>
              <a:spcBef>
                <a:spcPts val="0"/>
              </a:spcBef>
              <a:spcAft>
                <a:spcPts val="338"/>
              </a:spcAft>
              <a:buNone/>
              <a:defRPr sz="600">
                <a:solidFill>
                  <a:schemeClr val="tx2">
                    <a:lumMod val="65000"/>
                    <a:lumOff val="35000"/>
                  </a:schemeClr>
                </a:solidFill>
              </a:defRPr>
            </a:lvl1pPr>
            <a:lvl2pPr>
              <a:lnSpc>
                <a:spcPts val="750"/>
              </a:lnSpc>
              <a:defRPr sz="600">
                <a:solidFill>
                  <a:schemeClr val="tx2">
                    <a:lumMod val="65000"/>
                    <a:lumOff val="35000"/>
                  </a:schemeClr>
                </a:solidFill>
              </a:defRPr>
            </a:lvl2pPr>
            <a:lvl3pPr>
              <a:lnSpc>
                <a:spcPts val="750"/>
              </a:lnSpc>
              <a:defRPr sz="600">
                <a:solidFill>
                  <a:schemeClr val="tx2">
                    <a:lumMod val="65000"/>
                    <a:lumOff val="35000"/>
                  </a:schemeClr>
                </a:solidFill>
              </a:defRPr>
            </a:lvl3pPr>
            <a:lvl4pPr>
              <a:lnSpc>
                <a:spcPts val="750"/>
              </a:lnSpc>
              <a:defRPr sz="600">
                <a:solidFill>
                  <a:schemeClr val="tx2">
                    <a:lumMod val="65000"/>
                    <a:lumOff val="35000"/>
                  </a:schemeClr>
                </a:solidFill>
              </a:defRPr>
            </a:lvl4pPr>
            <a:lvl5pPr>
              <a:lnSpc>
                <a:spcPts val="750"/>
              </a:lnSpc>
              <a:defRPr sz="600">
                <a:solidFill>
                  <a:schemeClr val="tx2">
                    <a:lumMod val="65000"/>
                    <a:lumOff val="35000"/>
                  </a:schemeClr>
                </a:solidFill>
              </a:defRPr>
            </a:lvl5pPr>
          </a:lstStyle>
          <a:p>
            <a:pPr marL="517922" lvl="0" algn="just">
              <a:lnSpc>
                <a:spcPts val="600"/>
              </a:lnSpc>
              <a:spcAft>
                <a:spcPts val="161"/>
              </a:spcAft>
            </a:pPr>
            <a:r>
              <a:rPr lang="en-US" sz="600" spc="-4">
                <a:solidFill>
                  <a:srgbClr val="595959"/>
                </a:solidFill>
                <a:latin typeface="Arial" panose="020B0604020202020204" pitchFamily="34" charset="0"/>
              </a:rPr>
              <a:t>Click to edit Master text styles</a:t>
            </a:r>
          </a:p>
          <a:p>
            <a:pPr marL="517922" lvl="1" algn="just">
              <a:lnSpc>
                <a:spcPts val="600"/>
              </a:lnSpc>
              <a:spcAft>
                <a:spcPts val="161"/>
              </a:spcAft>
            </a:pPr>
            <a:r>
              <a:rPr lang="en-US" sz="600" spc="-4">
                <a:solidFill>
                  <a:srgbClr val="595959"/>
                </a:solidFill>
                <a:latin typeface="Arial" panose="020B0604020202020204" pitchFamily="34" charset="0"/>
              </a:rPr>
              <a:t>Second level</a:t>
            </a:r>
          </a:p>
        </p:txBody>
      </p:sp>
    </p:spTree>
    <p:extLst>
      <p:ext uri="{BB962C8B-B14F-4D97-AF65-F5344CB8AC3E}">
        <p14:creationId xmlns:p14="http://schemas.microsoft.com/office/powerpoint/2010/main" val="18995594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cSld name="Custom Layout">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0" y="5453151"/>
            <a:ext cx="5829300" cy="1404851"/>
          </a:xfrm>
        </p:spPr>
        <p:txBody>
          <a:bodyPr bIns="457200" anchor="b" anchorCtr="0"/>
          <a:lstStyle>
            <a:lvl1pPr marL="514350" marR="0" indent="0" algn="l" defTabSz="342900" rtl="0" eaLnBrk="1" fontAlgn="auto" latinLnBrk="0" hangingPunct="1">
              <a:lnSpc>
                <a:spcPts val="675"/>
              </a:lnSpc>
              <a:spcBef>
                <a:spcPts val="0"/>
              </a:spcBef>
              <a:spcAft>
                <a:spcPts val="161"/>
              </a:spcAft>
              <a:buClrTx/>
              <a:buSzTx/>
              <a:buFontTx/>
              <a:buNone/>
              <a:tabLst/>
              <a:defRPr sz="488"/>
            </a:lvl1pPr>
          </a:lstStyle>
          <a:p>
            <a:pPr marL="514350" marR="0" lvl="0" indent="0" algn="l" defTabSz="342900" rtl="0" eaLnBrk="1" fontAlgn="auto" latinLnBrk="0" hangingPunct="1">
              <a:lnSpc>
                <a:spcPct val="120000"/>
              </a:lnSpc>
              <a:spcBef>
                <a:spcPts val="0"/>
              </a:spcBef>
              <a:spcAft>
                <a:spcPts val="338"/>
              </a:spcAft>
              <a:buClrTx/>
              <a:buSzTx/>
              <a:buFontTx/>
              <a:buNone/>
              <a:tabLst/>
              <a:defRPr/>
            </a:pPr>
            <a:r>
              <a:rPr kumimoji="0" lang="en-US" sz="488" b="1" i="0" u="none" strike="noStrike" kern="1200" cap="none" spc="11"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Times-Roman"/>
              </a:rPr>
              <a:t>Securian</a:t>
            </a:r>
            <a: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t> Financial Group, Inc.</a:t>
            </a:r>
            <a:br>
              <a:rPr kumimoji="0" lang="en-US" sz="488" b="1" i="0" u="none" strike="noStrike" kern="1200" cap="none" spc="11"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Times-Roman"/>
              </a:rPr>
            </a:br>
            <a:r>
              <a:rPr kumimoji="0" lang="en-US" sz="488" b="1" i="0" u="none" strike="noStrike" kern="1200" cap="none" spc="11" normalizeH="0" baseline="0" noProof="0" dirty="0">
                <a:ln>
                  <a:noFill/>
                </a:ln>
                <a:solidFill>
                  <a:srgbClr val="0C7B3F"/>
                </a:solidFill>
                <a:effectLst/>
                <a:uLnTx/>
                <a:uFillTx/>
                <a:latin typeface="Arial" panose="020B0604020202020204" pitchFamily="34" charset="0"/>
                <a:ea typeface="Times New Roman" panose="02020603050405020304" pitchFamily="18" charset="0"/>
                <a:cs typeface="Times-Roman"/>
              </a:rPr>
              <a:t>securian.com</a:t>
            </a:r>
            <a:endParaRPr kumimoji="0" lang="en-US" sz="488" b="0" i="0" u="none" strike="noStrike" kern="1200" cap="none" spc="0" normalizeH="0" baseline="0" noProof="0" dirty="0">
              <a:ln>
                <a:noFill/>
              </a:ln>
              <a:solidFill>
                <a:srgbClr val="000000"/>
              </a:solidFill>
              <a:effectLst/>
              <a:uLnTx/>
              <a:uFillTx/>
              <a:latin typeface="Times-Roman"/>
              <a:ea typeface="Times New Roman" panose="02020603050405020304" pitchFamily="18" charset="0"/>
              <a:cs typeface="Times-Roman"/>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400 Robert Street North, St. Paul, MN 55101-2098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©2018 </a:t>
            </a:r>
            <a:r>
              <a:rPr kumimoji="0" lang="en-US" sz="450" b="0" i="0" u="none" strike="noStrike" kern="1200" cap="none" spc="4" normalizeH="0" baseline="0" noProof="0" dirty="0" err="1">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Securian</a:t>
            </a: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 Financial Group, Inc. All rights reserved.</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a:p>
            <a:pPr marL="514350" marR="0" lvl="0" indent="0" algn="l" defTabSz="342900" rtl="0" eaLnBrk="1" fontAlgn="auto" latinLnBrk="0" hangingPunct="1">
              <a:lnSpc>
                <a:spcPts val="675"/>
              </a:lnSpc>
              <a:spcBef>
                <a:spcPts val="0"/>
              </a:spcBef>
              <a:spcAft>
                <a:spcPts val="161"/>
              </a:spcAft>
              <a:buClrTx/>
              <a:buSzTx/>
              <a:buFontTx/>
              <a:buNone/>
              <a:tabLst/>
              <a:defRPr/>
            </a:pP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F00000 Rev 0-2016   DOFU 0-2018</a:t>
            </a:r>
            <a:b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br>
            <a:r>
              <a:rPr kumimoji="0" lang="en-US" sz="450" b="0" i="0" u="none" strike="noStrike" kern="1200" cap="none" spc="4" normalizeH="0" baseline="0" noProof="0" dirty="0">
                <a:ln>
                  <a:noFill/>
                </a:ln>
                <a:solidFill>
                  <a:srgbClr val="323232"/>
                </a:solidFill>
                <a:effectLst/>
                <a:uLnTx/>
                <a:uFillTx/>
                <a:latin typeface="Arial" panose="020B0604020202020204" pitchFamily="34" charset="0"/>
                <a:ea typeface="Times New Roman" panose="02020603050405020304" pitchFamily="18" charset="0"/>
                <a:cs typeface="HurmeGeometricSans3-Regular" panose="020B0500020000000000" pitchFamily="34" charset="0"/>
              </a:rPr>
              <a:t>000000</a:t>
            </a:r>
            <a:endParaRPr kumimoji="0" lang="en-US" sz="450" b="0" i="0" u="none" strike="noStrike" kern="1200" cap="none" spc="-8" normalizeH="0" baseline="0" noProof="0" dirty="0">
              <a:ln>
                <a:noFill/>
              </a:ln>
              <a:solidFill>
                <a:srgbClr val="323232"/>
              </a:solidFill>
              <a:effectLst/>
              <a:uLnTx/>
              <a:uFillTx/>
              <a:latin typeface="HurmeGeometricSans3-Regular" panose="020B0500020000000000" pitchFamily="34" charset="0"/>
              <a:ea typeface="Times New Roman" panose="02020603050405020304" pitchFamily="18" charset="0"/>
              <a:cs typeface="HurmeGeometricSans3-Regular" panose="020B0500020000000000" pitchFamily="34" charset="0"/>
            </a:endParaRPr>
          </a:p>
        </p:txBody>
      </p:sp>
      <p:sp>
        <p:nvSpPr>
          <p:cNvPr id="6" name="Text Placeholder 5"/>
          <p:cNvSpPr>
            <a:spLocks noGrp="1"/>
          </p:cNvSpPr>
          <p:nvPr>
            <p:ph type="body" sz="quarter" idx="11"/>
          </p:nvPr>
        </p:nvSpPr>
        <p:spPr>
          <a:xfrm>
            <a:off x="0" y="3948113"/>
            <a:ext cx="5829300" cy="1497012"/>
          </a:xfrm>
        </p:spPr>
        <p:txBody>
          <a:bodyPr bIns="457200" anchor="b" anchorCtr="0">
            <a:noAutofit/>
          </a:bodyPr>
          <a:lstStyle>
            <a:lvl1pPr marL="517922" marR="0" indent="0" algn="just" defTabSz="342900" rtl="0" eaLnBrk="1" fontAlgn="auto" latinLnBrk="0" hangingPunct="1">
              <a:lnSpc>
                <a:spcPts val="600"/>
              </a:lnSpc>
              <a:spcBef>
                <a:spcPts val="0"/>
              </a:spcBef>
              <a:spcAft>
                <a:spcPts val="161"/>
              </a:spcAft>
              <a:buClrTx/>
              <a:buSzTx/>
              <a:buFontTx/>
              <a:buNone/>
              <a:tabLst/>
              <a:defRPr/>
            </a:lvl1pPr>
          </a:lstStyle>
          <a:p>
            <a:pPr marL="517922" marR="0" lvl="0"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Click to edit Master text styles</a:t>
            </a:r>
          </a:p>
          <a:p>
            <a:pPr marL="517922" marR="0" lvl="1" indent="0" algn="just" defTabSz="342900" rtl="0" eaLnBrk="1" fontAlgn="auto" latinLnBrk="0" hangingPunct="1">
              <a:lnSpc>
                <a:spcPts val="600"/>
              </a:lnSpc>
              <a:spcBef>
                <a:spcPts val="0"/>
              </a:spcBef>
              <a:spcAft>
                <a:spcPts val="161"/>
              </a:spcAft>
              <a:buClrTx/>
              <a:buSzTx/>
              <a:buFontTx/>
              <a:buNone/>
              <a:tabLst/>
              <a:defRPr/>
            </a:pPr>
            <a:r>
              <a:rPr kumimoji="0" lang="en-US" sz="600" b="0" i="0" u="none" strike="noStrike" kern="1200" cap="none" spc="-4" normalizeH="0" baseline="0" noProof="0">
                <a:ln>
                  <a:noFill/>
                </a:ln>
                <a:solidFill>
                  <a:srgbClr val="595959"/>
                </a:solidFill>
                <a:effectLst/>
                <a:uLnTx/>
                <a:uFillTx/>
                <a:latin typeface="Arial" panose="020B0604020202020204" pitchFamily="34" charset="0"/>
              </a:rPr>
              <a:t>Second level</a:t>
            </a:r>
          </a:p>
        </p:txBody>
      </p:sp>
    </p:spTree>
    <p:extLst>
      <p:ext uri="{BB962C8B-B14F-4D97-AF65-F5344CB8AC3E}">
        <p14:creationId xmlns:p14="http://schemas.microsoft.com/office/powerpoint/2010/main" val="1239696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efaul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38274618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6683F-105C-46E3-AD8B-A6093644092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19971D3-CC65-4F68-92DA-722954C5C17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BC72E4A-747A-4B54-ACC6-0F53A47281C7}"/>
              </a:ext>
            </a:extLst>
          </p:cNvPr>
          <p:cNvSpPr>
            <a:spLocks noGrp="1"/>
          </p:cNvSpPr>
          <p:nvPr>
            <p:ph type="dt" sz="half" idx="10"/>
          </p:nvPr>
        </p:nvSpPr>
        <p:spPr/>
        <p:txBody>
          <a:bodyPr/>
          <a:lstStyle/>
          <a:p>
            <a:fld id="{8BDA5968-04B1-4850-9995-41194EA3192C}" type="datetimeFigureOut">
              <a:rPr lang="en-US" smtClean="0"/>
              <a:t>01/22/2024</a:t>
            </a:fld>
            <a:endParaRPr lang="en-US"/>
          </a:p>
        </p:txBody>
      </p:sp>
      <p:sp>
        <p:nvSpPr>
          <p:cNvPr id="5" name="Footer Placeholder 4">
            <a:extLst>
              <a:ext uri="{FF2B5EF4-FFF2-40B4-BE49-F238E27FC236}">
                <a16:creationId xmlns:a16="http://schemas.microsoft.com/office/drawing/2014/main" id="{CE835CA0-FA99-404B-898C-9CCE5C68F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DEB56C-42D5-4B85-8F5B-9F1D83BEF2BD}"/>
              </a:ext>
            </a:extLst>
          </p:cNvPr>
          <p:cNvSpPr>
            <a:spLocks noGrp="1"/>
          </p:cNvSpPr>
          <p:nvPr>
            <p:ph type="sldNum" sz="quarter" idx="12"/>
          </p:nvPr>
        </p:nvSpPr>
        <p:spPr/>
        <p:txBody>
          <a:bodyPr/>
          <a:lstStyle/>
          <a:p>
            <a:fld id="{C1C1C5AE-B190-4A69-86D9-92D4663D8BC1}" type="slidenum">
              <a:rPr lang="en-US" smtClean="0"/>
              <a:t>‹#›</a:t>
            </a:fld>
            <a:endParaRPr lang="en-US"/>
          </a:p>
        </p:txBody>
      </p:sp>
    </p:spTree>
    <p:extLst>
      <p:ext uri="{BB962C8B-B14F-4D97-AF65-F5344CB8AC3E}">
        <p14:creationId xmlns:p14="http://schemas.microsoft.com/office/powerpoint/2010/main" val="29244245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Identity Bloc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577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efaul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7799832" cy="4882896"/>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Tree>
    <p:extLst>
      <p:ext uri="{BB962C8B-B14F-4D97-AF65-F5344CB8AC3E}">
        <p14:creationId xmlns:p14="http://schemas.microsoft.com/office/powerpoint/2010/main" val="2650821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ottom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Kicker16/18 Arial </a:t>
            </a:r>
            <a:br>
              <a:rPr lang="en-US" dirty="0"/>
            </a:br>
            <a:r>
              <a:rPr lang="en-US" dirty="0"/>
              <a:t>Regular</a:t>
            </a:r>
          </a:p>
        </p:txBody>
      </p:sp>
    </p:spTree>
    <p:extLst>
      <p:ext uri="{BB962C8B-B14F-4D97-AF65-F5344CB8AC3E}">
        <p14:creationId xmlns:p14="http://schemas.microsoft.com/office/powerpoint/2010/main" val="30628049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ttom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2"/>
            <a:ext cx="7799832" cy="2086495"/>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lorem ipsum dolor</a:t>
            </a:r>
          </a:p>
        </p:txBody>
      </p:sp>
      <p:sp>
        <p:nvSpPr>
          <p:cNvPr id="4" name="Content Placeholder 3"/>
          <p:cNvSpPr>
            <a:spLocks noGrp="1"/>
          </p:cNvSpPr>
          <p:nvPr>
            <p:ph sz="quarter" idx="10" hasCustomPrompt="1"/>
          </p:nvPr>
        </p:nvSpPr>
        <p:spPr>
          <a:xfrm>
            <a:off x="681039" y="3675890"/>
            <a:ext cx="3741737" cy="465109"/>
          </a:xfrm>
        </p:spPr>
        <p:txBody>
          <a:bodyPr>
            <a:noAutofit/>
          </a:bodyPr>
          <a:lstStyle>
            <a:lvl1pPr marL="0" indent="0">
              <a:lnSpc>
                <a:spcPts val="1200"/>
              </a:lnSpc>
              <a:buFontTx/>
              <a:buNone/>
              <a:defRPr sz="1200">
                <a:solidFill>
                  <a:schemeClr val="tx2"/>
                </a:solidFill>
              </a:defRPr>
            </a:lvl1pPr>
            <a:lvl2pPr marL="175022" indent="0">
              <a:lnSpc>
                <a:spcPts val="1200"/>
              </a:lnSpc>
              <a:buFontTx/>
              <a:buNone/>
              <a:defRPr sz="1200">
                <a:solidFill>
                  <a:schemeClr val="tx2"/>
                </a:solidFill>
              </a:defRPr>
            </a:lvl2pPr>
            <a:lvl3pPr marL="348854" indent="0">
              <a:lnSpc>
                <a:spcPts val="1200"/>
              </a:lnSpc>
              <a:buFontTx/>
              <a:buNone/>
              <a:defRPr sz="1200">
                <a:solidFill>
                  <a:schemeClr val="tx2"/>
                </a:solidFill>
              </a:defRPr>
            </a:lvl3pPr>
            <a:lvl4pPr marL="1028700" indent="0">
              <a:lnSpc>
                <a:spcPts val="1200"/>
              </a:lnSpc>
              <a:buFontTx/>
              <a:buNone/>
              <a:defRPr sz="1200">
                <a:solidFill>
                  <a:schemeClr val="tx2"/>
                </a:solidFill>
              </a:defRPr>
            </a:lvl4pPr>
            <a:lvl5pPr marL="1371600" indent="0">
              <a:lnSpc>
                <a:spcPts val="1200"/>
              </a:lnSpc>
              <a:buFontTx/>
              <a:buNone/>
              <a:defRPr sz="1200">
                <a:solidFill>
                  <a:schemeClr val="tx2"/>
                </a:solidFill>
              </a:defRPr>
            </a:lvl5pPr>
          </a:lstStyle>
          <a:p>
            <a:pPr lvl="0"/>
            <a:r>
              <a:rPr lang="en-US" dirty="0"/>
              <a:t>Kicker16pt Arial </a:t>
            </a:r>
            <a:br>
              <a:rPr lang="en-US" dirty="0"/>
            </a:br>
            <a:r>
              <a:rPr lang="en-US" dirty="0"/>
              <a:t>Regular</a:t>
            </a:r>
          </a:p>
        </p:txBody>
      </p:sp>
    </p:spTree>
    <p:extLst>
      <p:ext uri="{BB962C8B-B14F-4D97-AF65-F5344CB8AC3E}">
        <p14:creationId xmlns:p14="http://schemas.microsoft.com/office/powerpoint/2010/main" val="2160139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con Callout Chapter (Leaf)">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167254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Icon Callout Chapter (Grass)">
    <p:spTree>
      <p:nvGrpSpPr>
        <p:cNvPr id="1" name=""/>
        <p:cNvGrpSpPr/>
        <p:nvPr/>
      </p:nvGrpSpPr>
      <p:grpSpPr>
        <a:xfrm>
          <a:off x="0" y="0"/>
          <a:ext cx="0" cy="0"/>
          <a:chOff x="0" y="0"/>
          <a:chExt cx="0" cy="0"/>
        </a:xfrm>
      </p:grpSpPr>
      <p:sp>
        <p:nvSpPr>
          <p:cNvPr id="8" name="Rectangle 7"/>
          <p:cNvSpPr/>
          <p:nvPr/>
        </p:nvSpPr>
        <p:spPr>
          <a:xfrm>
            <a:off x="228600" y="1298448"/>
            <a:ext cx="8686800" cy="53309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85800" y="1554480"/>
            <a:ext cx="5791200" cy="4015047"/>
          </a:xfrm>
        </p:spPr>
        <p:txBody>
          <a:bodyPr>
            <a:noAutofit/>
          </a:bodyPr>
          <a:lstStyle>
            <a:lvl1pPr>
              <a:lnSpc>
                <a:spcPts val="3900"/>
              </a:lnSpc>
              <a:defRPr sz="3750">
                <a:solidFill>
                  <a:schemeClr val="bg1"/>
                </a:solidFill>
              </a:defRPr>
            </a:lvl1pPr>
          </a:lstStyle>
          <a:p>
            <a:r>
              <a:rPr lang="en-US" dirty="0"/>
              <a:t>Chapter slide 50pt</a:t>
            </a:r>
            <a:br>
              <a:rPr lang="en-US" dirty="0"/>
            </a:br>
            <a:r>
              <a:rPr lang="en-US" dirty="0"/>
              <a:t>Arial bold</a:t>
            </a:r>
            <a:br>
              <a:rPr lang="en-US" dirty="0"/>
            </a:br>
            <a:r>
              <a:rPr lang="en-US" dirty="0"/>
              <a:t>with icon</a:t>
            </a:r>
          </a:p>
        </p:txBody>
      </p:sp>
      <p:sp>
        <p:nvSpPr>
          <p:cNvPr id="5" name="Picture Placeholder 4"/>
          <p:cNvSpPr>
            <a:spLocks noGrp="1"/>
          </p:cNvSpPr>
          <p:nvPr>
            <p:ph type="pic" sz="quarter" idx="10"/>
          </p:nvPr>
        </p:nvSpPr>
        <p:spPr>
          <a:xfrm>
            <a:off x="685800" y="5559552"/>
            <a:ext cx="722376" cy="722376"/>
          </a:xfrm>
        </p:spPr>
        <p:txBody>
          <a:bodyPr anchor="t">
            <a:normAutofit/>
          </a:bodyPr>
          <a:lstStyle>
            <a:lvl1pPr marL="0" indent="0">
              <a:buFontTx/>
              <a:buNone/>
              <a:defRPr sz="900">
                <a:solidFill>
                  <a:schemeClr val="bg1"/>
                </a:solidFill>
              </a:defRPr>
            </a:lvl1pPr>
          </a:lstStyle>
          <a:p>
            <a:r>
              <a:rPr lang="en-US"/>
              <a:t>Click icon to add picture</a:t>
            </a:r>
          </a:p>
        </p:txBody>
      </p:sp>
    </p:spTree>
    <p:extLst>
      <p:ext uri="{BB962C8B-B14F-4D97-AF65-F5344CB8AC3E}">
        <p14:creationId xmlns:p14="http://schemas.microsoft.com/office/powerpoint/2010/main" val="5976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tatement Divider (Leaf)">
    <p:spTree>
      <p:nvGrpSpPr>
        <p:cNvPr id="1" name=""/>
        <p:cNvGrpSpPr/>
        <p:nvPr/>
      </p:nvGrpSpPr>
      <p:grpSpPr>
        <a:xfrm>
          <a:off x="0" y="0"/>
          <a:ext cx="0" cy="0"/>
          <a:chOff x="0" y="0"/>
          <a:chExt cx="0" cy="0"/>
        </a:xfrm>
      </p:grpSpPr>
      <p:sp>
        <p:nvSpPr>
          <p:cNvPr id="9" name="Rectangle 8"/>
          <p:cNvSpPr/>
          <p:nvPr/>
        </p:nvSpPr>
        <p:spPr>
          <a:xfrm>
            <a:off x="228600" y="1298448"/>
            <a:ext cx="8686800" cy="53309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hasCustomPrompt="1"/>
          </p:nvPr>
        </p:nvSpPr>
        <p:spPr>
          <a:xfrm>
            <a:off x="623888" y="1709739"/>
            <a:ext cx="5131026" cy="4757563"/>
          </a:xfrm>
        </p:spPr>
        <p:txBody>
          <a:bodyPr anchor="t" anchorCtr="0">
            <a:noAutofit/>
          </a:bodyPr>
          <a:lstStyle>
            <a:lvl1pPr>
              <a:lnSpc>
                <a:spcPts val="4725"/>
              </a:lnSpc>
              <a:defRPr sz="4950" baseline="0">
                <a:solidFill>
                  <a:schemeClr val="bg1"/>
                </a:solidFill>
              </a:defRPr>
            </a:lvl1pPr>
          </a:lstStyle>
          <a:p>
            <a:r>
              <a:rPr lang="en-US" dirty="0"/>
              <a:t>Large text impact slide </a:t>
            </a:r>
            <a:br>
              <a:rPr lang="en-US" dirty="0"/>
            </a:br>
            <a:r>
              <a:rPr lang="en-US" dirty="0"/>
              <a:t>66pt Arial bold</a:t>
            </a:r>
            <a:br>
              <a:rPr lang="en-US" dirty="0"/>
            </a:br>
            <a:endParaRPr lang="en-US" dirty="0"/>
          </a:p>
        </p:txBody>
      </p:sp>
    </p:spTree>
    <p:extLst>
      <p:ext uri="{BB962C8B-B14F-4D97-AF65-F5344CB8AC3E}">
        <p14:creationId xmlns:p14="http://schemas.microsoft.com/office/powerpoint/2010/main" val="17663165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8873" y="1408176"/>
            <a:ext cx="5980176" cy="960120"/>
          </a:xfrm>
          <a:prstGeom prst="rect">
            <a:avLst/>
          </a:prstGeom>
        </p:spPr>
        <p:txBody>
          <a:bodyPr vert="horz" lIns="0" tIns="0" rIns="0" bIns="0" rtlCol="0" anchor="t" anchorCtr="0">
            <a:normAutofit/>
          </a:bodyPr>
          <a:lstStyle/>
          <a:p>
            <a:r>
              <a:rPr lang="en-US" dirty="0"/>
              <a:t>Headline 30/31</a:t>
            </a:r>
            <a:br>
              <a:rPr lang="en-US" dirty="0"/>
            </a:br>
            <a:r>
              <a:rPr lang="en-US" dirty="0"/>
              <a:t>Arial bold</a:t>
            </a:r>
          </a:p>
        </p:txBody>
      </p:sp>
      <p:sp>
        <p:nvSpPr>
          <p:cNvPr id="3" name="Text Placeholder 2"/>
          <p:cNvSpPr>
            <a:spLocks noGrp="1"/>
          </p:cNvSpPr>
          <p:nvPr>
            <p:ph type="body" idx="1"/>
          </p:nvPr>
        </p:nvSpPr>
        <p:spPr>
          <a:xfrm>
            <a:off x="685800" y="2487168"/>
            <a:ext cx="7022592" cy="2724912"/>
          </a:xfrm>
          <a:prstGeom prst="rect">
            <a:avLst/>
          </a:prstGeom>
        </p:spPr>
        <p:txBody>
          <a:bodyPr vert="horz" lIns="0" tIns="0" rIns="0" bIns="0" rtlCol="0" anchor="t" anchorCtr="0">
            <a:normAutofit/>
          </a:bodyPr>
          <a:lstStyle/>
          <a:p>
            <a:pPr lvl="0"/>
            <a:r>
              <a:rPr lang="en-US" dirty="0"/>
              <a:t>Edit Master text styles</a:t>
            </a:r>
          </a:p>
          <a:p>
            <a:pPr lvl="1"/>
            <a:r>
              <a:rPr lang="en-US" dirty="0"/>
              <a:t>Second level</a:t>
            </a:r>
          </a:p>
          <a:p>
            <a:pPr lvl="2"/>
            <a:r>
              <a:rPr lang="en-US" dirty="0"/>
              <a:t>Third level</a:t>
            </a:r>
          </a:p>
        </p:txBody>
      </p:sp>
      <p:pic>
        <p:nvPicPr>
          <p:cNvPr id="7" name="Picture 6"/>
          <p:cNvPicPr>
            <a:picLocks noChangeAspect="1"/>
          </p:cNvPicPr>
          <p:nvPr/>
        </p:nvPicPr>
        <p:blipFill rotWithShape="1">
          <a:blip r:embed="rId33" cstate="print">
            <a:extLst>
              <a:ext uri="{28A0092B-C50C-407E-A947-70E740481C1C}">
                <a14:useLocalDpi xmlns:a14="http://schemas.microsoft.com/office/drawing/2010/main" val="0"/>
              </a:ext>
            </a:extLst>
          </a:blip>
          <a:srcRect r="77130" b="10353"/>
          <a:stretch/>
        </p:blipFill>
        <p:spPr>
          <a:xfrm>
            <a:off x="278367" y="456798"/>
            <a:ext cx="373567" cy="339070"/>
          </a:xfrm>
          <a:prstGeom prst="rect">
            <a:avLst/>
          </a:prstGeom>
        </p:spPr>
      </p:pic>
      <p:sp>
        <p:nvSpPr>
          <p:cNvPr id="8" name="object 4"/>
          <p:cNvSpPr txBox="1"/>
          <p:nvPr/>
        </p:nvSpPr>
        <p:spPr>
          <a:xfrm>
            <a:off x="7289210" y="583572"/>
            <a:ext cx="1586865" cy="105157"/>
          </a:xfrm>
          <a:prstGeom prst="rect">
            <a:avLst/>
          </a:prstGeom>
        </p:spPr>
        <p:txBody>
          <a:bodyPr vert="horz" wrap="square" lIns="0" tIns="9525" rIns="0" bIns="0" rtlCol="0">
            <a:spAutoFit/>
          </a:bodyPr>
          <a:lstStyle/>
          <a:p>
            <a:pPr marL="9525">
              <a:lnSpc>
                <a:spcPct val="100000"/>
              </a:lnSpc>
              <a:spcBef>
                <a:spcPts val="75"/>
              </a:spcBef>
              <a:tabLst>
                <a:tab pos="1076801" algn="l"/>
              </a:tabLst>
            </a:pPr>
            <a:r>
              <a:rPr sz="600" spc="11" dirty="0">
                <a:solidFill>
                  <a:srgbClr val="636466"/>
                </a:solidFill>
                <a:latin typeface="Arial" panose="020B0604020202020204" pitchFamily="34" charset="0"/>
                <a:cs typeface="Arial" panose="020B0604020202020204" pitchFamily="34" charset="0"/>
              </a:rPr>
              <a:t>SECURIA</a:t>
            </a:r>
            <a:r>
              <a:rPr sz="600" dirty="0">
                <a:solidFill>
                  <a:srgbClr val="636466"/>
                </a:solidFill>
                <a:latin typeface="Arial" panose="020B0604020202020204" pitchFamily="34" charset="0"/>
                <a:cs typeface="Arial" panose="020B0604020202020204" pitchFamily="34" charset="0"/>
              </a:rPr>
              <a:t>N</a:t>
            </a:r>
            <a:r>
              <a:rPr sz="600" spc="30" dirty="0">
                <a:solidFill>
                  <a:srgbClr val="636466"/>
                </a:solidFill>
                <a:latin typeface="Arial" panose="020B0604020202020204" pitchFamily="34" charset="0"/>
                <a:cs typeface="Arial" panose="020B0604020202020204" pitchFamily="34" charset="0"/>
              </a:rPr>
              <a:t> </a:t>
            </a:r>
            <a:r>
              <a:rPr sz="600" spc="11" dirty="0">
                <a:solidFill>
                  <a:srgbClr val="636466"/>
                </a:solidFill>
                <a:latin typeface="Arial" panose="020B0604020202020204" pitchFamily="34" charset="0"/>
                <a:cs typeface="Arial" panose="020B0604020202020204" pitchFamily="34" charset="0"/>
              </a:rPr>
              <a:t>FINANCIA</a:t>
            </a:r>
            <a:r>
              <a:rPr sz="600" dirty="0">
                <a:solidFill>
                  <a:srgbClr val="636466"/>
                </a:solidFill>
                <a:latin typeface="Arial" panose="020B0604020202020204" pitchFamily="34" charset="0"/>
                <a:cs typeface="Arial" panose="020B0604020202020204" pitchFamily="34" charset="0"/>
              </a:rPr>
              <a:t>L   </a:t>
            </a:r>
            <a:r>
              <a:rPr sz="600" spc="56" dirty="0">
                <a:solidFill>
                  <a:srgbClr val="636466"/>
                </a:solidFill>
                <a:latin typeface="Arial" panose="020B0604020202020204" pitchFamily="34" charset="0"/>
                <a:cs typeface="Arial" panose="020B0604020202020204" pitchFamily="34" charset="0"/>
              </a:rPr>
              <a:t> </a:t>
            </a:r>
            <a:r>
              <a:rPr sz="600" dirty="0">
                <a:solidFill>
                  <a:srgbClr val="636466"/>
                </a:solidFill>
                <a:latin typeface="Arial" panose="020B0604020202020204" pitchFamily="34" charset="0"/>
                <a:cs typeface="Arial" panose="020B0604020202020204" pitchFamily="34" charset="0"/>
              </a:rPr>
              <a:t>|	</a:t>
            </a:r>
            <a:fld id="{16B042B7-5665-9041-9B5F-5A409D3D1B85}" type="slidenum">
              <a:rPr lang="uk-UA" sz="600" b="1" smtClean="0">
                <a:solidFill>
                  <a:srgbClr val="636466"/>
                </a:solidFill>
                <a:latin typeface="Arial" panose="020B0604020202020204" pitchFamily="34" charset="0"/>
                <a:cs typeface="Arial" panose="020B0604020202020204" pitchFamily="34" charset="0"/>
              </a:rPr>
              <a:pPr marL="9525">
                <a:lnSpc>
                  <a:spcPct val="100000"/>
                </a:lnSpc>
                <a:spcBef>
                  <a:spcPts val="75"/>
                </a:spcBef>
                <a:tabLst>
                  <a:tab pos="1076801" algn="l"/>
                </a:tabLst>
              </a:pPr>
              <a:t>‹#›</a:t>
            </a:fld>
            <a:endParaRPr sz="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56523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 id="2147483709" r:id="rId25"/>
    <p:sldLayoutId id="2147483710" r:id="rId26"/>
    <p:sldLayoutId id="2147483711" r:id="rId27"/>
    <p:sldLayoutId id="2147483712" r:id="rId28"/>
    <p:sldLayoutId id="2147483713" r:id="rId29"/>
    <p:sldLayoutId id="2147483714" r:id="rId30"/>
    <p:sldLayoutId id="2147483715" r:id="rId31"/>
  </p:sldLayoutIdLst>
  <p:txStyles>
    <p:titleStyle>
      <a:lvl1pPr algn="l" defTabSz="685800" rtl="0" eaLnBrk="1" latinLnBrk="0" hangingPunct="1">
        <a:lnSpc>
          <a:spcPts val="2325"/>
        </a:lnSpc>
        <a:spcBef>
          <a:spcPct val="0"/>
        </a:spcBef>
        <a:buNone/>
        <a:defRPr sz="2250" b="1" kern="1200" baseline="0">
          <a:solidFill>
            <a:schemeClr val="accent1"/>
          </a:solidFill>
          <a:latin typeface="+mj-lt"/>
          <a:ea typeface="+mj-ea"/>
          <a:cs typeface="+mj-cs"/>
        </a:defRPr>
      </a:lvl1pPr>
    </p:titleStyle>
    <p:bodyStyle>
      <a:lvl1pPr marL="175022" indent="-175022" algn="l" defTabSz="685800" rtl="0" eaLnBrk="1" latinLnBrk="0" hangingPunct="1">
        <a:lnSpc>
          <a:spcPts val="1950"/>
        </a:lnSpc>
        <a:spcBef>
          <a:spcPts val="750"/>
        </a:spcBef>
        <a:buFont typeface="Arial" panose="020B0604020202020204" pitchFamily="34" charset="0"/>
        <a:buChar char="•"/>
        <a:defRPr sz="1800" kern="1200">
          <a:solidFill>
            <a:schemeClr val="tx1"/>
          </a:solidFill>
          <a:latin typeface="+mn-lt"/>
          <a:ea typeface="+mn-ea"/>
          <a:cs typeface="+mn-cs"/>
        </a:defRPr>
      </a:lvl1pPr>
      <a:lvl2pPr marL="348854" indent="-173831" algn="l" defTabSz="685800" rtl="0" eaLnBrk="1" latinLnBrk="0" hangingPunct="1">
        <a:lnSpc>
          <a:spcPts val="1950"/>
        </a:lnSpc>
        <a:spcBef>
          <a:spcPts val="375"/>
        </a:spcBef>
        <a:buFont typeface="Courier New" panose="02070309020205020404" pitchFamily="49" charset="0"/>
        <a:buChar char="-"/>
        <a:defRPr sz="1800" kern="1200">
          <a:solidFill>
            <a:schemeClr val="tx1"/>
          </a:solidFill>
          <a:latin typeface="+mn-lt"/>
          <a:ea typeface="+mn-ea"/>
          <a:cs typeface="+mn-cs"/>
        </a:defRPr>
      </a:lvl2pPr>
      <a:lvl3pPr marL="510779" indent="-161925"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ts val="195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userDrawn="1">
          <p15:clr>
            <a:srgbClr val="F26B43"/>
          </p15:clr>
        </p15:guide>
        <p15:guide id="2" userDrawn="1">
          <p15:clr>
            <a:srgbClr val="F26B43"/>
          </p15:clr>
        </p15:guide>
        <p15:guide id="3" orient="horz" pos="144" userDrawn="1">
          <p15:clr>
            <a:srgbClr val="F26B43"/>
          </p15:clr>
        </p15:guide>
        <p15:guide id="4" orient="horz" pos="240" userDrawn="1">
          <p15:clr>
            <a:srgbClr val="F26B43"/>
          </p15:clr>
        </p15:guide>
        <p15:guide id="5" orient="horz" pos="816" userDrawn="1">
          <p15:clr>
            <a:srgbClr val="F26B43"/>
          </p15:clr>
        </p15:guide>
        <p15:guide id="6" orient="horz" pos="1488" userDrawn="1">
          <p15:clr>
            <a:srgbClr val="F26B43"/>
          </p15:clr>
        </p15:guide>
        <p15:guide id="7" orient="horz" pos="2160" userDrawn="1">
          <p15:clr>
            <a:srgbClr val="F26B43"/>
          </p15:clr>
        </p15:guide>
        <p15:guide id="8" orient="horz" pos="2832" userDrawn="1">
          <p15:clr>
            <a:srgbClr val="F26B43"/>
          </p15:clr>
        </p15:guide>
        <p15:guide id="9" orient="horz" pos="3480" userDrawn="1">
          <p15:clr>
            <a:srgbClr val="F26B43"/>
          </p15:clr>
        </p15:guide>
        <p15:guide id="10" orient="horz" pos="4032" userDrawn="1">
          <p15:clr>
            <a:srgbClr val="F26B43"/>
          </p15:clr>
        </p15:guide>
        <p15:guide id="11" orient="horz" pos="4152" userDrawn="1">
          <p15:clr>
            <a:srgbClr val="F26B43"/>
          </p15:clr>
        </p15:guide>
        <p15:guide id="12" orient="horz" pos="4296" userDrawn="1">
          <p15:clr>
            <a:srgbClr val="F26B43"/>
          </p15:clr>
        </p15:guide>
        <p15:guide id="13" pos="108" userDrawn="1">
          <p15:clr>
            <a:srgbClr val="F26B43"/>
          </p15:clr>
        </p15:guide>
        <p15:guide id="14" pos="144" userDrawn="1">
          <p15:clr>
            <a:srgbClr val="F26B43"/>
          </p15:clr>
        </p15:guide>
        <p15:guide id="15" pos="324" userDrawn="1">
          <p15:clr>
            <a:srgbClr val="F26B43"/>
          </p15:clr>
        </p15:guide>
        <p15:guide id="16" pos="576" userDrawn="1">
          <p15:clr>
            <a:srgbClr val="F26B43"/>
          </p15:clr>
        </p15:guide>
        <p15:guide id="17" pos="630" userDrawn="1">
          <p15:clr>
            <a:srgbClr val="F26B43"/>
          </p15:clr>
        </p15:guide>
        <p15:guide id="18" pos="900" userDrawn="1">
          <p15:clr>
            <a:srgbClr val="F26B43"/>
          </p15:clr>
        </p15:guide>
        <p15:guide id="19" pos="936" userDrawn="1">
          <p15:clr>
            <a:srgbClr val="F26B43"/>
          </p15:clr>
        </p15:guide>
        <p15:guide id="20" pos="1206" userDrawn="1">
          <p15:clr>
            <a:srgbClr val="F26B43"/>
          </p15:clr>
        </p15:guide>
        <p15:guide id="21" pos="1242" userDrawn="1">
          <p15:clr>
            <a:srgbClr val="F26B43"/>
          </p15:clr>
        </p15:guide>
        <p15:guide id="22" pos="1512" userDrawn="1">
          <p15:clr>
            <a:srgbClr val="F26B43"/>
          </p15:clr>
        </p15:guide>
        <p15:guide id="23" pos="1818" userDrawn="1">
          <p15:clr>
            <a:srgbClr val="F26B43"/>
          </p15:clr>
        </p15:guide>
        <p15:guide id="24" pos="1872" userDrawn="1">
          <p15:clr>
            <a:srgbClr val="F26B43"/>
          </p15:clr>
        </p15:guide>
        <p15:guide id="25" pos="2124" userDrawn="1">
          <p15:clr>
            <a:srgbClr val="F26B43"/>
          </p15:clr>
        </p15:guide>
        <p15:guide id="26" pos="2178" userDrawn="1">
          <p15:clr>
            <a:srgbClr val="F26B43"/>
          </p15:clr>
        </p15:guide>
        <p15:guide id="27" pos="2448" userDrawn="1">
          <p15:clr>
            <a:srgbClr val="F26B43"/>
          </p15:clr>
        </p15:guide>
        <p15:guide id="28" pos="2484" userDrawn="1">
          <p15:clr>
            <a:srgbClr val="F26B43"/>
          </p15:clr>
        </p15:guide>
        <p15:guide id="29" pos="2754" userDrawn="1">
          <p15:clr>
            <a:srgbClr val="F26B43"/>
          </p15:clr>
        </p15:guide>
        <p15:guide id="30" pos="2790" userDrawn="1">
          <p15:clr>
            <a:srgbClr val="F26B43"/>
          </p15:clr>
        </p15:guide>
        <p15:guide id="31" pos="3060" userDrawn="1">
          <p15:clr>
            <a:srgbClr val="F26B43"/>
          </p15:clr>
        </p15:guide>
        <p15:guide id="32" pos="3114" userDrawn="1">
          <p15:clr>
            <a:srgbClr val="F26B43"/>
          </p15:clr>
        </p15:guide>
        <p15:guide id="33" pos="3366" userDrawn="1">
          <p15:clr>
            <a:srgbClr val="F26B43"/>
          </p15:clr>
        </p15:guide>
        <p15:guide id="34" pos="3420" userDrawn="1">
          <p15:clr>
            <a:srgbClr val="F26B43"/>
          </p15:clr>
        </p15:guide>
        <p15:guide id="35" pos="3690" userDrawn="1">
          <p15:clr>
            <a:srgbClr val="F26B43"/>
          </p15:clr>
        </p15:guide>
        <p15:guide id="36" pos="3726" userDrawn="1">
          <p15:clr>
            <a:srgbClr val="F26B43"/>
          </p15:clr>
        </p15:guide>
        <p15:guide id="37" pos="3996" userDrawn="1">
          <p15:clr>
            <a:srgbClr val="F26B43"/>
          </p15:clr>
        </p15:guide>
        <p15:guide id="38" pos="4176" userDrawn="1">
          <p15:clr>
            <a:srgbClr val="F26B43"/>
          </p15:clr>
        </p15:guide>
        <p15:guide id="39" pos="4212" userDrawn="1">
          <p15:clr>
            <a:srgbClr val="F26B43"/>
          </p15:clr>
        </p15:guide>
        <p15:guide id="40" pos="4320" userDrawn="1">
          <p15:clr>
            <a:srgbClr val="F26B43"/>
          </p15:clr>
        </p15:guide>
        <p15:guide id="41" pos="15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19.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C6021F-0E93-479C-B15D-96F55235969A}"/>
              </a:ext>
            </a:extLst>
          </p:cNvPr>
          <p:cNvSpPr>
            <a:spLocks noGrp="1"/>
          </p:cNvSpPr>
          <p:nvPr>
            <p:ph type="ctrTitle"/>
          </p:nvPr>
        </p:nvSpPr>
        <p:spPr/>
        <p:txBody>
          <a:bodyPr/>
          <a:lstStyle/>
          <a:p>
            <a:r>
              <a:rPr lang="en-US" dirty="0"/>
              <a:t>Pre-funding your </a:t>
            </a:r>
            <a:br>
              <a:rPr lang="en-US" dirty="0"/>
            </a:br>
            <a:r>
              <a:rPr lang="en-US" dirty="0"/>
              <a:t>retirement taxes</a:t>
            </a:r>
          </a:p>
        </p:txBody>
      </p:sp>
      <p:sp>
        <p:nvSpPr>
          <p:cNvPr id="6" name="Content Placeholder 5">
            <a:extLst>
              <a:ext uri="{FF2B5EF4-FFF2-40B4-BE49-F238E27FC236}">
                <a16:creationId xmlns:a16="http://schemas.microsoft.com/office/drawing/2014/main" id="{63C6C75A-8441-4DD9-AF19-9B871AC902CF}"/>
              </a:ext>
            </a:extLst>
          </p:cNvPr>
          <p:cNvSpPr>
            <a:spLocks noGrp="1"/>
          </p:cNvSpPr>
          <p:nvPr>
            <p:ph sz="quarter" idx="10"/>
          </p:nvPr>
        </p:nvSpPr>
        <p:spPr/>
        <p:txBody>
          <a:bodyPr/>
          <a:lstStyle/>
          <a:p>
            <a:endParaRPr lang="en-US"/>
          </a:p>
        </p:txBody>
      </p:sp>
      <p:sp>
        <p:nvSpPr>
          <p:cNvPr id="7" name="Text Placeholder 6">
            <a:extLst>
              <a:ext uri="{FF2B5EF4-FFF2-40B4-BE49-F238E27FC236}">
                <a16:creationId xmlns:a16="http://schemas.microsoft.com/office/drawing/2014/main" id="{9FC28578-596E-4A11-841A-932ACEB1866F}"/>
              </a:ext>
            </a:extLst>
          </p:cNvPr>
          <p:cNvSpPr>
            <a:spLocks noGrp="1"/>
          </p:cNvSpPr>
          <p:nvPr>
            <p:ph type="body" sz="quarter" idx="11"/>
          </p:nvPr>
        </p:nvSpPr>
        <p:spPr/>
        <p:txBody>
          <a:bodyPr/>
          <a:lstStyle/>
          <a:p>
            <a:endParaRPr lang="en-US"/>
          </a:p>
        </p:txBody>
      </p:sp>
      <p:sp>
        <p:nvSpPr>
          <p:cNvPr id="8" name="Content Placeholder 7">
            <a:extLst>
              <a:ext uri="{FF2B5EF4-FFF2-40B4-BE49-F238E27FC236}">
                <a16:creationId xmlns:a16="http://schemas.microsoft.com/office/drawing/2014/main" id="{CEDF1EDC-F6A1-4A43-B551-E7A8DCAD2A28}"/>
              </a:ext>
            </a:extLst>
          </p:cNvPr>
          <p:cNvSpPr>
            <a:spLocks noGrp="1"/>
          </p:cNvSpPr>
          <p:nvPr>
            <p:ph sz="quarter" idx="12"/>
          </p:nvPr>
        </p:nvSpPr>
        <p:spPr/>
        <p:txBody>
          <a:bodyPr/>
          <a:lstStyle/>
          <a:p>
            <a:endParaRPr lang="en-US"/>
          </a:p>
        </p:txBody>
      </p:sp>
      <p:sp>
        <p:nvSpPr>
          <p:cNvPr id="9" name="Text Placeholder 8">
            <a:extLst>
              <a:ext uri="{FF2B5EF4-FFF2-40B4-BE49-F238E27FC236}">
                <a16:creationId xmlns:a16="http://schemas.microsoft.com/office/drawing/2014/main" id="{8574C699-4C35-4327-9467-D31C8741EE83}"/>
              </a:ext>
            </a:extLst>
          </p:cNvPr>
          <p:cNvSpPr>
            <a:spLocks noGrp="1"/>
          </p:cNvSpPr>
          <p:nvPr>
            <p:ph type="body" sz="quarter" idx="13"/>
          </p:nvPr>
        </p:nvSpPr>
        <p:spPr/>
        <p:txBody>
          <a:bodyPr/>
          <a:lstStyle/>
          <a:p>
            <a:endParaRPr lang="en-US"/>
          </a:p>
        </p:txBody>
      </p:sp>
      <p:sp>
        <p:nvSpPr>
          <p:cNvPr id="10" name="Content Placeholder 9">
            <a:extLst>
              <a:ext uri="{FF2B5EF4-FFF2-40B4-BE49-F238E27FC236}">
                <a16:creationId xmlns:a16="http://schemas.microsoft.com/office/drawing/2014/main" id="{468CC9B1-0AD3-4801-89A2-D36F0242D462}"/>
              </a:ext>
            </a:extLst>
          </p:cNvPr>
          <p:cNvSpPr>
            <a:spLocks noGrp="1"/>
          </p:cNvSpPr>
          <p:nvPr>
            <p:ph sz="quarter" idx="14"/>
          </p:nvPr>
        </p:nvSpPr>
        <p:spPr/>
        <p:txBody>
          <a:bodyPr/>
          <a:lstStyle/>
          <a:p>
            <a:endParaRPr lang="en-US"/>
          </a:p>
        </p:txBody>
      </p:sp>
      <p:sp>
        <p:nvSpPr>
          <p:cNvPr id="11" name="Text Placeholder 10">
            <a:extLst>
              <a:ext uri="{FF2B5EF4-FFF2-40B4-BE49-F238E27FC236}">
                <a16:creationId xmlns:a16="http://schemas.microsoft.com/office/drawing/2014/main" id="{A25196E0-2423-4AD1-A10C-C368E9E60FD2}"/>
              </a:ext>
            </a:extLst>
          </p:cNvPr>
          <p:cNvSpPr>
            <a:spLocks noGrp="1"/>
          </p:cNvSpPr>
          <p:nvPr>
            <p:ph type="body" sz="quarter" idx="15"/>
          </p:nvPr>
        </p:nvSpPr>
        <p:spPr/>
        <p:txBody>
          <a:bodyPr/>
          <a:lstStyle/>
          <a:p>
            <a:endParaRPr lang="en-US"/>
          </a:p>
        </p:txBody>
      </p:sp>
      <p:sp>
        <p:nvSpPr>
          <p:cNvPr id="12" name="Content Placeholder 11">
            <a:extLst>
              <a:ext uri="{FF2B5EF4-FFF2-40B4-BE49-F238E27FC236}">
                <a16:creationId xmlns:a16="http://schemas.microsoft.com/office/drawing/2014/main" id="{11586896-F547-46DD-AEDC-518A01430298}"/>
              </a:ext>
            </a:extLst>
          </p:cNvPr>
          <p:cNvSpPr>
            <a:spLocks noGrp="1"/>
          </p:cNvSpPr>
          <p:nvPr>
            <p:ph sz="quarter" idx="16"/>
          </p:nvPr>
        </p:nvSpPr>
        <p:spPr/>
        <p:txBody>
          <a:bodyPr/>
          <a:lstStyle/>
          <a:p>
            <a:endParaRPr lang="en-US"/>
          </a:p>
        </p:txBody>
      </p:sp>
      <p:sp>
        <p:nvSpPr>
          <p:cNvPr id="13" name="TextBox 12">
            <a:extLst>
              <a:ext uri="{FF2B5EF4-FFF2-40B4-BE49-F238E27FC236}">
                <a16:creationId xmlns:a16="http://schemas.microsoft.com/office/drawing/2014/main" id="{80783B35-09D8-4C87-BC2A-D1E3FCC6116C}"/>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4" name="Subtitle 4">
            <a:extLst>
              <a:ext uri="{FF2B5EF4-FFF2-40B4-BE49-F238E27FC236}">
                <a16:creationId xmlns:a16="http://schemas.microsoft.com/office/drawing/2014/main" id="{95A63511-05D3-4BCB-9D02-DBA91BD05666}"/>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5" name="Double Bracket 14">
            <a:extLst>
              <a:ext uri="{FF2B5EF4-FFF2-40B4-BE49-F238E27FC236}">
                <a16:creationId xmlns:a16="http://schemas.microsoft.com/office/drawing/2014/main" id="{8F8F0F4E-D0F6-494A-A504-0AADCEAD9C64}"/>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16" name="Subtitle 4">
            <a:extLst>
              <a:ext uri="{FF2B5EF4-FFF2-40B4-BE49-F238E27FC236}">
                <a16:creationId xmlns:a16="http://schemas.microsoft.com/office/drawing/2014/main" id="{51D84DE5-B973-42F8-BA8D-C714BB69B1FC}"/>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Tree>
    <p:extLst>
      <p:ext uri="{BB962C8B-B14F-4D97-AF65-F5344CB8AC3E}">
        <p14:creationId xmlns:p14="http://schemas.microsoft.com/office/powerpoint/2010/main" val="3769766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9" name="Picture 8">
            <a:extLst>
              <a:ext uri="{FF2B5EF4-FFF2-40B4-BE49-F238E27FC236}">
                <a16:creationId xmlns:a16="http://schemas.microsoft.com/office/drawing/2014/main" id="{2E51A755-FADD-4828-A54B-14DED618D1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000" t="878" r="6667" b="3483"/>
          <a:stretch/>
        </p:blipFill>
        <p:spPr>
          <a:xfrm>
            <a:off x="5029201" y="1402080"/>
            <a:ext cx="3810000" cy="5324276"/>
          </a:xfrm>
          <a:prstGeom prst="rect">
            <a:avLst/>
          </a:prstGeom>
        </p:spPr>
      </p:pic>
      <p:sp>
        <p:nvSpPr>
          <p:cNvPr id="10" name="Text Placeholder 19">
            <a:extLst>
              <a:ext uri="{FF2B5EF4-FFF2-40B4-BE49-F238E27FC236}">
                <a16:creationId xmlns:a16="http://schemas.microsoft.com/office/drawing/2014/main" id="{0CE7EF11-5228-4C2F-9492-FFBD0230A605}"/>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a tax-advantaged “opportunity reserve” — ready source of cash for life’s opportunities</a:t>
            </a:r>
          </a:p>
        </p:txBody>
      </p:sp>
    </p:spTree>
    <p:extLst>
      <p:ext uri="{BB962C8B-B14F-4D97-AF65-F5344CB8AC3E}">
        <p14:creationId xmlns:p14="http://schemas.microsoft.com/office/powerpoint/2010/main" val="2400139382"/>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87D37B34-162C-4479-97D5-DF06B4C1E9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0000" t="1842" r="4594" b="2260"/>
          <a:stretch/>
        </p:blipFill>
        <p:spPr>
          <a:xfrm>
            <a:off x="5029202" y="1402080"/>
            <a:ext cx="3904733" cy="5324276"/>
          </a:xfrm>
          <a:prstGeom prst="rect">
            <a:avLst/>
          </a:prstGeom>
        </p:spPr>
      </p:pic>
      <p:sp>
        <p:nvSpPr>
          <p:cNvPr id="9" name="Text Placeholder 19">
            <a:extLst>
              <a:ext uri="{FF2B5EF4-FFF2-40B4-BE49-F238E27FC236}">
                <a16:creationId xmlns:a16="http://schemas.microsoft.com/office/drawing/2014/main" id="{790A388D-CEC8-43BD-888A-527C2ACE3AC7}"/>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Pre-fund your retirement taxes and lower your effective tax rate in retirement</a:t>
            </a:r>
          </a:p>
        </p:txBody>
      </p:sp>
    </p:spTree>
    <p:extLst>
      <p:ext uri="{BB962C8B-B14F-4D97-AF65-F5344CB8AC3E}">
        <p14:creationId xmlns:p14="http://schemas.microsoft.com/office/powerpoint/2010/main" val="371453175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36829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E9A2224B-C934-42B6-8039-A23DB8F60BBF}"/>
              </a:ext>
            </a:extLst>
          </p:cNvPr>
          <p:cNvPicPr>
            <a:picLocks noChangeAspect="1"/>
          </p:cNvPicPr>
          <p:nvPr/>
        </p:nvPicPr>
        <p:blipFill rotWithShape="1">
          <a:blip r:embed="rId3"/>
          <a:srcRect l="30361" t="672" r="14238" b="153"/>
          <a:stretch/>
        </p:blipFill>
        <p:spPr>
          <a:xfrm>
            <a:off x="5045748" y="1393882"/>
            <a:ext cx="3793453" cy="5324277"/>
          </a:xfrm>
          <a:prstGeom prst="rect">
            <a:avLst/>
          </a:prstGeom>
        </p:spPr>
      </p:pic>
      <p:sp>
        <p:nvSpPr>
          <p:cNvPr id="9" name="Text Placeholder 19">
            <a:extLst>
              <a:ext uri="{FF2B5EF4-FFF2-40B4-BE49-F238E27FC236}">
                <a16:creationId xmlns:a16="http://schemas.microsoft.com/office/drawing/2014/main" id="{DCF3D48F-DA2A-44B5-9D1E-F4003E16A52C}"/>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Efficiently pass your estate value to loved ones</a:t>
            </a:r>
          </a:p>
        </p:txBody>
      </p:sp>
    </p:spTree>
    <p:extLst>
      <p:ext uri="{BB962C8B-B14F-4D97-AF65-F5344CB8AC3E}">
        <p14:creationId xmlns:p14="http://schemas.microsoft.com/office/powerpoint/2010/main" val="62385608"/>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D1C26A-7AEB-47AC-AD5D-E0A1B11BEBEB}"/>
              </a:ext>
            </a:extLst>
          </p:cNvPr>
          <p:cNvSpPr>
            <a:spLocks noGrp="1"/>
          </p:cNvSpPr>
          <p:nvPr>
            <p:ph type="title"/>
          </p:nvPr>
        </p:nvSpPr>
        <p:spPr>
          <a:xfrm>
            <a:off x="685800" y="1554480"/>
            <a:ext cx="7600950" cy="4882896"/>
          </a:xfrm>
        </p:spPr>
        <p:txBody>
          <a:bodyPr/>
          <a:lstStyle/>
          <a:p>
            <a:br>
              <a:rPr lang="en-US" dirty="0"/>
            </a:br>
            <a:r>
              <a:rPr lang="en-US" dirty="0"/>
              <a:t>If you have a need for life insurance, using the benefits of cash value life insurance to help fund your taxes in retirement could be a strategy that’s right for you.</a:t>
            </a:r>
          </a:p>
        </p:txBody>
      </p:sp>
    </p:spTree>
    <p:extLst>
      <p:ext uri="{BB962C8B-B14F-4D97-AF65-F5344CB8AC3E}">
        <p14:creationId xmlns:p14="http://schemas.microsoft.com/office/powerpoint/2010/main" val="370141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99712"/>
            <a:ext cx="4572000" cy="5558288"/>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a:xfrm>
            <a:off x="685799" y="1402080"/>
            <a:ext cx="3972697" cy="960120"/>
          </a:xfrm>
        </p:spPr>
        <p:txBody>
          <a:bodyPr/>
          <a:lstStyle/>
          <a:p>
            <a:pPr>
              <a:lnSpc>
                <a:spcPts val="2600"/>
              </a:lnSpc>
            </a:pPr>
            <a:r>
              <a:rPr lang="en-US" sz="2400" dirty="0"/>
              <a:t>There are three main categories of assets based on how they’re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701287" y="2759181"/>
            <a:ext cx="3280025" cy="2724912"/>
          </a:xfrm>
        </p:spPr>
        <p:txBody>
          <a:bodyPr/>
          <a:lstStyle/>
          <a:p>
            <a:r>
              <a:rPr lang="en-US" dirty="0"/>
              <a:t>Capital </a:t>
            </a:r>
          </a:p>
          <a:p>
            <a:r>
              <a:rPr lang="en-US" dirty="0"/>
              <a:t>Retirement income</a:t>
            </a:r>
          </a:p>
          <a:p>
            <a:r>
              <a:rPr lang="en-US" dirty="0"/>
              <a:t>Tax-preferred assets.</a:t>
            </a:r>
          </a:p>
        </p:txBody>
      </p:sp>
    </p:spTree>
    <p:extLst>
      <p:ext uri="{BB962C8B-B14F-4D97-AF65-F5344CB8AC3E}">
        <p14:creationId xmlns:p14="http://schemas.microsoft.com/office/powerpoint/2010/main" val="1098707187"/>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FB22D0-7161-ED4F-BD6D-FFB245A076FE}"/>
              </a:ext>
            </a:extLst>
          </p:cNvPr>
          <p:cNvSpPr txBox="1">
            <a:spLocks/>
          </p:cNvSpPr>
          <p:nvPr/>
        </p:nvSpPr>
        <p:spPr>
          <a:xfrm>
            <a:off x="-3721814" y="1408176"/>
            <a:ext cx="3832412" cy="960120"/>
          </a:xfrm>
          <a:prstGeom prst="rect">
            <a:avLst/>
          </a:prstGeom>
        </p:spPr>
        <p:txBody>
          <a:bodyPr vert="horz" lIns="0" tIns="0" rIns="0" bIns="0" rtlCol="0" anchor="t" anchorCtr="0">
            <a:noAutofit/>
          </a:bodyPr>
          <a:lstStyle>
            <a:lvl1pPr algn="l" defTabSz="914400" rtl="0" eaLnBrk="1" latinLnBrk="0" hangingPunct="1">
              <a:lnSpc>
                <a:spcPts val="2600"/>
              </a:lnSpc>
              <a:spcBef>
                <a:spcPct val="0"/>
              </a:spcBef>
              <a:buNone/>
              <a:defRPr sz="2400" b="1" kern="1200" baseline="0">
                <a:solidFill>
                  <a:schemeClr val="accent1"/>
                </a:solidFill>
                <a:latin typeface="+mj-lt"/>
                <a:ea typeface="+mj-ea"/>
                <a:cs typeface="+mj-cs"/>
              </a:defRPr>
            </a:lvl1pPr>
          </a:lstStyle>
          <a:p>
            <a:pPr>
              <a:lnSpc>
                <a:spcPts val="3000"/>
              </a:lnSpc>
            </a:pPr>
            <a:endParaRPr lang="en-US" dirty="0"/>
          </a:p>
        </p:txBody>
      </p:sp>
      <p:sp>
        <p:nvSpPr>
          <p:cNvPr id="8" name="Content Placeholder 2">
            <a:extLst>
              <a:ext uri="{FF2B5EF4-FFF2-40B4-BE49-F238E27FC236}">
                <a16:creationId xmlns:a16="http://schemas.microsoft.com/office/drawing/2014/main" id="{BD30B6ED-0DAC-1C48-9E7E-18D04232695E}"/>
              </a:ext>
            </a:extLst>
          </p:cNvPr>
          <p:cNvSpPr txBox="1">
            <a:spLocks/>
          </p:cNvSpPr>
          <p:nvPr/>
        </p:nvSpPr>
        <p:spPr>
          <a:xfrm>
            <a:off x="-3721813" y="2487168"/>
            <a:ext cx="2643996" cy="2724912"/>
          </a:xfrm>
          <a:prstGeom prst="rect">
            <a:avLst/>
          </a:prstGeom>
        </p:spPr>
        <p:txBody>
          <a:bodyPr vert="horz" lIns="0" tIns="0" rIns="0" bIns="0" rtlCol="0" anchor="t" anchorCtr="0">
            <a:noAutofit/>
          </a:bodyPr>
          <a:lstStyle>
            <a:lvl1pPr marL="0" indent="0" algn="l" defTabSz="914400" rtl="0" eaLnBrk="1" latinLnBrk="0" hangingPunct="1">
              <a:lnSpc>
                <a:spcPts val="2400"/>
              </a:lnSpc>
              <a:spcBef>
                <a:spcPts val="1000"/>
              </a:spcBef>
              <a:buFontTx/>
              <a:buNone/>
              <a:defRPr sz="2000" kern="1200">
                <a:solidFill>
                  <a:schemeClr val="accent5"/>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48A84A56-5115-A341-8344-94F4C4DC444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99712"/>
            <a:ext cx="4572000" cy="5558288"/>
          </a:xfrm>
          <a:prstGeom prst="rect">
            <a:avLst/>
          </a:prstGeom>
        </p:spPr>
      </p:pic>
      <p:sp>
        <p:nvSpPr>
          <p:cNvPr id="4" name="Title 3">
            <a:extLst>
              <a:ext uri="{FF2B5EF4-FFF2-40B4-BE49-F238E27FC236}">
                <a16:creationId xmlns:a16="http://schemas.microsoft.com/office/drawing/2014/main" id="{7065D8BE-3DE8-214E-A89F-9A9BE712153C}"/>
              </a:ext>
            </a:extLst>
          </p:cNvPr>
          <p:cNvSpPr>
            <a:spLocks noGrp="1"/>
          </p:cNvSpPr>
          <p:nvPr>
            <p:ph type="title"/>
          </p:nvPr>
        </p:nvSpPr>
        <p:spPr/>
        <p:txBody>
          <a:bodyPr/>
          <a:lstStyle/>
          <a:p>
            <a:r>
              <a:rPr lang="en-US" dirty="0"/>
              <a:t>Three types of assets.</a:t>
            </a:r>
            <a:br>
              <a:rPr lang="en-US" dirty="0"/>
            </a:br>
            <a:r>
              <a:rPr lang="en-US" dirty="0"/>
              <a:t>How are yours taxed?</a:t>
            </a:r>
          </a:p>
        </p:txBody>
      </p:sp>
      <p:sp>
        <p:nvSpPr>
          <p:cNvPr id="5" name="Content Placeholder 4">
            <a:extLst>
              <a:ext uri="{FF2B5EF4-FFF2-40B4-BE49-F238E27FC236}">
                <a16:creationId xmlns:a16="http://schemas.microsoft.com/office/drawing/2014/main" id="{E743269A-43F6-C541-ABA4-316FC762B15D}"/>
              </a:ext>
            </a:extLst>
          </p:cNvPr>
          <p:cNvSpPr>
            <a:spLocks noGrp="1"/>
          </p:cNvSpPr>
          <p:nvPr>
            <p:ph idx="1"/>
          </p:nvPr>
        </p:nvSpPr>
        <p:spPr>
          <a:xfrm>
            <a:off x="685800" y="2487168"/>
            <a:ext cx="3688492" cy="3431718"/>
          </a:xfrm>
        </p:spPr>
        <p:txBody>
          <a:bodyPr/>
          <a:lstStyle/>
          <a:p>
            <a:pPr marL="0" indent="0">
              <a:lnSpc>
                <a:spcPts val="2600"/>
              </a:lnSpc>
              <a:buNone/>
            </a:pPr>
            <a:r>
              <a:rPr lang="en-US" sz="2200" dirty="0"/>
              <a:t>By using an asset that does not incur taxes on your distribution, you can use the funds to pay toward the taxes generated by your qualified plan — and potentially net the full qualified plan value, rather than a percentage based on the tax rate</a:t>
            </a:r>
          </a:p>
        </p:txBody>
      </p:sp>
    </p:spTree>
    <p:extLst>
      <p:ext uri="{BB962C8B-B14F-4D97-AF65-F5344CB8AC3E}">
        <p14:creationId xmlns:p14="http://schemas.microsoft.com/office/powerpoint/2010/main" val="4223053417"/>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51624-FE5D-47DD-BCED-7E0B50C5EB1A}"/>
              </a:ext>
            </a:extLst>
          </p:cNvPr>
          <p:cNvSpPr>
            <a:spLocks noGrp="1"/>
          </p:cNvSpPr>
          <p:nvPr>
            <p:ph type="title"/>
          </p:nvPr>
        </p:nvSpPr>
        <p:spPr/>
        <p:txBody>
          <a:bodyPr/>
          <a:lstStyle/>
          <a:p>
            <a:r>
              <a:rPr lang="en-US" dirty="0"/>
              <a:t>Three types of assets. How are yours taxed?</a:t>
            </a:r>
          </a:p>
        </p:txBody>
      </p:sp>
      <p:pic>
        <p:nvPicPr>
          <p:cNvPr id="7" name="Picture 6">
            <a:extLst>
              <a:ext uri="{FF2B5EF4-FFF2-40B4-BE49-F238E27FC236}">
                <a16:creationId xmlns:a16="http://schemas.microsoft.com/office/drawing/2014/main" id="{B6BD6BDD-9EB8-EE13-C210-6257E05F9B5A}"/>
              </a:ext>
            </a:extLst>
          </p:cNvPr>
          <p:cNvPicPr>
            <a:picLocks noChangeAspect="1"/>
          </p:cNvPicPr>
          <p:nvPr/>
        </p:nvPicPr>
        <p:blipFill>
          <a:blip r:embed="rId3"/>
          <a:stretch>
            <a:fillRect/>
          </a:stretch>
        </p:blipFill>
        <p:spPr>
          <a:xfrm>
            <a:off x="510529" y="1882140"/>
            <a:ext cx="7772400" cy="4101556"/>
          </a:xfrm>
          <a:prstGeom prst="rect">
            <a:avLst/>
          </a:prstGeom>
        </p:spPr>
      </p:pic>
    </p:spTree>
    <p:extLst>
      <p:ext uri="{BB962C8B-B14F-4D97-AF65-F5344CB8AC3E}">
        <p14:creationId xmlns:p14="http://schemas.microsoft.com/office/powerpoint/2010/main" val="1100901745"/>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964" y="1881379"/>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854964" y="3943350"/>
            <a:ext cx="4648799" cy="923330"/>
          </a:xfrm>
          <a:prstGeom prst="rect">
            <a:avLst/>
          </a:prstGeom>
          <a:noFill/>
        </p:spPr>
        <p:txBody>
          <a:bodyPr wrap="square" rtlCol="0">
            <a:spAutoFit/>
          </a:bodyPr>
          <a:lstStyle/>
          <a:p>
            <a:r>
              <a:rPr lang="en-US" b="1" dirty="0">
                <a:solidFill>
                  <a:schemeClr val="accent1"/>
                </a:solidFill>
              </a:rPr>
              <a:t>In addition to your retirement plan, you fund a life insurance policy to help protect your family in case you die.</a:t>
            </a:r>
          </a:p>
        </p:txBody>
      </p:sp>
      <p:cxnSp>
        <p:nvCxnSpPr>
          <p:cNvPr id="8" name="Straight Arrow Connector 7">
            <a:extLst>
              <a:ext uri="{FF2B5EF4-FFF2-40B4-BE49-F238E27FC236}">
                <a16:creationId xmlns:a16="http://schemas.microsoft.com/office/drawing/2014/main" id="{D4BDB891-767E-4ED2-8E30-B730AA11E841}"/>
              </a:ext>
            </a:extLst>
          </p:cNvPr>
          <p:cNvCxnSpPr>
            <a:cxnSpLocks/>
            <a:stCxn id="6" idx="3"/>
            <a:endCxn id="4" idx="1"/>
          </p:cNvCxnSpPr>
          <p:nvPr/>
        </p:nvCxnSpPr>
        <p:spPr>
          <a:xfrm flipV="1">
            <a:off x="1888236" y="2395729"/>
            <a:ext cx="4536370" cy="2286"/>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a:off x="1888236" y="2398015"/>
            <a:ext cx="4531798" cy="991363"/>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4292542382"/>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stCxn id="4" idx="1"/>
          </p:cNvCxnSpPr>
          <p:nvPr/>
        </p:nvCxnSpPr>
        <p:spPr>
          <a:xfrm flipH="1">
            <a:off x="2533650" y="2395729"/>
            <a:ext cx="3890956" cy="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p:cNvCxnSpPr>
          <p:nvPr/>
        </p:nvCxnSpPr>
        <p:spPr>
          <a:xfrm flipH="1" flipV="1">
            <a:off x="2533650" y="2781300"/>
            <a:ext cx="3752851" cy="647700"/>
          </a:xfrm>
          <a:prstGeom prst="straightConnector1">
            <a:avLst/>
          </a:prstGeom>
          <a:ln w="38100">
            <a:solidFill>
              <a:srgbClr val="95C93D"/>
            </a:solidFill>
            <a:prstDash val="dash"/>
            <a:tailEnd type="triangle"/>
          </a:ln>
        </p:spPr>
        <p:style>
          <a:lnRef idx="3">
            <a:schemeClr val="accent6"/>
          </a:lnRef>
          <a:fillRef idx="0">
            <a:schemeClr val="accent6"/>
          </a:fillRef>
          <a:effectRef idx="2">
            <a:schemeClr val="accent6"/>
          </a:effectRef>
          <a:fontRef idx="minor">
            <a:schemeClr val="tx1"/>
          </a:fontRef>
        </p:style>
      </p:cxnSp>
      <p:sp>
        <p:nvSpPr>
          <p:cNvPr id="9" name="TextBox 8">
            <a:extLst>
              <a:ext uri="{FF2B5EF4-FFF2-40B4-BE49-F238E27FC236}">
                <a16:creationId xmlns:a16="http://schemas.microsoft.com/office/drawing/2014/main" id="{DADBE077-90B4-4228-945C-9AD632316454}"/>
              </a:ext>
            </a:extLst>
          </p:cNvPr>
          <p:cNvSpPr txBox="1"/>
          <p:nvPr/>
        </p:nvSpPr>
        <p:spPr>
          <a:xfrm>
            <a:off x="852616" y="3938864"/>
            <a:ext cx="5066403" cy="1200329"/>
          </a:xfrm>
          <a:prstGeom prst="rect">
            <a:avLst/>
          </a:prstGeom>
          <a:noFill/>
        </p:spPr>
        <p:txBody>
          <a:bodyPr wrap="square" rtlCol="0">
            <a:spAutoFit/>
          </a:bodyPr>
          <a:lstStyle/>
          <a:p>
            <a:r>
              <a:rPr lang="en-US" b="1" dirty="0">
                <a:solidFill>
                  <a:schemeClr val="accent1"/>
                </a:solidFill>
              </a:rPr>
              <a:t>Should you die during your working years,</a:t>
            </a:r>
            <a:r>
              <a:rPr lang="en-US" b="1" baseline="30000" dirty="0">
                <a:solidFill>
                  <a:schemeClr val="accent1"/>
                </a:solidFill>
              </a:rPr>
              <a:t>1</a:t>
            </a:r>
            <a:r>
              <a:rPr lang="en-US" b="1" dirty="0">
                <a:solidFill>
                  <a:schemeClr val="accent1"/>
                </a:solidFill>
              </a:rPr>
              <a:t> your beneficiaries will receive the life insurance death benefit income tax free, as well as your remaining qualified plan assets.</a:t>
            </a:r>
          </a:p>
        </p:txBody>
      </p:sp>
      <p:sp>
        <p:nvSpPr>
          <p:cNvPr id="10" name="TextBox 9">
            <a:extLst>
              <a:ext uri="{FF2B5EF4-FFF2-40B4-BE49-F238E27FC236}">
                <a16:creationId xmlns:a16="http://schemas.microsoft.com/office/drawing/2014/main" id="{F888D44D-0115-4B62-AD6C-4CBB2032D329}"/>
              </a:ext>
            </a:extLst>
          </p:cNvPr>
          <p:cNvSpPr txBox="1"/>
          <p:nvPr/>
        </p:nvSpPr>
        <p:spPr>
          <a:xfrm>
            <a:off x="685799" y="6227180"/>
            <a:ext cx="7914503" cy="276999"/>
          </a:xfrm>
          <a:prstGeom prst="rect">
            <a:avLst/>
          </a:prstGeom>
          <a:noFill/>
        </p:spPr>
        <p:txBody>
          <a:bodyPr wrap="square" rtlCol="0">
            <a:spAutoFit/>
          </a:bodyPr>
          <a:lstStyle/>
          <a:p>
            <a:pPr algn="l"/>
            <a:r>
              <a:rPr lang="en-US" sz="1200" b="0" i="0" u="none" strike="noStrike" baseline="0" dirty="0">
                <a:latin typeface="HurmeGeometricSans3-Regular" panose="020B0500020000000000" pitchFamily="34" charset="0"/>
              </a:rPr>
              <a:t>1. If owner and insured are different, the death benefit will be paid upon death of the insured.</a:t>
            </a:r>
            <a:endParaRPr lang="en-US" sz="1200" dirty="0"/>
          </a:p>
        </p:txBody>
      </p:sp>
      <p:grpSp>
        <p:nvGrpSpPr>
          <p:cNvPr id="19" name="Graphic 17">
            <a:extLst>
              <a:ext uri="{FF2B5EF4-FFF2-40B4-BE49-F238E27FC236}">
                <a16:creationId xmlns:a16="http://schemas.microsoft.com/office/drawing/2014/main" id="{EF6DBBC1-9278-406A-9F9E-3DABAA812ADC}"/>
              </a:ext>
            </a:extLst>
          </p:cNvPr>
          <p:cNvGrpSpPr/>
          <p:nvPr/>
        </p:nvGrpSpPr>
        <p:grpSpPr>
          <a:xfrm>
            <a:off x="1000666" y="1900429"/>
            <a:ext cx="1249889" cy="1249889"/>
            <a:chOff x="2277016" y="2081723"/>
            <a:chExt cx="1249889" cy="1249889"/>
          </a:xfrm>
        </p:grpSpPr>
        <p:sp>
          <p:nvSpPr>
            <p:cNvPr id="20" name="Freeform: Shape 19">
              <a:extLst>
                <a:ext uri="{FF2B5EF4-FFF2-40B4-BE49-F238E27FC236}">
                  <a16:creationId xmlns:a16="http://schemas.microsoft.com/office/drawing/2014/main" id="{8EF5962A-DAA5-46D1-BB4F-7B880333345D}"/>
                </a:ext>
              </a:extLst>
            </p:cNvPr>
            <p:cNvSpPr/>
            <p:nvPr/>
          </p:nvSpPr>
          <p:spPr>
            <a:xfrm>
              <a:off x="2452625" y="2613459"/>
              <a:ext cx="387396" cy="692390"/>
            </a:xfrm>
            <a:custGeom>
              <a:avLst/>
              <a:gdLst>
                <a:gd name="connsiteX0" fmla="*/ 385244 w 387396"/>
                <a:gd name="connsiteY0" fmla="*/ 293051 h 692390"/>
                <a:gd name="connsiteX1" fmla="*/ 373995 w 387396"/>
                <a:gd name="connsiteY1" fmla="*/ 282774 h 692390"/>
                <a:gd name="connsiteX2" fmla="*/ 298446 w 387396"/>
                <a:gd name="connsiteY2" fmla="*/ 234167 h 692390"/>
                <a:gd name="connsiteX3" fmla="*/ 285904 w 387396"/>
                <a:gd name="connsiteY3" fmla="*/ 35215 h 692390"/>
                <a:gd name="connsiteX4" fmla="*/ 86953 w 387396"/>
                <a:gd name="connsiteY4" fmla="*/ 47756 h 692390"/>
                <a:gd name="connsiteX5" fmla="*/ 86103 w 387396"/>
                <a:gd name="connsiteY5" fmla="*/ 233195 h 692390"/>
                <a:gd name="connsiteX6" fmla="*/ 11388 w 387396"/>
                <a:gd name="connsiteY6" fmla="*/ 280691 h 692390"/>
                <a:gd name="connsiteX7" fmla="*/ 0 w 387396"/>
                <a:gd name="connsiteY7" fmla="*/ 290968 h 692390"/>
                <a:gd name="connsiteX8" fmla="*/ 0 w 387396"/>
                <a:gd name="connsiteY8" fmla="*/ 692390 h 692390"/>
                <a:gd name="connsiteX9" fmla="*/ 387396 w 387396"/>
                <a:gd name="connsiteY9" fmla="*/ 692390 h 692390"/>
                <a:gd name="connsiteX10" fmla="*/ 121378 w 387396"/>
                <a:gd name="connsiteY10" fmla="*/ 141328 h 692390"/>
                <a:gd name="connsiteX11" fmla="*/ 192907 w 387396"/>
                <a:gd name="connsiteY11" fmla="*/ 69676 h 692390"/>
                <a:gd name="connsiteX12" fmla="*/ 264560 w 387396"/>
                <a:gd name="connsiteY12" fmla="*/ 141205 h 692390"/>
                <a:gd name="connsiteX13" fmla="*/ 199357 w 387396"/>
                <a:gd name="connsiteY13" fmla="*/ 212572 h 692390"/>
                <a:gd name="connsiteX14" fmla="*/ 184775 w 387396"/>
                <a:gd name="connsiteY14" fmla="*/ 212572 h 692390"/>
                <a:gd name="connsiteX15" fmla="*/ 121170 w 387396"/>
                <a:gd name="connsiteY15" fmla="*/ 141328 h 692390"/>
                <a:gd name="connsiteX16" fmla="*/ 69647 w 387396"/>
                <a:gd name="connsiteY16" fmla="*/ 623230 h 692390"/>
                <a:gd name="connsiteX17" fmla="*/ 69647 w 387396"/>
                <a:gd name="connsiteY17" fmla="*/ 322770 h 692390"/>
                <a:gd name="connsiteX18" fmla="*/ 316222 w 387396"/>
                <a:gd name="connsiteY18" fmla="*/ 324576 h 692390"/>
                <a:gd name="connsiteX19" fmla="*/ 317750 w 387396"/>
                <a:gd name="connsiteY19" fmla="*/ 623161 h 69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87396" h="692390">
                  <a:moveTo>
                    <a:pt x="385244" y="293051"/>
                  </a:moveTo>
                  <a:lnTo>
                    <a:pt x="373995" y="282774"/>
                  </a:lnTo>
                  <a:cubicBezTo>
                    <a:pt x="351722" y="262443"/>
                    <a:pt x="326181" y="246006"/>
                    <a:pt x="298446" y="234167"/>
                  </a:cubicBezTo>
                  <a:cubicBezTo>
                    <a:pt x="349922" y="175763"/>
                    <a:pt x="344307" y="86691"/>
                    <a:pt x="285904" y="35215"/>
                  </a:cubicBezTo>
                  <a:cubicBezTo>
                    <a:pt x="227503" y="-16261"/>
                    <a:pt x="138429" y="-10646"/>
                    <a:pt x="86953" y="47756"/>
                  </a:cubicBezTo>
                  <a:cubicBezTo>
                    <a:pt x="40326" y="100655"/>
                    <a:pt x="39964" y="179873"/>
                    <a:pt x="86103" y="233195"/>
                  </a:cubicBezTo>
                  <a:cubicBezTo>
                    <a:pt x="58663" y="244632"/>
                    <a:pt x="33390" y="260700"/>
                    <a:pt x="11388" y="280691"/>
                  </a:cubicBezTo>
                  <a:lnTo>
                    <a:pt x="0" y="290968"/>
                  </a:lnTo>
                  <a:lnTo>
                    <a:pt x="0" y="692390"/>
                  </a:lnTo>
                  <a:lnTo>
                    <a:pt x="387396" y="692390"/>
                  </a:lnTo>
                  <a:close/>
                  <a:moveTo>
                    <a:pt x="121378" y="141328"/>
                  </a:moveTo>
                  <a:cubicBezTo>
                    <a:pt x="121344" y="101789"/>
                    <a:pt x="153369" y="69710"/>
                    <a:pt x="192907" y="69676"/>
                  </a:cubicBezTo>
                  <a:cubicBezTo>
                    <a:pt x="232446" y="69642"/>
                    <a:pt x="264526" y="101666"/>
                    <a:pt x="264560" y="141205"/>
                  </a:cubicBezTo>
                  <a:cubicBezTo>
                    <a:pt x="264592" y="178290"/>
                    <a:pt x="236296" y="209260"/>
                    <a:pt x="199357" y="212572"/>
                  </a:cubicBezTo>
                  <a:cubicBezTo>
                    <a:pt x="194497" y="212572"/>
                    <a:pt x="189636" y="212572"/>
                    <a:pt x="184775" y="212572"/>
                  </a:cubicBezTo>
                  <a:cubicBezTo>
                    <a:pt x="148532" y="208475"/>
                    <a:pt x="121151" y="177804"/>
                    <a:pt x="121170" y="141328"/>
                  </a:cubicBezTo>
                  <a:close/>
                  <a:moveTo>
                    <a:pt x="69647" y="623230"/>
                  </a:moveTo>
                  <a:lnTo>
                    <a:pt x="69647" y="322770"/>
                  </a:lnTo>
                  <a:cubicBezTo>
                    <a:pt x="140057" y="268331"/>
                    <a:pt x="244978" y="269095"/>
                    <a:pt x="316222" y="324576"/>
                  </a:cubicBezTo>
                  <a:lnTo>
                    <a:pt x="317750" y="623161"/>
                  </a:lnTo>
                  <a:close/>
                </a:path>
              </a:pathLst>
            </a:custGeom>
            <a:solidFill>
              <a:srgbClr val="95C93D"/>
            </a:solidFill>
            <a:ln w="6932"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7553F548-1876-4055-B094-1A45B0C37B0A}"/>
                </a:ext>
              </a:extLst>
            </p:cNvPr>
            <p:cNvSpPr/>
            <p:nvPr/>
          </p:nvSpPr>
          <p:spPr>
            <a:xfrm>
              <a:off x="2994382" y="2752246"/>
              <a:ext cx="357121" cy="553950"/>
            </a:xfrm>
            <a:custGeom>
              <a:avLst/>
              <a:gdLst>
                <a:gd name="connsiteX0" fmla="*/ 357052 w 357121"/>
                <a:gd name="connsiteY0" fmla="*/ 268490 h 553950"/>
                <a:gd name="connsiteX1" fmla="*/ 345733 w 357121"/>
                <a:gd name="connsiteY1" fmla="*/ 258144 h 553950"/>
                <a:gd name="connsiteX2" fmla="*/ 280045 w 357121"/>
                <a:gd name="connsiteY2" fmla="*/ 215231 h 553950"/>
                <a:gd name="connsiteX3" fmla="*/ 262324 w 357121"/>
                <a:gd name="connsiteY3" fmla="*/ 30087 h 553950"/>
                <a:gd name="connsiteX4" fmla="*/ 77174 w 357121"/>
                <a:gd name="connsiteY4" fmla="*/ 47808 h 553950"/>
                <a:gd name="connsiteX5" fmla="*/ 76382 w 357121"/>
                <a:gd name="connsiteY5" fmla="*/ 214259 h 553950"/>
                <a:gd name="connsiteX6" fmla="*/ 11318 w 357121"/>
                <a:gd name="connsiteY6" fmla="*/ 256477 h 553950"/>
                <a:gd name="connsiteX7" fmla="*/ 0 w 357121"/>
                <a:gd name="connsiteY7" fmla="*/ 266893 h 553950"/>
                <a:gd name="connsiteX8" fmla="*/ 0 w 357121"/>
                <a:gd name="connsiteY8" fmla="*/ 553951 h 553950"/>
                <a:gd name="connsiteX9" fmla="*/ 357121 w 357121"/>
                <a:gd name="connsiteY9" fmla="*/ 553951 h 553950"/>
                <a:gd name="connsiteX10" fmla="*/ 116517 w 357121"/>
                <a:gd name="connsiteY10" fmla="*/ 131696 h 553950"/>
                <a:gd name="connsiteX11" fmla="*/ 178554 w 357121"/>
                <a:gd name="connsiteY11" fmla="*/ 69577 h 553950"/>
                <a:gd name="connsiteX12" fmla="*/ 240673 w 357121"/>
                <a:gd name="connsiteY12" fmla="*/ 131620 h 553950"/>
                <a:gd name="connsiteX13" fmla="*/ 184775 w 357121"/>
                <a:gd name="connsiteY13" fmla="*/ 193427 h 553950"/>
                <a:gd name="connsiteX14" fmla="*/ 171790 w 357121"/>
                <a:gd name="connsiteY14" fmla="*/ 193427 h 553950"/>
                <a:gd name="connsiteX15" fmla="*/ 116517 w 357121"/>
                <a:gd name="connsiteY15" fmla="*/ 131696 h 553950"/>
                <a:gd name="connsiteX16" fmla="*/ 69438 w 357121"/>
                <a:gd name="connsiteY16" fmla="*/ 484443 h 553950"/>
                <a:gd name="connsiteX17" fmla="*/ 69438 w 357121"/>
                <a:gd name="connsiteY17" fmla="*/ 298418 h 553950"/>
                <a:gd name="connsiteX18" fmla="*/ 287613 w 357121"/>
                <a:gd name="connsiteY18" fmla="*/ 300015 h 553950"/>
                <a:gd name="connsiteX19" fmla="*/ 287613 w 357121"/>
                <a:gd name="connsiteY19" fmla="*/ 484443 h 5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7121" h="553950">
                  <a:moveTo>
                    <a:pt x="357052" y="268490"/>
                  </a:moveTo>
                  <a:lnTo>
                    <a:pt x="345733" y="258144"/>
                  </a:lnTo>
                  <a:cubicBezTo>
                    <a:pt x="326270" y="240430"/>
                    <a:pt x="304091" y="225938"/>
                    <a:pt x="280045" y="215231"/>
                  </a:cubicBezTo>
                  <a:cubicBezTo>
                    <a:pt x="326277" y="159208"/>
                    <a:pt x="318340" y="76319"/>
                    <a:pt x="262324" y="30087"/>
                  </a:cubicBezTo>
                  <a:cubicBezTo>
                    <a:pt x="206301" y="-16147"/>
                    <a:pt x="123413" y="-8213"/>
                    <a:pt x="77174" y="47808"/>
                  </a:cubicBezTo>
                  <a:cubicBezTo>
                    <a:pt x="37365" y="96047"/>
                    <a:pt x="37038" y="165645"/>
                    <a:pt x="76382" y="214259"/>
                  </a:cubicBezTo>
                  <a:cubicBezTo>
                    <a:pt x="52551" y="224716"/>
                    <a:pt x="30581" y="238979"/>
                    <a:pt x="11318" y="256477"/>
                  </a:cubicBezTo>
                  <a:lnTo>
                    <a:pt x="0" y="266893"/>
                  </a:lnTo>
                  <a:lnTo>
                    <a:pt x="0" y="553951"/>
                  </a:lnTo>
                  <a:lnTo>
                    <a:pt x="357121" y="553951"/>
                  </a:lnTo>
                  <a:close/>
                  <a:moveTo>
                    <a:pt x="116517" y="131696"/>
                  </a:moveTo>
                  <a:cubicBezTo>
                    <a:pt x="116497" y="97415"/>
                    <a:pt x="144272" y="69605"/>
                    <a:pt x="178554" y="69577"/>
                  </a:cubicBezTo>
                  <a:cubicBezTo>
                    <a:pt x="212842" y="69556"/>
                    <a:pt x="240652" y="97331"/>
                    <a:pt x="240673" y="131620"/>
                  </a:cubicBezTo>
                  <a:cubicBezTo>
                    <a:pt x="240694" y="163527"/>
                    <a:pt x="216522" y="190254"/>
                    <a:pt x="184775" y="193427"/>
                  </a:cubicBezTo>
                  <a:cubicBezTo>
                    <a:pt x="180470" y="193427"/>
                    <a:pt x="176095" y="193427"/>
                    <a:pt x="171790" y="193427"/>
                  </a:cubicBezTo>
                  <a:cubicBezTo>
                    <a:pt x="140411" y="189775"/>
                    <a:pt x="116691" y="163284"/>
                    <a:pt x="116517" y="131696"/>
                  </a:cubicBezTo>
                  <a:close/>
                  <a:moveTo>
                    <a:pt x="69438" y="484443"/>
                  </a:moveTo>
                  <a:lnTo>
                    <a:pt x="69438" y="298418"/>
                  </a:lnTo>
                  <a:cubicBezTo>
                    <a:pt x="131933" y="250922"/>
                    <a:pt x="224286" y="251616"/>
                    <a:pt x="287613" y="300015"/>
                  </a:cubicBezTo>
                  <a:lnTo>
                    <a:pt x="287613" y="484443"/>
                  </a:lnTo>
                  <a:close/>
                </a:path>
              </a:pathLst>
            </a:custGeom>
            <a:solidFill>
              <a:srgbClr val="0AA147"/>
            </a:solidFill>
            <a:ln w="6932"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DFC6CAB5-AB8A-4A34-A1AF-EFBB402B6F59}"/>
                </a:ext>
              </a:extLst>
            </p:cNvPr>
            <p:cNvSpPr/>
            <p:nvPr/>
          </p:nvSpPr>
          <p:spPr>
            <a:xfrm>
              <a:off x="2882240" y="2267288"/>
              <a:ext cx="581406" cy="902532"/>
            </a:xfrm>
            <a:custGeom>
              <a:avLst/>
              <a:gdLst>
                <a:gd name="connsiteX0" fmla="*/ 570088 w 581406"/>
                <a:gd name="connsiteY0" fmla="*/ 384245 h 902532"/>
                <a:gd name="connsiteX1" fmla="*/ 411561 w 581406"/>
                <a:gd name="connsiteY1" fmla="*/ 294878 h 902532"/>
                <a:gd name="connsiteX2" fmla="*/ 411707 w 581406"/>
                <a:gd name="connsiteY2" fmla="*/ 50653 h 902532"/>
                <a:gd name="connsiteX3" fmla="*/ 167478 w 581406"/>
                <a:gd name="connsiteY3" fmla="*/ 50508 h 902532"/>
                <a:gd name="connsiteX4" fmla="*/ 166721 w 581406"/>
                <a:gd name="connsiteY4" fmla="*/ 294114 h 902532"/>
                <a:gd name="connsiteX5" fmla="*/ 11318 w 581406"/>
                <a:gd name="connsiteY5" fmla="*/ 381329 h 902532"/>
                <a:gd name="connsiteX6" fmla="*/ 0 w 581406"/>
                <a:gd name="connsiteY6" fmla="*/ 391606 h 902532"/>
                <a:gd name="connsiteX7" fmla="*/ 0 w 581406"/>
                <a:gd name="connsiteY7" fmla="*/ 832747 h 902532"/>
                <a:gd name="connsiteX8" fmla="*/ 69438 w 581406"/>
                <a:gd name="connsiteY8" fmla="*/ 902185 h 902532"/>
                <a:gd name="connsiteX9" fmla="*/ 69438 w 581406"/>
                <a:gd name="connsiteY9" fmla="*/ 423061 h 902532"/>
                <a:gd name="connsiteX10" fmla="*/ 511968 w 581406"/>
                <a:gd name="connsiteY10" fmla="*/ 425978 h 902532"/>
                <a:gd name="connsiteX11" fmla="*/ 511968 w 581406"/>
                <a:gd name="connsiteY11" fmla="*/ 902532 h 902532"/>
                <a:gd name="connsiteX12" fmla="*/ 581407 w 581406"/>
                <a:gd name="connsiteY12" fmla="*/ 833441 h 902532"/>
                <a:gd name="connsiteX13" fmla="*/ 581407 w 581406"/>
                <a:gd name="connsiteY13" fmla="*/ 394591 h 902532"/>
                <a:gd name="connsiteX14" fmla="*/ 289558 w 581406"/>
                <a:gd name="connsiteY14" fmla="*/ 276060 h 902532"/>
                <a:gd name="connsiteX15" fmla="*/ 186233 w 581406"/>
                <a:gd name="connsiteY15" fmla="*/ 172736 h 902532"/>
                <a:gd name="connsiteX16" fmla="*/ 289558 w 581406"/>
                <a:gd name="connsiteY16" fmla="*/ 69412 h 902532"/>
                <a:gd name="connsiteX17" fmla="*/ 392882 w 581406"/>
                <a:gd name="connsiteY17" fmla="*/ 172736 h 902532"/>
                <a:gd name="connsiteX18" fmla="*/ 289558 w 581406"/>
                <a:gd name="connsiteY18" fmla="*/ 276060 h 90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06" h="902532">
                  <a:moveTo>
                    <a:pt x="570088" y="384245"/>
                  </a:moveTo>
                  <a:cubicBezTo>
                    <a:pt x="524592" y="342981"/>
                    <a:pt x="470417" y="312443"/>
                    <a:pt x="411561" y="294878"/>
                  </a:cubicBezTo>
                  <a:cubicBezTo>
                    <a:pt x="479041" y="227477"/>
                    <a:pt x="479103" y="118134"/>
                    <a:pt x="411707" y="50653"/>
                  </a:cubicBezTo>
                  <a:cubicBezTo>
                    <a:pt x="344303" y="-16828"/>
                    <a:pt x="234965" y="-16893"/>
                    <a:pt x="167478" y="50508"/>
                  </a:cubicBezTo>
                  <a:cubicBezTo>
                    <a:pt x="100241" y="117668"/>
                    <a:pt x="99901" y="226536"/>
                    <a:pt x="166721" y="294114"/>
                  </a:cubicBezTo>
                  <a:cubicBezTo>
                    <a:pt x="109004" y="311084"/>
                    <a:pt x="55873" y="340901"/>
                    <a:pt x="11318" y="381329"/>
                  </a:cubicBezTo>
                  <a:lnTo>
                    <a:pt x="0" y="391606"/>
                  </a:lnTo>
                  <a:lnTo>
                    <a:pt x="0" y="832747"/>
                  </a:lnTo>
                  <a:cubicBezTo>
                    <a:pt x="0" y="871098"/>
                    <a:pt x="31089" y="902185"/>
                    <a:pt x="69438" y="902185"/>
                  </a:cubicBezTo>
                  <a:lnTo>
                    <a:pt x="69438" y="423061"/>
                  </a:lnTo>
                  <a:cubicBezTo>
                    <a:pt x="193733" y="320154"/>
                    <a:pt x="386077" y="321404"/>
                    <a:pt x="511968" y="425978"/>
                  </a:cubicBezTo>
                  <a:lnTo>
                    <a:pt x="511968" y="902532"/>
                  </a:lnTo>
                  <a:cubicBezTo>
                    <a:pt x="550180" y="902532"/>
                    <a:pt x="581212" y="871653"/>
                    <a:pt x="581407" y="833441"/>
                  </a:cubicBezTo>
                  <a:lnTo>
                    <a:pt x="581407" y="394591"/>
                  </a:lnTo>
                  <a:close/>
                  <a:moveTo>
                    <a:pt x="289558" y="276060"/>
                  </a:moveTo>
                  <a:cubicBezTo>
                    <a:pt x="232493" y="276060"/>
                    <a:pt x="186233" y="229801"/>
                    <a:pt x="186233" y="172736"/>
                  </a:cubicBezTo>
                  <a:cubicBezTo>
                    <a:pt x="186233" y="115672"/>
                    <a:pt x="232493" y="69412"/>
                    <a:pt x="289558" y="69412"/>
                  </a:cubicBezTo>
                  <a:cubicBezTo>
                    <a:pt x="346622" y="69412"/>
                    <a:pt x="392882" y="115672"/>
                    <a:pt x="392882" y="172736"/>
                  </a:cubicBezTo>
                  <a:cubicBezTo>
                    <a:pt x="392805" y="229769"/>
                    <a:pt x="346587" y="275984"/>
                    <a:pt x="289558" y="276060"/>
                  </a:cubicBezTo>
                  <a:close/>
                </a:path>
              </a:pathLst>
            </a:custGeom>
            <a:solidFill>
              <a:srgbClr val="95C93D"/>
            </a:solidFill>
            <a:ln w="6932"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2E989F09-37A1-42A0-AEEB-7D78DA7C7827}"/>
                </a:ext>
              </a:extLst>
            </p:cNvPr>
            <p:cNvSpPr/>
            <p:nvPr/>
          </p:nvSpPr>
          <p:spPr>
            <a:xfrm>
              <a:off x="2340274" y="2107875"/>
              <a:ext cx="611404" cy="943553"/>
            </a:xfrm>
            <a:custGeom>
              <a:avLst/>
              <a:gdLst>
                <a:gd name="connsiteX0" fmla="*/ 600086 w 611404"/>
                <a:gd name="connsiteY0" fmla="*/ 390477 h 943553"/>
                <a:gd name="connsiteX1" fmla="*/ 427601 w 611404"/>
                <a:gd name="connsiteY1" fmla="*/ 295347 h 943553"/>
                <a:gd name="connsiteX2" fmla="*/ 425609 w 611404"/>
                <a:gd name="connsiteY2" fmla="*/ 49853 h 943553"/>
                <a:gd name="connsiteX3" fmla="*/ 180117 w 611404"/>
                <a:gd name="connsiteY3" fmla="*/ 51845 h 943553"/>
                <a:gd name="connsiteX4" fmla="*/ 179776 w 611404"/>
                <a:gd name="connsiteY4" fmla="*/ 295000 h 943553"/>
                <a:gd name="connsiteX5" fmla="*/ 11041 w 611404"/>
                <a:gd name="connsiteY5" fmla="*/ 387561 h 943553"/>
                <a:gd name="connsiteX6" fmla="*/ 0 w 611404"/>
                <a:gd name="connsiteY6" fmla="*/ 397907 h 943553"/>
                <a:gd name="connsiteX7" fmla="*/ 0 w 611404"/>
                <a:gd name="connsiteY7" fmla="*/ 874115 h 943553"/>
                <a:gd name="connsiteX8" fmla="*/ 69438 w 611404"/>
                <a:gd name="connsiteY8" fmla="*/ 943553 h 943553"/>
                <a:gd name="connsiteX9" fmla="*/ 69438 w 611404"/>
                <a:gd name="connsiteY9" fmla="*/ 429016 h 943553"/>
                <a:gd name="connsiteX10" fmla="*/ 303376 w 611404"/>
                <a:gd name="connsiteY10" fmla="*/ 347148 h 943553"/>
                <a:gd name="connsiteX11" fmla="*/ 305459 w 611404"/>
                <a:gd name="connsiteY11" fmla="*/ 347148 h 943553"/>
                <a:gd name="connsiteX12" fmla="*/ 541966 w 611404"/>
                <a:gd name="connsiteY12" fmla="*/ 432140 h 943553"/>
                <a:gd name="connsiteX13" fmla="*/ 541966 w 611404"/>
                <a:gd name="connsiteY13" fmla="*/ 495468 h 943553"/>
                <a:gd name="connsiteX14" fmla="*/ 611404 w 611404"/>
                <a:gd name="connsiteY14" fmla="*/ 448875 h 943553"/>
                <a:gd name="connsiteX15" fmla="*/ 611404 w 611404"/>
                <a:gd name="connsiteY15" fmla="*/ 401032 h 943553"/>
                <a:gd name="connsiteX16" fmla="*/ 304140 w 611404"/>
                <a:gd name="connsiteY16" fmla="*/ 277779 h 943553"/>
                <a:gd name="connsiteX17" fmla="*/ 199914 w 611404"/>
                <a:gd name="connsiteY17" fmla="*/ 172997 h 943553"/>
                <a:gd name="connsiteX18" fmla="*/ 304695 w 611404"/>
                <a:gd name="connsiteY18" fmla="*/ 68770 h 943553"/>
                <a:gd name="connsiteX19" fmla="*/ 408922 w 611404"/>
                <a:gd name="connsiteY19" fmla="*/ 173274 h 943553"/>
                <a:gd name="connsiteX20" fmla="*/ 304140 w 611404"/>
                <a:gd name="connsiteY20" fmla="*/ 277779 h 943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11404" h="943553">
                  <a:moveTo>
                    <a:pt x="600086" y="390477"/>
                  </a:moveTo>
                  <a:cubicBezTo>
                    <a:pt x="550733" y="345838"/>
                    <a:pt x="491687" y="313273"/>
                    <a:pt x="427601" y="295347"/>
                  </a:cubicBezTo>
                  <a:cubicBezTo>
                    <a:pt x="494842" y="227006"/>
                    <a:pt x="493951" y="117095"/>
                    <a:pt x="425609" y="49853"/>
                  </a:cubicBezTo>
                  <a:cubicBezTo>
                    <a:pt x="357269" y="-17388"/>
                    <a:pt x="247358" y="-16496"/>
                    <a:pt x="180117" y="51845"/>
                  </a:cubicBezTo>
                  <a:cubicBezTo>
                    <a:pt x="113778" y="119268"/>
                    <a:pt x="113627" y="227390"/>
                    <a:pt x="179776" y="295000"/>
                  </a:cubicBezTo>
                  <a:cubicBezTo>
                    <a:pt x="117086" y="312284"/>
                    <a:pt x="59304" y="343980"/>
                    <a:pt x="11041" y="387561"/>
                  </a:cubicBezTo>
                  <a:lnTo>
                    <a:pt x="0" y="397907"/>
                  </a:lnTo>
                  <a:lnTo>
                    <a:pt x="0" y="874115"/>
                  </a:lnTo>
                  <a:cubicBezTo>
                    <a:pt x="0" y="912466"/>
                    <a:pt x="31089" y="943553"/>
                    <a:pt x="69438" y="943553"/>
                  </a:cubicBezTo>
                  <a:lnTo>
                    <a:pt x="69438" y="429016"/>
                  </a:lnTo>
                  <a:cubicBezTo>
                    <a:pt x="135457" y="375232"/>
                    <a:pt x="218226" y="346266"/>
                    <a:pt x="303376" y="347148"/>
                  </a:cubicBezTo>
                  <a:lnTo>
                    <a:pt x="305459" y="347148"/>
                  </a:lnTo>
                  <a:cubicBezTo>
                    <a:pt x="391744" y="347315"/>
                    <a:pt x="475311" y="377346"/>
                    <a:pt x="541966" y="432140"/>
                  </a:cubicBezTo>
                  <a:lnTo>
                    <a:pt x="541966" y="495468"/>
                  </a:lnTo>
                  <a:cubicBezTo>
                    <a:pt x="563573" y="477758"/>
                    <a:pt x="586825" y="462156"/>
                    <a:pt x="611404" y="448875"/>
                  </a:cubicBezTo>
                  <a:lnTo>
                    <a:pt x="611404" y="401032"/>
                  </a:lnTo>
                  <a:close/>
                  <a:moveTo>
                    <a:pt x="304140" y="277779"/>
                  </a:moveTo>
                  <a:cubicBezTo>
                    <a:pt x="246423" y="277625"/>
                    <a:pt x="199760" y="230713"/>
                    <a:pt x="199914" y="172997"/>
                  </a:cubicBezTo>
                  <a:cubicBezTo>
                    <a:pt x="200066" y="115281"/>
                    <a:pt x="246979" y="68617"/>
                    <a:pt x="304695" y="68770"/>
                  </a:cubicBezTo>
                  <a:cubicBezTo>
                    <a:pt x="362303" y="68924"/>
                    <a:pt x="408922" y="115667"/>
                    <a:pt x="408922" y="173274"/>
                  </a:cubicBezTo>
                  <a:cubicBezTo>
                    <a:pt x="408846" y="231067"/>
                    <a:pt x="361933" y="277855"/>
                    <a:pt x="304140" y="277779"/>
                  </a:cubicBezTo>
                  <a:close/>
                </a:path>
              </a:pathLst>
            </a:custGeom>
            <a:solidFill>
              <a:schemeClr val="bg1">
                <a:lumMod val="85000"/>
              </a:schemeClr>
            </a:solidFill>
            <a:ln w="6932" cap="flat">
              <a:noFill/>
              <a:prstDash val="solid"/>
              <a:miter/>
            </a:ln>
          </p:spPr>
          <p:txBody>
            <a:bodyPr rtlCol="0" anchor="ctr"/>
            <a:lstStyle/>
            <a:p>
              <a:endParaRPr lang="en-US"/>
            </a:p>
          </p:txBody>
        </p:sp>
      </p:grpSp>
    </p:spTree>
    <p:extLst>
      <p:ext uri="{BB962C8B-B14F-4D97-AF65-F5344CB8AC3E}">
        <p14:creationId xmlns:p14="http://schemas.microsoft.com/office/powerpoint/2010/main" val="125422288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5364" y="3532110"/>
            <a:ext cx="1033272" cy="1033272"/>
          </a:xfrm>
          <a:prstGeom prst="rect">
            <a:avLst/>
          </a:prstGeom>
        </p:spPr>
      </p:pic>
      <p:sp>
        <p:nvSpPr>
          <p:cNvPr id="7" name="TextBox 6">
            <a:extLst>
              <a:ext uri="{FF2B5EF4-FFF2-40B4-BE49-F238E27FC236}">
                <a16:creationId xmlns:a16="http://schemas.microsoft.com/office/drawing/2014/main" id="{23C35B1C-37A2-4C4D-B1C0-9E890DF7524B}"/>
              </a:ext>
            </a:extLst>
          </p:cNvPr>
          <p:cNvSpPr txBox="1"/>
          <p:nvPr/>
        </p:nvSpPr>
        <p:spPr>
          <a:xfrm>
            <a:off x="685800" y="1986749"/>
            <a:ext cx="4648799" cy="1477328"/>
          </a:xfrm>
          <a:prstGeom prst="rect">
            <a:avLst/>
          </a:prstGeom>
          <a:noFill/>
        </p:spPr>
        <p:txBody>
          <a:bodyPr wrap="square" rtlCol="0">
            <a:spAutoFit/>
          </a:bodyPr>
          <a:lstStyle/>
          <a:p>
            <a:r>
              <a:rPr lang="en-US" b="1" dirty="0">
                <a:solidFill>
                  <a:schemeClr val="accent1"/>
                </a:solidFill>
              </a:rPr>
              <a:t>In your retirement, for each distribution you receive from your retirement plan, take an amount equal to the tax on that distribution from your insurance policy’s cash value.</a:t>
            </a:r>
          </a:p>
        </p:txBody>
      </p:sp>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3809401" y="5002622"/>
            <a:ext cx="4803258" cy="1754326"/>
          </a:xfrm>
          <a:prstGeom prst="rect">
            <a:avLst/>
          </a:prstGeom>
          <a:noFill/>
        </p:spPr>
        <p:txBody>
          <a:bodyPr wrap="square" rtlCol="0">
            <a:spAutoFit/>
          </a:bodyPr>
          <a:lstStyle/>
          <a:p>
            <a:r>
              <a:rPr lang="en-US" b="1" dirty="0">
                <a:solidFill>
                  <a:schemeClr val="accent1"/>
                </a:solidFill>
              </a:rPr>
              <a:t>Policy cash values may be accessed in a  tax-advantaged manner through withdrawals up to the amount you paid in, or loans against the remaining cash value. These can be used to pay the tax on your distributions.</a:t>
            </a:r>
          </a:p>
        </p:txBody>
      </p:sp>
    </p:spTree>
    <p:extLst>
      <p:ext uri="{BB962C8B-B14F-4D97-AF65-F5344CB8AC3E}">
        <p14:creationId xmlns:p14="http://schemas.microsoft.com/office/powerpoint/2010/main" val="2412300522"/>
      </p:ext>
    </p:extLst>
  </p:cSld>
  <p:clrMapOvr>
    <a:masterClrMapping/>
  </p:clrMapOvr>
  <p:transition spd="slow">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ubtitle 4">
            <a:extLst>
              <a:ext uri="{FF2B5EF4-FFF2-40B4-BE49-F238E27FC236}">
                <a16:creationId xmlns:a16="http://schemas.microsoft.com/office/drawing/2014/main" id="{CC72F1BC-40E2-457C-9340-346602064968}"/>
              </a:ext>
            </a:extLst>
          </p:cNvPr>
          <p:cNvSpPr txBox="1">
            <a:spLocks/>
          </p:cNvSpPr>
          <p:nvPr/>
        </p:nvSpPr>
        <p:spPr>
          <a:xfrm>
            <a:off x="2889503" y="506846"/>
            <a:ext cx="2829447" cy="432054"/>
          </a:xfrm>
          <a:prstGeom prst="rect">
            <a:avLst/>
          </a:prstGeom>
        </p:spPr>
        <p:txBody>
          <a:bodyPr vert="horz" lIns="0" tIns="0" rIns="0" bIns="0" rtlCol="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350" dirty="0"/>
              <a:t>TEMPLATE: THIS SLIDE MAY BE REMOVED BASED ON PRESENTER</a:t>
            </a:r>
          </a:p>
          <a:p>
            <a:endParaRPr lang="en-US" sz="1350" dirty="0"/>
          </a:p>
        </p:txBody>
      </p:sp>
      <p:sp>
        <p:nvSpPr>
          <p:cNvPr id="12" name="Double Bracket 11">
            <a:extLst>
              <a:ext uri="{FF2B5EF4-FFF2-40B4-BE49-F238E27FC236}">
                <a16:creationId xmlns:a16="http://schemas.microsoft.com/office/drawing/2014/main" id="{93E8AF13-62CA-46A5-9356-E1A37C368B72}"/>
              </a:ext>
            </a:extLst>
          </p:cNvPr>
          <p:cNvSpPr/>
          <p:nvPr/>
        </p:nvSpPr>
        <p:spPr>
          <a:xfrm>
            <a:off x="2762778" y="301105"/>
            <a:ext cx="3048828" cy="879614"/>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sz="1350"/>
          </a:p>
        </p:txBody>
      </p:sp>
      <p:sp>
        <p:nvSpPr>
          <p:cNvPr id="21" name="Text Placeholder 8">
            <a:extLst>
              <a:ext uri="{FF2B5EF4-FFF2-40B4-BE49-F238E27FC236}">
                <a16:creationId xmlns:a16="http://schemas.microsoft.com/office/drawing/2014/main" id="{0AE96D13-44E5-4535-A3DE-768A58927D4C}"/>
              </a:ext>
            </a:extLst>
          </p:cNvPr>
          <p:cNvSpPr>
            <a:spLocks noGrp="1"/>
          </p:cNvSpPr>
          <p:nvPr/>
        </p:nvSpPr>
        <p:spPr>
          <a:xfrm>
            <a:off x="663919" y="4251432"/>
            <a:ext cx="2737421" cy="774028"/>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contact information&gt;</a:t>
            </a:r>
          </a:p>
        </p:txBody>
      </p:sp>
      <p:sp>
        <p:nvSpPr>
          <p:cNvPr id="22" name="Text Placeholder 10">
            <a:extLst>
              <a:ext uri="{FF2B5EF4-FFF2-40B4-BE49-F238E27FC236}">
                <a16:creationId xmlns:a16="http://schemas.microsoft.com/office/drawing/2014/main" id="{F38DE80E-3D39-4DF0-BDF4-8A5707B36C97}"/>
              </a:ext>
            </a:extLst>
          </p:cNvPr>
          <p:cNvSpPr>
            <a:spLocks noGrp="1"/>
          </p:cNvSpPr>
          <p:nvPr/>
        </p:nvSpPr>
        <p:spPr>
          <a:xfrm>
            <a:off x="663920" y="5138993"/>
            <a:ext cx="2552486" cy="188514"/>
          </a:xfrm>
          <a:prstGeom prst="rect">
            <a:avLst/>
          </a:prstGeom>
        </p:spPr>
        <p:txBody>
          <a:bodyPr vert="horz" lIns="0" tIns="0" rIns="0" bIns="0" rtlCol="0" anchor="t" anchorCtr="0">
            <a:noAutofit/>
          </a:bodyPr>
          <a:lstStyle>
            <a:lvl1pPr marL="0" indent="0" algn="l" defTabSz="914400" rtl="0" eaLnBrk="1" latinLnBrk="0" hangingPunct="1">
              <a:lnSpc>
                <a:spcPts val="1600"/>
              </a:lnSpc>
              <a:spcBef>
                <a:spcPts val="1000"/>
              </a:spcBef>
              <a:buFontTx/>
              <a:buNone/>
              <a:defRPr sz="1400" kern="1200">
                <a:solidFill>
                  <a:schemeClr val="tx1"/>
                </a:solidFill>
                <a:latin typeface="+mn-lt"/>
                <a:ea typeface="+mn-ea"/>
                <a:cs typeface="+mn-cs"/>
              </a:defRPr>
            </a:lvl1pPr>
            <a:lvl2pPr marL="233363" indent="0" algn="l" defTabSz="914400" rtl="0" eaLnBrk="1" latinLnBrk="0" hangingPunct="1">
              <a:lnSpc>
                <a:spcPts val="1600"/>
              </a:lnSpc>
              <a:spcBef>
                <a:spcPts val="500"/>
              </a:spcBef>
              <a:buFontTx/>
              <a:buNone/>
              <a:defRPr sz="1400" kern="1200">
                <a:solidFill>
                  <a:schemeClr val="tx1"/>
                </a:solidFill>
                <a:latin typeface="+mn-lt"/>
                <a:ea typeface="+mn-ea"/>
                <a:cs typeface="+mn-cs"/>
              </a:defRPr>
            </a:lvl2pPr>
            <a:lvl3pPr marL="465138" indent="0" algn="l" defTabSz="914400" rtl="0" eaLnBrk="1" latinLnBrk="0" hangingPunct="1">
              <a:lnSpc>
                <a:spcPts val="1600"/>
              </a:lnSpc>
              <a:spcBef>
                <a:spcPts val="500"/>
              </a:spcBef>
              <a:buFontTx/>
              <a:buNone/>
              <a:defRPr sz="1400" kern="1200">
                <a:solidFill>
                  <a:schemeClr val="tx1"/>
                </a:solidFill>
                <a:latin typeface="+mn-lt"/>
                <a:ea typeface="+mn-ea"/>
                <a:cs typeface="+mn-cs"/>
              </a:defRPr>
            </a:lvl3pPr>
            <a:lvl4pPr marL="13716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4pPr>
            <a:lvl5pPr marL="1828800" indent="0" algn="l" defTabSz="914400" rtl="0" eaLnBrk="1" latinLnBrk="0" hangingPunct="1">
              <a:lnSpc>
                <a:spcPts val="1600"/>
              </a:lnSpc>
              <a:spcBef>
                <a:spcPts val="500"/>
              </a:spcBef>
              <a:buFontTx/>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50" dirty="0"/>
              <a:t>&lt;firm disclosures&gt;</a:t>
            </a:r>
          </a:p>
        </p:txBody>
      </p:sp>
      <p:sp>
        <p:nvSpPr>
          <p:cNvPr id="25" name="Text Placeholder 80">
            <a:extLst>
              <a:ext uri="{FF2B5EF4-FFF2-40B4-BE49-F238E27FC236}">
                <a16:creationId xmlns:a16="http://schemas.microsoft.com/office/drawing/2014/main" id="{B1943B36-EC16-468B-90F0-A6797C5AD349}"/>
              </a:ext>
            </a:extLst>
          </p:cNvPr>
          <p:cNvSpPr>
            <a:spLocks noGrp="1"/>
          </p:cNvSpPr>
          <p:nvPr>
            <p:ph sz="quarter" idx="10"/>
          </p:nvPr>
        </p:nvSpPr>
        <p:spPr>
          <a:xfrm>
            <a:off x="663920" y="3675888"/>
            <a:ext cx="3475038" cy="171450"/>
          </a:xfrm>
        </p:spPr>
        <p:txBody>
          <a:bodyPr/>
          <a:lstStyle/>
          <a:p>
            <a:r>
              <a:rPr lang="en-US" dirty="0"/>
              <a:t>Presenter name</a:t>
            </a:r>
          </a:p>
        </p:txBody>
      </p:sp>
      <p:sp>
        <p:nvSpPr>
          <p:cNvPr id="26" name="Text Placeholder 82">
            <a:extLst>
              <a:ext uri="{FF2B5EF4-FFF2-40B4-BE49-F238E27FC236}">
                <a16:creationId xmlns:a16="http://schemas.microsoft.com/office/drawing/2014/main" id="{A53BADFD-A8C3-43D9-B96B-E0474F4B5887}"/>
              </a:ext>
            </a:extLst>
          </p:cNvPr>
          <p:cNvSpPr>
            <a:spLocks noGrp="1"/>
          </p:cNvSpPr>
          <p:nvPr>
            <p:ph type="body" sz="quarter" idx="11"/>
          </p:nvPr>
        </p:nvSpPr>
        <p:spPr>
          <a:xfrm>
            <a:off x="663921" y="3847338"/>
            <a:ext cx="4052860" cy="164592"/>
          </a:xfrm>
        </p:spPr>
        <p:txBody>
          <a:bodyPr/>
          <a:lstStyle/>
          <a:p>
            <a:r>
              <a:rPr lang="en-US" dirty="0"/>
              <a:t>Title</a:t>
            </a:r>
          </a:p>
        </p:txBody>
      </p:sp>
      <p:sp>
        <p:nvSpPr>
          <p:cNvPr id="17" name="Subtitle 4">
            <a:extLst>
              <a:ext uri="{FF2B5EF4-FFF2-40B4-BE49-F238E27FC236}">
                <a16:creationId xmlns:a16="http://schemas.microsoft.com/office/drawing/2014/main" id="{9F13EC2D-05F0-4694-8FF7-D66BE231E608}"/>
              </a:ext>
            </a:extLst>
          </p:cNvPr>
          <p:cNvSpPr>
            <a:spLocks noGrp="1"/>
          </p:cNvSpPr>
          <p:nvPr>
            <p:ph type="subTitle" idx="1"/>
          </p:nvPr>
        </p:nvSpPr>
        <p:spPr>
          <a:xfrm>
            <a:off x="685801" y="2560320"/>
            <a:ext cx="4204854" cy="576072"/>
          </a:xfrm>
        </p:spPr>
        <p:txBody>
          <a:bodyPr/>
          <a:lstStyle/>
          <a:p>
            <a:r>
              <a:rPr lang="en-US" b="1" dirty="0">
                <a:solidFill>
                  <a:schemeClr val="tx2"/>
                </a:solidFill>
              </a:rPr>
              <a:t>Help protect your family today, and address your tax picture in the future</a:t>
            </a:r>
            <a:endParaRPr lang="en-US" dirty="0">
              <a:solidFill>
                <a:schemeClr val="tx2"/>
              </a:solidFill>
            </a:endParaRPr>
          </a:p>
        </p:txBody>
      </p:sp>
      <p:sp>
        <p:nvSpPr>
          <p:cNvPr id="18" name="TextBox 17">
            <a:extLst>
              <a:ext uri="{FF2B5EF4-FFF2-40B4-BE49-F238E27FC236}">
                <a16:creationId xmlns:a16="http://schemas.microsoft.com/office/drawing/2014/main" id="{054516F0-D9E3-4A21-B5E2-D15FF8F0088B}"/>
              </a:ext>
            </a:extLst>
          </p:cNvPr>
          <p:cNvSpPr txBox="1"/>
          <p:nvPr/>
        </p:nvSpPr>
        <p:spPr>
          <a:xfrm>
            <a:off x="555137" y="6227775"/>
            <a:ext cx="7892408" cy="261610"/>
          </a:xfrm>
          <a:prstGeom prst="rect">
            <a:avLst/>
          </a:prstGeom>
          <a:noFill/>
        </p:spPr>
        <p:txBody>
          <a:bodyPr wrap="square" rtlCol="0">
            <a:spAutoFit/>
          </a:bodyPr>
          <a:lstStyle/>
          <a:p>
            <a:r>
              <a:rPr lang="en-US" sz="1100" dirty="0"/>
              <a:t>Insurance products issued by Minnesota Life Insurance Company | Securian Life Insurance Company</a:t>
            </a:r>
          </a:p>
        </p:txBody>
      </p:sp>
      <p:sp>
        <p:nvSpPr>
          <p:cNvPr id="19" name="Title 3">
            <a:extLst>
              <a:ext uri="{FF2B5EF4-FFF2-40B4-BE49-F238E27FC236}">
                <a16:creationId xmlns:a16="http://schemas.microsoft.com/office/drawing/2014/main" id="{2AEC5DDC-1D13-4CBF-9176-496F590BD4C4}"/>
              </a:ext>
            </a:extLst>
          </p:cNvPr>
          <p:cNvSpPr>
            <a:spLocks noGrp="1"/>
          </p:cNvSpPr>
          <p:nvPr>
            <p:ph type="ctrTitle"/>
          </p:nvPr>
        </p:nvSpPr>
        <p:spPr>
          <a:xfrm>
            <a:off x="685800" y="1500188"/>
            <a:ext cx="4510088" cy="931862"/>
          </a:xfrm>
        </p:spPr>
        <p:txBody>
          <a:bodyPr/>
          <a:lstStyle/>
          <a:p>
            <a:r>
              <a:rPr lang="en-US" dirty="0"/>
              <a:t>Pre-funding your </a:t>
            </a:r>
            <a:br>
              <a:rPr lang="en-US" dirty="0"/>
            </a:br>
            <a:r>
              <a:rPr lang="en-US" dirty="0"/>
              <a:t>retirement taxes</a:t>
            </a:r>
          </a:p>
        </p:txBody>
      </p:sp>
    </p:spTree>
    <p:extLst>
      <p:ext uri="{BB962C8B-B14F-4D97-AF65-F5344CB8AC3E}">
        <p14:creationId xmlns:p14="http://schemas.microsoft.com/office/powerpoint/2010/main" val="2318576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32D-8DA6-4411-B4E7-B84C49AE7CB5}"/>
              </a:ext>
            </a:extLst>
          </p:cNvPr>
          <p:cNvSpPr>
            <a:spLocks noGrp="1"/>
          </p:cNvSpPr>
          <p:nvPr>
            <p:ph type="title"/>
          </p:nvPr>
        </p:nvSpPr>
        <p:spPr/>
        <p:txBody>
          <a:bodyPr/>
          <a:lstStyle/>
          <a:p>
            <a:r>
              <a:rPr lang="en-US" dirty="0"/>
              <a:t>How can I pre-fund my retirement taxes?</a:t>
            </a:r>
          </a:p>
        </p:txBody>
      </p:sp>
      <p:pic>
        <p:nvPicPr>
          <p:cNvPr id="4" name="Graphic 3">
            <a:extLst>
              <a:ext uri="{FF2B5EF4-FFF2-40B4-BE49-F238E27FC236}">
                <a16:creationId xmlns:a16="http://schemas.microsoft.com/office/drawing/2014/main" id="{FA32165E-1F31-4BE1-A581-B5EED172E5D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24606" y="1881379"/>
            <a:ext cx="1028700" cy="1028700"/>
          </a:xfrm>
          <a:prstGeom prst="rect">
            <a:avLst/>
          </a:prstGeom>
        </p:spPr>
      </p:pic>
      <p:pic>
        <p:nvPicPr>
          <p:cNvPr id="5" name="Graphic 4">
            <a:extLst>
              <a:ext uri="{FF2B5EF4-FFF2-40B4-BE49-F238E27FC236}">
                <a16:creationId xmlns:a16="http://schemas.microsoft.com/office/drawing/2014/main" id="{C93B421B-2C3C-4748-8C6B-69BD55054FB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20034" y="2872742"/>
            <a:ext cx="1033272" cy="1033272"/>
          </a:xfrm>
          <a:prstGeom prst="rect">
            <a:avLst/>
          </a:prstGeom>
        </p:spPr>
      </p:pic>
      <p:pic>
        <p:nvPicPr>
          <p:cNvPr id="6" name="Graphic 5">
            <a:extLst>
              <a:ext uri="{FF2B5EF4-FFF2-40B4-BE49-F238E27FC236}">
                <a16:creationId xmlns:a16="http://schemas.microsoft.com/office/drawing/2014/main" id="{D278173E-2576-4733-A457-0AAB485D6C5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55364" y="3532110"/>
            <a:ext cx="1033272" cy="1033272"/>
          </a:xfrm>
          <a:prstGeom prst="rect">
            <a:avLst/>
          </a:prstGeom>
        </p:spPr>
      </p:pic>
      <p:cxnSp>
        <p:nvCxnSpPr>
          <p:cNvPr id="8" name="Straight Arrow Connector 7">
            <a:extLst>
              <a:ext uri="{FF2B5EF4-FFF2-40B4-BE49-F238E27FC236}">
                <a16:creationId xmlns:a16="http://schemas.microsoft.com/office/drawing/2014/main" id="{D4BDB891-767E-4ED2-8E30-B730AA11E841}"/>
              </a:ext>
            </a:extLst>
          </p:cNvPr>
          <p:cNvCxnSpPr>
            <a:cxnSpLocks/>
            <a:endCxn id="4" idx="1"/>
          </p:cNvCxnSpPr>
          <p:nvPr/>
        </p:nvCxnSpPr>
        <p:spPr>
          <a:xfrm flipV="1">
            <a:off x="5088636" y="2395729"/>
            <a:ext cx="1335970" cy="1224801"/>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cxnSp>
        <p:nvCxnSpPr>
          <p:cNvPr id="11" name="Straight Arrow Connector 10">
            <a:extLst>
              <a:ext uri="{FF2B5EF4-FFF2-40B4-BE49-F238E27FC236}">
                <a16:creationId xmlns:a16="http://schemas.microsoft.com/office/drawing/2014/main" id="{B09594E4-C9C2-4CA3-A3B9-7375AE277CB2}"/>
              </a:ext>
            </a:extLst>
          </p:cNvPr>
          <p:cNvCxnSpPr>
            <a:cxnSpLocks/>
            <a:stCxn id="6" idx="3"/>
            <a:endCxn id="5" idx="1"/>
          </p:cNvCxnSpPr>
          <p:nvPr/>
        </p:nvCxnSpPr>
        <p:spPr>
          <a:xfrm flipV="1">
            <a:off x="5088636" y="3389378"/>
            <a:ext cx="1331398" cy="659368"/>
          </a:xfrm>
          <a:prstGeom prst="straightConnector1">
            <a:avLst/>
          </a:prstGeom>
          <a:ln w="38100">
            <a:solidFill>
              <a:srgbClr val="95C93D"/>
            </a:solidFill>
            <a:prstDash val="dash"/>
            <a:headEnd type="triangle"/>
            <a:tailEnd type="none"/>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6D96844B-61F3-4D7C-B8EC-778374053ABF}"/>
              </a:ext>
            </a:extLst>
          </p:cNvPr>
          <p:cNvSpPr txBox="1"/>
          <p:nvPr/>
        </p:nvSpPr>
        <p:spPr>
          <a:xfrm>
            <a:off x="685800" y="5002622"/>
            <a:ext cx="7926859" cy="1200329"/>
          </a:xfrm>
          <a:prstGeom prst="rect">
            <a:avLst/>
          </a:prstGeom>
          <a:noFill/>
        </p:spPr>
        <p:txBody>
          <a:bodyPr wrap="square" rtlCol="0">
            <a:spAutoFit/>
          </a:bodyPr>
          <a:lstStyle/>
          <a:p>
            <a:r>
              <a:rPr lang="en-US" b="1" dirty="0">
                <a:solidFill>
                  <a:schemeClr val="accent1"/>
                </a:solidFill>
              </a:rPr>
              <a:t>By using the cash value in your policy, you will have effectively paid the tax on your qualified plan distributions. And by buying life insurance now, you can begin funding those tax obligations and take advantage of potential tax-deferred growth in the policy over the years.</a:t>
            </a:r>
          </a:p>
        </p:txBody>
      </p:sp>
    </p:spTree>
    <p:extLst>
      <p:ext uri="{BB962C8B-B14F-4D97-AF65-F5344CB8AC3E}">
        <p14:creationId xmlns:p14="http://schemas.microsoft.com/office/powerpoint/2010/main" val="1921580374"/>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AC8F-9CD4-4DC2-B350-CD0A9E37FE70}"/>
              </a:ext>
            </a:extLst>
          </p:cNvPr>
          <p:cNvSpPr>
            <a:spLocks noGrp="1"/>
          </p:cNvSpPr>
          <p:nvPr>
            <p:ph type="title"/>
          </p:nvPr>
        </p:nvSpPr>
        <p:spPr/>
        <p:txBody>
          <a:bodyPr/>
          <a:lstStyle/>
          <a:p>
            <a:r>
              <a:rPr lang="en-US" b="1" dirty="0">
                <a:solidFill>
                  <a:schemeClr val="accent1"/>
                </a:solidFill>
              </a:rPr>
              <a:t>And by buying life insurance now…</a:t>
            </a:r>
            <a:endParaRPr lang="en-US" dirty="0"/>
          </a:p>
        </p:txBody>
      </p:sp>
      <p:sp>
        <p:nvSpPr>
          <p:cNvPr id="3" name="Content Placeholder 2">
            <a:extLst>
              <a:ext uri="{FF2B5EF4-FFF2-40B4-BE49-F238E27FC236}">
                <a16:creationId xmlns:a16="http://schemas.microsoft.com/office/drawing/2014/main" id="{624A1A4B-09ED-4B9C-B4AF-0D6107ACE09A}"/>
              </a:ext>
            </a:extLst>
          </p:cNvPr>
          <p:cNvSpPr>
            <a:spLocks noGrp="1"/>
          </p:cNvSpPr>
          <p:nvPr>
            <p:ph idx="1"/>
          </p:nvPr>
        </p:nvSpPr>
        <p:spPr>
          <a:xfrm>
            <a:off x="685800" y="2372032"/>
            <a:ext cx="2823519" cy="3152468"/>
          </a:xfrm>
          <a:solidFill>
            <a:srgbClr val="0AA147"/>
          </a:solidFill>
        </p:spPr>
        <p:txBody>
          <a:bodyPr lIns="91440" tIns="685800" rIns="91440" anchor="t" anchorCtr="0"/>
          <a:lstStyle/>
          <a:p>
            <a:pPr marL="0" indent="0">
              <a:lnSpc>
                <a:spcPts val="3000"/>
              </a:lnSpc>
              <a:buNone/>
            </a:pPr>
            <a:r>
              <a:rPr lang="en-US" sz="2400" b="1" dirty="0">
                <a:solidFill>
                  <a:schemeClr val="bg1"/>
                </a:solidFill>
              </a:rPr>
              <a:t>Life insurance can be a valuable financial tool that can help you…</a:t>
            </a:r>
            <a:endParaRPr lang="en-US" sz="2400" dirty="0">
              <a:solidFill>
                <a:schemeClr val="bg1"/>
              </a:solidFill>
              <a:latin typeface="+mj-lt"/>
            </a:endParaRPr>
          </a:p>
        </p:txBody>
      </p:sp>
      <p:sp>
        <p:nvSpPr>
          <p:cNvPr id="5" name="Content Placeholder 4">
            <a:extLst>
              <a:ext uri="{FF2B5EF4-FFF2-40B4-BE49-F238E27FC236}">
                <a16:creationId xmlns:a16="http://schemas.microsoft.com/office/drawing/2014/main" id="{6D6C3770-842D-4978-ACF8-76AD6442B830}"/>
              </a:ext>
            </a:extLst>
          </p:cNvPr>
          <p:cNvSpPr>
            <a:spLocks noGrp="1"/>
          </p:cNvSpPr>
          <p:nvPr>
            <p:ph idx="10"/>
          </p:nvPr>
        </p:nvSpPr>
        <p:spPr>
          <a:xfrm>
            <a:off x="3606030" y="2372032"/>
            <a:ext cx="4824284" cy="3152468"/>
          </a:xfrm>
        </p:spPr>
        <p:txBody>
          <a:bodyPr/>
          <a:lstStyle/>
          <a:p>
            <a:pPr>
              <a:lnSpc>
                <a:spcPts val="2400"/>
              </a:lnSpc>
            </a:pPr>
            <a:r>
              <a:rPr lang="en-US" sz="2000" dirty="0">
                <a:solidFill>
                  <a:schemeClr val="accent1"/>
                </a:solidFill>
                <a:latin typeface="+mj-lt"/>
              </a:rPr>
              <a:t>Ensure your family is protected</a:t>
            </a:r>
          </a:p>
          <a:p>
            <a:pPr>
              <a:lnSpc>
                <a:spcPts val="2400"/>
              </a:lnSpc>
            </a:pPr>
            <a:r>
              <a:rPr lang="en-US" sz="2000" dirty="0">
                <a:solidFill>
                  <a:schemeClr val="accent1"/>
                </a:solidFill>
                <a:latin typeface="+mj-lt"/>
              </a:rPr>
              <a:t>Protect the value of your assets</a:t>
            </a:r>
          </a:p>
          <a:p>
            <a:pPr>
              <a:lnSpc>
                <a:spcPts val="2400"/>
              </a:lnSpc>
            </a:pPr>
            <a:r>
              <a:rPr lang="en-US" sz="2000" dirty="0">
                <a:solidFill>
                  <a:schemeClr val="accent1"/>
                </a:solidFill>
                <a:latin typeface="+mj-lt"/>
              </a:rPr>
              <a:t>Provide emergency funds</a:t>
            </a:r>
          </a:p>
          <a:p>
            <a:pPr>
              <a:lnSpc>
                <a:spcPts val="2400"/>
              </a:lnSpc>
            </a:pPr>
            <a:r>
              <a:rPr lang="en-US" sz="2000" dirty="0">
                <a:solidFill>
                  <a:schemeClr val="accent1"/>
                </a:solidFill>
                <a:latin typeface="+mj-lt"/>
              </a:rPr>
              <a:t>Provide a tax-advantaged “opportunity reserve” </a:t>
            </a:r>
          </a:p>
          <a:p>
            <a:pPr>
              <a:lnSpc>
                <a:spcPts val="2400"/>
              </a:lnSpc>
            </a:pPr>
            <a:r>
              <a:rPr lang="en-US" sz="2000" dirty="0">
                <a:solidFill>
                  <a:schemeClr val="accent1"/>
                </a:solidFill>
                <a:latin typeface="+mj-lt"/>
              </a:rPr>
              <a:t>Pre-fund your retirement taxes and lower your effective tax rate in retirement</a:t>
            </a:r>
          </a:p>
          <a:p>
            <a:pPr>
              <a:lnSpc>
                <a:spcPts val="2400"/>
              </a:lnSpc>
            </a:pPr>
            <a:r>
              <a:rPr lang="en-US" sz="2000" dirty="0">
                <a:solidFill>
                  <a:schemeClr val="accent1"/>
                </a:solidFill>
                <a:latin typeface="+mj-lt"/>
              </a:rPr>
              <a:t>Efficiently pass your estate value to loved ones</a:t>
            </a:r>
          </a:p>
        </p:txBody>
      </p:sp>
      <p:pic>
        <p:nvPicPr>
          <p:cNvPr id="8" name="Content Placeholder 1">
            <a:extLst>
              <a:ext uri="{FF2B5EF4-FFF2-40B4-BE49-F238E27FC236}">
                <a16:creationId xmlns:a16="http://schemas.microsoft.com/office/drawing/2014/main" id="{D8C88390-401B-456E-802D-AC6F66B76990}"/>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1559963325"/>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E4961-DC64-435D-847B-8B4B2DA25BFF}"/>
              </a:ext>
            </a:extLst>
          </p:cNvPr>
          <p:cNvSpPr>
            <a:spLocks noGrp="1"/>
          </p:cNvSpPr>
          <p:nvPr>
            <p:ph type="title"/>
          </p:nvPr>
        </p:nvSpPr>
        <p:spPr/>
        <p:txBody>
          <a:bodyPr/>
          <a:lstStyle/>
          <a:p>
            <a:r>
              <a:rPr lang="en-US" dirty="0"/>
              <a:t>Potential benefits</a:t>
            </a:r>
          </a:p>
        </p:txBody>
      </p:sp>
      <p:sp>
        <p:nvSpPr>
          <p:cNvPr id="3" name="Content Placeholder 2">
            <a:extLst>
              <a:ext uri="{FF2B5EF4-FFF2-40B4-BE49-F238E27FC236}">
                <a16:creationId xmlns:a16="http://schemas.microsoft.com/office/drawing/2014/main" id="{0C2A2234-2F48-4C1A-BF84-5779B98E26A4}"/>
              </a:ext>
            </a:extLst>
          </p:cNvPr>
          <p:cNvSpPr>
            <a:spLocks noGrp="1"/>
          </p:cNvSpPr>
          <p:nvPr>
            <p:ph idx="1"/>
          </p:nvPr>
        </p:nvSpPr>
        <p:spPr>
          <a:xfrm>
            <a:off x="685800" y="2362200"/>
            <a:ext cx="7772400" cy="4104132"/>
          </a:xfrm>
        </p:spPr>
        <p:txBody>
          <a:bodyPr/>
          <a:lstStyle/>
          <a:p>
            <a:r>
              <a:rPr lang="en-US" dirty="0"/>
              <a:t>The death benefit to your beneficiaries is income-tax free.</a:t>
            </a:r>
          </a:p>
          <a:p>
            <a:r>
              <a:rPr lang="en-US" dirty="0"/>
              <a:t>If the life insurance has cash value, you may be able to access those dollars during the insured’s lifetime if you own the policy.</a:t>
            </a:r>
          </a:p>
          <a:p>
            <a:r>
              <a:rPr lang="en-US" dirty="0"/>
              <a:t>Your heirs can decide when they access the money from the death benefit you left to them; it’s not based on a government table.</a:t>
            </a:r>
          </a:p>
        </p:txBody>
      </p:sp>
      <p:pic>
        <p:nvPicPr>
          <p:cNvPr id="4" name="Content Placeholder 1">
            <a:extLst>
              <a:ext uri="{FF2B5EF4-FFF2-40B4-BE49-F238E27FC236}">
                <a16:creationId xmlns:a16="http://schemas.microsoft.com/office/drawing/2014/main" id="{843C7D5B-D06F-49A4-AE15-69EEF896D0E6}"/>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2265672629"/>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D87F-954E-4299-817E-690EA9586264}"/>
              </a:ext>
            </a:extLst>
          </p:cNvPr>
          <p:cNvSpPr>
            <a:spLocks noGrp="1"/>
          </p:cNvSpPr>
          <p:nvPr>
            <p:ph type="title"/>
          </p:nvPr>
        </p:nvSpPr>
        <p:spPr/>
        <p:txBody>
          <a:bodyPr/>
          <a:lstStyle/>
          <a:p>
            <a:r>
              <a:rPr lang="en-US" dirty="0"/>
              <a:t>Potential risks</a:t>
            </a:r>
          </a:p>
        </p:txBody>
      </p:sp>
      <p:sp>
        <p:nvSpPr>
          <p:cNvPr id="3" name="Content Placeholder 2">
            <a:extLst>
              <a:ext uri="{FF2B5EF4-FFF2-40B4-BE49-F238E27FC236}">
                <a16:creationId xmlns:a16="http://schemas.microsoft.com/office/drawing/2014/main" id="{EA29E827-BE6F-431C-A4ED-CAF8215B54B5}"/>
              </a:ext>
            </a:extLst>
          </p:cNvPr>
          <p:cNvSpPr>
            <a:spLocks noGrp="1"/>
          </p:cNvSpPr>
          <p:nvPr>
            <p:ph idx="1"/>
          </p:nvPr>
        </p:nvSpPr>
        <p:spPr>
          <a:xfrm>
            <a:off x="685800" y="2362200"/>
            <a:ext cx="7772400" cy="4104132"/>
          </a:xfrm>
        </p:spPr>
        <p:txBody>
          <a:bodyPr/>
          <a:lstStyle/>
          <a:p>
            <a:r>
              <a:rPr lang="en-US" dirty="0"/>
              <a:t>Income taxes will be due on distribution from the qualified plan.</a:t>
            </a:r>
          </a:p>
          <a:p>
            <a:r>
              <a:rPr lang="en-US" dirty="0"/>
              <a:t>Distributions prior to age 59½ from a qualified plan may be subject to an additional 10 percent penalty.</a:t>
            </a:r>
          </a:p>
          <a:p>
            <a:r>
              <a:rPr lang="en-US" dirty="0"/>
              <a:t>The insured must be underwritten for the life insurance you purchase.</a:t>
            </a:r>
          </a:p>
          <a:p>
            <a:r>
              <a:rPr lang="en-US" dirty="0"/>
              <a:t>Tax rates may change over time and make the strategy less attractive.</a:t>
            </a:r>
          </a:p>
          <a:p>
            <a:r>
              <a:rPr lang="en-US" dirty="0"/>
              <a:t>Life changes may require you to use plan assets for living expenses, which could put funding of your life insurance policy in jeopardy.</a:t>
            </a:r>
          </a:p>
          <a:p>
            <a:r>
              <a:rPr lang="en-US" dirty="0"/>
              <a:t>Policy loans and withdrawals may create an adverse tax result in the event of a lapse or policy surrender and will reduce both the surrender value and death benefit.</a:t>
            </a:r>
          </a:p>
        </p:txBody>
      </p:sp>
      <p:pic>
        <p:nvPicPr>
          <p:cNvPr id="4" name="Content Placeholder 1">
            <a:extLst>
              <a:ext uri="{FF2B5EF4-FFF2-40B4-BE49-F238E27FC236}">
                <a16:creationId xmlns:a16="http://schemas.microsoft.com/office/drawing/2014/main" id="{D4A1EF3F-E4E1-43CF-9B6A-ECC58E06780D}"/>
              </a:ext>
            </a:extLst>
          </p:cNvPr>
          <p:cNvPicPr>
            <a:picLocks noChangeAspect="1"/>
          </p:cNvPicPr>
          <p:nvPr/>
        </p:nvPicPr>
        <p:blipFill rotWithShape="1">
          <a:blip r:embed="rId3">
            <a:extLst>
              <a:ext uri="{28A0092B-C50C-407E-A947-70E740481C1C}">
                <a14:useLocalDpi xmlns:a14="http://schemas.microsoft.com/office/drawing/2010/main" val="0"/>
              </a:ext>
            </a:extLst>
          </a:blip>
          <a:srcRect l="10884" t="38654" r="21244" b="47081"/>
          <a:stretch/>
        </p:blipFill>
        <p:spPr>
          <a:xfrm>
            <a:off x="12031" y="5618680"/>
            <a:ext cx="9117253" cy="1239320"/>
          </a:xfrm>
          <a:prstGeom prst="rect">
            <a:avLst/>
          </a:prstGeom>
        </p:spPr>
      </p:pic>
    </p:spTree>
    <p:extLst>
      <p:ext uri="{BB962C8B-B14F-4D97-AF65-F5344CB8AC3E}">
        <p14:creationId xmlns:p14="http://schemas.microsoft.com/office/powerpoint/2010/main" val="2691202862"/>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5A40EAA-7D79-EECB-9729-F97C9EF816FC}"/>
              </a:ext>
            </a:extLst>
          </p:cNvPr>
          <p:cNvSpPr/>
          <p:nvPr/>
        </p:nvSpPr>
        <p:spPr>
          <a:xfrm>
            <a:off x="-2411" y="0"/>
            <a:ext cx="442201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F55E2D2A-F2F8-4A7A-8661-247ED68C3BDF}"/>
              </a:ext>
            </a:extLst>
          </p:cNvPr>
          <p:cNvPicPr>
            <a:picLocks noChangeAspect="1"/>
          </p:cNvPicPr>
          <p:nvPr/>
        </p:nvPicPr>
        <p:blipFill rotWithShape="1">
          <a:blip r:embed="rId3"/>
          <a:srcRect l="25743" r="9685" b="825"/>
          <a:stretch/>
        </p:blipFill>
        <p:spPr>
          <a:xfrm>
            <a:off x="3451124" y="0"/>
            <a:ext cx="5692876" cy="6855385"/>
          </a:xfrm>
          <a:prstGeom prst="rect">
            <a:avLst/>
          </a:prstGeom>
        </p:spPr>
      </p:pic>
    </p:spTree>
    <p:extLst>
      <p:ext uri="{BB962C8B-B14F-4D97-AF65-F5344CB8AC3E}">
        <p14:creationId xmlns:p14="http://schemas.microsoft.com/office/powerpoint/2010/main" val="934423219"/>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type="subTitle" idx="4294967295"/>
          </p:nvPr>
        </p:nvSpPr>
        <p:spPr>
          <a:xfrm>
            <a:off x="481264" y="404932"/>
            <a:ext cx="7673579" cy="5430384"/>
          </a:xfrm>
        </p:spPr>
        <p:txBody>
          <a:bodyPr>
            <a:normAutofit lnSpcReduction="10000"/>
          </a:bodyPr>
          <a:lstStyle/>
          <a:p>
            <a:pPr marL="0" indent="0">
              <a:lnSpc>
                <a:spcPct val="100000"/>
              </a:lnSpc>
              <a:buNone/>
            </a:pPr>
            <a:r>
              <a:rPr lang="en-US" sz="1200" dirty="0"/>
              <a:t>Please keep in mind that the primary reason to purchase a life insurance product is the death benefit.</a:t>
            </a:r>
          </a:p>
          <a:p>
            <a:pPr marL="0" indent="0">
              <a:lnSpc>
                <a:spcPct val="100000"/>
              </a:lnSpc>
              <a:buNone/>
            </a:pPr>
            <a:r>
              <a:rPr lang="en-US" sz="1200" dirty="0"/>
              <a:t>Life insurance products contain charges, such as Cost of Insurance Charge, Cash Extra Charge, and Additional Agreements Charge (which we refer to as mortality charges), and Premium Charge, Monthly Policy Charge, Policy Issue Charge, Transaction Charge, Index Segment Charge, and Surrender Charge (which we refer to as expense charges). These charges may increase over time, and these policies may contain restrictions, such as surrender periods. Policyholders could lose money in these products.</a:t>
            </a:r>
          </a:p>
          <a:p>
            <a:pPr marL="0" indent="0">
              <a:lnSpc>
                <a:spcPct val="100000"/>
              </a:lnSpc>
              <a:buNone/>
            </a:pPr>
            <a:r>
              <a:rPr lang="en-US" sz="1200" dirty="0"/>
              <a:t>Policy loans and withdrawals may create an adverse tax result in the event of lapse or policy surrender and will reduce both the surrender value and death benefit. Withdrawals may be subject to taxation within the first 15 years of the contract. You should consult your tax advisor when considering taking a policy loan or withdrawal.</a:t>
            </a:r>
          </a:p>
          <a:p>
            <a:pPr marL="0" indent="0">
              <a:lnSpc>
                <a:spcPct val="100000"/>
              </a:lnSpc>
              <a:buNone/>
            </a:pPr>
            <a:r>
              <a:rPr lang="en-US" sz="1200" dirty="0"/>
              <a:t>The policy design you choose may impact the tax status of your policy. If you pay too much premium, your policy could become a modified endowment contract (MEC). Distributions from a MEC may be taxable, and if the taxpayer is under the age of 59½, may also be subject to an additional 10% penalty tax.</a:t>
            </a:r>
          </a:p>
          <a:p>
            <a:pPr marL="0" indent="0">
              <a:lnSpc>
                <a:spcPct val="100000"/>
              </a:lnSpc>
              <a:buNone/>
            </a:pPr>
            <a:r>
              <a:rPr lang="en-US" sz="1200" dirty="0"/>
              <a:t>This information is a general discussion of the relevant federal tax laws provided to promote ideas that may benefit a taxpayer. It is not intended for, nor can it be used by any taxpayer for the purpose of avoiding federal tax penalties. Taxpayers should seek the advice of their own advisors regarding any tax and legal issues specific to their situation.</a:t>
            </a:r>
          </a:p>
          <a:p>
            <a:pPr marL="0" indent="0">
              <a:lnSpc>
                <a:spcPct val="100000"/>
              </a:lnSpc>
              <a:buNone/>
            </a:pPr>
            <a:r>
              <a:rPr lang="en-US" sz="1200" dirty="0"/>
              <a:t>This is a general communication for informational and educational purposes. The information is not designed, or intended, to be applicable to any person’s individual circumstances. It should not be considered investment advice, nor does it constitute a recommendation that anyone engage in (or refrain from) a particular course of action. If you are seeking investment advice or recommendations, please contact your financial professional. </a:t>
            </a:r>
          </a:p>
          <a:p>
            <a:pPr marL="0" indent="0">
              <a:lnSpc>
                <a:spcPct val="100000"/>
              </a:lnSpc>
              <a:buNone/>
            </a:pPr>
            <a:r>
              <a:rPr lang="en-US" sz="1200" dirty="0"/>
              <a:t>Insurance products are issued by Minnesota Life Insurance Company in all states except New York. In New York, products are issued by Securian Life Insurance Company, a New York authorized insurer. Minnesota Life is not an authorized New York insurer and does not do insurance business in the state of New York. Both companies are headquartered in St. Paul, MN. Product availability and features may vary by state. Each insurer is solely responsible for the financial obligations under the policies or contracts it issues.</a:t>
            </a:r>
          </a:p>
          <a:p>
            <a:pPr marL="0" indent="0">
              <a:lnSpc>
                <a:spcPct val="100000"/>
              </a:lnSpc>
              <a:buNone/>
            </a:pPr>
            <a:r>
              <a:rPr lang="en-US" sz="1200" dirty="0"/>
              <a:t>Securian Financial is the marketing name for Securian Financial Group, Inc., and its subsidiaries. Minnesota Life Insurance Company and Securian Life Insurance Company are subsidiaries of Securian Financial Group, Inc.</a:t>
            </a:r>
            <a:endParaRPr lang="en-US" sz="1200" dirty="0">
              <a:ea typeface="ＭＳ Ｐゴシック"/>
              <a:cs typeface="ＭＳ Ｐゴシック"/>
            </a:endParaRPr>
          </a:p>
        </p:txBody>
      </p:sp>
      <p:sp>
        <p:nvSpPr>
          <p:cNvPr id="3" name="TextBox 2">
            <a:extLst>
              <a:ext uri="{FF2B5EF4-FFF2-40B4-BE49-F238E27FC236}">
                <a16:creationId xmlns:a16="http://schemas.microsoft.com/office/drawing/2014/main" id="{77D997E9-3447-4CEA-A2C9-122D09282656}"/>
              </a:ext>
            </a:extLst>
          </p:cNvPr>
          <p:cNvSpPr txBox="1"/>
          <p:nvPr/>
        </p:nvSpPr>
        <p:spPr>
          <a:xfrm>
            <a:off x="76200" y="6065475"/>
            <a:ext cx="4495800" cy="792525"/>
          </a:xfrm>
          <a:prstGeom prst="rect">
            <a:avLst/>
          </a:prstGeom>
          <a:noFill/>
        </p:spPr>
        <p:txBody>
          <a:bodyPr wrap="square" lIns="514350" tIns="0" rIns="0" bIns="342900" rtlCol="0" anchor="b" anchorCtr="0">
            <a:spAutoFit/>
          </a:bodyPr>
          <a:lstStyle/>
          <a:p>
            <a:pPr>
              <a:spcAft>
                <a:spcPts val="338"/>
              </a:spcAft>
            </a:pPr>
            <a:r>
              <a:rPr lang="en-US" sz="600" b="1">
                <a:solidFill>
                  <a:srgbClr val="0C7B40"/>
                </a:solidFill>
              </a:rPr>
              <a:t>securian.com</a:t>
            </a:r>
          </a:p>
          <a:p>
            <a:pPr>
              <a:spcAft>
                <a:spcPts val="338"/>
              </a:spcAft>
            </a:pPr>
            <a:r>
              <a:rPr lang="en-US" sz="600"/>
              <a:t>400 Robert Street North, St. Paul, MN 55101-2098</a:t>
            </a:r>
            <a:br>
              <a:rPr lang="en-US" sz="600"/>
            </a:br>
            <a:r>
              <a:rPr lang="en-US" sz="600"/>
              <a:t>©2024 Securian Financial Group, Inc. All rights reserved.</a:t>
            </a:r>
          </a:p>
          <a:p>
            <a:pPr lvl="0"/>
            <a:r>
              <a:rPr lang="en-US" sz="600"/>
              <a:t>3282500    DOFU 1-2024</a:t>
            </a:r>
            <a:endParaRPr lang="en-US" sz="600" dirty="0"/>
          </a:p>
        </p:txBody>
      </p:sp>
    </p:spTree>
    <p:extLst>
      <p:ext uri="{BB962C8B-B14F-4D97-AF65-F5344CB8AC3E}">
        <p14:creationId xmlns:p14="http://schemas.microsoft.com/office/powerpoint/2010/main" val="249289872"/>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2"/>
            <a:ext cx="3238928" cy="3999357"/>
          </a:xfrm>
        </p:spPr>
        <p:txBody>
          <a:bodyPr vert="horz" lIns="0" tIns="0" rIns="0" bIns="0" rtlCol="0" anchor="t" anchorCtr="0">
            <a:noAutofit/>
          </a:bodyPr>
          <a:lstStyle/>
          <a:p>
            <a:pPr marL="0" indent="0">
              <a:lnSpc>
                <a:spcPts val="2800"/>
              </a:lnSpc>
              <a:buNone/>
            </a:pPr>
            <a:r>
              <a:rPr lang="en-US" dirty="0"/>
              <a:t>Qualified retirement plans can help you reduce taxes today, since you can deduct your contributions on your tax return. And your taxes stay lower as your account grows, since the annual growth is not taxable.</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430651646"/>
      </p:ext>
    </p:extLst>
  </p:cSld>
  <p:clrMapOvr>
    <a:masterClrMapping/>
  </p:clrMapOvr>
  <p:transition spd="slow">
    <p:wipe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253F5C2-4DCC-9841-99C0-C8D5C36BE629}"/>
              </a:ext>
            </a:extLst>
          </p:cNvPr>
          <p:cNvSpPr>
            <a:spLocks noGrp="1"/>
          </p:cNvSpPr>
          <p:nvPr>
            <p:ph type="title"/>
          </p:nvPr>
        </p:nvSpPr>
        <p:spPr>
          <a:xfrm>
            <a:off x="685800" y="1402080"/>
            <a:ext cx="3238928" cy="960120"/>
          </a:xfrm>
        </p:spPr>
        <p:txBody>
          <a:bodyPr/>
          <a:lstStyle/>
          <a:p>
            <a:r>
              <a:rPr lang="en-US" dirty="0"/>
              <a:t>Pre-paying your retirement taxes</a:t>
            </a:r>
          </a:p>
        </p:txBody>
      </p:sp>
      <p:sp>
        <p:nvSpPr>
          <p:cNvPr id="13" name="Content Placeholder 2">
            <a:extLst>
              <a:ext uri="{FF2B5EF4-FFF2-40B4-BE49-F238E27FC236}">
                <a16:creationId xmlns:a16="http://schemas.microsoft.com/office/drawing/2014/main" id="{282C80B3-2B0A-574D-956F-CC7C48E9909C}"/>
              </a:ext>
            </a:extLst>
          </p:cNvPr>
          <p:cNvSpPr>
            <a:spLocks noGrp="1"/>
          </p:cNvSpPr>
          <p:nvPr>
            <p:ph idx="1"/>
          </p:nvPr>
        </p:nvSpPr>
        <p:spPr>
          <a:xfrm>
            <a:off x="685800" y="2172843"/>
            <a:ext cx="3238928" cy="3399282"/>
          </a:xfrm>
        </p:spPr>
        <p:txBody>
          <a:bodyPr/>
          <a:lstStyle/>
          <a:p>
            <a:pPr marL="0" indent="0">
              <a:lnSpc>
                <a:spcPts val="2800"/>
              </a:lnSpc>
              <a:buNone/>
            </a:pPr>
            <a:r>
              <a:rPr lang="en-US" dirty="0"/>
              <a:t>However, taxation in retirement can be one of your largest expenses. That’s because your retirement distributions are taxable at ordinary income tax rates. And there are limitations on how much money you can put toward your qualified plan each year.</a:t>
            </a:r>
          </a:p>
        </p:txBody>
      </p:sp>
      <p:pic>
        <p:nvPicPr>
          <p:cNvPr id="3" name="Picture 2">
            <a:extLst>
              <a:ext uri="{FF2B5EF4-FFF2-40B4-BE49-F238E27FC236}">
                <a16:creationId xmlns:a16="http://schemas.microsoft.com/office/drawing/2014/main" id="{CD69BD01-1BA1-4FF9-824D-E9A875A38CF9}"/>
              </a:ext>
            </a:extLst>
          </p:cNvPr>
          <p:cNvPicPr>
            <a:picLocks noChangeAspect="1"/>
          </p:cNvPicPr>
          <p:nvPr/>
        </p:nvPicPr>
        <p:blipFill>
          <a:blip r:embed="rId3"/>
          <a:stretch>
            <a:fillRect/>
          </a:stretch>
        </p:blipFill>
        <p:spPr>
          <a:xfrm>
            <a:off x="4059097" y="1308100"/>
            <a:ext cx="5084903" cy="4711224"/>
          </a:xfrm>
          <a:prstGeom prst="rect">
            <a:avLst/>
          </a:prstGeom>
        </p:spPr>
      </p:pic>
    </p:spTree>
    <p:extLst>
      <p:ext uri="{BB962C8B-B14F-4D97-AF65-F5344CB8AC3E}">
        <p14:creationId xmlns:p14="http://schemas.microsoft.com/office/powerpoint/2010/main" val="1829610633"/>
      </p:ext>
    </p:extLst>
  </p:cSld>
  <p:clrMapOvr>
    <a:masterClrMapping/>
  </p:clrMapOvr>
  <p:transition spd="slow">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41865D-6B65-D44C-9720-51A52FA69B7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5" name="Rectangle 4">
            <a:extLst>
              <a:ext uri="{FF2B5EF4-FFF2-40B4-BE49-F238E27FC236}">
                <a16:creationId xmlns:a16="http://schemas.microsoft.com/office/drawing/2014/main" id="{2A8910AF-5DAB-3447-B025-2E50BB7DD487}"/>
              </a:ext>
            </a:extLst>
          </p:cNvPr>
          <p:cNvSpPr/>
          <p:nvPr/>
        </p:nvSpPr>
        <p:spPr>
          <a:xfrm>
            <a:off x="255156" y="503673"/>
            <a:ext cx="5725513" cy="2118529"/>
          </a:xfrm>
          <a:prstGeom prst="rect">
            <a:avLst/>
          </a:prstGeom>
          <a:solidFill>
            <a:srgbClr val="F2F2F2">
              <a:alpha val="50196"/>
            </a:srgbClr>
          </a:solidFill>
        </p:spPr>
        <p:txBody>
          <a:bodyPr wrap="square">
            <a:spAutoFit/>
          </a:bodyPr>
          <a:lstStyle/>
          <a:p>
            <a:pPr>
              <a:lnSpc>
                <a:spcPts val="4000"/>
              </a:lnSpc>
            </a:pPr>
            <a:r>
              <a:rPr lang="en-US" sz="3200" b="1" dirty="0">
                <a:solidFill>
                  <a:schemeClr val="accent1"/>
                </a:solidFill>
                <a:latin typeface="HurmeGeometricSans4 Bold" panose="020B0800020000000000" pitchFamily="34" charset="0"/>
              </a:rPr>
              <a:t>Funding an asset like life insurance is one option to pre-fund your future taxes in your working years.</a:t>
            </a:r>
            <a:endParaRPr lang="en-US" sz="3200" dirty="0">
              <a:solidFill>
                <a:schemeClr val="accent1"/>
              </a:solidFill>
              <a:effectLst/>
              <a:latin typeface="HurmeGeometricSans4 Bold" panose="020B0800020000000000" pitchFamily="34" charset="0"/>
            </a:endParaRPr>
          </a:p>
        </p:txBody>
      </p:sp>
    </p:spTree>
    <p:extLst>
      <p:ext uri="{BB962C8B-B14F-4D97-AF65-F5344CB8AC3E}">
        <p14:creationId xmlns:p14="http://schemas.microsoft.com/office/powerpoint/2010/main" val="2187937047"/>
      </p:ext>
    </p:extLst>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9">
            <a:extLst>
              <a:ext uri="{FF2B5EF4-FFF2-40B4-BE49-F238E27FC236}">
                <a16:creationId xmlns:a16="http://schemas.microsoft.com/office/drawing/2014/main" id="{52273F0F-6E80-C846-A2E9-5647375573F9}"/>
              </a:ext>
            </a:extLst>
          </p:cNvPr>
          <p:cNvSpPr txBox="1">
            <a:spLocks/>
          </p:cNvSpPr>
          <p:nvPr/>
        </p:nvSpPr>
        <p:spPr>
          <a:xfrm>
            <a:off x="304799" y="2368296"/>
            <a:ext cx="42672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Using Life Insurance as a Financial Tool (LIFT) may provide you the accessible cash you need down the road to cover the taxes on your retirement distributions. </a:t>
            </a:r>
          </a:p>
        </p:txBody>
      </p:sp>
      <p:sp>
        <p:nvSpPr>
          <p:cNvPr id="10" name="Title 1">
            <a:extLst>
              <a:ext uri="{FF2B5EF4-FFF2-40B4-BE49-F238E27FC236}">
                <a16:creationId xmlns:a16="http://schemas.microsoft.com/office/drawing/2014/main" id="{D5D04DA7-85AD-451C-B146-54875C38BE54}"/>
              </a:ext>
            </a:extLst>
          </p:cNvPr>
          <p:cNvSpPr>
            <a:spLocks noGrp="1"/>
          </p:cNvSpPr>
          <p:nvPr>
            <p:ph type="title"/>
          </p:nvPr>
        </p:nvSpPr>
        <p:spPr>
          <a:xfrm>
            <a:off x="304799" y="1408176"/>
            <a:ext cx="4724403" cy="960120"/>
          </a:xfrm>
        </p:spPr>
        <p:txBody>
          <a:bodyPr/>
          <a:lstStyle/>
          <a:p>
            <a:pPr>
              <a:lnSpc>
                <a:spcPct val="100000"/>
              </a:lnSpc>
            </a:pPr>
            <a:r>
              <a:rPr lang="en-US" sz="3200" dirty="0"/>
              <a:t>LIFT up your retirement	</a:t>
            </a:r>
          </a:p>
        </p:txBody>
      </p:sp>
      <p:pic>
        <p:nvPicPr>
          <p:cNvPr id="12" name="Picture 11">
            <a:extLst>
              <a:ext uri="{FF2B5EF4-FFF2-40B4-BE49-F238E27FC236}">
                <a16:creationId xmlns:a16="http://schemas.microsoft.com/office/drawing/2014/main" id="{D31C4BEB-A77E-482A-8212-C38513460EE0}"/>
              </a:ext>
            </a:extLst>
          </p:cNvPr>
          <p:cNvPicPr>
            <a:picLocks noChangeAspect="1"/>
          </p:cNvPicPr>
          <p:nvPr/>
        </p:nvPicPr>
        <p:blipFill rotWithShape="1">
          <a:blip r:embed="rId3">
            <a:extLst>
              <a:ext uri="{28A0092B-C50C-407E-A947-70E740481C1C}">
                <a14:useLocalDpi xmlns:a14="http://schemas.microsoft.com/office/drawing/2010/main" val="0"/>
              </a:ext>
            </a:extLst>
          </a:blip>
          <a:srcRect l="23132" t="328" r="14054" b="-328"/>
          <a:stretch/>
        </p:blipFill>
        <p:spPr>
          <a:xfrm>
            <a:off x="5029201" y="1425499"/>
            <a:ext cx="3809999" cy="5277437"/>
          </a:xfrm>
          <a:prstGeom prst="rect">
            <a:avLst/>
          </a:prstGeom>
          <a:gradFill>
            <a:gsLst>
              <a:gs pos="0">
                <a:schemeClr val="bg1">
                  <a:lumMod val="95000"/>
                </a:schemeClr>
              </a:gs>
              <a:gs pos="24000">
                <a:schemeClr val="bg1"/>
              </a:gs>
              <a:gs pos="89000">
                <a:schemeClr val="bg1">
                  <a:lumMod val="85000"/>
                </a:schemeClr>
              </a:gs>
            </a:gsLst>
            <a:lin ang="2700000" scaled="0"/>
          </a:gradFill>
        </p:spPr>
      </p:pic>
    </p:spTree>
    <p:extLst>
      <p:ext uri="{BB962C8B-B14F-4D97-AF65-F5344CB8AC3E}">
        <p14:creationId xmlns:p14="http://schemas.microsoft.com/office/powerpoint/2010/main" val="2557759777"/>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AD9F16A-2F24-4C85-8168-9BFC32EBFB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221" r="37094" b="-148"/>
          <a:stretch/>
        </p:blipFill>
        <p:spPr>
          <a:xfrm>
            <a:off x="5029202" y="1402080"/>
            <a:ext cx="3809999" cy="5324276"/>
          </a:xfrm>
          <a:prstGeom prst="rect">
            <a:avLst/>
          </a:prstGeom>
        </p:spPr>
      </p:pic>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508826"/>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solidFill>
                  <a:schemeClr val="accent1"/>
                </a:solidFill>
                <a:latin typeface="+mj-lt"/>
              </a:rPr>
              <a:t>Since life insurance has a different tax structure than qualified plans, it can be a valuable financial tool that can help you:</a:t>
            </a:r>
          </a:p>
          <a:p>
            <a:pPr>
              <a:lnSpc>
                <a:spcPct val="100000"/>
              </a:lnSpc>
            </a:pPr>
            <a:r>
              <a:rPr lang="en-US" dirty="0">
                <a:solidFill>
                  <a:schemeClr val="accent1"/>
                </a:solidFill>
                <a:latin typeface="+mj-lt"/>
              </a:rPr>
              <a:t>Ensure your family is protected</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	</a:t>
            </a:r>
          </a:p>
        </p:txBody>
      </p:sp>
    </p:spTree>
    <p:extLst>
      <p:ext uri="{BB962C8B-B14F-4D97-AF65-F5344CB8AC3E}">
        <p14:creationId xmlns:p14="http://schemas.microsoft.com/office/powerpoint/2010/main" val="3419322366"/>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Protect the value of your assets</a:t>
            </a: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F08DA838-ABBD-43E8-A430-308B60A5025F}"/>
              </a:ext>
            </a:extLst>
          </p:cNvPr>
          <p:cNvPicPr>
            <a:picLocks noChangeAspect="1"/>
          </p:cNvPicPr>
          <p:nvPr/>
        </p:nvPicPr>
        <p:blipFill rotWithShape="1">
          <a:blip r:embed="rId3">
            <a:extLst>
              <a:ext uri="{28A0092B-C50C-407E-A947-70E740481C1C}">
                <a14:useLocalDpi xmlns:a14="http://schemas.microsoft.com/office/drawing/2010/main" val="0"/>
              </a:ext>
            </a:extLst>
          </a:blip>
          <a:srcRect l="45867" t="21234" r="19687" b="6508"/>
          <a:stretch/>
        </p:blipFill>
        <p:spPr>
          <a:xfrm>
            <a:off x="5029202" y="1402080"/>
            <a:ext cx="3810963" cy="5324276"/>
          </a:xfrm>
          <a:prstGeom prst="rect">
            <a:avLst/>
          </a:prstGeom>
        </p:spPr>
      </p:pic>
    </p:spTree>
    <p:extLst>
      <p:ext uri="{BB962C8B-B14F-4D97-AF65-F5344CB8AC3E}">
        <p14:creationId xmlns:p14="http://schemas.microsoft.com/office/powerpoint/2010/main" val="4266649297"/>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A8F4C540-10E0-464C-958A-F51427537836}"/>
              </a:ext>
            </a:extLst>
          </p:cNvPr>
          <p:cNvSpPr txBox="1">
            <a:spLocks/>
          </p:cNvSpPr>
          <p:nvPr/>
        </p:nvSpPr>
        <p:spPr>
          <a:xfrm>
            <a:off x="304799" y="2613368"/>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dirty="0">
              <a:solidFill>
                <a:schemeClr val="accent1"/>
              </a:solidFill>
              <a:latin typeface="+mj-lt"/>
            </a:endParaRPr>
          </a:p>
        </p:txBody>
      </p:sp>
      <p:sp>
        <p:nvSpPr>
          <p:cNvPr id="8" name="Title 1">
            <a:extLst>
              <a:ext uri="{FF2B5EF4-FFF2-40B4-BE49-F238E27FC236}">
                <a16:creationId xmlns:a16="http://schemas.microsoft.com/office/drawing/2014/main" id="{D9DC0A07-9CAE-4F0C-8759-73CB0AB44802}"/>
              </a:ext>
            </a:extLst>
          </p:cNvPr>
          <p:cNvSpPr>
            <a:spLocks noGrp="1"/>
          </p:cNvSpPr>
          <p:nvPr>
            <p:ph type="title"/>
          </p:nvPr>
        </p:nvSpPr>
        <p:spPr>
          <a:xfrm>
            <a:off x="304799" y="1408176"/>
            <a:ext cx="4724403" cy="960120"/>
          </a:xfrm>
        </p:spPr>
        <p:txBody>
          <a:bodyPr/>
          <a:lstStyle/>
          <a:p>
            <a:pPr>
              <a:lnSpc>
                <a:spcPct val="100000"/>
              </a:lnSpc>
            </a:pPr>
            <a:r>
              <a:rPr lang="en-US" sz="3200" dirty="0"/>
              <a:t>Life insurance can </a:t>
            </a:r>
            <a:br>
              <a:rPr lang="en-US" sz="3200" dirty="0"/>
            </a:br>
            <a:r>
              <a:rPr lang="en-US" sz="3200" dirty="0"/>
              <a:t>help you</a:t>
            </a:r>
          </a:p>
        </p:txBody>
      </p:sp>
      <p:pic>
        <p:nvPicPr>
          <p:cNvPr id="6" name="Picture 5">
            <a:extLst>
              <a:ext uri="{FF2B5EF4-FFF2-40B4-BE49-F238E27FC236}">
                <a16:creationId xmlns:a16="http://schemas.microsoft.com/office/drawing/2014/main" id="{D553141D-8E0E-4E9F-AB2A-4B9D984697B7}"/>
              </a:ext>
            </a:extLst>
          </p:cNvPr>
          <p:cNvPicPr>
            <a:picLocks noChangeAspect="1"/>
          </p:cNvPicPr>
          <p:nvPr/>
        </p:nvPicPr>
        <p:blipFill rotWithShape="1">
          <a:blip r:embed="rId3"/>
          <a:srcRect l="15545" t="4029" r="37685" b="-873"/>
          <a:stretch/>
        </p:blipFill>
        <p:spPr>
          <a:xfrm flipH="1">
            <a:off x="5029201" y="1402080"/>
            <a:ext cx="3902241" cy="5372722"/>
          </a:xfrm>
          <a:prstGeom prst="rect">
            <a:avLst/>
          </a:prstGeom>
        </p:spPr>
      </p:pic>
      <p:sp>
        <p:nvSpPr>
          <p:cNvPr id="9" name="Text Placeholder 19">
            <a:extLst>
              <a:ext uri="{FF2B5EF4-FFF2-40B4-BE49-F238E27FC236}">
                <a16:creationId xmlns:a16="http://schemas.microsoft.com/office/drawing/2014/main" id="{6B641FA4-C37C-4A8A-BCA7-4597FA22D9DD}"/>
              </a:ext>
            </a:extLst>
          </p:cNvPr>
          <p:cNvSpPr txBox="1">
            <a:spLocks/>
          </p:cNvSpPr>
          <p:nvPr/>
        </p:nvSpPr>
        <p:spPr>
          <a:xfrm>
            <a:off x="303835" y="2589145"/>
            <a:ext cx="4495801" cy="3916361"/>
          </a:xfrm>
          <a:prstGeom prst="rect">
            <a:avLst/>
          </a:prstGeom>
        </p:spPr>
        <p:txBody>
          <a:bodyPr/>
          <a:lstStyle>
            <a:lvl1pPr marL="233363" indent="-233363" algn="l" defTabSz="914400" rtl="0" eaLnBrk="1" latinLnBrk="0" hangingPunct="1">
              <a:lnSpc>
                <a:spcPts val="2600"/>
              </a:lnSpc>
              <a:spcBef>
                <a:spcPts val="1000"/>
              </a:spcBef>
              <a:buFont typeface="Arial" panose="020B0604020202020204" pitchFamily="34" charset="0"/>
              <a:buChar char="•"/>
              <a:defRPr sz="2400" kern="1200">
                <a:solidFill>
                  <a:schemeClr val="tx1"/>
                </a:solidFill>
                <a:latin typeface="+mn-lt"/>
                <a:ea typeface="+mn-ea"/>
                <a:cs typeface="+mn-cs"/>
              </a:defRPr>
            </a:lvl1pPr>
            <a:lvl2pPr marL="465138" indent="-231775" algn="l" defTabSz="914400" rtl="0" eaLnBrk="1" latinLnBrk="0" hangingPunct="1">
              <a:lnSpc>
                <a:spcPts val="2600"/>
              </a:lnSpc>
              <a:spcBef>
                <a:spcPts val="500"/>
              </a:spcBef>
              <a:buFont typeface="Courier New" panose="02070309020205020404" pitchFamily="49" charset="0"/>
              <a:buChar char="-"/>
              <a:defRPr sz="2400" kern="1200">
                <a:solidFill>
                  <a:schemeClr val="tx1"/>
                </a:solidFill>
                <a:latin typeface="+mn-lt"/>
                <a:ea typeface="+mn-ea"/>
                <a:cs typeface="+mn-cs"/>
              </a:defRPr>
            </a:lvl2pPr>
            <a:lvl3pPr marL="681038" indent="-2159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ts val="26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dirty="0">
                <a:solidFill>
                  <a:schemeClr val="accent1"/>
                </a:solidFill>
                <a:latin typeface="+mj-lt"/>
              </a:rPr>
              <a:t>Provide emergency funds</a:t>
            </a:r>
          </a:p>
        </p:txBody>
      </p:sp>
    </p:spTree>
    <p:extLst>
      <p:ext uri="{BB962C8B-B14F-4D97-AF65-F5344CB8AC3E}">
        <p14:creationId xmlns:p14="http://schemas.microsoft.com/office/powerpoint/2010/main" val="2871083301"/>
      </p:ext>
    </p:extLst>
  </p:cSld>
  <p:clrMapOvr>
    <a:masterClrMapping/>
  </p:clrMapOvr>
  <p:transition spd="slow">
    <p:wipe dir="r"/>
  </p:transition>
</p:sld>
</file>

<file path=ppt/theme/theme1.xml><?xml version="1.0" encoding="utf-8"?>
<a:theme xmlns:a="http://schemas.openxmlformats.org/drawingml/2006/main" name="Standard PowerPoint template">
  <a:themeElements>
    <a:clrScheme name="Securian 2019">
      <a:dk1>
        <a:srgbClr val="58595B"/>
      </a:dk1>
      <a:lt1>
        <a:srgbClr val="FFFFFF"/>
      </a:lt1>
      <a:dk2>
        <a:srgbClr val="000000"/>
      </a:dk2>
      <a:lt2>
        <a:srgbClr val="FFFFFF"/>
      </a:lt2>
      <a:accent1>
        <a:srgbClr val="0AA147"/>
      </a:accent1>
      <a:accent2>
        <a:srgbClr val="95C93C"/>
      </a:accent2>
      <a:accent3>
        <a:srgbClr val="006DAF"/>
      </a:accent3>
      <a:accent4>
        <a:srgbClr val="56C3EA"/>
      </a:accent4>
      <a:accent5>
        <a:srgbClr val="284684"/>
      </a:accent5>
      <a:accent6>
        <a:srgbClr val="92949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urian-ppt-2019_standard" id="{4B01F32D-263B-C641-9EC9-48F312596F11}" vid="{6D330F1C-5398-A74E-AADD-A6F3DA80CB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Standard PowerPoint template</Template>
  <TotalTime>15385</TotalTime>
  <Words>1683</Words>
  <Application>Microsoft Office PowerPoint</Application>
  <PresentationFormat>On-screen Show (4:3)</PresentationFormat>
  <Paragraphs>136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Courier New</vt:lpstr>
      <vt:lpstr>HurmeGeometricSans3-Regular</vt:lpstr>
      <vt:lpstr>HurmeGeometricSans4 Bold</vt:lpstr>
      <vt:lpstr>Times-Roman</vt:lpstr>
      <vt:lpstr>Standard PowerPoint template</vt:lpstr>
      <vt:lpstr>Pre-funding your  retirement taxes</vt:lpstr>
      <vt:lpstr>Pre-funding your  retirement taxes</vt:lpstr>
      <vt:lpstr>Pre-paying your retirement taxes</vt:lpstr>
      <vt:lpstr>Pre-paying your retirement taxes</vt:lpstr>
      <vt:lpstr>PowerPoint Presentation</vt:lpstr>
      <vt:lpstr>LIFT up your retirement </vt:lpstr>
      <vt:lpstr>Life insurance can  help you </vt:lpstr>
      <vt:lpstr>Life insurance can  help you</vt:lpstr>
      <vt:lpstr>Life insurance can  help you</vt:lpstr>
      <vt:lpstr>Life insurance can  help you</vt:lpstr>
      <vt:lpstr>Life insurance can  help you</vt:lpstr>
      <vt:lpstr>Life insurance can  help you</vt:lpstr>
      <vt:lpstr> If you have a need for life insurance, using the benefits of cash value life insurance to help fund your taxes in retirement could be a strategy that’s right for you.</vt:lpstr>
      <vt:lpstr>There are three main categories of assets based on how they’re taxed</vt:lpstr>
      <vt:lpstr>Three types of assets. How are yours taxed?</vt:lpstr>
      <vt:lpstr>Three types of assets. How are yours taxed?</vt:lpstr>
      <vt:lpstr>How can I pre-fund my retirement taxes?</vt:lpstr>
      <vt:lpstr>How can I pre-fund my retirement taxes?</vt:lpstr>
      <vt:lpstr>How can I pre-fund my retirement taxes?</vt:lpstr>
      <vt:lpstr>How can I pre-fund my retirement taxes?</vt:lpstr>
      <vt:lpstr>And by buying life insurance now…</vt:lpstr>
      <vt:lpstr>Potential benefits</vt:lpstr>
      <vt:lpstr>Potential risks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Leaving a tax efficient legacy</dc:title>
  <dc:creator>McManus, Mark W.</dc:creator>
  <cp:lastModifiedBy>Huberty, Douglas J.</cp:lastModifiedBy>
  <cp:revision>105</cp:revision>
  <dcterms:created xsi:type="dcterms:W3CDTF">2020-06-25T16:50:30Z</dcterms:created>
  <dcterms:modified xsi:type="dcterms:W3CDTF">2024-01-22T21:19:07Z</dcterms:modified>
</cp:coreProperties>
</file>