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2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2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notesSlides/notesSlide3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notesSlides/notesSlide3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notesSlides/notesSlide3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6.xml" ContentType="application/vnd.openxmlformats-officedocument.drawingml.chartshape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8"/>
  </p:notesMasterIdLst>
  <p:handoutMasterIdLst>
    <p:handoutMasterId r:id="rId39"/>
  </p:handoutMasterIdLst>
  <p:sldIdLst>
    <p:sldId id="310" r:id="rId2"/>
    <p:sldId id="311" r:id="rId3"/>
    <p:sldId id="313" r:id="rId4"/>
    <p:sldId id="343" r:id="rId5"/>
    <p:sldId id="346" r:id="rId6"/>
    <p:sldId id="345" r:id="rId7"/>
    <p:sldId id="342" r:id="rId8"/>
    <p:sldId id="333" r:id="rId9"/>
    <p:sldId id="354" r:id="rId10"/>
    <p:sldId id="334" r:id="rId11"/>
    <p:sldId id="341" r:id="rId12"/>
    <p:sldId id="316" r:id="rId13"/>
    <p:sldId id="317" r:id="rId14"/>
    <p:sldId id="339" r:id="rId15"/>
    <p:sldId id="319" r:id="rId16"/>
    <p:sldId id="320" r:id="rId17"/>
    <p:sldId id="321" r:id="rId18"/>
    <p:sldId id="332" r:id="rId19"/>
    <p:sldId id="335" r:id="rId20"/>
    <p:sldId id="338" r:id="rId21"/>
    <p:sldId id="336" r:id="rId22"/>
    <p:sldId id="322" r:id="rId23"/>
    <p:sldId id="323" r:id="rId24"/>
    <p:sldId id="324" r:id="rId25"/>
    <p:sldId id="340" r:id="rId26"/>
    <p:sldId id="352" r:id="rId27"/>
    <p:sldId id="347" r:id="rId28"/>
    <p:sldId id="348" r:id="rId29"/>
    <p:sldId id="349" r:id="rId30"/>
    <p:sldId id="350" r:id="rId31"/>
    <p:sldId id="351" r:id="rId32"/>
    <p:sldId id="353" r:id="rId33"/>
    <p:sldId id="325" r:id="rId34"/>
    <p:sldId id="326" r:id="rId35"/>
    <p:sldId id="331" r:id="rId36"/>
    <p:sldId id="328"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16" userDrawn="1">
          <p15:clr>
            <a:srgbClr val="A4A3A4"/>
          </p15:clr>
        </p15:guide>
        <p15:guide id="3" pos="504"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B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C9C175-2225-44D8-ABF8-48016CB69EBE}" v="1" dt="2022-08-22T17:22:51.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4" autoAdjust="0"/>
    <p:restoredTop sz="83446" autoAdjust="0"/>
  </p:normalViewPr>
  <p:slideViewPr>
    <p:cSldViewPr snapToGrid="0" showGuides="1">
      <p:cViewPr>
        <p:scale>
          <a:sx n="117" d="100"/>
          <a:sy n="117" d="100"/>
        </p:scale>
        <p:origin x="56" y="-2724"/>
      </p:cViewPr>
      <p:guideLst>
        <p:guide pos="816"/>
        <p:guide pos="504"/>
        <p:guide orient="horz" pos="216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3" d="100"/>
          <a:sy n="83" d="100"/>
        </p:scale>
        <p:origin x="3810" y="-195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2020 Charitable Gifts by sector</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 Charitable Gifts by sector</c:v>
                </c:pt>
              </c:strCache>
            </c:strRef>
          </c:tx>
          <c:spPr>
            <a:solidFill>
              <a:schemeClr val="accent1"/>
            </a:solidFill>
            <a:ln>
              <a:noFill/>
            </a:ln>
            <a:effectLst/>
          </c:spPr>
          <c:invertIfNegative val="0"/>
          <c:cat>
            <c:strRef>
              <c:f>Sheet1!$A$2:$A$5</c:f>
              <c:strCache>
                <c:ptCount val="4"/>
                <c:pt idx="0">
                  <c:v>Religion $131.08</c:v>
                </c:pt>
                <c:pt idx="1">
                  <c:v>Education $71.34</c:v>
                </c:pt>
                <c:pt idx="2">
                  <c:v>Human Services $65.14</c:v>
                </c:pt>
                <c:pt idx="3">
                  <c:v>Foundations $58.17</c:v>
                </c:pt>
              </c:strCache>
            </c:strRef>
          </c:cat>
          <c:val>
            <c:numRef>
              <c:f>Sheet1!$B$2:$B$5</c:f>
              <c:numCache>
                <c:formatCode>General</c:formatCode>
                <c:ptCount val="4"/>
                <c:pt idx="0">
                  <c:v>131.08000000000001</c:v>
                </c:pt>
                <c:pt idx="1">
                  <c:v>71.34</c:v>
                </c:pt>
                <c:pt idx="2">
                  <c:v>65.14</c:v>
                </c:pt>
                <c:pt idx="3">
                  <c:v>58.17</c:v>
                </c:pt>
              </c:numCache>
            </c:numRef>
          </c:val>
          <c:extLst>
            <c:ext xmlns:c16="http://schemas.microsoft.com/office/drawing/2014/chart" uri="{C3380CC4-5D6E-409C-BE32-E72D297353CC}">
              <c16:uniqueId val="{00000000-F522-4D75-BE82-0BEA5EE7F366}"/>
            </c:ext>
          </c:extLst>
        </c:ser>
        <c:dLbls>
          <c:showLegendKey val="0"/>
          <c:showVal val="0"/>
          <c:showCatName val="0"/>
          <c:showSerName val="0"/>
          <c:showPercent val="0"/>
          <c:showBubbleSize val="0"/>
        </c:dLbls>
        <c:gapWidth val="219"/>
        <c:overlap val="-27"/>
        <c:axId val="121420032"/>
        <c:axId val="121418368"/>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cat>
                  <c:strRef>
                    <c:extLst>
                      <c:ext uri="{02D57815-91ED-43cb-92C2-25804820EDAC}">
                        <c15:formulaRef>
                          <c15:sqref>Sheet1!$A$2:$A$5</c15:sqref>
                        </c15:formulaRef>
                      </c:ext>
                    </c:extLst>
                    <c:strCache>
                      <c:ptCount val="4"/>
                      <c:pt idx="0">
                        <c:v>Religion $131.08</c:v>
                      </c:pt>
                      <c:pt idx="1">
                        <c:v>Education $71.34</c:v>
                      </c:pt>
                      <c:pt idx="2">
                        <c:v>Human Services $65.14</c:v>
                      </c:pt>
                      <c:pt idx="3">
                        <c:v>Foundations $58.17</c:v>
                      </c:pt>
                    </c:strCache>
                  </c:strRef>
                </c:cat>
                <c:val>
                  <c:numRef>
                    <c:extLst>
                      <c:ext uri="{02D57815-91ED-43cb-92C2-25804820EDAC}">
                        <c15:formulaRef>
                          <c15:sqref>Sheet1!$C$2:$C$5</c15:sqref>
                        </c15:formulaRef>
                      </c:ext>
                    </c:extLst>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522-4D75-BE82-0BEA5EE7F36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Sheet1!$A$2:$A$5</c15:sqref>
                        </c15:formulaRef>
                      </c:ext>
                    </c:extLst>
                    <c:strCache>
                      <c:ptCount val="4"/>
                      <c:pt idx="0">
                        <c:v>Religion $131.08</c:v>
                      </c:pt>
                      <c:pt idx="1">
                        <c:v>Education $71.34</c:v>
                      </c:pt>
                      <c:pt idx="2">
                        <c:v>Human Services $65.14</c:v>
                      </c:pt>
                      <c:pt idx="3">
                        <c:v>Foundations $58.17</c:v>
                      </c:pt>
                    </c:strCache>
                  </c:strRef>
                </c:cat>
                <c:val>
                  <c:numRef>
                    <c:extLst xmlns:c15="http://schemas.microsoft.com/office/drawing/2012/chart">
                      <c:ext xmlns:c15="http://schemas.microsoft.com/office/drawing/2012/chart" uri="{02D57815-91ED-43cb-92C2-25804820EDAC}">
                        <c15:formulaRef>
                          <c15:sqref>Sheet1!$D$2:$D$5</c15:sqref>
                        </c15:formulaRef>
                      </c:ext>
                    </c:extLst>
                    <c:numCache>
                      <c:formatCode>General</c:formatCode>
                      <c:ptCount val="4"/>
                      <c:pt idx="0">
                        <c:v>2</c:v>
                      </c:pt>
                      <c:pt idx="1">
                        <c:v>2</c:v>
                      </c:pt>
                      <c:pt idx="2">
                        <c:v>3</c:v>
                      </c:pt>
                      <c:pt idx="3">
                        <c:v>5</c:v>
                      </c:pt>
                    </c:numCache>
                  </c:numRef>
                </c:val>
                <c:extLst xmlns:c15="http://schemas.microsoft.com/office/drawing/2012/chart">
                  <c:ext xmlns:c16="http://schemas.microsoft.com/office/drawing/2014/chart" uri="{C3380CC4-5D6E-409C-BE32-E72D297353CC}">
                    <c16:uniqueId val="{00000002-F522-4D75-BE82-0BEA5EE7F366}"/>
                  </c:ext>
                </c:extLst>
              </c15:ser>
            </c15:filteredBarSeries>
          </c:ext>
        </c:extLst>
      </c:barChart>
      <c:catAx>
        <c:axId val="121420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21418368"/>
        <c:crosses val="autoZero"/>
        <c:auto val="1"/>
        <c:lblAlgn val="ctr"/>
        <c:lblOffset val="100"/>
        <c:noMultiLvlLbl val="0"/>
      </c:catAx>
      <c:valAx>
        <c:axId val="121418368"/>
        <c:scaling>
          <c:orientation val="minMax"/>
          <c:max val="13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Billions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420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2020 Charitable Gifts by sector</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 Charitable Gifts by sector</c:v>
                </c:pt>
              </c:strCache>
            </c:strRef>
          </c:tx>
          <c:spPr>
            <a:solidFill>
              <a:schemeClr val="accent1"/>
            </a:solidFill>
            <a:ln>
              <a:noFill/>
            </a:ln>
            <a:effectLst/>
          </c:spPr>
          <c:invertIfNegative val="0"/>
          <c:cat>
            <c:strRef>
              <c:f>Sheet1!$A$2:$A$6</c:f>
              <c:strCache>
                <c:ptCount val="5"/>
                <c:pt idx="0">
                  <c:v>Health Organizations $42.12</c:v>
                </c:pt>
                <c:pt idx="1">
                  <c:v>Public-society benefit $48.00</c:v>
                </c:pt>
                <c:pt idx="2">
                  <c:v>Arts, culture and humanities $19.47</c:v>
                </c:pt>
                <c:pt idx="3">
                  <c:v>International affairs $25.89</c:v>
                </c:pt>
                <c:pt idx="4">
                  <c:v>Environment &amp; Animal Organizations $16.14</c:v>
                </c:pt>
              </c:strCache>
            </c:strRef>
          </c:cat>
          <c:val>
            <c:numRef>
              <c:f>Sheet1!$B$2:$B$6</c:f>
              <c:numCache>
                <c:formatCode>General</c:formatCode>
                <c:ptCount val="5"/>
                <c:pt idx="0">
                  <c:v>42.12</c:v>
                </c:pt>
                <c:pt idx="1">
                  <c:v>48</c:v>
                </c:pt>
                <c:pt idx="2">
                  <c:v>19.47</c:v>
                </c:pt>
                <c:pt idx="3">
                  <c:v>25.89</c:v>
                </c:pt>
                <c:pt idx="4">
                  <c:v>16.14</c:v>
                </c:pt>
              </c:numCache>
            </c:numRef>
          </c:val>
          <c:extLst>
            <c:ext xmlns:c16="http://schemas.microsoft.com/office/drawing/2014/chart" uri="{C3380CC4-5D6E-409C-BE32-E72D297353CC}">
              <c16:uniqueId val="{00000000-F522-4D75-BE82-0BEA5EE7F366}"/>
            </c:ext>
          </c:extLst>
        </c:ser>
        <c:dLbls>
          <c:showLegendKey val="0"/>
          <c:showVal val="0"/>
          <c:showCatName val="0"/>
          <c:showSerName val="0"/>
          <c:showPercent val="0"/>
          <c:showBubbleSize val="0"/>
        </c:dLbls>
        <c:gapWidth val="219"/>
        <c:overlap val="-27"/>
        <c:axId val="121420032"/>
        <c:axId val="121418368"/>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cat>
                  <c:strRef>
                    <c:extLst>
                      <c:ext uri="{02D57815-91ED-43cb-92C2-25804820EDAC}">
                        <c15:formulaRef>
                          <c15:sqref>Sheet1!$A$2:$A$6</c15:sqref>
                        </c15:formulaRef>
                      </c:ext>
                    </c:extLst>
                    <c:strCache>
                      <c:ptCount val="5"/>
                      <c:pt idx="0">
                        <c:v>Health Organizations $42.12</c:v>
                      </c:pt>
                      <c:pt idx="1">
                        <c:v>Public-society benefit $48.00</c:v>
                      </c:pt>
                      <c:pt idx="2">
                        <c:v>Arts, culture and humanities $19.47</c:v>
                      </c:pt>
                      <c:pt idx="3">
                        <c:v>International affairs $25.89</c:v>
                      </c:pt>
                      <c:pt idx="4">
                        <c:v>Environment &amp; Animal Organizations $16.14</c:v>
                      </c:pt>
                    </c:strCache>
                  </c:strRef>
                </c:cat>
                <c:val>
                  <c:numRef>
                    <c:extLst>
                      <c:ext uri="{02D57815-91ED-43cb-92C2-25804820EDAC}">
                        <c15:formulaRef>
                          <c15:sqref>Sheet1!$C$2:$C$6</c15:sqref>
                        </c15:formulaRef>
                      </c:ext>
                    </c:extLst>
                    <c:numCache>
                      <c:formatCode>General</c:formatCode>
                      <c:ptCount val="5"/>
                      <c:pt idx="0">
                        <c:v>2.4</c:v>
                      </c:pt>
                      <c:pt idx="1">
                        <c:v>4.4000000000000004</c:v>
                      </c:pt>
                      <c:pt idx="2">
                        <c:v>1.8</c:v>
                      </c:pt>
                      <c:pt idx="3">
                        <c:v>2.8</c:v>
                      </c:pt>
                    </c:numCache>
                  </c:numRef>
                </c:val>
                <c:extLst>
                  <c:ext xmlns:c16="http://schemas.microsoft.com/office/drawing/2014/chart" uri="{C3380CC4-5D6E-409C-BE32-E72D297353CC}">
                    <c16:uniqueId val="{00000001-F522-4D75-BE82-0BEA5EE7F36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Sheet1!$A$2:$A$6</c15:sqref>
                        </c15:formulaRef>
                      </c:ext>
                    </c:extLst>
                    <c:strCache>
                      <c:ptCount val="5"/>
                      <c:pt idx="0">
                        <c:v>Health Organizations $42.12</c:v>
                      </c:pt>
                      <c:pt idx="1">
                        <c:v>Public-society benefit $48.00</c:v>
                      </c:pt>
                      <c:pt idx="2">
                        <c:v>Arts, culture and humanities $19.47</c:v>
                      </c:pt>
                      <c:pt idx="3">
                        <c:v>International affairs $25.89</c:v>
                      </c:pt>
                      <c:pt idx="4">
                        <c:v>Environment &amp; Animal Organizations $16.14</c:v>
                      </c:pt>
                    </c:strCache>
                  </c:strRef>
                </c:cat>
                <c:val>
                  <c:numRef>
                    <c:extLst xmlns:c15="http://schemas.microsoft.com/office/drawing/2012/chart">
                      <c:ext xmlns:c15="http://schemas.microsoft.com/office/drawing/2012/chart" uri="{02D57815-91ED-43cb-92C2-25804820EDAC}">
                        <c15:formulaRef>
                          <c15:sqref>Sheet1!$D$2:$D$6</c15:sqref>
                        </c15:formulaRef>
                      </c:ext>
                    </c:extLst>
                    <c:numCache>
                      <c:formatCode>General</c:formatCode>
                      <c:ptCount val="5"/>
                      <c:pt idx="0">
                        <c:v>2</c:v>
                      </c:pt>
                      <c:pt idx="1">
                        <c:v>2</c:v>
                      </c:pt>
                      <c:pt idx="2">
                        <c:v>3</c:v>
                      </c:pt>
                      <c:pt idx="3">
                        <c:v>5</c:v>
                      </c:pt>
                    </c:numCache>
                  </c:numRef>
                </c:val>
                <c:extLst xmlns:c15="http://schemas.microsoft.com/office/drawing/2012/chart">
                  <c:ext xmlns:c16="http://schemas.microsoft.com/office/drawing/2014/chart" uri="{C3380CC4-5D6E-409C-BE32-E72D297353CC}">
                    <c16:uniqueId val="{00000002-F522-4D75-BE82-0BEA5EE7F366}"/>
                  </c:ext>
                </c:extLst>
              </c15:ser>
            </c15:filteredBarSeries>
          </c:ext>
        </c:extLst>
      </c:barChart>
      <c:catAx>
        <c:axId val="121420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21418368"/>
        <c:crosses val="autoZero"/>
        <c:auto val="1"/>
        <c:lblAlgn val="ctr"/>
        <c:lblOffset val="100"/>
        <c:noMultiLvlLbl val="0"/>
      </c:catAx>
      <c:valAx>
        <c:axId val="121418368"/>
        <c:scaling>
          <c:orientation val="minMax"/>
          <c:max val="125"/>
          <c:min val="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420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Sheet1!$A$2:$A$12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Sheet1!$B$2:$B$12</c:f>
              <c:numCache>
                <c:formatCode>General</c:formatCode>
                <c:ptCount val="11"/>
                <c:pt idx="0">
                  <c:v>4.4000000000000004</c:v>
                </c:pt>
                <c:pt idx="1">
                  <c:v>4.8</c:v>
                </c:pt>
                <c:pt idx="2">
                  <c:v>5.7</c:v>
                </c:pt>
                <c:pt idx="3">
                  <c:v>7.1</c:v>
                </c:pt>
                <c:pt idx="4">
                  <c:v>7.9</c:v>
                </c:pt>
                <c:pt idx="5">
                  <c:v>8.1</c:v>
                </c:pt>
                <c:pt idx="6">
                  <c:v>9</c:v>
                </c:pt>
                <c:pt idx="7">
                  <c:v>10.5</c:v>
                </c:pt>
                <c:pt idx="8">
                  <c:v>12.7</c:v>
                </c:pt>
                <c:pt idx="9">
                  <c:v>12.7</c:v>
                </c:pt>
                <c:pt idx="10">
                  <c:v>10.1</c:v>
                </c:pt>
              </c:numCache>
            </c:numRef>
          </c:val>
          <c:smooth val="0"/>
          <c:extLst>
            <c:ext xmlns:c16="http://schemas.microsoft.com/office/drawing/2014/chart" uri="{C3380CC4-5D6E-409C-BE32-E72D297353CC}">
              <c16:uniqueId val="{00000000-6D83-492B-BFA5-860A46137EB3}"/>
            </c:ext>
          </c:extLst>
        </c:ser>
        <c:dLbls>
          <c:showLegendKey val="0"/>
          <c:showVal val="0"/>
          <c:showCatName val="0"/>
          <c:showSerName val="0"/>
          <c:showPercent val="0"/>
          <c:showBubbleSize val="0"/>
        </c:dLbls>
        <c:marker val="1"/>
        <c:smooth val="0"/>
        <c:axId val="454546288"/>
        <c:axId val="454542128"/>
      </c:lineChart>
      <c:catAx>
        <c:axId val="454546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54542128"/>
        <c:crosses val="autoZero"/>
        <c:auto val="1"/>
        <c:lblAlgn val="ctr"/>
        <c:lblOffset val="100"/>
        <c:noMultiLvlLbl val="0"/>
      </c:catAx>
      <c:valAx>
        <c:axId val="454542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45462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a:t>Donor-Advised Fund total contributions 2014-2018</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886216146058665E-2"/>
          <c:y val="0.11093310262025273"/>
          <c:w val="0.94168277042292792"/>
          <c:h val="0.76530794574477157"/>
        </c:manualLayout>
      </c:layout>
      <c:bar3DChart>
        <c:barDir val="col"/>
        <c:grouping val="clustered"/>
        <c:varyColors val="0"/>
        <c:ser>
          <c:idx val="0"/>
          <c:order val="0"/>
          <c:tx>
            <c:strRef>
              <c:f>Sheet1!$B$1</c:f>
              <c:strCache>
                <c:ptCount val="1"/>
                <c:pt idx="0">
                  <c:v>Total Value of Contributions to DAF's ($ Billions)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dLbl>
              <c:idx val="0"/>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2C87-4510-8A62-7587C5E30E30}"/>
                </c:ext>
              </c:extLst>
            </c:dLbl>
            <c:dLbl>
              <c:idx val="1"/>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2C87-4510-8A62-7587C5E30E30}"/>
                </c:ext>
              </c:extLst>
            </c:dLbl>
            <c:dLbl>
              <c:idx val="2"/>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2C87-4510-8A62-7587C5E30E30}"/>
                </c:ext>
              </c:extLst>
            </c:dLbl>
            <c:dLbl>
              <c:idx val="3"/>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2C87-4510-8A62-7587C5E30E30}"/>
                </c:ext>
              </c:extLst>
            </c:dLbl>
            <c:dLbl>
              <c:idx val="4"/>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2C87-4510-8A62-7587C5E30E30}"/>
                </c:ext>
              </c:extLst>
            </c:dLbl>
            <c:dLbl>
              <c:idx val="5"/>
              <c:tx>
                <c:rich>
                  <a:bodyPr/>
                  <a:lstStyle/>
                  <a:p>
                    <a:fld id="{E17D7B9A-3E60-4709-9EFD-8BFC8E3BC2AD}" type="VALUE">
                      <a:rPr lang="en-US" sz="20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A12-4D00-9E6A-6BC389661EE2}"/>
                </c:ext>
              </c:extLst>
            </c:dLbl>
            <c:dLbl>
              <c:idx val="6"/>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8A12-4D00-9E6A-6BC389661EE2}"/>
                </c:ext>
              </c:extLst>
            </c:dLbl>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f>Sheet1!$A$2:$A$8</c:f>
              <c:numCache>
                <c:formatCode>General</c:formatCode>
                <c:ptCount val="7"/>
                <c:pt idx="0">
                  <c:v>2014</c:v>
                </c:pt>
                <c:pt idx="1">
                  <c:v>2015</c:v>
                </c:pt>
                <c:pt idx="2">
                  <c:v>2016</c:v>
                </c:pt>
                <c:pt idx="3">
                  <c:v>2017</c:v>
                </c:pt>
                <c:pt idx="4">
                  <c:v>2018</c:v>
                </c:pt>
                <c:pt idx="5">
                  <c:v>2019</c:v>
                </c:pt>
                <c:pt idx="6">
                  <c:v>2020</c:v>
                </c:pt>
              </c:numCache>
            </c:numRef>
          </c:cat>
          <c:val>
            <c:numRef>
              <c:f>Sheet1!$B$2:$B$8</c:f>
              <c:numCache>
                <c:formatCode>"$"#,##0.00_);[Red]\("$"#,##0.00\)</c:formatCode>
                <c:ptCount val="7"/>
                <c:pt idx="0">
                  <c:v>19.91</c:v>
                </c:pt>
                <c:pt idx="1">
                  <c:v>21.42</c:v>
                </c:pt>
                <c:pt idx="2">
                  <c:v>25.06</c:v>
                </c:pt>
                <c:pt idx="3">
                  <c:v>30.9</c:v>
                </c:pt>
                <c:pt idx="4">
                  <c:v>37.119999999999997</c:v>
                </c:pt>
                <c:pt idx="5">
                  <c:v>39.69</c:v>
                </c:pt>
                <c:pt idx="6">
                  <c:v>47.85</c:v>
                </c:pt>
              </c:numCache>
            </c:numRef>
          </c:val>
          <c:extLst>
            <c:ext xmlns:c16="http://schemas.microsoft.com/office/drawing/2014/chart" uri="{C3380CC4-5D6E-409C-BE32-E72D297353CC}">
              <c16:uniqueId val="{00000000-2C87-4510-8A62-7587C5E30E30}"/>
            </c:ext>
          </c:extLst>
        </c:ser>
        <c:dLbls>
          <c:showLegendKey val="0"/>
          <c:showVal val="1"/>
          <c:showCatName val="0"/>
          <c:showSerName val="0"/>
          <c:showPercent val="0"/>
          <c:showBubbleSize val="0"/>
        </c:dLbls>
        <c:gapWidth val="84"/>
        <c:gapDepth val="53"/>
        <c:shape val="box"/>
        <c:axId val="618942608"/>
        <c:axId val="618939696"/>
        <c:axId val="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lt1">
                                <a:lumMod val="50000"/>
                              </a:schemeClr>
                            </a:solidFill>
                            <a:round/>
                          </a:ln>
                          <a:effectLst/>
                        </c:spPr>
                      </c15:leaderLines>
                    </c:ext>
                  </c:extLst>
                </c:dLbls>
                <c:cat>
                  <c:numRef>
                    <c:extLst>
                      <c:ex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c:ext uri="{02D57815-91ED-43cb-92C2-25804820EDAC}">
                        <c15:formulaRef>
                          <c15:sqref>Sheet1!$C$2:$C$8</c15:sqref>
                        </c15:formulaRef>
                      </c:ext>
                    </c:extLst>
                    <c:numCache>
                      <c:formatCode>General</c:formatCode>
                      <c:ptCount val="7"/>
                    </c:numCache>
                  </c:numRef>
                </c:val>
                <c:extLst>
                  <c:ext xmlns:c16="http://schemas.microsoft.com/office/drawing/2014/chart" uri="{C3380CC4-5D6E-409C-BE32-E72D297353CC}">
                    <c16:uniqueId val="{00000001-2C87-4510-8A62-7587C5E30E3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Column2</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xmlns:c15="http://schemas.microsoft.com/office/drawing/2012/chart">
                      <c:ext xmlns:c15="http://schemas.microsoft.com/office/drawing/2012/chart" uri="{02D57815-91ED-43cb-92C2-25804820EDAC}">
                        <c15:formulaRef>
                          <c15:sqref>Sheet1!$D$2:$D$8</c15:sqref>
                        </c15:formulaRef>
                      </c:ext>
                    </c:extLst>
                    <c:numCache>
                      <c:formatCode>General</c:formatCode>
                      <c:ptCount val="7"/>
                    </c:numCache>
                  </c:numRef>
                </c:val>
                <c:extLst xmlns:c15="http://schemas.microsoft.com/office/drawing/2012/chart">
                  <c:ext xmlns:c16="http://schemas.microsoft.com/office/drawing/2014/chart" uri="{C3380CC4-5D6E-409C-BE32-E72D297353CC}">
                    <c16:uniqueId val="{00000002-2C87-4510-8A62-7587C5E30E30}"/>
                  </c:ext>
                </c:extLst>
              </c15:ser>
            </c15:filteredBarSeries>
          </c:ext>
        </c:extLst>
      </c:bar3DChart>
      <c:catAx>
        <c:axId val="6189426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crossAx val="618939696"/>
        <c:crosses val="autoZero"/>
        <c:auto val="1"/>
        <c:lblAlgn val="ctr"/>
        <c:lblOffset val="100"/>
        <c:noMultiLvlLbl val="0"/>
      </c:catAx>
      <c:valAx>
        <c:axId val="618939696"/>
        <c:scaling>
          <c:orientation val="minMax"/>
        </c:scaling>
        <c:delete val="1"/>
        <c:axPos val="l"/>
        <c:numFmt formatCode="&quot;$&quot;#,##0" sourceLinked="0"/>
        <c:majorTickMark val="out"/>
        <c:minorTickMark val="none"/>
        <c:tickLblPos val="nextTo"/>
        <c:crossAx val="6189426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Entry>
      <c:layout>
        <c:manualLayout>
          <c:xMode val="edge"/>
          <c:yMode val="edge"/>
          <c:x val="0.30384278888215899"/>
          <c:y val="2.4452648084515735E-2"/>
          <c:w val="0.52451789680136141"/>
          <c:h val="7.942867896262516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dk1">
          <a:tint val="75000"/>
        </a:schemeClr>
      </a:solid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a:t>Donor-Advised Fund total contributions 2014-2018</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886216146058665E-2"/>
          <c:y val="0.11093310262025273"/>
          <c:w val="0.94168277042292792"/>
          <c:h val="0.76530794574477157"/>
        </c:manualLayout>
      </c:layout>
      <c:bar3DChart>
        <c:barDir val="col"/>
        <c:grouping val="clustered"/>
        <c:varyColors val="0"/>
        <c:ser>
          <c:idx val="0"/>
          <c:order val="0"/>
          <c:tx>
            <c:strRef>
              <c:f>Sheet1!$B$1</c:f>
              <c:strCache>
                <c:ptCount val="1"/>
                <c:pt idx="0">
                  <c:v>Total Grants Made by DAF's ($ Billions)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dLbl>
              <c:idx val="0"/>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2C87-4510-8A62-7587C5E30E30}"/>
                </c:ext>
              </c:extLst>
            </c:dLbl>
            <c:dLbl>
              <c:idx val="1"/>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2C87-4510-8A62-7587C5E30E30}"/>
                </c:ext>
              </c:extLst>
            </c:dLbl>
            <c:dLbl>
              <c:idx val="2"/>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2C87-4510-8A62-7587C5E30E30}"/>
                </c:ext>
              </c:extLst>
            </c:dLbl>
            <c:dLbl>
              <c:idx val="3"/>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2C87-4510-8A62-7587C5E30E30}"/>
                </c:ext>
              </c:extLst>
            </c:dLbl>
            <c:dLbl>
              <c:idx val="4"/>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2C87-4510-8A62-7587C5E30E30}"/>
                </c:ext>
              </c:extLst>
            </c:dLbl>
            <c:dLbl>
              <c:idx val="5"/>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9390-4701-8D51-79670A64AD91}"/>
                </c:ext>
              </c:extLst>
            </c:dLbl>
            <c:dLbl>
              <c:idx val="6"/>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9390-4701-8D51-79670A64AD91}"/>
                </c:ext>
              </c:extLst>
            </c:dLbl>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f>Sheet1!$A$2:$A$8</c:f>
              <c:numCache>
                <c:formatCode>General</c:formatCode>
                <c:ptCount val="7"/>
                <c:pt idx="0">
                  <c:v>2014</c:v>
                </c:pt>
                <c:pt idx="1">
                  <c:v>2015</c:v>
                </c:pt>
                <c:pt idx="2">
                  <c:v>2016</c:v>
                </c:pt>
                <c:pt idx="3">
                  <c:v>2017</c:v>
                </c:pt>
                <c:pt idx="4">
                  <c:v>2018</c:v>
                </c:pt>
                <c:pt idx="5">
                  <c:v>2019</c:v>
                </c:pt>
                <c:pt idx="6">
                  <c:v>2020</c:v>
                </c:pt>
              </c:numCache>
            </c:numRef>
          </c:cat>
          <c:val>
            <c:numRef>
              <c:f>Sheet1!$B$2:$B$8</c:f>
              <c:numCache>
                <c:formatCode>"$"#,##0.00_);[Red]\("$"#,##0.00\)</c:formatCode>
                <c:ptCount val="7"/>
                <c:pt idx="0">
                  <c:v>12.35</c:v>
                </c:pt>
                <c:pt idx="1">
                  <c:v>14.22</c:v>
                </c:pt>
                <c:pt idx="2">
                  <c:v>15.86</c:v>
                </c:pt>
                <c:pt idx="3">
                  <c:v>19.7</c:v>
                </c:pt>
                <c:pt idx="4">
                  <c:v>23.42</c:v>
                </c:pt>
                <c:pt idx="5">
                  <c:v>27.29</c:v>
                </c:pt>
                <c:pt idx="6">
                  <c:v>34.67</c:v>
                </c:pt>
              </c:numCache>
            </c:numRef>
          </c:val>
          <c:extLst>
            <c:ext xmlns:c16="http://schemas.microsoft.com/office/drawing/2014/chart" uri="{C3380CC4-5D6E-409C-BE32-E72D297353CC}">
              <c16:uniqueId val="{00000000-2C87-4510-8A62-7587C5E30E30}"/>
            </c:ext>
          </c:extLst>
        </c:ser>
        <c:dLbls>
          <c:showLegendKey val="0"/>
          <c:showVal val="1"/>
          <c:showCatName val="0"/>
          <c:showSerName val="0"/>
          <c:showPercent val="0"/>
          <c:showBubbleSize val="0"/>
        </c:dLbls>
        <c:gapWidth val="84"/>
        <c:gapDepth val="53"/>
        <c:shape val="box"/>
        <c:axId val="618942608"/>
        <c:axId val="618939696"/>
        <c:axId val="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lt1">
                                <a:lumMod val="50000"/>
                              </a:schemeClr>
                            </a:solidFill>
                            <a:round/>
                          </a:ln>
                          <a:effectLst/>
                        </c:spPr>
                      </c15:leaderLines>
                    </c:ext>
                  </c:extLst>
                </c:dLbls>
                <c:cat>
                  <c:numRef>
                    <c:extLst>
                      <c:ex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c:ext uri="{02D57815-91ED-43cb-92C2-25804820EDAC}">
                        <c15:formulaRef>
                          <c15:sqref>Sheet1!$C$2:$C$8</c15:sqref>
                        </c15:formulaRef>
                      </c:ext>
                    </c:extLst>
                    <c:numCache>
                      <c:formatCode>General</c:formatCode>
                      <c:ptCount val="7"/>
                    </c:numCache>
                  </c:numRef>
                </c:val>
                <c:extLst>
                  <c:ext xmlns:c16="http://schemas.microsoft.com/office/drawing/2014/chart" uri="{C3380CC4-5D6E-409C-BE32-E72D297353CC}">
                    <c16:uniqueId val="{00000001-2C87-4510-8A62-7587C5E30E3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Column2</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xmlns:c15="http://schemas.microsoft.com/office/drawing/2012/chart">
                      <c:ext xmlns:c15="http://schemas.microsoft.com/office/drawing/2012/chart" uri="{02D57815-91ED-43cb-92C2-25804820EDAC}">
                        <c15:formulaRef>
                          <c15:sqref>Sheet1!$D$2:$D$8</c15:sqref>
                        </c15:formulaRef>
                      </c:ext>
                    </c:extLst>
                    <c:numCache>
                      <c:formatCode>General</c:formatCode>
                      <c:ptCount val="7"/>
                    </c:numCache>
                  </c:numRef>
                </c:val>
                <c:extLst xmlns:c15="http://schemas.microsoft.com/office/drawing/2012/chart">
                  <c:ext xmlns:c16="http://schemas.microsoft.com/office/drawing/2014/chart" uri="{C3380CC4-5D6E-409C-BE32-E72D297353CC}">
                    <c16:uniqueId val="{00000002-2C87-4510-8A62-7587C5E30E30}"/>
                  </c:ext>
                </c:extLst>
              </c15:ser>
            </c15:filteredBarSeries>
          </c:ext>
        </c:extLst>
      </c:bar3DChart>
      <c:catAx>
        <c:axId val="6189426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18939696"/>
        <c:crosses val="autoZero"/>
        <c:auto val="1"/>
        <c:lblAlgn val="ctr"/>
        <c:lblOffset val="100"/>
        <c:noMultiLvlLbl val="0"/>
      </c:catAx>
      <c:valAx>
        <c:axId val="618939696"/>
        <c:scaling>
          <c:orientation val="minMax"/>
        </c:scaling>
        <c:delete val="1"/>
        <c:axPos val="l"/>
        <c:numFmt formatCode="&quot;$&quot;#,##0" sourceLinked="0"/>
        <c:majorTickMark val="out"/>
        <c:minorTickMark val="none"/>
        <c:tickLblPos val="nextTo"/>
        <c:crossAx val="6189426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Entry>
      <c:layout>
        <c:manualLayout>
          <c:xMode val="edge"/>
          <c:yMode val="edge"/>
          <c:x val="0.30384278888215899"/>
          <c:y val="2.4452648084515735E-2"/>
          <c:w val="0.434561449049638"/>
          <c:h val="7.942867896262516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dk1">
          <a:tint val="75000"/>
        </a:schemeClr>
      </a:solid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a:t>Donor-Advised Fund total contributions 2014-2018</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886216146058665E-2"/>
          <c:y val="0.11093310262025273"/>
          <c:w val="0.94168277042292792"/>
          <c:h val="0.76530794574477157"/>
        </c:manualLayout>
      </c:layout>
      <c:bar3DChart>
        <c:barDir val="col"/>
        <c:grouping val="clustered"/>
        <c:varyColors val="0"/>
        <c:ser>
          <c:idx val="0"/>
          <c:order val="0"/>
          <c:tx>
            <c:strRef>
              <c:f>Sheet1!$B$1</c:f>
              <c:strCache>
                <c:ptCount val="1"/>
                <c:pt idx="0">
                  <c:v>Total Assets in DAF's ($ Billions)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f>Sheet1!$A$2:$A$8</c:f>
              <c:numCache>
                <c:formatCode>General</c:formatCode>
                <c:ptCount val="7"/>
                <c:pt idx="0">
                  <c:v>2014</c:v>
                </c:pt>
                <c:pt idx="1">
                  <c:v>2015</c:v>
                </c:pt>
                <c:pt idx="2">
                  <c:v>2016</c:v>
                </c:pt>
                <c:pt idx="3">
                  <c:v>2017</c:v>
                </c:pt>
                <c:pt idx="4">
                  <c:v>2018</c:v>
                </c:pt>
                <c:pt idx="5">
                  <c:v>2019</c:v>
                </c:pt>
                <c:pt idx="6">
                  <c:v>2020</c:v>
                </c:pt>
              </c:numCache>
            </c:numRef>
          </c:cat>
          <c:val>
            <c:numRef>
              <c:f>Sheet1!$B$2:$B$8</c:f>
              <c:numCache>
                <c:formatCode>"$"#,##0.00_);[Red]\("$"#,##0.00\)</c:formatCode>
                <c:ptCount val="7"/>
                <c:pt idx="0">
                  <c:v>70.05</c:v>
                </c:pt>
                <c:pt idx="1">
                  <c:v>77.180000000000007</c:v>
                </c:pt>
                <c:pt idx="2">
                  <c:v>86.35</c:v>
                </c:pt>
                <c:pt idx="3">
                  <c:v>112.1</c:v>
                </c:pt>
                <c:pt idx="4">
                  <c:v>122.37</c:v>
                </c:pt>
                <c:pt idx="5">
                  <c:v>145.49</c:v>
                </c:pt>
                <c:pt idx="6">
                  <c:v>159.83000000000001</c:v>
                </c:pt>
              </c:numCache>
            </c:numRef>
          </c:val>
          <c:extLst>
            <c:ext xmlns:c16="http://schemas.microsoft.com/office/drawing/2014/chart" uri="{C3380CC4-5D6E-409C-BE32-E72D297353CC}">
              <c16:uniqueId val="{00000000-2C87-4510-8A62-7587C5E30E30}"/>
            </c:ext>
          </c:extLst>
        </c:ser>
        <c:dLbls>
          <c:showLegendKey val="0"/>
          <c:showVal val="1"/>
          <c:showCatName val="0"/>
          <c:showSerName val="0"/>
          <c:showPercent val="0"/>
          <c:showBubbleSize val="0"/>
        </c:dLbls>
        <c:gapWidth val="84"/>
        <c:gapDepth val="53"/>
        <c:shape val="box"/>
        <c:axId val="618942608"/>
        <c:axId val="618939696"/>
        <c:axId val="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lt1">
                                <a:lumMod val="50000"/>
                              </a:schemeClr>
                            </a:solidFill>
                            <a:round/>
                          </a:ln>
                          <a:effectLst/>
                        </c:spPr>
                      </c15:leaderLines>
                    </c:ext>
                  </c:extLst>
                </c:dLbls>
                <c:cat>
                  <c:numRef>
                    <c:extLst>
                      <c:ex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c:ext uri="{02D57815-91ED-43cb-92C2-25804820EDAC}">
                        <c15:formulaRef>
                          <c15:sqref>Sheet1!$C$2:$C$8</c15:sqref>
                        </c15:formulaRef>
                      </c:ext>
                    </c:extLst>
                    <c:numCache>
                      <c:formatCode>General</c:formatCode>
                      <c:ptCount val="7"/>
                    </c:numCache>
                  </c:numRef>
                </c:val>
                <c:extLst>
                  <c:ext xmlns:c16="http://schemas.microsoft.com/office/drawing/2014/chart" uri="{C3380CC4-5D6E-409C-BE32-E72D297353CC}">
                    <c16:uniqueId val="{00000001-2C87-4510-8A62-7587C5E30E3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Column2</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xmlns:c15="http://schemas.microsoft.com/office/drawing/2012/chart">
                      <c:ext xmlns:c15="http://schemas.microsoft.com/office/drawing/2012/chart" uri="{02D57815-91ED-43cb-92C2-25804820EDAC}">
                        <c15:formulaRef>
                          <c15:sqref>Sheet1!$D$2:$D$8</c15:sqref>
                        </c15:formulaRef>
                      </c:ext>
                    </c:extLst>
                    <c:numCache>
                      <c:formatCode>General</c:formatCode>
                      <c:ptCount val="7"/>
                    </c:numCache>
                  </c:numRef>
                </c:val>
                <c:extLst xmlns:c15="http://schemas.microsoft.com/office/drawing/2012/chart">
                  <c:ext xmlns:c16="http://schemas.microsoft.com/office/drawing/2014/chart" uri="{C3380CC4-5D6E-409C-BE32-E72D297353CC}">
                    <c16:uniqueId val="{00000002-2C87-4510-8A62-7587C5E30E30}"/>
                  </c:ext>
                </c:extLst>
              </c15:ser>
            </c15:filteredBarSeries>
          </c:ext>
        </c:extLst>
      </c:bar3DChart>
      <c:catAx>
        <c:axId val="6189426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18939696"/>
        <c:crosses val="autoZero"/>
        <c:auto val="1"/>
        <c:lblAlgn val="ctr"/>
        <c:lblOffset val="100"/>
        <c:noMultiLvlLbl val="0"/>
      </c:catAx>
      <c:valAx>
        <c:axId val="618939696"/>
        <c:scaling>
          <c:orientation val="minMax"/>
        </c:scaling>
        <c:delete val="1"/>
        <c:axPos val="l"/>
        <c:numFmt formatCode="&quot;$&quot;#,##0" sourceLinked="0"/>
        <c:majorTickMark val="out"/>
        <c:minorTickMark val="none"/>
        <c:tickLblPos val="nextTo"/>
        <c:crossAx val="6189426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Entry>
      <c:layout>
        <c:manualLayout>
          <c:xMode val="edge"/>
          <c:yMode val="edge"/>
          <c:x val="0.30384278888215899"/>
          <c:y val="2.4452648084515735E-2"/>
          <c:w val="0.36287637122282795"/>
          <c:h val="7.942867896262516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dk1">
          <a:tint val="75000"/>
        </a:schemeClr>
      </a:solidFill>
      <a:round/>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a:t>Donor-Advised Fund total contributions 2014-2018</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886216146058665E-2"/>
          <c:y val="0.11093310262025273"/>
          <c:w val="0.94168277042292792"/>
          <c:h val="0.76530794574477157"/>
        </c:manualLayout>
      </c:layout>
      <c:bar3DChart>
        <c:barDir val="col"/>
        <c:grouping val="clustered"/>
        <c:varyColors val="0"/>
        <c:ser>
          <c:idx val="0"/>
          <c:order val="0"/>
          <c:tx>
            <c:strRef>
              <c:f>Sheet1!$B$1</c:f>
              <c:strCache>
                <c:ptCount val="1"/>
                <c:pt idx="0">
                  <c:v>Total Number of DAF Accounts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dLbl>
              <c:idx val="0"/>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2C87-4510-8A62-7587C5E30E30}"/>
                </c:ext>
              </c:extLst>
            </c:dLbl>
            <c:dLbl>
              <c:idx val="1"/>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2C87-4510-8A62-7587C5E30E30}"/>
                </c:ext>
              </c:extLst>
            </c:dLbl>
            <c:dLbl>
              <c:idx val="2"/>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2C87-4510-8A62-7587C5E30E30}"/>
                </c:ext>
              </c:extLst>
            </c:dLbl>
            <c:dLbl>
              <c:idx val="3"/>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2C87-4510-8A62-7587C5E30E30}"/>
                </c:ext>
              </c:extLst>
            </c:dLbl>
            <c:dLbl>
              <c:idx val="4"/>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2C87-4510-8A62-7587C5E30E30}"/>
                </c:ext>
              </c:extLst>
            </c:dLbl>
            <c:dLbl>
              <c:idx val="5"/>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459B-427C-81F1-1011E2BDCA89}"/>
                </c:ext>
              </c:extLst>
            </c:dLbl>
            <c:dLbl>
              <c:idx val="6"/>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459B-427C-81F1-1011E2BDCA89}"/>
                </c:ext>
              </c:extLst>
            </c:dLbl>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f>Sheet1!$A$2:$A$8</c:f>
              <c:numCache>
                <c:formatCode>General</c:formatCode>
                <c:ptCount val="7"/>
                <c:pt idx="0">
                  <c:v>2014</c:v>
                </c:pt>
                <c:pt idx="1">
                  <c:v>2015</c:v>
                </c:pt>
                <c:pt idx="2">
                  <c:v>2016</c:v>
                </c:pt>
                <c:pt idx="3">
                  <c:v>2017</c:v>
                </c:pt>
                <c:pt idx="4">
                  <c:v>2018</c:v>
                </c:pt>
                <c:pt idx="5">
                  <c:v>2019</c:v>
                </c:pt>
                <c:pt idx="6">
                  <c:v>2020</c:v>
                </c:pt>
              </c:numCache>
            </c:numRef>
          </c:cat>
          <c:val>
            <c:numRef>
              <c:f>Sheet1!$B$2:$B$8</c:f>
              <c:numCache>
                <c:formatCode>#,##0_);[Red]\(#,##0\)</c:formatCode>
                <c:ptCount val="7"/>
                <c:pt idx="0">
                  <c:v>241507</c:v>
                </c:pt>
                <c:pt idx="1">
                  <c:v>272845</c:v>
                </c:pt>
                <c:pt idx="2">
                  <c:v>289614</c:v>
                </c:pt>
                <c:pt idx="3">
                  <c:v>469331</c:v>
                </c:pt>
                <c:pt idx="4">
                  <c:v>728563</c:v>
                </c:pt>
                <c:pt idx="5">
                  <c:v>864387</c:v>
                </c:pt>
                <c:pt idx="6">
                  <c:v>1005099</c:v>
                </c:pt>
              </c:numCache>
            </c:numRef>
          </c:val>
          <c:extLst>
            <c:ext xmlns:c16="http://schemas.microsoft.com/office/drawing/2014/chart" uri="{C3380CC4-5D6E-409C-BE32-E72D297353CC}">
              <c16:uniqueId val="{00000000-2C87-4510-8A62-7587C5E30E30}"/>
            </c:ext>
          </c:extLst>
        </c:ser>
        <c:dLbls>
          <c:showLegendKey val="0"/>
          <c:showVal val="1"/>
          <c:showCatName val="0"/>
          <c:showSerName val="0"/>
          <c:showPercent val="0"/>
          <c:showBubbleSize val="0"/>
        </c:dLbls>
        <c:gapWidth val="84"/>
        <c:gapDepth val="53"/>
        <c:shape val="box"/>
        <c:axId val="618942608"/>
        <c:axId val="618939696"/>
        <c:axId val="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lt1">
                                <a:lumMod val="50000"/>
                              </a:schemeClr>
                            </a:solidFill>
                            <a:round/>
                          </a:ln>
                          <a:effectLst/>
                        </c:spPr>
                      </c15:leaderLines>
                    </c:ext>
                  </c:extLst>
                </c:dLbls>
                <c:cat>
                  <c:numRef>
                    <c:extLst>
                      <c:ex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c:ext uri="{02D57815-91ED-43cb-92C2-25804820EDAC}">
                        <c15:formulaRef>
                          <c15:sqref>Sheet1!$C$2:$C$8</c15:sqref>
                        </c15:formulaRef>
                      </c:ext>
                    </c:extLst>
                    <c:numCache>
                      <c:formatCode>General</c:formatCode>
                      <c:ptCount val="7"/>
                    </c:numCache>
                  </c:numRef>
                </c:val>
                <c:extLst>
                  <c:ext xmlns:c16="http://schemas.microsoft.com/office/drawing/2014/chart" uri="{C3380CC4-5D6E-409C-BE32-E72D297353CC}">
                    <c16:uniqueId val="{00000001-2C87-4510-8A62-7587C5E30E3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Column2</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xmlns:c15="http://schemas.microsoft.com/office/drawing/2012/chart">
                      <c:ext xmlns:c15="http://schemas.microsoft.com/office/drawing/2012/chart" uri="{02D57815-91ED-43cb-92C2-25804820EDAC}">
                        <c15:formulaRef>
                          <c15:sqref>Sheet1!$D$2:$D$8</c15:sqref>
                        </c15:formulaRef>
                      </c:ext>
                    </c:extLst>
                    <c:numCache>
                      <c:formatCode>General</c:formatCode>
                      <c:ptCount val="7"/>
                    </c:numCache>
                  </c:numRef>
                </c:val>
                <c:extLst xmlns:c15="http://schemas.microsoft.com/office/drawing/2012/chart">
                  <c:ext xmlns:c16="http://schemas.microsoft.com/office/drawing/2014/chart" uri="{C3380CC4-5D6E-409C-BE32-E72D297353CC}">
                    <c16:uniqueId val="{00000002-2C87-4510-8A62-7587C5E30E30}"/>
                  </c:ext>
                </c:extLst>
              </c15:ser>
            </c15:filteredBarSeries>
          </c:ext>
        </c:extLst>
      </c:bar3DChart>
      <c:catAx>
        <c:axId val="618942608"/>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18939696"/>
        <c:crosses val="autoZero"/>
        <c:auto val="1"/>
        <c:lblAlgn val="ctr"/>
        <c:lblOffset val="100"/>
        <c:noMultiLvlLbl val="0"/>
      </c:catAx>
      <c:valAx>
        <c:axId val="618939696"/>
        <c:scaling>
          <c:orientation val="minMax"/>
        </c:scaling>
        <c:delete val="1"/>
        <c:axPos val="l"/>
        <c:numFmt formatCode="&quot;$&quot;#,##0" sourceLinked="0"/>
        <c:majorTickMark val="out"/>
        <c:minorTickMark val="none"/>
        <c:tickLblPos val="nextTo"/>
        <c:crossAx val="6189426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Entry>
      <c:layout>
        <c:manualLayout>
          <c:xMode val="edge"/>
          <c:yMode val="edge"/>
          <c:x val="0.30384278888215899"/>
          <c:y val="2.4452648084515735E-2"/>
          <c:w val="0.3480115947045081"/>
          <c:h val="7.942867896262516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dk1">
          <a:tint val="75000"/>
        </a:schemeClr>
      </a:solidFill>
      <a:round/>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a:t>Donor-Advised Fund total contributions 2014-2018</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886216146058665E-2"/>
          <c:y val="0.11093310262025273"/>
          <c:w val="0.94168277042292792"/>
          <c:h val="0.76530794574477157"/>
        </c:manualLayout>
      </c:layout>
      <c:bar3DChart>
        <c:barDir val="col"/>
        <c:grouping val="clustered"/>
        <c:varyColors val="0"/>
        <c:ser>
          <c:idx val="0"/>
          <c:order val="0"/>
          <c:tx>
            <c:strRef>
              <c:f>Sheet1!$B$1</c:f>
              <c:strCache>
                <c:ptCount val="1"/>
                <c:pt idx="0">
                  <c:v>Annual Payout Rate</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f>Sheet1!$A$2:$A$8</c:f>
              <c:numCache>
                <c:formatCode>General</c:formatCode>
                <c:ptCount val="7"/>
                <c:pt idx="0">
                  <c:v>2014</c:v>
                </c:pt>
                <c:pt idx="1">
                  <c:v>2015</c:v>
                </c:pt>
                <c:pt idx="2">
                  <c:v>2016</c:v>
                </c:pt>
                <c:pt idx="3">
                  <c:v>2017</c:v>
                </c:pt>
                <c:pt idx="4">
                  <c:v>2018</c:v>
                </c:pt>
                <c:pt idx="5">
                  <c:v>2019</c:v>
                </c:pt>
                <c:pt idx="6">
                  <c:v>2020</c:v>
                </c:pt>
              </c:numCache>
            </c:numRef>
          </c:cat>
          <c:val>
            <c:numRef>
              <c:f>Sheet1!$B$2:$B$8</c:f>
              <c:numCache>
                <c:formatCode>0.00%</c:formatCode>
                <c:ptCount val="7"/>
                <c:pt idx="0">
                  <c:v>0.216</c:v>
                </c:pt>
                <c:pt idx="1">
                  <c:v>0.20300000000000001</c:v>
                </c:pt>
                <c:pt idx="2">
                  <c:v>0.20699999999999999</c:v>
                </c:pt>
                <c:pt idx="3">
                  <c:v>0.22800000000000001</c:v>
                </c:pt>
                <c:pt idx="4">
                  <c:v>0.21199999999999999</c:v>
                </c:pt>
                <c:pt idx="5">
                  <c:v>0.223</c:v>
                </c:pt>
                <c:pt idx="6">
                  <c:v>0.23799999999999999</c:v>
                </c:pt>
              </c:numCache>
            </c:numRef>
          </c:val>
          <c:extLst>
            <c:ext xmlns:c16="http://schemas.microsoft.com/office/drawing/2014/chart" uri="{C3380CC4-5D6E-409C-BE32-E72D297353CC}">
              <c16:uniqueId val="{00000000-2C87-4510-8A62-7587C5E30E30}"/>
            </c:ext>
          </c:extLst>
        </c:ser>
        <c:dLbls>
          <c:showLegendKey val="0"/>
          <c:showVal val="1"/>
          <c:showCatName val="0"/>
          <c:showSerName val="0"/>
          <c:showPercent val="0"/>
          <c:showBubbleSize val="0"/>
        </c:dLbls>
        <c:gapWidth val="84"/>
        <c:gapDepth val="53"/>
        <c:shape val="box"/>
        <c:axId val="618942608"/>
        <c:axId val="618939696"/>
        <c:axId val="0"/>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lt1">
                                <a:lumMod val="50000"/>
                              </a:schemeClr>
                            </a:solidFill>
                            <a:round/>
                          </a:ln>
                          <a:effectLst/>
                        </c:spPr>
                      </c15:leaderLines>
                    </c:ext>
                  </c:extLst>
                </c:dLbls>
                <c:cat>
                  <c:numRef>
                    <c:extLst>
                      <c:ex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c:ext uri="{02D57815-91ED-43cb-92C2-25804820EDAC}">
                        <c15:formulaRef>
                          <c15:sqref>Sheet1!$C$2:$C$8</c15:sqref>
                        </c15:formulaRef>
                      </c:ext>
                    </c:extLst>
                    <c:numCache>
                      <c:formatCode>General</c:formatCode>
                      <c:ptCount val="7"/>
                    </c:numCache>
                  </c:numRef>
                </c:val>
                <c:extLst>
                  <c:ext xmlns:c16="http://schemas.microsoft.com/office/drawing/2014/chart" uri="{C3380CC4-5D6E-409C-BE32-E72D297353CC}">
                    <c16:uniqueId val="{00000001-2C87-4510-8A62-7587C5E30E3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Column2</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Sheet1!$A$2:$A$8</c15:sqref>
                        </c15:formulaRef>
                      </c:ext>
                    </c:extLst>
                    <c:numCache>
                      <c:formatCode>General</c:formatCode>
                      <c:ptCount val="7"/>
                      <c:pt idx="0">
                        <c:v>2014</c:v>
                      </c:pt>
                      <c:pt idx="1">
                        <c:v>2015</c:v>
                      </c:pt>
                      <c:pt idx="2">
                        <c:v>2016</c:v>
                      </c:pt>
                      <c:pt idx="3">
                        <c:v>2017</c:v>
                      </c:pt>
                      <c:pt idx="4">
                        <c:v>2018</c:v>
                      </c:pt>
                      <c:pt idx="5">
                        <c:v>2019</c:v>
                      </c:pt>
                      <c:pt idx="6">
                        <c:v>2020</c:v>
                      </c:pt>
                    </c:numCache>
                  </c:numRef>
                </c:cat>
                <c:val>
                  <c:numRef>
                    <c:extLst xmlns:c15="http://schemas.microsoft.com/office/drawing/2012/chart">
                      <c:ext xmlns:c15="http://schemas.microsoft.com/office/drawing/2012/chart" uri="{02D57815-91ED-43cb-92C2-25804820EDAC}">
                        <c15:formulaRef>
                          <c15:sqref>Sheet1!$D$2:$D$8</c15:sqref>
                        </c15:formulaRef>
                      </c:ext>
                    </c:extLst>
                    <c:numCache>
                      <c:formatCode>General</c:formatCode>
                      <c:ptCount val="7"/>
                    </c:numCache>
                  </c:numRef>
                </c:val>
                <c:extLst xmlns:c15="http://schemas.microsoft.com/office/drawing/2012/chart">
                  <c:ext xmlns:c16="http://schemas.microsoft.com/office/drawing/2014/chart" uri="{C3380CC4-5D6E-409C-BE32-E72D297353CC}">
                    <c16:uniqueId val="{00000002-2C87-4510-8A62-7587C5E30E30}"/>
                  </c:ext>
                </c:extLst>
              </c15:ser>
            </c15:filteredBarSeries>
          </c:ext>
        </c:extLst>
      </c:bar3DChart>
      <c:catAx>
        <c:axId val="618942608"/>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2"/>
                </a:solidFill>
                <a:latin typeface="+mn-lt"/>
                <a:ea typeface="+mn-ea"/>
                <a:cs typeface="+mn-cs"/>
              </a:defRPr>
            </a:pPr>
            <a:endParaRPr lang="en-US"/>
          </a:p>
        </c:txPr>
        <c:crossAx val="618939696"/>
        <c:crosses val="autoZero"/>
        <c:auto val="1"/>
        <c:lblAlgn val="ctr"/>
        <c:lblOffset val="100"/>
        <c:noMultiLvlLbl val="0"/>
      </c:catAx>
      <c:valAx>
        <c:axId val="618939696"/>
        <c:scaling>
          <c:orientation val="minMax"/>
        </c:scaling>
        <c:delete val="1"/>
        <c:axPos val="l"/>
        <c:numFmt formatCode="&quot;$&quot;#,##0" sourceLinked="0"/>
        <c:majorTickMark val="out"/>
        <c:minorTickMark val="none"/>
        <c:tickLblPos val="nextTo"/>
        <c:crossAx val="6189426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Entry>
      <c:layout>
        <c:manualLayout>
          <c:xMode val="edge"/>
          <c:yMode val="edge"/>
          <c:x val="0.30384278888215899"/>
          <c:y val="2.4452648084515735E-2"/>
          <c:w val="0.23211387038158693"/>
          <c:h val="7.942867896262516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bg1"/>
    </a:solidFill>
    <a:ln w="6350" cap="flat" cmpd="sng" algn="ctr">
      <a:solidFill>
        <a:schemeClr val="dk1">
          <a:tint val="7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5.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6.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7.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8.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drawings/drawing1.xml><?xml version="1.0" encoding="utf-8"?>
<c:userShapes xmlns:c="http://schemas.openxmlformats.org/drawingml/2006/chart">
  <cdr:relSizeAnchor xmlns:cdr="http://schemas.openxmlformats.org/drawingml/2006/chartDrawing">
    <cdr:from>
      <cdr:x>0.0753</cdr:x>
      <cdr:y>0.46369</cdr:y>
    </cdr:from>
    <cdr:to>
      <cdr:x>0.16321</cdr:x>
      <cdr:y>0.70503</cdr:y>
    </cdr:to>
    <cdr:sp macro="" textlink="">
      <cdr:nvSpPr>
        <cdr:cNvPr id="2" name="TextBox 1"/>
        <cdr:cNvSpPr txBox="1"/>
      </cdr:nvSpPr>
      <cdr:spPr>
        <a:xfrm xmlns:a="http://schemas.openxmlformats.org/drawingml/2006/main">
          <a:off x="783167" y="17568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4.4%</a:t>
          </a:r>
        </a:p>
      </cdr:txBody>
    </cdr:sp>
  </cdr:relSizeAnchor>
  <cdr:relSizeAnchor xmlns:cdr="http://schemas.openxmlformats.org/drawingml/2006/chartDrawing">
    <cdr:from>
      <cdr:x>0.91209</cdr:x>
      <cdr:y>0</cdr:y>
    </cdr:from>
    <cdr:to>
      <cdr:x>1</cdr:x>
      <cdr:y>0.24134</cdr:y>
    </cdr:to>
    <cdr:sp macro="" textlink="">
      <cdr:nvSpPr>
        <cdr:cNvPr id="3" name="TextBox 2"/>
        <cdr:cNvSpPr txBox="1"/>
      </cdr:nvSpPr>
      <cdr:spPr>
        <a:xfrm xmlns:a="http://schemas.openxmlformats.org/drawingml/2006/main">
          <a:off x="9486922" y="0"/>
          <a:ext cx="914378" cy="9143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0.82647</cdr:x>
      <cdr:y>0.0419</cdr:y>
    </cdr:from>
    <cdr:to>
      <cdr:x>1</cdr:x>
      <cdr:y>0.27598</cdr:y>
    </cdr:to>
    <cdr:sp macro="" textlink="">
      <cdr:nvSpPr>
        <cdr:cNvPr id="4" name="TextBox 3"/>
        <cdr:cNvSpPr txBox="1"/>
      </cdr:nvSpPr>
      <cdr:spPr>
        <a:xfrm xmlns:a="http://schemas.openxmlformats.org/drawingml/2006/main">
          <a:off x="8596313" y="158751"/>
          <a:ext cx="1804987" cy="8868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12.7%</a:t>
          </a:r>
        </a:p>
      </cdr:txBody>
    </cdr:sp>
  </cdr:relSizeAnchor>
  <cdr:relSizeAnchor xmlns:cdr="http://schemas.openxmlformats.org/drawingml/2006/chartDrawing">
    <cdr:from>
      <cdr:x>0.45604</cdr:x>
      <cdr:y>0.37933</cdr:y>
    </cdr:from>
    <cdr:to>
      <cdr:x>0.54396</cdr:x>
      <cdr:y>0.62067</cdr:y>
    </cdr:to>
    <cdr:sp macro="" textlink="">
      <cdr:nvSpPr>
        <cdr:cNvPr id="5" name="TextBox 4">
          <a:extLst xmlns:a="http://schemas.openxmlformats.org/drawingml/2006/main">
            <a:ext uri="{FF2B5EF4-FFF2-40B4-BE49-F238E27FC236}">
              <a16:creationId xmlns:a16="http://schemas.microsoft.com/office/drawing/2014/main" id="{F2082447-C7A2-42F4-86F1-4381572787BF}"/>
            </a:ext>
          </a:extLst>
        </cdr:cNvPr>
        <cdr:cNvSpPr txBox="1"/>
      </cdr:nvSpPr>
      <cdr:spPr>
        <a:xfrm xmlns:a="http://schemas.openxmlformats.org/drawingml/2006/main">
          <a:off x="4743450" y="1437217"/>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0.90064</cdr:x>
      <cdr:y>0.3021</cdr:y>
    </cdr:from>
    <cdr:to>
      <cdr:x>0.97756</cdr:x>
      <cdr:y>0.41899</cdr:y>
    </cdr:to>
    <cdr:sp macro="" textlink="">
      <cdr:nvSpPr>
        <cdr:cNvPr id="6" name="TextBox 5">
          <a:extLst xmlns:a="http://schemas.openxmlformats.org/drawingml/2006/main">
            <a:ext uri="{FF2B5EF4-FFF2-40B4-BE49-F238E27FC236}">
              <a16:creationId xmlns:a16="http://schemas.microsoft.com/office/drawing/2014/main" id="{6002B837-0F62-4EB6-841F-1466A78DA4EC}"/>
            </a:ext>
          </a:extLst>
        </cdr:cNvPr>
        <cdr:cNvSpPr txBox="1"/>
      </cdr:nvSpPr>
      <cdr:spPr>
        <a:xfrm xmlns:a="http://schemas.openxmlformats.org/drawingml/2006/main">
          <a:off x="9367839" y="1144589"/>
          <a:ext cx="800100" cy="442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10.1%</a:t>
          </a:r>
        </a:p>
      </cdr:txBody>
    </cdr:sp>
  </cdr:relSizeAnchor>
</c:userShapes>
</file>

<file path=ppt/drawings/drawing2.xml><?xml version="1.0" encoding="utf-8"?>
<c:userShapes xmlns:c="http://schemas.openxmlformats.org/drawingml/2006/chart">
  <cdr:relSizeAnchor xmlns:cdr="http://schemas.openxmlformats.org/drawingml/2006/chartDrawing">
    <cdr:from>
      <cdr:x>0.12414</cdr:x>
      <cdr:y>0.36983</cdr:y>
    </cdr:from>
    <cdr:to>
      <cdr:x>0.21205</cdr:x>
      <cdr:y>0.61117</cdr:y>
    </cdr:to>
    <cdr:sp macro="" textlink="">
      <cdr:nvSpPr>
        <cdr:cNvPr id="2" name="TextBox 1"/>
        <cdr:cNvSpPr txBox="1"/>
      </cdr:nvSpPr>
      <cdr:spPr>
        <a:xfrm xmlns:a="http://schemas.openxmlformats.org/drawingml/2006/main">
          <a:off x="1291167" y="14012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dr:relSizeAnchor xmlns:cdr="http://schemas.openxmlformats.org/drawingml/2006/chartDrawing">
    <cdr:from>
      <cdr:x>0.79976</cdr:x>
      <cdr:y>0.10615</cdr:y>
    </cdr:from>
    <cdr:to>
      <cdr:x>0.88767</cdr:x>
      <cdr:y>0.34749</cdr:y>
    </cdr:to>
    <cdr:sp macro="" textlink="">
      <cdr:nvSpPr>
        <cdr:cNvPr id="3" name="TextBox 2"/>
        <cdr:cNvSpPr txBox="1"/>
      </cdr:nvSpPr>
      <cdr:spPr>
        <a:xfrm xmlns:a="http://schemas.openxmlformats.org/drawingml/2006/main">
          <a:off x="8318500" y="4021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0.12414</cdr:x>
      <cdr:y>0.36983</cdr:y>
    </cdr:from>
    <cdr:to>
      <cdr:x>0.21205</cdr:x>
      <cdr:y>0.61117</cdr:y>
    </cdr:to>
    <cdr:sp macro="" textlink="">
      <cdr:nvSpPr>
        <cdr:cNvPr id="2" name="TextBox 1"/>
        <cdr:cNvSpPr txBox="1"/>
      </cdr:nvSpPr>
      <cdr:spPr>
        <a:xfrm xmlns:a="http://schemas.openxmlformats.org/drawingml/2006/main">
          <a:off x="1291167" y="14012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dr:relSizeAnchor xmlns:cdr="http://schemas.openxmlformats.org/drawingml/2006/chartDrawing">
    <cdr:from>
      <cdr:x>0.79976</cdr:x>
      <cdr:y>0.10615</cdr:y>
    </cdr:from>
    <cdr:to>
      <cdr:x>0.88767</cdr:x>
      <cdr:y>0.34749</cdr:y>
    </cdr:to>
    <cdr:sp macro="" textlink="">
      <cdr:nvSpPr>
        <cdr:cNvPr id="3" name="TextBox 2"/>
        <cdr:cNvSpPr txBox="1"/>
      </cdr:nvSpPr>
      <cdr:spPr>
        <a:xfrm xmlns:a="http://schemas.openxmlformats.org/drawingml/2006/main">
          <a:off x="8318500" y="4021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userShapes>
</file>

<file path=ppt/drawings/drawing4.xml><?xml version="1.0" encoding="utf-8"?>
<c:userShapes xmlns:c="http://schemas.openxmlformats.org/drawingml/2006/chart">
  <cdr:relSizeAnchor xmlns:cdr="http://schemas.openxmlformats.org/drawingml/2006/chartDrawing">
    <cdr:from>
      <cdr:x>0.12414</cdr:x>
      <cdr:y>0.36983</cdr:y>
    </cdr:from>
    <cdr:to>
      <cdr:x>0.21205</cdr:x>
      <cdr:y>0.61117</cdr:y>
    </cdr:to>
    <cdr:sp macro="" textlink="">
      <cdr:nvSpPr>
        <cdr:cNvPr id="2" name="TextBox 1"/>
        <cdr:cNvSpPr txBox="1"/>
      </cdr:nvSpPr>
      <cdr:spPr>
        <a:xfrm xmlns:a="http://schemas.openxmlformats.org/drawingml/2006/main">
          <a:off x="1291167" y="14012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dr:relSizeAnchor xmlns:cdr="http://schemas.openxmlformats.org/drawingml/2006/chartDrawing">
    <cdr:from>
      <cdr:x>0.79976</cdr:x>
      <cdr:y>0.10615</cdr:y>
    </cdr:from>
    <cdr:to>
      <cdr:x>0.88767</cdr:x>
      <cdr:y>0.34749</cdr:y>
    </cdr:to>
    <cdr:sp macro="" textlink="">
      <cdr:nvSpPr>
        <cdr:cNvPr id="3" name="TextBox 2"/>
        <cdr:cNvSpPr txBox="1"/>
      </cdr:nvSpPr>
      <cdr:spPr>
        <a:xfrm xmlns:a="http://schemas.openxmlformats.org/drawingml/2006/main">
          <a:off x="8318500" y="4021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0.12414</cdr:x>
      <cdr:y>0.36983</cdr:y>
    </cdr:from>
    <cdr:to>
      <cdr:x>0.21205</cdr:x>
      <cdr:y>0.61117</cdr:y>
    </cdr:to>
    <cdr:sp macro="" textlink="">
      <cdr:nvSpPr>
        <cdr:cNvPr id="2" name="TextBox 1"/>
        <cdr:cNvSpPr txBox="1"/>
      </cdr:nvSpPr>
      <cdr:spPr>
        <a:xfrm xmlns:a="http://schemas.openxmlformats.org/drawingml/2006/main">
          <a:off x="1291167" y="14012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dr:relSizeAnchor xmlns:cdr="http://schemas.openxmlformats.org/drawingml/2006/chartDrawing">
    <cdr:from>
      <cdr:x>0.79976</cdr:x>
      <cdr:y>0.10615</cdr:y>
    </cdr:from>
    <cdr:to>
      <cdr:x>0.88767</cdr:x>
      <cdr:y>0.34749</cdr:y>
    </cdr:to>
    <cdr:sp macro="" textlink="">
      <cdr:nvSpPr>
        <cdr:cNvPr id="3" name="TextBox 2"/>
        <cdr:cNvSpPr txBox="1"/>
      </cdr:nvSpPr>
      <cdr:spPr>
        <a:xfrm xmlns:a="http://schemas.openxmlformats.org/drawingml/2006/main">
          <a:off x="8318500" y="4021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userShapes>
</file>

<file path=ppt/drawings/drawing6.xml><?xml version="1.0" encoding="utf-8"?>
<c:userShapes xmlns:c="http://schemas.openxmlformats.org/drawingml/2006/chart">
  <cdr:relSizeAnchor xmlns:cdr="http://schemas.openxmlformats.org/drawingml/2006/chartDrawing">
    <cdr:from>
      <cdr:x>0.12414</cdr:x>
      <cdr:y>0.36983</cdr:y>
    </cdr:from>
    <cdr:to>
      <cdr:x>0.21205</cdr:x>
      <cdr:y>0.61117</cdr:y>
    </cdr:to>
    <cdr:sp macro="" textlink="">
      <cdr:nvSpPr>
        <cdr:cNvPr id="2" name="TextBox 1"/>
        <cdr:cNvSpPr txBox="1"/>
      </cdr:nvSpPr>
      <cdr:spPr>
        <a:xfrm xmlns:a="http://schemas.openxmlformats.org/drawingml/2006/main">
          <a:off x="1291167" y="140123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dr:relSizeAnchor xmlns:cdr="http://schemas.openxmlformats.org/drawingml/2006/chartDrawing">
    <cdr:from>
      <cdr:x>0.79976</cdr:x>
      <cdr:y>0.10615</cdr:y>
    </cdr:from>
    <cdr:to>
      <cdr:x>0.88767</cdr:x>
      <cdr:y>0.34749</cdr:y>
    </cdr:to>
    <cdr:sp macro="" textlink="">
      <cdr:nvSpPr>
        <cdr:cNvPr id="3" name="TextBox 2"/>
        <cdr:cNvSpPr txBox="1"/>
      </cdr:nvSpPr>
      <cdr:spPr>
        <a:xfrm xmlns:a="http://schemas.openxmlformats.org/drawingml/2006/main">
          <a:off x="8318500" y="4021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89D6EBA-F61F-473E-9404-E244D5DEFEC8}" type="datetimeFigureOut">
              <a:rPr lang="en-US" smtClean="0"/>
              <a:t>08/26/2022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1EF5153-6B58-4F99-B831-CF144D959713}" type="slidenum">
              <a:rPr lang="en-US" smtClean="0"/>
              <a:t>‹#›</a:t>
            </a:fld>
            <a:endParaRPr lang="en-US" dirty="0"/>
          </a:p>
        </p:txBody>
      </p:sp>
    </p:spTree>
    <p:extLst>
      <p:ext uri="{BB962C8B-B14F-4D97-AF65-F5344CB8AC3E}">
        <p14:creationId xmlns:p14="http://schemas.microsoft.com/office/powerpoint/2010/main" val="81172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2E48E3-D0AD-470D-B331-F77391019D5F}" type="datetimeFigureOut">
              <a:rPr lang="en-US" smtClean="0"/>
              <a:t>08/26/2022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741EE86-BA97-446A-81BA-90B33C5446E2}" type="slidenum">
              <a:rPr lang="en-US" smtClean="0"/>
              <a:t>‹#›</a:t>
            </a:fld>
            <a:endParaRPr lang="en-US" dirty="0"/>
          </a:p>
        </p:txBody>
      </p:sp>
    </p:spTree>
    <p:extLst>
      <p:ext uri="{BB962C8B-B14F-4D97-AF65-F5344CB8AC3E}">
        <p14:creationId xmlns:p14="http://schemas.microsoft.com/office/powerpoint/2010/main" val="1722111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FF0000"/>
                </a:solidFill>
              </a:rPr>
              <a:t>[Speaker:</a:t>
            </a:r>
            <a:r>
              <a:rPr lang="en-US" baseline="0" dirty="0">
                <a:solidFill>
                  <a:srgbClr val="FF0000"/>
                </a:solidFill>
              </a:rPr>
              <a:t> insert name(s), title(s) and date.  Delete all unused text boxes.]</a:t>
            </a:r>
          </a:p>
          <a:p>
            <a:pPr defTabSz="931774">
              <a:defRPr/>
            </a:pPr>
            <a:endParaRPr lang="en-US" baseline="0" dirty="0">
              <a:solidFill>
                <a:srgbClr val="FF0000"/>
              </a:solidFill>
            </a:endParaRPr>
          </a:p>
          <a:p>
            <a:r>
              <a:rPr lang="en-US" dirty="0"/>
              <a:t>Charities play a critical role in our society, touching and transforming millions of lives.</a:t>
            </a:r>
          </a:p>
          <a:p>
            <a:r>
              <a:rPr lang="en-US" dirty="0"/>
              <a:t>As demand for their services grows, charities are challenged with finding the resources to meet that demand.</a:t>
            </a:r>
          </a:p>
          <a:p>
            <a:endParaRPr lang="en-US" dirty="0"/>
          </a:p>
          <a:p>
            <a:r>
              <a:rPr lang="en-US" dirty="0"/>
              <a:t>The decades ahead will see a significant transfer of wealth between generations. Effective charitable planning strategies are available to help donors maximize the impact of their giving.</a:t>
            </a:r>
            <a:r>
              <a:rPr lang="en-US" baseline="0" dirty="0"/>
              <a:t>  </a:t>
            </a:r>
            <a:r>
              <a:rPr lang="en-US" dirty="0"/>
              <a:t>Developing a thoughtful, long-term approach for charitable giving is the best way to make your charitable gifts go further.</a:t>
            </a:r>
          </a:p>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1</a:t>
            </a:fld>
            <a:endParaRPr lang="en-US" dirty="0"/>
          </a:p>
        </p:txBody>
      </p:sp>
    </p:spTree>
    <p:extLst>
      <p:ext uri="{BB962C8B-B14F-4D97-AF65-F5344CB8AC3E}">
        <p14:creationId xmlns:p14="http://schemas.microsoft.com/office/powerpoint/2010/main" val="1442667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pitchFamily="-110" charset="0"/>
                <a:ea typeface="ＭＳ Ｐゴシック" charset="-128"/>
                <a:cs typeface="ＭＳ Ｐゴシック" charset="-128"/>
              </a:rPr>
              <a:t>Testamentary bequests occur at or after the death of the donor. They give the donor full and unlimited access to the gifted property prior to death. Testamentary gifts are often made in a will or through a revocable living trust. A charity can also be named as the beneficiary of a life insurance policy or a retirement plan or account. By making the charitable organization the owner and beneficiary of a life insurance policy, a donor can leverage current dollars into a significantly larger charitable gift.</a:t>
            </a:r>
          </a:p>
          <a:p>
            <a:r>
              <a:rPr lang="en-US" dirty="0">
                <a:latin typeface="Times" pitchFamily="-110" charset="0"/>
                <a:ea typeface="ＭＳ Ｐゴシック" charset="-128"/>
                <a:cs typeface="ＭＳ Ｐゴシック" charset="-128"/>
              </a:rPr>
              <a:t>Donors receive an unlimited estate tax deduction for property left to charity in a will. Testamentary bequests may also have some income tax advantages if the asset generates income. Annuities and retirement benefits are examples of income-generating assets.</a:t>
            </a:r>
          </a:p>
          <a:p>
            <a:endParaRPr lang="en-US" dirty="0">
              <a:latin typeface="Times" pitchFamily="-110" charset="0"/>
              <a:ea typeface="ＭＳ Ｐゴシック" charset="-128"/>
              <a:cs typeface="ＭＳ Ｐゴシック" charset="-128"/>
            </a:endParaRPr>
          </a:p>
          <a:p>
            <a:r>
              <a:rPr lang="en-US" b="1" dirty="0">
                <a:latin typeface="Times" pitchFamily="-110" charset="0"/>
                <a:ea typeface="ＭＳ Ｐゴシック" charset="-128"/>
                <a:cs typeface="ＭＳ Ｐゴシック" charset="-128"/>
              </a:rPr>
              <a:t>Benefits of testamentary bequests:</a:t>
            </a:r>
          </a:p>
          <a:p>
            <a:r>
              <a:rPr lang="en-US" dirty="0">
                <a:latin typeface="Times" pitchFamily="-110" charset="0"/>
                <a:ea typeface="ＭＳ Ｐゴシック" charset="-128"/>
                <a:cs typeface="ＭＳ Ｐゴシック" charset="-128"/>
              </a:rPr>
              <a:t>• Establish a legacy of philanthropy</a:t>
            </a:r>
          </a:p>
          <a:p>
            <a:r>
              <a:rPr lang="en-US" dirty="0">
                <a:latin typeface="Times" pitchFamily="-110" charset="0"/>
                <a:ea typeface="ＭＳ Ｐゴシック" charset="-128"/>
                <a:cs typeface="ＭＳ Ｐゴシック" charset="-128"/>
              </a:rPr>
              <a:t>• Unlimited estate tax deduction</a:t>
            </a:r>
          </a:p>
          <a:p>
            <a:r>
              <a:rPr lang="en-US" dirty="0">
                <a:latin typeface="Times" pitchFamily="-110" charset="0"/>
                <a:ea typeface="ＭＳ Ｐゴシック" charset="-128"/>
                <a:cs typeface="ＭＳ Ｐゴシック" charset="-128"/>
              </a:rPr>
              <a:t>• Leverage gifts through life insurance to make a larger impact</a:t>
            </a:r>
          </a:p>
          <a:p>
            <a:r>
              <a:rPr lang="en-US" dirty="0">
                <a:latin typeface="Times" pitchFamily="-110" charset="0"/>
                <a:ea typeface="ＭＳ Ｐゴシック" charset="-128"/>
                <a:cs typeface="ＭＳ Ｐゴシック" charset="-128"/>
              </a:rPr>
              <a:t>• Donors have access to property or assets during their lifetime</a:t>
            </a:r>
          </a:p>
          <a:p>
            <a:r>
              <a:rPr lang="en-US" dirty="0">
                <a:latin typeface="Times" pitchFamily="-110" charset="0"/>
                <a:ea typeface="ＭＳ Ｐゴシック" charset="-128"/>
                <a:cs typeface="ＭＳ Ｐゴシック" charset="-128"/>
              </a:rPr>
              <a:t>• Potential income tax deduction, depending on type of donation  </a:t>
            </a:r>
            <a:r>
              <a:rPr lang="en-US" dirty="0">
                <a:latin typeface="Times" pitchFamily="-110" charset="0"/>
                <a:ea typeface="ＭＳ Ｐゴシック" charset="-128"/>
                <a:cs typeface="ＭＳ Ｐゴシック" charset="-128"/>
                <a:sym typeface="Wingdings" panose="05000000000000000000" pitchFamily="2" charset="2"/>
              </a:rPr>
              <a:t> retained life estate for example</a:t>
            </a:r>
            <a:endParaRPr lang="en-US" dirty="0">
              <a:latin typeface="Times" pitchFamily="-110" charset="0"/>
              <a:ea typeface="ＭＳ Ｐゴシック" charset="-128"/>
              <a:cs typeface="ＭＳ Ｐゴシック" charset="-128"/>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10</a:t>
            </a:fld>
            <a:endParaRPr lang="en-US" dirty="0"/>
          </a:p>
        </p:txBody>
      </p:sp>
    </p:spTree>
    <p:extLst>
      <p:ext uri="{BB962C8B-B14F-4D97-AF65-F5344CB8AC3E}">
        <p14:creationId xmlns:p14="http://schemas.microsoft.com/office/powerpoint/2010/main" val="1497126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Testamentary bequest or naming a charity as a beneficiary are</a:t>
            </a:r>
            <a:r>
              <a:rPr lang="en-US" baseline="0" dirty="0"/>
              <a:t> examples of a planned gifts.</a:t>
            </a:r>
          </a:p>
          <a:p>
            <a:endParaRPr lang="en-US" baseline="0" dirty="0"/>
          </a:p>
          <a:p>
            <a:r>
              <a:rPr lang="en-US" baseline="0" dirty="0"/>
              <a:t>Charitable Gift Annuities are issued by the charity and the donor needs to work with the charity to establish one.  Charitable gift annuities are not issued directly by commercial insurance companies.</a:t>
            </a:r>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11</a:t>
            </a:fld>
            <a:endParaRPr lang="en-US" dirty="0"/>
          </a:p>
        </p:txBody>
      </p:sp>
    </p:spTree>
    <p:extLst>
      <p:ext uri="{BB962C8B-B14F-4D97-AF65-F5344CB8AC3E}">
        <p14:creationId xmlns:p14="http://schemas.microsoft.com/office/powerpoint/2010/main" val="2228641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12</a:t>
            </a:fld>
            <a:endParaRPr lang="en-US" dirty="0"/>
          </a:p>
        </p:txBody>
      </p:sp>
    </p:spTree>
    <p:extLst>
      <p:ext uri="{BB962C8B-B14F-4D97-AF65-F5344CB8AC3E}">
        <p14:creationId xmlns:p14="http://schemas.microsoft.com/office/powerpoint/2010/main" val="3155511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Charitable gifts provide different levels of tax treatment, depending on the type of asset or property donated.</a:t>
            </a:r>
          </a:p>
          <a:p>
            <a:endParaRPr lang="en-US" dirty="0"/>
          </a:p>
          <a:p>
            <a:r>
              <a:rPr lang="en-US" b="1" dirty="0"/>
              <a:t>Income tax deduction. </a:t>
            </a:r>
            <a:r>
              <a:rPr lang="en-US" dirty="0"/>
              <a:t>Donors can take income tax deductions for gifts to qualifying charities. IRS rules do not allow deductions for services, gifts to specific individuals, charitable loans, “quid pro quo” gifts, partial interest (with some exceptions) and contingent gifts.</a:t>
            </a:r>
          </a:p>
          <a:p>
            <a:endParaRPr lang="en-US" dirty="0"/>
          </a:p>
          <a:p>
            <a:r>
              <a:rPr lang="en-US" dirty="0"/>
              <a:t>Generally, the deduction is limited to 60 percent of the donor’s Adjusted Gross Income (AGI) in the year of the gift. If the gift’s value exceeds 60 percent, the excess can be deducted over the following five years.</a:t>
            </a:r>
          </a:p>
        </p:txBody>
      </p:sp>
      <p:sp>
        <p:nvSpPr>
          <p:cNvPr id="4" name="Slide Number Placeholder 3"/>
          <p:cNvSpPr>
            <a:spLocks noGrp="1"/>
          </p:cNvSpPr>
          <p:nvPr>
            <p:ph type="sldNum" sz="quarter" idx="10"/>
          </p:nvPr>
        </p:nvSpPr>
        <p:spPr/>
        <p:txBody>
          <a:bodyPr/>
          <a:lstStyle/>
          <a:p>
            <a:fld id="{A0478C38-D16C-4D93-9539-5E5A2825F6D1}" type="slidenum">
              <a:rPr lang="en-US" smtClean="0"/>
              <a:t>13</a:t>
            </a:fld>
            <a:endParaRPr lang="en-US" dirty="0"/>
          </a:p>
        </p:txBody>
      </p:sp>
    </p:spTree>
    <p:extLst>
      <p:ext uri="{BB962C8B-B14F-4D97-AF65-F5344CB8AC3E}">
        <p14:creationId xmlns:p14="http://schemas.microsoft.com/office/powerpoint/2010/main" val="2195156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pitchFamily="-110" charset="0"/>
                <a:ea typeface="ＭＳ Ｐゴシック" charset="-128"/>
                <a:cs typeface="ＭＳ Ｐゴシック" charset="-128"/>
              </a:rPr>
              <a:t>Charitable gifts provide different levels of tax treatment depending on the type of asset or property donated.</a:t>
            </a:r>
          </a:p>
          <a:p>
            <a:endParaRPr lang="en-US" b="1" dirty="0">
              <a:latin typeface="Times" pitchFamily="-110" charset="0"/>
              <a:ea typeface="ＭＳ Ｐゴシック" charset="-128"/>
              <a:cs typeface="ＭＳ Ｐゴシック" charset="-128"/>
            </a:endParaRPr>
          </a:p>
          <a:p>
            <a:r>
              <a:rPr lang="en-US" b="1" dirty="0">
                <a:latin typeface="Times" pitchFamily="-110" charset="0"/>
                <a:ea typeface="ＭＳ Ｐゴシック" charset="-128"/>
                <a:cs typeface="ＭＳ Ｐゴシック" charset="-128"/>
              </a:rPr>
              <a:t>Income tax deduction</a:t>
            </a:r>
            <a:r>
              <a:rPr lang="en-US" dirty="0">
                <a:latin typeface="Times" pitchFamily="-110" charset="0"/>
                <a:ea typeface="ＭＳ Ｐゴシック" charset="-128"/>
                <a:cs typeface="ＭＳ Ｐゴシック" charset="-128"/>
              </a:rPr>
              <a:t>. Donors can take income tax deductions for gifts to qualifying charities. IRS rules do not allow deductions for services, gifts to specific individuals, charitable loans, “quid pro quo” gifts, partial interest (with some exceptions) or contingent gifts.</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Pursuant to the Tax Cuts and Jobs Act, the deduction is limited to 60 percent of the donor’s Adjusted Gross Income (AGI) in the year of the gift. If the gift’s value exceeds 60 percent, the excess can be deducted over the following five years. The deduction will return to 50 percent of the donor’s AGI beginning January 1, 2026. There are two IRS rules that may limit the deduction amount depending on (1) the type of property donated and (2) whether the donation is made to a public or private charity. The chart identifies the income tax limits for different types of property given to a public charity.</a:t>
            </a:r>
          </a:p>
          <a:p>
            <a:endParaRPr lang="en-US" b="1" dirty="0">
              <a:latin typeface="Times" pitchFamily="-110" charset="0"/>
              <a:ea typeface="ＭＳ Ｐゴシック" charset="-128"/>
              <a:cs typeface="ＭＳ Ｐゴシック" charset="-128"/>
            </a:endParaRPr>
          </a:p>
          <a:p>
            <a:r>
              <a:rPr lang="en-US" b="1" dirty="0">
                <a:latin typeface="Times" pitchFamily="-110" charset="0"/>
                <a:ea typeface="ＭＳ Ｐゴシック" charset="-128"/>
                <a:cs typeface="ＭＳ Ｐゴシック" charset="-128"/>
              </a:rPr>
              <a:t>Gift tax charitable deduction. </a:t>
            </a:r>
            <a:r>
              <a:rPr lang="en-US" dirty="0">
                <a:latin typeface="Times" pitchFamily="-110" charset="0"/>
                <a:ea typeface="ＭＳ Ｐゴシック" charset="-128"/>
                <a:cs typeface="ＭＳ Ｐゴシック" charset="-128"/>
              </a:rPr>
              <a:t>The Internal Revenue Code allows donors to take an unlimited gift tax charitable deduction for lifetime gifts. Donors may not impose conditions, restrictions or contingencies upon the lifetime gift that may defeat the</a:t>
            </a:r>
          </a:p>
          <a:p>
            <a:r>
              <a:rPr lang="en-US" dirty="0">
                <a:latin typeface="Times" pitchFamily="-110" charset="0"/>
                <a:ea typeface="ＭＳ Ｐゴシック" charset="-128"/>
                <a:cs typeface="ＭＳ Ｐゴシック" charset="-128"/>
              </a:rPr>
              <a:t>purpose of the contribution.</a:t>
            </a:r>
          </a:p>
          <a:p>
            <a:endParaRPr lang="en-US" dirty="0">
              <a:latin typeface="Times" pitchFamily="-110" charset="0"/>
              <a:ea typeface="ＭＳ Ｐゴシック" charset="-128"/>
              <a:cs typeface="ＭＳ Ｐゴシック" charset="-128"/>
            </a:endParaRPr>
          </a:p>
          <a:p>
            <a:r>
              <a:rPr lang="en-US" b="1" dirty="0">
                <a:latin typeface="Times" pitchFamily="-110" charset="0"/>
                <a:ea typeface="ＭＳ Ｐゴシック" charset="-128"/>
                <a:cs typeface="ＭＳ Ｐゴシック" charset="-128"/>
              </a:rPr>
              <a:t>Estate tax charitable deduction. </a:t>
            </a:r>
            <a:r>
              <a:rPr lang="en-US" dirty="0">
                <a:latin typeface="Times" pitchFamily="-110" charset="0"/>
                <a:ea typeface="ＭＳ Ｐゴシック" charset="-128"/>
                <a:cs typeface="ＭＳ Ｐゴシック" charset="-128"/>
              </a:rPr>
              <a:t>The Internal Revenue Code allows a decedent’s estate a charitable deduction for any testamentary transfers to a charitable organization. There are no limits to the amount of the allowable deduction as there are for the income tax deduction.</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14</a:t>
            </a:fld>
            <a:endParaRPr lang="en-US" dirty="0"/>
          </a:p>
        </p:txBody>
      </p:sp>
    </p:spTree>
    <p:extLst>
      <p:ext uri="{BB962C8B-B14F-4D97-AF65-F5344CB8AC3E}">
        <p14:creationId xmlns:p14="http://schemas.microsoft.com/office/powerpoint/2010/main" val="3869087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Gift tax charitable deduction. </a:t>
            </a:r>
            <a:r>
              <a:rPr lang="en-US" dirty="0"/>
              <a:t>The Internal Revenue Code allows donors to take an unlimited gift tax charitable deduction for lifetime gifts. Donors may not impose conditions, restrictions or contingencies upon the lifetime gift that may defeat the purpose of the contribution.  In</a:t>
            </a:r>
            <a:r>
              <a:rPr lang="en-US" baseline="0" dirty="0"/>
              <a:t> other words, donors do not have to worry about paying gift tax on gifts to qualifying charities like they do on gifts to individuals.</a:t>
            </a:r>
            <a:endParaRPr lang="en-US" dirty="0"/>
          </a:p>
          <a:p>
            <a:endParaRPr lang="en-US" b="1" dirty="0"/>
          </a:p>
          <a:p>
            <a:r>
              <a:rPr lang="en-US" b="1" dirty="0"/>
              <a:t>Estate tax charitable deduction. </a:t>
            </a:r>
            <a:r>
              <a:rPr lang="en-US" dirty="0"/>
              <a:t>The Internal Revenue Code allows a decedent’s estate a charitable deduction for any testamentary transfers to a charitable organization. There are no limits to the amount of the allowable deduction as there are for the income tax deduction. Although frequently called an “unlimited” deduction, the Code limits the estate tax deduction to the total amount included in the decedent’s gross estate upon his or her death.</a:t>
            </a:r>
          </a:p>
        </p:txBody>
      </p:sp>
      <p:sp>
        <p:nvSpPr>
          <p:cNvPr id="4" name="Slide Number Placeholder 3"/>
          <p:cNvSpPr>
            <a:spLocks noGrp="1"/>
          </p:cNvSpPr>
          <p:nvPr>
            <p:ph type="sldNum" sz="quarter" idx="10"/>
          </p:nvPr>
        </p:nvSpPr>
        <p:spPr/>
        <p:txBody>
          <a:bodyPr/>
          <a:lstStyle/>
          <a:p>
            <a:fld id="{A0478C38-D16C-4D93-9539-5E5A2825F6D1}" type="slidenum">
              <a:rPr lang="en-US" smtClean="0"/>
              <a:t>15</a:t>
            </a:fld>
            <a:endParaRPr lang="en-US" dirty="0"/>
          </a:p>
        </p:txBody>
      </p:sp>
    </p:spTree>
    <p:extLst>
      <p:ext uri="{BB962C8B-B14F-4D97-AF65-F5344CB8AC3E}">
        <p14:creationId xmlns:p14="http://schemas.microsoft.com/office/powerpoint/2010/main" val="1588883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r>
              <a:rPr lang="en-US" dirty="0"/>
              <a:t>Life insurance can be a suitable component of a charitable giving strategy. Donors and institutions may be able to effectively use the power of life insurance to protect their future. </a:t>
            </a:r>
          </a:p>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16</a:t>
            </a:fld>
            <a:endParaRPr lang="en-US" dirty="0"/>
          </a:p>
        </p:txBody>
      </p:sp>
    </p:spTree>
    <p:extLst>
      <p:ext uri="{BB962C8B-B14F-4D97-AF65-F5344CB8AC3E}">
        <p14:creationId xmlns:p14="http://schemas.microsoft.com/office/powerpoint/2010/main" val="3879732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people</a:t>
            </a:r>
            <a:r>
              <a:rPr lang="en-US" baseline="0" dirty="0"/>
              <a:t> find life insurance as an effective tool for leaving a legacy to charities.  Let’s Look at the benefits and considerations to this approach.</a:t>
            </a:r>
          </a:p>
          <a:p>
            <a:endParaRPr lang="en-US" dirty="0"/>
          </a:p>
          <a:p>
            <a:r>
              <a:rPr lang="en-US" dirty="0"/>
              <a:t>Benefits of life insurance</a:t>
            </a:r>
          </a:p>
          <a:p>
            <a:pPr marL="174708" indent="-174708">
              <a:buFont typeface="Arial" panose="020B0604020202020204" pitchFamily="34" charset="0"/>
              <a:buChar char="•"/>
            </a:pPr>
            <a:r>
              <a:rPr lang="en-US" dirty="0"/>
              <a:t>A relatively small amount of premium can provide a large gift.</a:t>
            </a:r>
          </a:p>
          <a:p>
            <a:pPr marL="174708" indent="-174708">
              <a:buFont typeface="Arial" panose="020B0604020202020204" pitchFamily="34" charset="0"/>
              <a:buChar char="•"/>
            </a:pPr>
            <a:r>
              <a:rPr lang="en-US" dirty="0"/>
              <a:t>No trusts or trust administration required.</a:t>
            </a:r>
          </a:p>
          <a:p>
            <a:pPr marL="174708" indent="-174708">
              <a:buFont typeface="Arial" panose="020B0604020202020204" pitchFamily="34" charset="0"/>
              <a:buChar char="•"/>
            </a:pPr>
            <a:r>
              <a:rPr lang="en-US" dirty="0"/>
              <a:t>Minimizes the risk that the gift will be contested.</a:t>
            </a:r>
          </a:p>
          <a:p>
            <a:endParaRPr lang="en-US" baseline="0" dirty="0"/>
          </a:p>
          <a:p>
            <a:r>
              <a:rPr lang="en-US" baseline="0" dirty="0"/>
              <a:t>Estate considerations:</a:t>
            </a:r>
          </a:p>
          <a:p>
            <a:r>
              <a:rPr lang="en-US" baseline="0" dirty="0"/>
              <a:t>Life insurance death benefits pass free of income tax to the beneficiaries.  It may not be the most tax efficient asset to leave to a charity</a:t>
            </a:r>
            <a:endParaRPr lang="en-US" dirty="0"/>
          </a:p>
          <a:p>
            <a:endParaRPr lang="en-US" dirty="0"/>
          </a:p>
          <a:p>
            <a:r>
              <a:rPr lang="en-US" dirty="0"/>
              <a:t>Special considerations</a:t>
            </a:r>
          </a:p>
          <a:p>
            <a:pPr marL="174708" indent="-174708">
              <a:buFont typeface="Arial" panose="020B0604020202020204" pitchFamily="34" charset="0"/>
              <a:buChar char="•"/>
            </a:pPr>
            <a:r>
              <a:rPr lang="en-US" dirty="0"/>
              <a:t>Cost of life insurance.</a:t>
            </a:r>
          </a:p>
          <a:p>
            <a:pPr marL="174708" indent="-174708">
              <a:buFont typeface="Arial" panose="020B0604020202020204" pitchFamily="34" charset="0"/>
              <a:buChar char="•"/>
            </a:pPr>
            <a:r>
              <a:rPr lang="en-US" dirty="0"/>
              <a:t>Donor may no longer support or agree</a:t>
            </a:r>
            <a:r>
              <a:rPr lang="en-US" baseline="0" dirty="0"/>
              <a:t> </a:t>
            </a:r>
            <a:r>
              <a:rPr lang="en-US" dirty="0"/>
              <a:t>with charity.</a:t>
            </a:r>
          </a:p>
          <a:p>
            <a:pPr marL="174708" marR="0" lvl="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Tax and estate planning if the donor wants to leave assets to family and charities</a:t>
            </a:r>
          </a:p>
          <a:p>
            <a:pPr marL="0" indent="0">
              <a:buFont typeface="Arial" panose="020B0604020202020204" pitchFamily="34" charset="0"/>
              <a:buNone/>
            </a:pPr>
            <a:endParaRPr lang="en-US"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17</a:t>
            </a:fld>
            <a:endParaRPr lang="en-US" dirty="0"/>
          </a:p>
        </p:txBody>
      </p:sp>
    </p:spTree>
    <p:extLst>
      <p:ext uri="{BB962C8B-B14F-4D97-AF65-F5344CB8AC3E}">
        <p14:creationId xmlns:p14="http://schemas.microsoft.com/office/powerpoint/2010/main" val="612573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least</a:t>
            </a:r>
            <a:r>
              <a:rPr lang="en-US" baseline="0" dirty="0"/>
              <a:t> complex </a:t>
            </a:r>
            <a:r>
              <a:rPr lang="en-US" dirty="0"/>
              <a:t>way to leave life insurance proceeds to a charity is to name the charity as beneficiary of the life policy.</a:t>
            </a:r>
          </a:p>
          <a:p>
            <a:r>
              <a:rPr lang="en-US" dirty="0"/>
              <a:t>This is a revocable gift (the owner/donor can change the beneficiary at any</a:t>
            </a:r>
            <a:r>
              <a:rPr lang="en-US" baseline="0" dirty="0"/>
              <a:t> time)</a:t>
            </a:r>
          </a:p>
          <a:p>
            <a:r>
              <a:rPr lang="en-US" baseline="0" dirty="0"/>
              <a:t>There is no immediate tax deduction</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18</a:t>
            </a:fld>
            <a:endParaRPr lang="en-US" dirty="0"/>
          </a:p>
        </p:txBody>
      </p:sp>
    </p:spTree>
    <p:extLst>
      <p:ext uri="{BB962C8B-B14F-4D97-AF65-F5344CB8AC3E}">
        <p14:creationId xmlns:p14="http://schemas.microsoft.com/office/powerpoint/2010/main" val="3717867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Different charitable</a:t>
            </a:r>
            <a:r>
              <a:rPr lang="en-US" baseline="0" dirty="0"/>
              <a:t> organizations will have a different level of sophistication in dealing with life insurance gifts.</a:t>
            </a:r>
          </a:p>
          <a:p>
            <a:br>
              <a:rPr lang="en-US" baseline="0" dirty="0"/>
            </a:br>
            <a:r>
              <a:rPr lang="en-US" baseline="0" dirty="0"/>
              <a:t>Many charitable organizations have a gift acceptance policy that outlines what they will and will not accept when it comes to non-cash gifts</a:t>
            </a:r>
            <a:endParaRPr lang="en-US" dirty="0"/>
          </a:p>
          <a:p>
            <a:endParaRPr lang="en-US" dirty="0"/>
          </a:p>
          <a:p>
            <a:r>
              <a:rPr lang="en-US" dirty="0"/>
              <a:t>Attitudes and experience of the CFO and finance department will play a key role in the willingness</a:t>
            </a:r>
            <a:r>
              <a:rPr lang="en-US" baseline="0" dirty="0"/>
              <a:t> of a charity to become the owner of a life insurance policy.</a:t>
            </a:r>
          </a:p>
          <a:p>
            <a:endParaRPr lang="en-US" baseline="0" dirty="0"/>
          </a:p>
          <a:p>
            <a:r>
              <a:rPr lang="en-US" baseline="0" dirty="0"/>
              <a:t>Consider the estate and family objectives of the donor</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19</a:t>
            </a:fld>
            <a:endParaRPr lang="en-US" dirty="0"/>
          </a:p>
        </p:txBody>
      </p:sp>
    </p:spTree>
    <p:extLst>
      <p:ext uri="{BB962C8B-B14F-4D97-AF65-F5344CB8AC3E}">
        <p14:creationId xmlns:p14="http://schemas.microsoft.com/office/powerpoint/2010/main" val="2861143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today’s presentation we</a:t>
            </a:r>
            <a:r>
              <a:rPr lang="en-US" baseline="0" dirty="0"/>
              <a:t> will cover the following topics:</a:t>
            </a:r>
          </a:p>
          <a:p>
            <a:endParaRPr lang="en-US" baseline="0" dirty="0"/>
          </a:p>
          <a:p>
            <a:pPr marL="174708" indent="-174708">
              <a:buFont typeface="Arial" panose="020B0604020202020204" pitchFamily="34" charset="0"/>
              <a:buChar char="•"/>
            </a:pPr>
            <a:r>
              <a:rPr lang="en-US" dirty="0"/>
              <a:t>Charitable Giving Statistics </a:t>
            </a:r>
          </a:p>
          <a:p>
            <a:pPr marL="174708" indent="-174708">
              <a:buFont typeface="Arial" panose="020B0604020202020204" pitchFamily="34" charset="0"/>
              <a:buChar char="•"/>
            </a:pPr>
            <a:r>
              <a:rPr lang="en-US" dirty="0"/>
              <a:t>Deciding how to give</a:t>
            </a:r>
          </a:p>
          <a:p>
            <a:pPr marL="174708" indent="-174708">
              <a:buFont typeface="Arial" panose="020B0604020202020204" pitchFamily="34" charset="0"/>
              <a:buChar char="•"/>
            </a:pPr>
            <a:r>
              <a:rPr lang="en-US" dirty="0"/>
              <a:t>Tax treatment of charitable gifts</a:t>
            </a:r>
          </a:p>
          <a:p>
            <a:pPr marL="174708" indent="-174708">
              <a:buFont typeface="Arial" panose="020B0604020202020204" pitchFamily="34" charset="0"/>
              <a:buChar char="•"/>
            </a:pPr>
            <a:r>
              <a:rPr lang="en-US" dirty="0"/>
              <a:t>Charitable gift of</a:t>
            </a:r>
            <a:r>
              <a:rPr lang="en-US" baseline="0" dirty="0"/>
              <a:t> life insurance</a:t>
            </a:r>
            <a:endParaRPr lang="en-US" dirty="0"/>
          </a:p>
          <a:p>
            <a:pPr marL="174708" indent="-174708">
              <a:buFont typeface="Arial" panose="020B0604020202020204" pitchFamily="34" charset="0"/>
              <a:buChar char="•"/>
            </a:pPr>
            <a:r>
              <a:rPr lang="en-US" dirty="0"/>
              <a:t>Trusts and advanced giving strategies</a:t>
            </a:r>
          </a:p>
          <a:p>
            <a:pPr marL="174708" marR="0" lvl="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Donor advised funds</a:t>
            </a:r>
          </a:p>
          <a:p>
            <a:pPr marL="0" indent="0">
              <a:buFont typeface="Arial" panose="020B0604020202020204" pitchFamily="34" charset="0"/>
              <a:buNone/>
            </a:pPr>
            <a:endParaRPr lang="en-US"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2</a:t>
            </a:fld>
            <a:endParaRPr lang="en-US" dirty="0"/>
          </a:p>
        </p:txBody>
      </p:sp>
    </p:spTree>
    <p:extLst>
      <p:ext uri="{BB962C8B-B14F-4D97-AF65-F5344CB8AC3E}">
        <p14:creationId xmlns:p14="http://schemas.microsoft.com/office/powerpoint/2010/main" val="2211499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 the points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Life insurance can</a:t>
            </a:r>
            <a:r>
              <a:rPr lang="en-US" baseline="0" dirty="0"/>
              <a:t> be </a:t>
            </a:r>
            <a:r>
              <a:rPr lang="en-US" dirty="0"/>
              <a:t>an effective way to leave a legacy with a charity. </a:t>
            </a:r>
          </a:p>
          <a:p>
            <a:endParaRPr lang="en-US" dirty="0"/>
          </a:p>
          <a:p>
            <a:r>
              <a:rPr lang="en-US" dirty="0"/>
              <a:t>If the policy is owned by the charity, this is considered an irrevocable gift.  The charity is the owner and beneficiary.  If there is premium due on the policy, then the donor will likely make a gift to the charity equal to the premium and the charity will turn around and pay the premium to the insurance company.  Rare will be the instance when a charity uses their own dollars to make a premium payment.</a:t>
            </a:r>
          </a:p>
          <a:p>
            <a:endParaRPr lang="en-US" dirty="0"/>
          </a:p>
          <a:p>
            <a:r>
              <a:rPr lang="en-US" dirty="0"/>
              <a:t>Donors typically pay the premium and may be eligible for tax benefits to the extent of premiums paid.</a:t>
            </a:r>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20</a:t>
            </a:fld>
            <a:endParaRPr lang="en-US" dirty="0"/>
          </a:p>
        </p:txBody>
      </p:sp>
    </p:spTree>
    <p:extLst>
      <p:ext uri="{BB962C8B-B14F-4D97-AF65-F5344CB8AC3E}">
        <p14:creationId xmlns:p14="http://schemas.microsoft.com/office/powerpoint/2010/main" val="26215960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points on the slide.</a:t>
            </a:r>
          </a:p>
          <a:p>
            <a:endParaRPr lang="en-US" dirty="0"/>
          </a:p>
          <a:p>
            <a:r>
              <a:rPr lang="en-US" dirty="0"/>
              <a:t>The income tax deduction is the lesser of the fair market value or the cost basis in the policy.</a:t>
            </a:r>
          </a:p>
          <a:p>
            <a:endParaRPr lang="en-US" dirty="0"/>
          </a:p>
          <a:p>
            <a:r>
              <a:rPr lang="en-US" dirty="0"/>
              <a:t>For a paid up policy, the FMV is the cost of replacing the policy (Reg. section 25.2512-6(a)</a:t>
            </a:r>
          </a:p>
          <a:p>
            <a:br>
              <a:rPr lang="en-US" dirty="0"/>
            </a:br>
            <a:r>
              <a:rPr lang="en-US" dirty="0"/>
              <a:t>For a whole life policy, the FMV is the policy’s interpolated terminal reserve plus the unexpired portion of the last premium paid.  The FMV is increased by the amount, if any, of dividends accrued to the date of the gift and decreased by the amount of any outstanding loan against the policy.  Reg. section 25.2512-6(a)</a:t>
            </a:r>
          </a:p>
          <a:p>
            <a:endParaRPr lang="en-US" dirty="0"/>
          </a:p>
          <a:p>
            <a:r>
              <a:rPr lang="en-US" dirty="0"/>
              <a:t>For a term policy, the FMV is simply the unexpired portion of the last premium paid.  Rev. Ruling 76-490, 1972-2 C. B. 300; Rev Ruling 79-47, 1979-1 C. B. 312.</a:t>
            </a:r>
          </a:p>
        </p:txBody>
      </p:sp>
      <p:sp>
        <p:nvSpPr>
          <p:cNvPr id="4" name="Slide Number Placeholder 3"/>
          <p:cNvSpPr>
            <a:spLocks noGrp="1"/>
          </p:cNvSpPr>
          <p:nvPr>
            <p:ph type="sldNum" sz="quarter" idx="10"/>
          </p:nvPr>
        </p:nvSpPr>
        <p:spPr/>
        <p:txBody>
          <a:bodyPr/>
          <a:lstStyle/>
          <a:p>
            <a:fld id="{0741EE86-BA97-446A-81BA-90B33C5446E2}" type="slidenum">
              <a:rPr lang="en-US" smtClean="0"/>
              <a:t>21</a:t>
            </a:fld>
            <a:endParaRPr lang="en-US" dirty="0"/>
          </a:p>
        </p:txBody>
      </p:sp>
    </p:spTree>
    <p:extLst>
      <p:ext uri="{BB962C8B-B14F-4D97-AF65-F5344CB8AC3E}">
        <p14:creationId xmlns:p14="http://schemas.microsoft.com/office/powerpoint/2010/main" val="2167077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more complex ways to make charitable contributions that better fit the needs of some donors. Donors can, for example, split property rights with a charity, giving the charity the rights to a property while the donor retains the income the property generates. Charitable Remainder Trusts (CRT), Charitable Lead Trusts (CLT), pooled income funds and charitable gift annuities split property rights between a donor and a charity.</a:t>
            </a:r>
          </a:p>
          <a:p>
            <a:endParaRPr lang="en-US" dirty="0"/>
          </a:p>
          <a:p>
            <a:r>
              <a:rPr lang="en-US" dirty="0"/>
              <a:t>Donors also can choose an approach that offers more control over how a charity uses contributions. Those approaches include donor-advised funds, private foundations, and supporting organizations.</a:t>
            </a:r>
          </a:p>
        </p:txBody>
      </p:sp>
      <p:sp>
        <p:nvSpPr>
          <p:cNvPr id="4" name="Slide Number Placeholder 3"/>
          <p:cNvSpPr>
            <a:spLocks noGrp="1"/>
          </p:cNvSpPr>
          <p:nvPr>
            <p:ph type="sldNum" sz="quarter" idx="10"/>
          </p:nvPr>
        </p:nvSpPr>
        <p:spPr/>
        <p:txBody>
          <a:bodyPr/>
          <a:lstStyle/>
          <a:p>
            <a:fld id="{A0478C38-D16C-4D93-9539-5E5A2825F6D1}" type="slidenum">
              <a:rPr lang="en-US" smtClean="0"/>
              <a:t>22</a:t>
            </a:fld>
            <a:endParaRPr lang="en-US" dirty="0"/>
          </a:p>
        </p:txBody>
      </p:sp>
    </p:spTree>
    <p:extLst>
      <p:ext uri="{BB962C8B-B14F-4D97-AF65-F5344CB8AC3E}">
        <p14:creationId xmlns:p14="http://schemas.microsoft.com/office/powerpoint/2010/main" val="35225206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Charitable Remainder Trusts (CRT). </a:t>
            </a:r>
            <a:r>
              <a:rPr lang="en-US" dirty="0"/>
              <a:t>With a Charitable Remainder Trust, an annual distribution is made to a beneficiary or beneficiaries for a period of time. When the period expires, the remainder of the asset is held for or paid to the charity.</a:t>
            </a:r>
          </a:p>
          <a:p>
            <a:r>
              <a:rPr lang="en-US" dirty="0"/>
              <a:t>CRTs are irrevocable. The donor is committed to giving the assets to charity and receives these tax advantages as a result:</a:t>
            </a:r>
          </a:p>
          <a:p>
            <a:pPr marL="178027" indent="-178027">
              <a:buFont typeface="Arial" panose="020B0604020202020204" pitchFamily="34" charset="0"/>
              <a:buChar char="•"/>
            </a:pPr>
            <a:r>
              <a:rPr lang="en-US" dirty="0"/>
              <a:t>The donor avoids capital gains taxes on the sale of assets contributed to the trust.</a:t>
            </a:r>
          </a:p>
          <a:p>
            <a:pPr marL="178027" indent="-178027">
              <a:buFont typeface="Arial" panose="020B0604020202020204" pitchFamily="34" charset="0"/>
              <a:buChar char="•"/>
            </a:pPr>
            <a:r>
              <a:rPr lang="en-US" dirty="0"/>
              <a:t>The donor receives an immediate charitable income tax deduction for a portion of the property gifted.</a:t>
            </a:r>
          </a:p>
          <a:p>
            <a:pPr marL="178027" indent="-178027">
              <a:buFont typeface="Arial" panose="020B0604020202020204" pitchFamily="34" charset="0"/>
              <a:buChar char="•"/>
            </a:pPr>
            <a:r>
              <a:rPr lang="en-US" dirty="0"/>
              <a:t>The donor potentially receives an estate tax deduction. </a:t>
            </a:r>
          </a:p>
          <a:p>
            <a:pPr marL="635227" lvl="1" indent="-178027">
              <a:buFont typeface="Arial" panose="020B0604020202020204" pitchFamily="34" charset="0"/>
              <a:buChar char="•"/>
            </a:pPr>
            <a:r>
              <a:rPr lang="en-US" dirty="0"/>
              <a:t>Assets in the CRT are not included in the donors gross estate for purposes of the estate tax calculation.</a:t>
            </a:r>
          </a:p>
          <a:p>
            <a:pPr marL="178027" indent="-178027">
              <a:buFont typeface="Arial" panose="020B0604020202020204" pitchFamily="34" charset="0"/>
              <a:buChar char="•"/>
            </a:pPr>
            <a:r>
              <a:rPr lang="en-US" dirty="0"/>
              <a:t>Trustees can invest the trust assets in a tax-free environment.</a:t>
            </a:r>
          </a:p>
          <a:p>
            <a:r>
              <a:rPr lang="en-US" dirty="0"/>
              <a:t>Charitable Remainder Trusts must be structured as either a Charitable Remainder Annuity Trust (CRAT) or a Charitable Remainder Unitrust (CRUT).</a:t>
            </a:r>
          </a:p>
          <a:p>
            <a:endParaRPr lang="en-US" dirty="0"/>
          </a:p>
          <a:p>
            <a:r>
              <a:rPr lang="en-US" dirty="0"/>
              <a:t>A CRT can be funded with qualified dollars at death (Testamentary CRT).  </a:t>
            </a:r>
          </a:p>
          <a:p>
            <a:endParaRPr lang="en-US" dirty="0"/>
          </a:p>
          <a:p>
            <a:r>
              <a:rPr lang="en-US" dirty="0"/>
              <a:t>If the CRT is not funded until death, then there is no immediate charitable income tax deduction, but the assets would qualify for the estate tax deduction.</a:t>
            </a:r>
          </a:p>
        </p:txBody>
      </p:sp>
      <p:sp>
        <p:nvSpPr>
          <p:cNvPr id="4" name="Slide Number Placeholder 3"/>
          <p:cNvSpPr>
            <a:spLocks noGrp="1"/>
          </p:cNvSpPr>
          <p:nvPr>
            <p:ph type="sldNum" sz="quarter" idx="10"/>
          </p:nvPr>
        </p:nvSpPr>
        <p:spPr/>
        <p:txBody>
          <a:bodyPr/>
          <a:lstStyle/>
          <a:p>
            <a:fld id="{A0478C38-D16C-4D93-9539-5E5A2825F6D1}" type="slidenum">
              <a:rPr lang="en-US" smtClean="0"/>
              <a:t>23</a:t>
            </a:fld>
            <a:endParaRPr lang="en-US" dirty="0"/>
          </a:p>
        </p:txBody>
      </p:sp>
    </p:spTree>
    <p:extLst>
      <p:ext uri="{BB962C8B-B14F-4D97-AF65-F5344CB8AC3E}">
        <p14:creationId xmlns:p14="http://schemas.microsoft.com/office/powerpoint/2010/main" val="3629251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a:t>Charitable Lead Trusts (CLT). </a:t>
            </a:r>
            <a:r>
              <a:rPr lang="en-US" dirty="0"/>
              <a:t>With a Charitable Lead Trust, the donor gives the charity interest income in the form of an annuity or a fixed percentage of the annual net value of an asset. At the end of the period, the asset reverts to the donor or other</a:t>
            </a:r>
          </a:p>
          <a:p>
            <a:r>
              <a:rPr lang="en-US" dirty="0"/>
              <a:t>beneficiary.</a:t>
            </a:r>
          </a:p>
          <a:p>
            <a:r>
              <a:rPr lang="en-US" dirty="0"/>
              <a:t>The donor receives a tax deduction equal to the present value of the interest income on the date the trust is created. This can be helpful in a year in which the donor  needs additional tax deductions. The donor will, however, be treated as the owner of the asset for tax purposes, and will pay taxes on income the charity receives. Charitable Lead Trusts provide estate tax advantages for a testamentary CLT.</a:t>
            </a:r>
          </a:p>
          <a:p>
            <a:endParaRPr lang="en-US" dirty="0"/>
          </a:p>
          <a:p>
            <a:r>
              <a:rPr lang="en-US" b="1" dirty="0"/>
              <a:t>Pooled income fund. </a:t>
            </a:r>
            <a:r>
              <a:rPr lang="en-US" dirty="0"/>
              <a:t>The charity creates and manages this type of trust, and donors contribute property to it. In return the donor receives lifetime income paid out of the fund’s earnings. The charity manages the fund, and all assets are commingled. A pooled income fund is similar to a Charitable Remainder Trust but requires lower levels of funding.</a:t>
            </a:r>
          </a:p>
          <a:p>
            <a:endParaRPr lang="en-US" dirty="0"/>
          </a:p>
          <a:p>
            <a:r>
              <a:rPr lang="en-US" b="1" dirty="0"/>
              <a:t>Charitable gift annuity. </a:t>
            </a:r>
            <a:r>
              <a:rPr lang="en-US" dirty="0"/>
              <a:t>An agreement between the charity and the donor in which the donor contributes property and the charity in turn provides an annuity payment to the donor, often for the donor’s lifetime. The payments are backed by the charity’s good name and assets, rather than by an annuity or specific asset. The value of the property transferred should exceed the present value of the payments to be made to the donor. The difference equals the amount of the charitable gift and is deductible as a charitable contribution.</a:t>
            </a:r>
          </a:p>
          <a:p>
            <a:endParaRPr lang="en-US" dirty="0"/>
          </a:p>
          <a:p>
            <a:r>
              <a:rPr lang="en-US" dirty="0"/>
              <a:t>Charitable gift annuity is issued by the sponsoring charity</a:t>
            </a:r>
          </a:p>
          <a:p>
            <a:r>
              <a:rPr lang="en-US" dirty="0"/>
              <a:t>“Commercial” annuities cannot be used and receive the same tax treatment as a charitable gift annuity</a:t>
            </a:r>
          </a:p>
          <a:p>
            <a:endParaRPr lang="en-US" b="1" dirty="0"/>
          </a:p>
        </p:txBody>
      </p:sp>
      <p:sp>
        <p:nvSpPr>
          <p:cNvPr id="4" name="Slide Number Placeholder 3"/>
          <p:cNvSpPr>
            <a:spLocks noGrp="1"/>
          </p:cNvSpPr>
          <p:nvPr>
            <p:ph type="sldNum" sz="quarter" idx="10"/>
          </p:nvPr>
        </p:nvSpPr>
        <p:spPr/>
        <p:txBody>
          <a:bodyPr/>
          <a:lstStyle/>
          <a:p>
            <a:fld id="{A0478C38-D16C-4D93-9539-5E5A2825F6D1}" type="slidenum">
              <a:rPr lang="en-US" smtClean="0"/>
              <a:t>24</a:t>
            </a:fld>
            <a:endParaRPr lang="en-US" dirty="0"/>
          </a:p>
        </p:txBody>
      </p:sp>
    </p:spTree>
    <p:extLst>
      <p:ext uri="{BB962C8B-B14F-4D97-AF65-F5344CB8AC3E}">
        <p14:creationId xmlns:p14="http://schemas.microsoft.com/office/powerpoint/2010/main" val="9226774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Donor-advised funds. </a:t>
            </a:r>
            <a:r>
              <a:rPr lang="en-US" dirty="0"/>
              <a:t>A donor makes a gift to a public charity or community foundation, which sets up a subaccount or fund in the donor’s name. The donor or someone the donor appoints recommends grants to be paid from the fund to eligible charitable beneficiaries.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pitchFamily="-110" charset="0"/>
              <a:ea typeface="ＭＳ Ｐゴシック" charset="-128"/>
              <a:cs typeface="ＭＳ Ｐゴシック"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110" charset="0"/>
                <a:ea typeface="ＭＳ Ｐゴシック" charset="-128"/>
                <a:cs typeface="ＭＳ Ｐゴシック" charset="-128"/>
              </a:rPr>
              <a:t>Donors who are interested in supporting multiple charities on an on-going basis through lifetime gifts may be interested in Donor Advised Funds (DAF). DAFs provide a convenient vehicle for accomplishing charitable planning objectives. The donor makes an initial gift to establish the DAF and receives an immediate market value charitable deduction for the gift. This is particularly valuable when a donor is gifting assets with a low basis. Once the gift is made, the donor or someone appointed by the donor makes recommendations of grants to be paid from the fund to the selected eligible charitable beneficiaries.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pitchFamily="-110" charset="0"/>
              <a:ea typeface="ＭＳ Ｐゴシック" charset="-128"/>
              <a:cs typeface="ＭＳ Ｐゴシック"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110" charset="0"/>
                <a:ea typeface="ＭＳ Ｐゴシック" charset="-128"/>
                <a:cs typeface="ＭＳ Ｐゴシック" charset="-128"/>
              </a:rPr>
              <a:t>DAFs can be useful tools for individuals who want to make a substantial gift to take advantage of the immediate charitable deduction but need time to determine how exactly to distribute the gifted funds. This can be especially useful for donors who have a high-income year due to something like the sale of real estate or sale of a business. Not only does the DAF allow the donor to take time to determine how to distribute the funds, it also allows them to involve family members and create a long-term legacy of family giving. DAFs are subject to administrative expenses by the sponsoring organization.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pitchFamily="-110" charset="0"/>
              <a:ea typeface="ＭＳ Ｐゴシック" charset="-128"/>
              <a:cs typeface="ＭＳ Ｐゴシック"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pitchFamily="-110"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25</a:t>
            </a:fld>
            <a:endParaRPr lang="en-US" dirty="0"/>
          </a:p>
        </p:txBody>
      </p:sp>
    </p:spTree>
    <p:extLst>
      <p:ext uri="{BB962C8B-B14F-4D97-AF65-F5344CB8AC3E}">
        <p14:creationId xmlns:p14="http://schemas.microsoft.com/office/powerpoint/2010/main" val="1362545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baseline="0" dirty="0"/>
              <a:t>Donor Advised Fund</a:t>
            </a:r>
          </a:p>
          <a:p>
            <a:r>
              <a:rPr lang="en-US" baseline="0" dirty="0"/>
              <a:t>The donor advised fund has been termed “where charities go to wait”</a:t>
            </a:r>
          </a:p>
          <a:p>
            <a:r>
              <a:rPr lang="en-US" baseline="0" dirty="0"/>
              <a:t>There are no distribution requirements on donor advised funds</a:t>
            </a:r>
          </a:p>
          <a:p>
            <a:r>
              <a:rPr lang="en-US" baseline="0" dirty="0"/>
              <a:t>Clients must also remember to name a beneficiary</a:t>
            </a:r>
          </a:p>
          <a:p>
            <a:r>
              <a:rPr lang="en-US" baseline="0" dirty="0"/>
              <a:t>The “charity” is the DAF itself for these purposes.  Large financial institutions have established Donor-Advised Funds.  </a:t>
            </a:r>
          </a:p>
          <a:p>
            <a:endParaRPr lang="en-US" baseline="0" dirty="0"/>
          </a:p>
          <a:p>
            <a:r>
              <a:rPr lang="en-US" baseline="0" dirty="0"/>
              <a:t>The donor then recommends grants to the DAF.  The DAF then makes a “gift” to the organization of the donors choosing.  One issue for charitable organizations is that the gift comes from the DAF and not the donor themselves.  So there are instances where charities may not know who actually made the gift.</a:t>
            </a:r>
          </a:p>
          <a:p>
            <a:endParaRPr lang="en-US" baseline="0" dirty="0"/>
          </a:p>
          <a:p>
            <a:endParaRPr lang="en-US" dirty="0"/>
          </a:p>
          <a:p>
            <a:endParaRPr lang="en-US" b="1" dirty="0"/>
          </a:p>
        </p:txBody>
      </p:sp>
      <p:sp>
        <p:nvSpPr>
          <p:cNvPr id="4" name="Slide Number Placeholder 3"/>
          <p:cNvSpPr>
            <a:spLocks noGrp="1"/>
          </p:cNvSpPr>
          <p:nvPr>
            <p:ph type="sldNum" sz="quarter" idx="10"/>
          </p:nvPr>
        </p:nvSpPr>
        <p:spPr/>
        <p:txBody>
          <a:bodyPr/>
          <a:lstStyle/>
          <a:p>
            <a:fld id="{A0478C38-D16C-4D93-9539-5E5A2825F6D1}" type="slidenum">
              <a:rPr lang="en-US" smtClean="0"/>
              <a:t>26</a:t>
            </a:fld>
            <a:endParaRPr lang="en-US" dirty="0"/>
          </a:p>
        </p:txBody>
      </p:sp>
    </p:spTree>
    <p:extLst>
      <p:ext uri="{BB962C8B-B14F-4D97-AF65-F5344CB8AC3E}">
        <p14:creationId xmlns:p14="http://schemas.microsoft.com/office/powerpoint/2010/main" val="1108162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Giving</a:t>
            </a:r>
            <a:r>
              <a:rPr lang="en-US" baseline="0" dirty="0"/>
              <a:t> to Donor-Advised Funds has steadily increased.  This graph shows that contributions, as expressed as a percentage of total annual individual giving, have grown by nearly 3 times between 2010 – 2019.  Although the percentage of total giving directed to Donor-Advised Funds decreased in 2020, the total amount given to DAFs still increased.</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27</a:t>
            </a:fld>
            <a:endParaRPr lang="en-US" dirty="0"/>
          </a:p>
        </p:txBody>
      </p:sp>
    </p:spTree>
    <p:extLst>
      <p:ext uri="{BB962C8B-B14F-4D97-AF65-F5344CB8AC3E}">
        <p14:creationId xmlns:p14="http://schemas.microsoft.com/office/powerpoint/2010/main" val="26780546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$47.85 billion contributed</a:t>
            </a:r>
            <a:r>
              <a:rPr lang="en-US" baseline="0" dirty="0"/>
              <a:t> to DAF’s in 2020 is an all-time high.  It is a 20.1% increase over 2017 and the compound annual growth rate for contributions from 2016-2020 was 17.4%</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28</a:t>
            </a:fld>
            <a:endParaRPr lang="en-US" dirty="0"/>
          </a:p>
        </p:txBody>
      </p:sp>
    </p:spTree>
    <p:extLst>
      <p:ext uri="{BB962C8B-B14F-4D97-AF65-F5344CB8AC3E}">
        <p14:creationId xmlns:p14="http://schemas.microsoft.com/office/powerpoint/2010/main" val="4313316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Grants from DAF’s to charities continue</a:t>
            </a:r>
            <a:r>
              <a:rPr lang="en-US" baseline="0" dirty="0"/>
              <a:t> to rise as well.  $34.67 billion in 2020 is a new all-time high.  It is an 27% increase over 2019.  The compound annual growth rate from 2016-20 is 21.4%</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29</a:t>
            </a:fld>
            <a:endParaRPr lang="en-US" dirty="0"/>
          </a:p>
        </p:txBody>
      </p:sp>
    </p:spTree>
    <p:extLst>
      <p:ext uri="{BB962C8B-B14F-4D97-AF65-F5344CB8AC3E}">
        <p14:creationId xmlns:p14="http://schemas.microsoft.com/office/powerpoint/2010/main" val="1406110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Individual giving to charity is an important</a:t>
            </a:r>
            <a:r>
              <a:rPr lang="en-US" baseline="0" dirty="0"/>
              <a:t> part of many Americans’ financial picture.</a:t>
            </a:r>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3</a:t>
            </a:fld>
            <a:endParaRPr lang="en-US" dirty="0"/>
          </a:p>
        </p:txBody>
      </p:sp>
    </p:spTree>
    <p:extLst>
      <p:ext uri="{BB962C8B-B14F-4D97-AF65-F5344CB8AC3E}">
        <p14:creationId xmlns:p14="http://schemas.microsoft.com/office/powerpoint/2010/main" val="3929765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$159.83 billion is an all-time</a:t>
            </a:r>
            <a:r>
              <a:rPr lang="en-US" baseline="0" dirty="0"/>
              <a:t> high.  Up 9.9% from 2021. </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30</a:t>
            </a:fld>
            <a:endParaRPr lang="en-US" dirty="0"/>
          </a:p>
        </p:txBody>
      </p:sp>
    </p:spTree>
    <p:extLst>
      <p:ext uri="{BB962C8B-B14F-4D97-AF65-F5344CB8AC3E}">
        <p14:creationId xmlns:p14="http://schemas.microsoft.com/office/powerpoint/2010/main" val="8613271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16.3% increase from</a:t>
            </a:r>
            <a:r>
              <a:rPr lang="en-US" baseline="0" dirty="0"/>
              <a:t> 2019 to 2020.  </a:t>
            </a:r>
          </a:p>
          <a:p>
            <a:endParaRPr lang="en-US" baseline="0" dirty="0"/>
          </a:p>
          <a:p>
            <a:r>
              <a:rPr lang="en-US" baseline="0" dirty="0">
                <a:highlight>
                  <a:srgbClr val="FFFF00"/>
                </a:highlight>
              </a:rPr>
              <a:t>Compound annual growth 2016-2020 36.4%.</a:t>
            </a:r>
            <a:endParaRPr lang="en-US" dirty="0">
              <a:highlight>
                <a:srgbClr val="FFFF00"/>
              </a:highlight>
            </a:endParaRPr>
          </a:p>
        </p:txBody>
      </p:sp>
      <p:sp>
        <p:nvSpPr>
          <p:cNvPr id="4" name="Slide Number Placeholder 3"/>
          <p:cNvSpPr>
            <a:spLocks noGrp="1"/>
          </p:cNvSpPr>
          <p:nvPr>
            <p:ph type="sldNum" sz="quarter" idx="10"/>
          </p:nvPr>
        </p:nvSpPr>
        <p:spPr/>
        <p:txBody>
          <a:bodyPr/>
          <a:lstStyle/>
          <a:p>
            <a:fld id="{0741EE86-BA97-446A-81BA-90B33C5446E2}" type="slidenum">
              <a:rPr lang="en-US" smtClean="0"/>
              <a:t>31</a:t>
            </a:fld>
            <a:endParaRPr lang="en-US" dirty="0"/>
          </a:p>
        </p:txBody>
      </p:sp>
    </p:spTree>
    <p:extLst>
      <p:ext uri="{BB962C8B-B14F-4D97-AF65-F5344CB8AC3E}">
        <p14:creationId xmlns:p14="http://schemas.microsoft.com/office/powerpoint/2010/main" val="36425416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where the phrase, “where charities go to wait” comes from when applied to Donor-Advised Funds.</a:t>
            </a:r>
          </a:p>
          <a:p>
            <a:endParaRPr lang="en-US" dirty="0"/>
          </a:p>
          <a:p>
            <a:r>
              <a:rPr lang="en-US" dirty="0"/>
              <a:t>The numbers</a:t>
            </a:r>
            <a:r>
              <a:rPr lang="en-US" baseline="0" dirty="0"/>
              <a:t> above represent the percentage of DAF assets that were paid out each year.</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32</a:t>
            </a:fld>
            <a:endParaRPr lang="en-US" dirty="0"/>
          </a:p>
        </p:txBody>
      </p:sp>
    </p:spTree>
    <p:extLst>
      <p:ext uri="{BB962C8B-B14F-4D97-AF65-F5344CB8AC3E}">
        <p14:creationId xmlns:p14="http://schemas.microsoft.com/office/powerpoint/2010/main" val="36311437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 all charitable contributions require the donor to give up involvement in a property or asset. Donor-advised funds, private foundations and supporting organizations allow the donor to retain some degree of control over how the assets are used.</a:t>
            </a:r>
          </a:p>
          <a:p>
            <a:r>
              <a:rPr lang="en-US" b="1" dirty="0"/>
              <a:t>Private foundations. </a:t>
            </a:r>
            <a:r>
              <a:rPr lang="en-US" dirty="0"/>
              <a:t>A private foundation is created, funded and usually controlled by a single donor, or by members of a donor’s family. Private foundations offer donors the greatest degree of long-term control and flexibility. The donor determines exactly how and when the charitable gift will be applied.</a:t>
            </a:r>
          </a:p>
          <a:p>
            <a:r>
              <a:rPr lang="en-US" dirty="0"/>
              <a:t>Private foundations are subject to a very restrictive set of rules. If those rules are violated, punitive excise taxes can be levied on the foundation and those who are providing the donations.</a:t>
            </a:r>
          </a:p>
          <a:p>
            <a:r>
              <a:rPr lang="en-US" dirty="0"/>
              <a:t>Private foundations are not practical without substantial assets. In spite of the obstacles posed by funding requirements and restrictive tax rules, many donors with substantial wealth prefer the control and involvement that a private foundation offers.</a:t>
            </a:r>
          </a:p>
          <a:p>
            <a:r>
              <a:rPr lang="en-US" b="1" dirty="0"/>
              <a:t>Supporting organizations. </a:t>
            </a:r>
            <a:r>
              <a:rPr lang="en-US" dirty="0"/>
              <a:t>Supporting organizations are entities formed under state law as trusts or corporations that meet the Internal Revenue Code’s tax qualification rules. Their purpose is to support a qualified charity. Supporting organizations enjoy the benefits of a public charity and are spared some of the restrictions private foundations face. Donors to supporting organizations receive the more expansive</a:t>
            </a:r>
          </a:p>
          <a:p>
            <a:r>
              <a:rPr lang="en-US" dirty="0"/>
              <a:t>deduction limits available to public charities.</a:t>
            </a:r>
          </a:p>
        </p:txBody>
      </p:sp>
      <p:sp>
        <p:nvSpPr>
          <p:cNvPr id="4" name="Slide Number Placeholder 3"/>
          <p:cNvSpPr>
            <a:spLocks noGrp="1"/>
          </p:cNvSpPr>
          <p:nvPr>
            <p:ph type="sldNum" sz="quarter" idx="10"/>
          </p:nvPr>
        </p:nvSpPr>
        <p:spPr/>
        <p:txBody>
          <a:bodyPr/>
          <a:lstStyle/>
          <a:p>
            <a:fld id="{A0478C38-D16C-4D93-9539-5E5A2825F6D1}" type="slidenum">
              <a:rPr lang="en-US" smtClean="0"/>
              <a:t>33</a:t>
            </a:fld>
            <a:endParaRPr lang="en-US" dirty="0"/>
          </a:p>
        </p:txBody>
      </p:sp>
    </p:spTree>
    <p:extLst>
      <p:ext uri="{BB962C8B-B14F-4D97-AF65-F5344CB8AC3E}">
        <p14:creationId xmlns:p14="http://schemas.microsoft.com/office/powerpoint/2010/main" val="37179593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audience through the various features of donor-advised</a:t>
            </a:r>
            <a:r>
              <a:rPr lang="en-US" baseline="0" dirty="0"/>
              <a:t> funds, private foundations and supporting organizations.  </a:t>
            </a:r>
          </a:p>
          <a:p>
            <a:endParaRPr lang="en-US" baseline="0" dirty="0"/>
          </a:p>
        </p:txBody>
      </p:sp>
      <p:sp>
        <p:nvSpPr>
          <p:cNvPr id="4" name="Slide Number Placeholder 3"/>
          <p:cNvSpPr>
            <a:spLocks noGrp="1"/>
          </p:cNvSpPr>
          <p:nvPr>
            <p:ph type="sldNum" sz="quarter" idx="10"/>
          </p:nvPr>
        </p:nvSpPr>
        <p:spPr/>
        <p:txBody>
          <a:bodyPr/>
          <a:lstStyle/>
          <a:p>
            <a:fld id="{A0478C38-D16C-4D93-9539-5E5A2825F6D1}" type="slidenum">
              <a:rPr lang="en-US" smtClean="0"/>
              <a:t>34</a:t>
            </a:fld>
            <a:endParaRPr lang="en-US" dirty="0"/>
          </a:p>
        </p:txBody>
      </p:sp>
    </p:spTree>
    <p:extLst>
      <p:ext uri="{BB962C8B-B14F-4D97-AF65-F5344CB8AC3E}">
        <p14:creationId xmlns:p14="http://schemas.microsoft.com/office/powerpoint/2010/main" val="13996065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recap what we’ve covered on the topic of charitable giving.</a:t>
            </a:r>
          </a:p>
          <a:p>
            <a:endParaRPr lang="en-US" dirty="0"/>
          </a:p>
          <a:p>
            <a:r>
              <a:rPr lang="en-US" dirty="0"/>
              <a:t>Americans are very generous when it comes to giving.  By</a:t>
            </a:r>
            <a:r>
              <a:rPr lang="en-US" baseline="0" dirty="0"/>
              <a:t> taking some time to carefully consider how they want to give to those charities most important to them, your clients can leave a legacy.  Some of the concepts that we explored include:</a:t>
            </a:r>
          </a:p>
          <a:p>
            <a:pPr marL="174708" indent="-174708">
              <a:buFont typeface="Arial" panose="020B0604020202020204" pitchFamily="34" charset="0"/>
              <a:buChar char="•"/>
            </a:pPr>
            <a:r>
              <a:rPr lang="en-US" baseline="0" dirty="0"/>
              <a:t>Life insurance to leave a legacy,  </a:t>
            </a:r>
          </a:p>
          <a:p>
            <a:pPr marL="174708" indent="-174708">
              <a:buFont typeface="Arial" panose="020B0604020202020204" pitchFamily="34" charset="0"/>
              <a:buChar char="•"/>
            </a:pPr>
            <a:r>
              <a:rPr lang="en-US" baseline="0" dirty="0"/>
              <a:t>The use of trusts, gift annuities and pooled income funds and,</a:t>
            </a:r>
          </a:p>
          <a:p>
            <a:pPr marL="174708" indent="-174708">
              <a:buFont typeface="Arial" panose="020B0604020202020204" pitchFamily="34" charset="0"/>
              <a:buChar char="•"/>
            </a:pPr>
            <a:r>
              <a:rPr lang="en-US" baseline="0" dirty="0"/>
              <a:t>Donor advised funds, private foundations and supporting organizations.</a:t>
            </a:r>
          </a:p>
          <a:p>
            <a:pPr marL="174708" indent="-174708">
              <a:buFont typeface="Arial" panose="020B0604020202020204" pitchFamily="34" charset="0"/>
              <a:buChar char="•"/>
            </a:pPr>
            <a:endParaRPr lang="en-US" baseline="0" dirty="0"/>
          </a:p>
          <a:p>
            <a:pPr marL="174708" indent="-174708">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0741EE86-BA97-446A-81BA-90B33C5446E2}" type="slidenum">
              <a:rPr lang="en-US" smtClean="0"/>
              <a:t>35</a:t>
            </a:fld>
            <a:endParaRPr lang="en-US" dirty="0"/>
          </a:p>
        </p:txBody>
      </p:sp>
    </p:spTree>
    <p:extLst>
      <p:ext uri="{BB962C8B-B14F-4D97-AF65-F5344CB8AC3E}">
        <p14:creationId xmlns:p14="http://schemas.microsoft.com/office/powerpoint/2010/main" val="28798471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36</a:t>
            </a:fld>
            <a:endParaRPr lang="en-US" dirty="0"/>
          </a:p>
        </p:txBody>
      </p:sp>
    </p:spTree>
    <p:extLst>
      <p:ext uri="{BB962C8B-B14F-4D97-AF65-F5344CB8AC3E}">
        <p14:creationId xmlns:p14="http://schemas.microsoft.com/office/powerpoint/2010/main" val="251695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Charitable giving statistics reflect</a:t>
            </a:r>
            <a:r>
              <a:rPr lang="en-US" baseline="0" dirty="0"/>
              <a:t> calendar year 2020, taken from the 2021 Giving USA Report.</a:t>
            </a:r>
          </a:p>
          <a:p>
            <a:endParaRPr lang="en-US" baseline="0" dirty="0"/>
          </a:p>
          <a:p>
            <a:r>
              <a:rPr lang="en-US" baseline="0" dirty="0"/>
              <a:t>Individual giving includes gifts of cash, stock, life income gifts, property, tangible personal property, etc…</a:t>
            </a:r>
            <a:endParaRPr lang="en-US"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0478C38-D16C-4D93-9539-5E5A2825F6D1}" type="slidenum">
              <a:rPr lang="en-US" smtClean="0"/>
              <a:t>4</a:t>
            </a:fld>
            <a:endParaRPr lang="en-US" dirty="0"/>
          </a:p>
        </p:txBody>
      </p:sp>
    </p:spTree>
    <p:extLst>
      <p:ext uri="{BB962C8B-B14F-4D97-AF65-F5344CB8AC3E}">
        <p14:creationId xmlns:p14="http://schemas.microsoft.com/office/powerpoint/2010/main" val="1861813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data</a:t>
            </a:r>
            <a:r>
              <a:rPr lang="en-US" baseline="0" dirty="0"/>
              <a:t> is from the Giving USA 2021 report.</a:t>
            </a:r>
          </a:p>
          <a:p>
            <a:r>
              <a:rPr lang="en-US" baseline="0" dirty="0"/>
              <a:t>Read slide </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5</a:t>
            </a:fld>
            <a:endParaRPr lang="en-US" dirty="0"/>
          </a:p>
        </p:txBody>
      </p:sp>
    </p:spTree>
    <p:extLst>
      <p:ext uri="{BB962C8B-B14F-4D97-AF65-F5344CB8AC3E}">
        <p14:creationId xmlns:p14="http://schemas.microsoft.com/office/powerpoint/2010/main" val="98506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data</a:t>
            </a:r>
            <a:r>
              <a:rPr lang="en-US" baseline="0" dirty="0"/>
              <a:t> is from the Giving USA 2021 report.</a:t>
            </a:r>
          </a:p>
          <a:p>
            <a:r>
              <a:rPr lang="en-US" baseline="0" dirty="0"/>
              <a:t>Read slide </a:t>
            </a:r>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6</a:t>
            </a:fld>
            <a:endParaRPr lang="en-US" dirty="0"/>
          </a:p>
        </p:txBody>
      </p:sp>
    </p:spTree>
    <p:extLst>
      <p:ext uri="{BB962C8B-B14F-4D97-AF65-F5344CB8AC3E}">
        <p14:creationId xmlns:p14="http://schemas.microsoft.com/office/powerpoint/2010/main" val="252258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Identifying an effective giving strategy is the first step in maximizing the impact of a charitable contribution. An appropriate strategy meets the needs of the donor and the charity.</a:t>
            </a:r>
          </a:p>
        </p:txBody>
      </p:sp>
      <p:sp>
        <p:nvSpPr>
          <p:cNvPr id="4" name="Slide Number Placeholder 3"/>
          <p:cNvSpPr>
            <a:spLocks noGrp="1"/>
          </p:cNvSpPr>
          <p:nvPr>
            <p:ph type="sldNum" sz="quarter" idx="10"/>
          </p:nvPr>
        </p:nvSpPr>
        <p:spPr/>
        <p:txBody>
          <a:bodyPr/>
          <a:lstStyle/>
          <a:p>
            <a:fld id="{A0478C38-D16C-4D93-9539-5E5A2825F6D1}" type="slidenum">
              <a:rPr lang="en-US" smtClean="0"/>
              <a:t>7</a:t>
            </a:fld>
            <a:endParaRPr lang="en-US" dirty="0"/>
          </a:p>
        </p:txBody>
      </p:sp>
    </p:spTree>
    <p:extLst>
      <p:ext uri="{BB962C8B-B14F-4D97-AF65-F5344CB8AC3E}">
        <p14:creationId xmlns:p14="http://schemas.microsoft.com/office/powerpoint/2010/main" val="1855214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pitchFamily="-110" charset="0"/>
                <a:ea typeface="ＭＳ Ｐゴシック" charset="-128"/>
                <a:cs typeface="ＭＳ Ｐゴシック" charset="-128"/>
              </a:rPr>
              <a:t>A lifetime gift is a contribution made by the donor during the donor’s lifetime. Lifetime gifts typically qualify for an immediate tax deduction and commonly take the form of annual gifts of cash. The amount of the deduction depends on the property contributed and the charity receiving the gift.</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While making an annual gift with cash is simple, it is not always the most tax efficient option. Gifting long-term appreciated securities may provide a greater tax benefit for the donor. </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Lifetime (or current gifts) tend to show an affinity to a particular organization or organizations.  Over time, donors establish a deep</a:t>
            </a:r>
            <a:r>
              <a:rPr lang="en-US" baseline="0" dirty="0">
                <a:latin typeface="Times" pitchFamily="-110" charset="0"/>
                <a:ea typeface="ＭＳ Ｐゴシック" charset="-128"/>
                <a:cs typeface="ＭＳ Ｐゴシック" charset="-128"/>
              </a:rPr>
              <a:t> relationship with the charity and like to see the positive impact of their dollars at work.</a:t>
            </a:r>
            <a:endParaRPr lang="en-US" dirty="0">
              <a:latin typeface="Times" pitchFamily="-110" charset="0"/>
              <a:ea typeface="ＭＳ Ｐゴシック" charset="-128"/>
              <a:cs typeface="ＭＳ Ｐゴシック" charset="-128"/>
            </a:endParaRP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The charitable income tax deduction for a gift of long-term appreciated securities is based on the fair market value of the asset on the date of the gift. Any capital gain within the asset is avoided when the security is given directly to a charity. For</a:t>
            </a:r>
          </a:p>
          <a:p>
            <a:r>
              <a:rPr lang="en-US" dirty="0">
                <a:latin typeface="Times" pitchFamily="-110" charset="0"/>
                <a:ea typeface="ＭＳ Ｐゴシック" charset="-128"/>
                <a:cs typeface="ＭＳ Ｐゴシック" charset="-128"/>
              </a:rPr>
              <a:t>donors holding securities that have increased in value substantially, this can provide a tremendous tax savings.</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We will discuss the Qualified Charitable Distribution and the Donor Advised fund in further detail throughout the presentation.</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Donors who are interested in supporting multiple charities on an on-going basis through lifetime gifts may be interested in Donor Advised Funds (DAF). DAFs provide a convenient vehicle for accomplishing charitable planning objectives. The donor makes an initial gift to establish the DAF and receives an immediate market value charitable deduction for the gift. This is particularly valuable when a donor is gifting assets with a low basis. Once the gift is made, the donor or someone appointed by the donor makes recommendations of grants to be paid from the fund to the selected eligible charitable beneficiaries. DAFs can be useful tools for individuals who want to make a substantial gift to take advantage of the immediate charitable deduction but need time to determine how exactly to distribute the gifted funds. This can be especially useful for donors who have a high-income year due to something like the sale of real estate or sale of a business. Not only does the DAF allow the donor to take time to determine how to distribute the funds, it also allows them to involve family members and create a long-term legacy of family giving. DAFs are subject to administrative expenses by the sponsoring organization.  </a:t>
            </a:r>
          </a:p>
          <a:p>
            <a:endParaRPr lang="en-US" dirty="0">
              <a:latin typeface="Times" pitchFamily="-110" charset="0"/>
              <a:ea typeface="ＭＳ Ｐゴシック" charset="-128"/>
              <a:cs typeface="ＭＳ Ｐゴシック"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110" charset="0"/>
                <a:ea typeface="ＭＳ Ｐゴシック" charset="-128"/>
                <a:cs typeface="ＭＳ Ｐゴシック" charset="-128"/>
              </a:rPr>
              <a:t>Donor Advised Funds are growing steadily according to </a:t>
            </a:r>
            <a:r>
              <a:rPr lang="en-US" dirty="0"/>
              <a:t>the National Philanthropic Trust 2019 Donor-Advised Fund Report. </a:t>
            </a:r>
            <a:r>
              <a:rPr lang="en-US" baseline="0" dirty="0">
                <a:latin typeface="Times" pitchFamily="-110" charset="0"/>
                <a:ea typeface="ＭＳ Ｐゴシック" charset="-128"/>
                <a:cs typeface="ＭＳ Ｐゴシック" charset="-128"/>
              </a:rPr>
              <a:t>We will take a more detailed look at them later in the presentation.</a:t>
            </a:r>
            <a:endParaRPr lang="en-US" dirty="0">
              <a:latin typeface="Times" pitchFamily="-110" charset="0"/>
              <a:ea typeface="ＭＳ Ｐゴシック" charset="-128"/>
              <a:cs typeface="ＭＳ Ｐゴシック" charset="-128"/>
            </a:endParaRPr>
          </a:p>
          <a:p>
            <a:endParaRPr lang="en-US" b="1" dirty="0">
              <a:latin typeface="Times" pitchFamily="-110" charset="0"/>
              <a:ea typeface="ＭＳ Ｐゴシック" charset="-128"/>
              <a:cs typeface="ＭＳ Ｐゴシック" charset="-128"/>
            </a:endParaRPr>
          </a:p>
          <a:p>
            <a:r>
              <a:rPr lang="en-US" b="1" dirty="0">
                <a:latin typeface="Times" pitchFamily="-110" charset="0"/>
                <a:ea typeface="ＭＳ Ｐゴシック" charset="-128"/>
                <a:cs typeface="ＭＳ Ｐゴシック" charset="-128"/>
              </a:rPr>
              <a:t>Benefits of lifetime gifts:</a:t>
            </a:r>
          </a:p>
          <a:p>
            <a:r>
              <a:rPr lang="en-US" dirty="0">
                <a:latin typeface="Times" pitchFamily="-110" charset="0"/>
                <a:ea typeface="ＭＳ Ｐゴシック" charset="-128"/>
                <a:cs typeface="ＭＳ Ｐゴシック" charset="-128"/>
              </a:rPr>
              <a:t>• Can give the donor the satisfaction of supporting the charity while alive</a:t>
            </a:r>
          </a:p>
          <a:p>
            <a:r>
              <a:rPr lang="en-US" dirty="0">
                <a:latin typeface="Times" pitchFamily="-110" charset="0"/>
                <a:ea typeface="ＭＳ Ｐゴシック" charset="-128"/>
                <a:cs typeface="ＭＳ Ｐゴシック" charset="-128"/>
              </a:rPr>
              <a:t>• Typically qualify for an immediate income tax deduction</a:t>
            </a:r>
          </a:p>
          <a:p>
            <a:r>
              <a:rPr lang="en-US" dirty="0">
                <a:latin typeface="Times" pitchFamily="-110" charset="0"/>
                <a:ea typeface="ＭＳ Ｐゴシック" charset="-128"/>
                <a:cs typeface="ＭＳ Ｐゴシック" charset="-128"/>
              </a:rPr>
              <a:t>• Gifts of long-term appreciated securities avoid capital gains tax and receive a</a:t>
            </a:r>
          </a:p>
          <a:p>
            <a:r>
              <a:rPr lang="en-US" dirty="0">
                <a:latin typeface="Times" pitchFamily="-110" charset="0"/>
                <a:ea typeface="ＭＳ Ｐゴシック" charset="-128"/>
                <a:cs typeface="ＭＳ Ｐゴシック" charset="-128"/>
              </a:rPr>
              <a:t>deduction at FMV</a:t>
            </a:r>
          </a:p>
          <a:p>
            <a:r>
              <a:rPr lang="en-US" dirty="0">
                <a:latin typeface="Times" pitchFamily="-110" charset="0"/>
                <a:ea typeface="ＭＳ Ｐゴシック" charset="-128"/>
                <a:cs typeface="ＭＳ Ｐゴシック" charset="-128"/>
              </a:rPr>
              <a:t>• Qualified Charitable Distributions satisfy annual RMDs without having to include the</a:t>
            </a:r>
          </a:p>
          <a:p>
            <a:r>
              <a:rPr lang="en-US" dirty="0">
                <a:latin typeface="Times" pitchFamily="-110" charset="0"/>
                <a:ea typeface="ＭＳ Ｐゴシック" charset="-128"/>
                <a:cs typeface="ＭＳ Ｐゴシック" charset="-128"/>
              </a:rPr>
              <a:t>taxable portion of the gift in AGI</a:t>
            </a:r>
          </a:p>
          <a:p>
            <a:r>
              <a:rPr lang="en-US" dirty="0">
                <a:latin typeface="Times" pitchFamily="-110" charset="0"/>
                <a:ea typeface="ＭＳ Ｐゴシック" charset="-128"/>
                <a:cs typeface="ＭＳ Ｐゴシック" charset="-128"/>
              </a:rPr>
              <a:t>• DAFs streamline giving and allow donors to take an immediate charitable deduction</a:t>
            </a:r>
          </a:p>
          <a:p>
            <a:r>
              <a:rPr lang="en-US" dirty="0">
                <a:latin typeface="Times" pitchFamily="-110" charset="0"/>
                <a:ea typeface="ＭＳ Ｐゴシック" charset="-128"/>
                <a:cs typeface="ＭＳ Ｐゴシック" charset="-128"/>
              </a:rPr>
              <a:t>but trickle out gifts to various charities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8</a:t>
            </a:fld>
            <a:endParaRPr lang="en-US" dirty="0"/>
          </a:p>
        </p:txBody>
      </p:sp>
    </p:spTree>
    <p:extLst>
      <p:ext uri="{BB962C8B-B14F-4D97-AF65-F5344CB8AC3E}">
        <p14:creationId xmlns:p14="http://schemas.microsoft.com/office/powerpoint/2010/main" val="2736611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imes" pitchFamily="-110" charset="0"/>
                <a:ea typeface="ＭＳ Ｐゴシック" charset="-128"/>
                <a:cs typeface="ＭＳ Ｐゴシック" charset="-128"/>
              </a:rPr>
              <a:t>A Qualified Charitable Distribution (QCD) can help donors who have IRAs and are over the age of 70½ reduce the tax impact of annual required minimum distributions. A Qualified Charitable Distribution is a direct transfer of funds from an IRA custodian to a qualified charity. The SECURE Act did not change the minimum age for a QCD. A Qualified Charitable Distribution can be made from a Traditional IRA, Inherited Traditional or from inactive SEPS and SIMPLE IRAs. The maximum annual amount that can qualify for a Qualified Charitable Distribution</a:t>
            </a:r>
            <a:r>
              <a:rPr lang="en-US" baseline="0" dirty="0">
                <a:latin typeface="Times" pitchFamily="-110" charset="0"/>
                <a:ea typeface="ＭＳ Ｐゴシック" charset="-128"/>
                <a:cs typeface="ＭＳ Ｐゴシック" charset="-128"/>
              </a:rPr>
              <a:t> </a:t>
            </a:r>
            <a:r>
              <a:rPr lang="en-US" dirty="0">
                <a:latin typeface="Times" pitchFamily="-110" charset="0"/>
                <a:ea typeface="ＭＳ Ｐゴシック" charset="-128"/>
                <a:cs typeface="ＭＳ Ｐゴシック" charset="-128"/>
              </a:rPr>
              <a:t>is $100,000. For spouses who are both over age 70½, each spouse can make a Qualified Charitable Distribution. By using a QCD, the donor avoids having to include the taxable portion of the gift in their Adjusted Gross Income.</a:t>
            </a:r>
          </a:p>
          <a:p>
            <a:endParaRPr lang="en-US" dirty="0">
              <a:latin typeface="Times" pitchFamily="-110" charset="0"/>
              <a:ea typeface="ＭＳ Ｐゴシック" charset="-128"/>
              <a:cs typeface="ＭＳ Ｐゴシック" charset="-128"/>
            </a:endParaRPr>
          </a:p>
          <a:p>
            <a:r>
              <a:rPr lang="en-US" dirty="0">
                <a:latin typeface="Times" pitchFamily="-110" charset="0"/>
                <a:ea typeface="ＭＳ Ｐゴシック" charset="-128"/>
                <a:cs typeface="ＭＳ Ｐゴシック" charset="-128"/>
              </a:rPr>
              <a:t>A qualified charitable distribution cannot be directed to a donor advised fund.</a:t>
            </a:r>
          </a:p>
          <a:p>
            <a:endParaRPr lang="en-US" dirty="0">
              <a:latin typeface="Times" pitchFamily="-110" charset="0"/>
              <a:ea typeface="ＭＳ Ｐゴシック" charset="-128"/>
              <a:cs typeface="ＭＳ Ｐゴシック" charset="-128"/>
            </a:endParaRPr>
          </a:p>
          <a:p>
            <a:endParaRPr lang="en-US" dirty="0">
              <a:latin typeface="Times" pitchFamily="-110" charset="0"/>
              <a:ea typeface="ＭＳ Ｐゴシック" charset="-128"/>
              <a:cs typeface="ＭＳ Ｐゴシック" charset="-128"/>
            </a:endParaRPr>
          </a:p>
          <a:p>
            <a:endParaRPr lang="en-US" b="1" dirty="0">
              <a:latin typeface="Times" pitchFamily="-110" charset="0"/>
              <a:ea typeface="ＭＳ Ｐゴシック" charset="-128"/>
              <a:cs typeface="ＭＳ Ｐゴシック" charset="-128"/>
            </a:endParaRPr>
          </a:p>
          <a:p>
            <a:endParaRPr lang="en-US" dirty="0"/>
          </a:p>
          <a:p>
            <a:endParaRPr lang="en-US" dirty="0"/>
          </a:p>
        </p:txBody>
      </p:sp>
      <p:sp>
        <p:nvSpPr>
          <p:cNvPr id="4" name="Slide Number Placeholder 3"/>
          <p:cNvSpPr>
            <a:spLocks noGrp="1"/>
          </p:cNvSpPr>
          <p:nvPr>
            <p:ph type="sldNum" sz="quarter" idx="10"/>
          </p:nvPr>
        </p:nvSpPr>
        <p:spPr/>
        <p:txBody>
          <a:bodyPr/>
          <a:lstStyle/>
          <a:p>
            <a:fld id="{0741EE86-BA97-446A-81BA-90B33C5446E2}" type="slidenum">
              <a:rPr lang="en-US" smtClean="0"/>
              <a:t>9</a:t>
            </a:fld>
            <a:endParaRPr lang="en-US" dirty="0"/>
          </a:p>
        </p:txBody>
      </p:sp>
    </p:spTree>
    <p:extLst>
      <p:ext uri="{BB962C8B-B14F-4D97-AF65-F5344CB8AC3E}">
        <p14:creationId xmlns:p14="http://schemas.microsoft.com/office/powerpoint/2010/main" val="2992999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5227"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1011982946"/>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99038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dirty="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40/45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29398"/>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71728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24/28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395140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2418831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2375023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24/28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4116128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2742382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31945110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401300" cy="960120"/>
          </a:xfrm>
        </p:spPr>
        <p:txBody>
          <a:bodyPr>
            <a:noAutofit/>
          </a:bodyPr>
          <a:lstStyle>
            <a:lvl1pPr>
              <a:defRPr/>
            </a:lvl1pPr>
          </a:lstStyle>
          <a:p>
            <a:r>
              <a:rPr lang="en-US" dirty="0"/>
              <a:t>Headline 30/31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1163535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174182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6968"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6968"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6968"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6968"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6968"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6968"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6968"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dirty="0"/>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435995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dirty="0"/>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dirty="0"/>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131452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dirty="0"/>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3073626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30/31</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dirty="0"/>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dirty="0"/>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Tree>
    <p:extLst>
      <p:ext uri="{BB962C8B-B14F-4D97-AF65-F5344CB8AC3E}">
        <p14:creationId xmlns:p14="http://schemas.microsoft.com/office/powerpoint/2010/main" val="3028245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63811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Title Slide GO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2"/>
          <p:cNvSpPr>
            <a:spLocks noGrp="1" noChangeArrowheads="1"/>
          </p:cNvSpPr>
          <p:nvPr>
            <p:ph type="ctrTitle" hasCustomPrompt="1"/>
          </p:nvPr>
        </p:nvSpPr>
        <p:spPr bwMode="auto">
          <a:xfrm>
            <a:off x="609600" y="1628774"/>
            <a:ext cx="11074400" cy="733426"/>
          </a:xfrm>
          <a:prstGeom prst="rect">
            <a:avLst/>
          </a:prstGeom>
          <a:noFill/>
          <a:ln>
            <a:miter lim="800000"/>
            <a:headEnd/>
            <a:tailEnd/>
          </a:ln>
        </p:spPr>
        <p:txBody>
          <a:bodyPr anchor="t" anchorCtr="0"/>
          <a:lstStyle>
            <a:lvl1pPr>
              <a:defRPr sz="3600" b="1" baseline="0">
                <a:solidFill>
                  <a:schemeClr val="tx1"/>
                </a:solidFill>
              </a:defRPr>
            </a:lvl1pPr>
          </a:lstStyle>
          <a:p>
            <a:r>
              <a:rPr lang="en-US" dirty="0"/>
              <a:t>Title slide Headline</a:t>
            </a:r>
          </a:p>
        </p:txBody>
      </p:sp>
      <p:sp>
        <p:nvSpPr>
          <p:cNvPr id="15" name="Rectangle 3"/>
          <p:cNvSpPr>
            <a:spLocks noGrp="1" noChangeArrowheads="1"/>
          </p:cNvSpPr>
          <p:nvPr>
            <p:ph type="subTitle" idx="1" hasCustomPrompt="1"/>
          </p:nvPr>
        </p:nvSpPr>
        <p:spPr bwMode="auto">
          <a:xfrm>
            <a:off x="609600" y="533400"/>
            <a:ext cx="6578600" cy="242888"/>
          </a:xfrm>
          <a:prstGeom prst="rect">
            <a:avLst/>
          </a:prstGeom>
          <a:noFill/>
        </p:spPr>
        <p:txBody>
          <a:bodyPr lIns="0" tIns="0" rIns="0" bIns="0" anchor="b" anchorCtr="0"/>
          <a:lstStyle>
            <a:lvl1pPr marL="1588" indent="-1588" algn="l">
              <a:buNone/>
              <a:defRPr sz="1400" baseline="0">
                <a:solidFill>
                  <a:srgbClr val="333333"/>
                </a:solidFill>
              </a:defRPr>
            </a:lvl1pPr>
          </a:lstStyle>
          <a:p>
            <a:r>
              <a:rPr lang="en-US" dirty="0"/>
              <a:t>Enter</a:t>
            </a:r>
            <a:r>
              <a:rPr lang="en-US" baseline="0" dirty="0"/>
              <a:t> slide master view to edit</a:t>
            </a:r>
            <a:endParaRPr lang="en-US" dirty="0"/>
          </a:p>
        </p:txBody>
      </p:sp>
      <p:sp>
        <p:nvSpPr>
          <p:cNvPr id="8" name="Text Placeholder 10"/>
          <p:cNvSpPr>
            <a:spLocks noGrp="1"/>
          </p:cNvSpPr>
          <p:nvPr>
            <p:ph type="body" sz="quarter" idx="10" hasCustomPrompt="1"/>
          </p:nvPr>
        </p:nvSpPr>
        <p:spPr>
          <a:xfrm>
            <a:off x="609600" y="4724400"/>
            <a:ext cx="9753600" cy="228600"/>
          </a:xfrm>
          <a:prstGeom prst="rect">
            <a:avLst/>
          </a:prstGeom>
        </p:spPr>
        <p:txBody>
          <a:bodyPr lIns="0" tIns="0" rIns="0" bIns="0">
            <a:noAutofit/>
          </a:bodyPr>
          <a:lstStyle>
            <a:lvl1pPr marL="1588" indent="-1588">
              <a:buNone/>
              <a:defRPr sz="1600" b="1" baseline="0"/>
            </a:lvl1pPr>
          </a:lstStyle>
          <a:p>
            <a:pPr lvl="0"/>
            <a:r>
              <a:rPr lang="en-US" dirty="0"/>
              <a:t>Presenter’s Name</a:t>
            </a:r>
          </a:p>
        </p:txBody>
      </p:sp>
      <p:sp>
        <p:nvSpPr>
          <p:cNvPr id="9" name="Text Placeholder 12"/>
          <p:cNvSpPr>
            <a:spLocks noGrp="1"/>
          </p:cNvSpPr>
          <p:nvPr>
            <p:ph type="body" sz="quarter" idx="11" hasCustomPrompt="1"/>
          </p:nvPr>
        </p:nvSpPr>
        <p:spPr>
          <a:xfrm>
            <a:off x="609600" y="5029200"/>
            <a:ext cx="9753600" cy="228600"/>
          </a:xfrm>
          <a:prstGeom prst="rect">
            <a:avLst/>
          </a:prstGeom>
        </p:spPr>
        <p:txBody>
          <a:bodyPr lIns="0" tIns="0" rIns="0" bIns="0">
            <a:normAutofit/>
          </a:bodyPr>
          <a:lstStyle>
            <a:lvl1pPr marL="1588" indent="-1588">
              <a:buNone/>
              <a:defRPr sz="1400" baseline="0"/>
            </a:lvl1pPr>
          </a:lstStyle>
          <a:p>
            <a:pPr lvl="0"/>
            <a:r>
              <a:rPr lang="en-US" dirty="0"/>
              <a:t>Month 00, 20XX</a:t>
            </a:r>
          </a:p>
        </p:txBody>
      </p:sp>
      <p:sp>
        <p:nvSpPr>
          <p:cNvPr id="7" name="Text Placeholder 2"/>
          <p:cNvSpPr>
            <a:spLocks noGrp="1"/>
          </p:cNvSpPr>
          <p:nvPr>
            <p:ph type="body" sz="quarter" idx="13" hasCustomPrompt="1"/>
          </p:nvPr>
        </p:nvSpPr>
        <p:spPr>
          <a:xfrm>
            <a:off x="609600" y="2133600"/>
            <a:ext cx="11074400" cy="533400"/>
          </a:xfrm>
        </p:spPr>
        <p:txBody>
          <a:bodyPr/>
          <a:lstStyle>
            <a:lvl1pPr marL="0" indent="0">
              <a:buNone/>
              <a:defRPr sz="3200"/>
            </a:lvl1pPr>
          </a:lstStyle>
          <a:p>
            <a:pPr lvl="0"/>
            <a:r>
              <a:rPr lang="en-US" dirty="0"/>
              <a:t>Optional 2nd line</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8544" y="0"/>
            <a:ext cx="4283457" cy="914400"/>
          </a:xfrm>
          <a:prstGeom prst="rect">
            <a:avLst/>
          </a:prstGeom>
        </p:spPr>
      </p:pic>
    </p:spTree>
    <p:extLst>
      <p:ext uri="{BB962C8B-B14F-4D97-AF65-F5344CB8AC3E}">
        <p14:creationId xmlns:p14="http://schemas.microsoft.com/office/powerpoint/2010/main" val="3516764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cSld name="Chapter slide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0710B6B8-3F7C-4753-9A51-2410C7014BA4}" type="slidenum">
              <a:rPr lang="en-US" smtClean="0"/>
              <a:t>‹#›</a:t>
            </a:fld>
            <a:endParaRPr lang="en-US" dirty="0"/>
          </a:p>
        </p:txBody>
      </p:sp>
      <p:sp>
        <p:nvSpPr>
          <p:cNvPr id="11" name="Title 13"/>
          <p:cNvSpPr txBox="1">
            <a:spLocks/>
          </p:cNvSpPr>
          <p:nvPr/>
        </p:nvSpPr>
        <p:spPr>
          <a:xfrm>
            <a:off x="609600" y="3436315"/>
            <a:ext cx="10972800" cy="990600"/>
          </a:xfrm>
          <a:prstGeom prst="rect">
            <a:avLst/>
          </a:prstGeom>
        </p:spPr>
        <p:txBody>
          <a:bodyPr vert="horz" lIns="0" tIns="0" rIns="0" bIns="0" rtlCol="0" anchor="t" anchorCtr="0">
            <a:normAutofit/>
          </a:bodyPr>
          <a:lstStyle>
            <a:lvl1pPr algn="l" rtl="0" eaLnBrk="0" fontAlgn="base" hangingPunct="0">
              <a:lnSpc>
                <a:spcPct val="90000"/>
              </a:lnSpc>
              <a:spcBef>
                <a:spcPct val="0"/>
              </a:spcBef>
              <a:spcAft>
                <a:spcPct val="0"/>
              </a:spcAft>
              <a:defRPr sz="3400" b="1">
                <a:solidFill>
                  <a:srgbClr val="4988A4"/>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3400" b="1">
                <a:solidFill>
                  <a:schemeClr val="tx1"/>
                </a:solidFill>
                <a:latin typeface="Arial" pitchFamily="-110" charset="0"/>
                <a:ea typeface="ＭＳ Ｐゴシック" charset="-128"/>
                <a:cs typeface="ＭＳ Ｐゴシック" charset="-128"/>
              </a:defRPr>
            </a:lvl2pPr>
            <a:lvl3pPr algn="l" rtl="0" eaLnBrk="0" fontAlgn="base" hangingPunct="0">
              <a:lnSpc>
                <a:spcPct val="90000"/>
              </a:lnSpc>
              <a:spcBef>
                <a:spcPct val="0"/>
              </a:spcBef>
              <a:spcAft>
                <a:spcPct val="0"/>
              </a:spcAft>
              <a:defRPr sz="3400" b="1">
                <a:solidFill>
                  <a:schemeClr val="tx1"/>
                </a:solidFill>
                <a:latin typeface="Arial" pitchFamily="-110" charset="0"/>
                <a:ea typeface="ＭＳ Ｐゴシック" charset="-128"/>
                <a:cs typeface="ＭＳ Ｐゴシック" charset="-128"/>
              </a:defRPr>
            </a:lvl3pPr>
            <a:lvl4pPr algn="l" rtl="0" eaLnBrk="0" fontAlgn="base" hangingPunct="0">
              <a:lnSpc>
                <a:spcPct val="90000"/>
              </a:lnSpc>
              <a:spcBef>
                <a:spcPct val="0"/>
              </a:spcBef>
              <a:spcAft>
                <a:spcPct val="0"/>
              </a:spcAft>
              <a:defRPr sz="3400" b="1">
                <a:solidFill>
                  <a:schemeClr val="tx1"/>
                </a:solidFill>
                <a:latin typeface="Arial" pitchFamily="-110" charset="0"/>
                <a:ea typeface="ＭＳ Ｐゴシック" charset="-128"/>
                <a:cs typeface="ＭＳ Ｐゴシック" charset="-128"/>
              </a:defRPr>
            </a:lvl4pPr>
            <a:lvl5pPr algn="l" rtl="0" eaLnBrk="0" fontAlgn="base" hangingPunct="0">
              <a:lnSpc>
                <a:spcPct val="90000"/>
              </a:lnSpc>
              <a:spcBef>
                <a:spcPct val="0"/>
              </a:spcBef>
              <a:spcAft>
                <a:spcPct val="0"/>
              </a:spcAft>
              <a:defRPr sz="3400" b="1">
                <a:solidFill>
                  <a:schemeClr val="tx1"/>
                </a:solidFill>
                <a:latin typeface="Arial" pitchFamily="-110" charset="0"/>
                <a:ea typeface="ＭＳ Ｐゴシック" charset="-128"/>
                <a:cs typeface="ＭＳ Ｐゴシック" charset="-128"/>
              </a:defRPr>
            </a:lvl5pPr>
            <a:lvl6pPr marL="457200" algn="l" rtl="0" fontAlgn="base">
              <a:lnSpc>
                <a:spcPct val="90000"/>
              </a:lnSpc>
              <a:spcBef>
                <a:spcPct val="0"/>
              </a:spcBef>
              <a:spcAft>
                <a:spcPct val="0"/>
              </a:spcAft>
              <a:defRPr sz="3400" b="1">
                <a:solidFill>
                  <a:schemeClr val="tx1"/>
                </a:solidFill>
                <a:latin typeface="Arial" pitchFamily="-110" charset="0"/>
              </a:defRPr>
            </a:lvl6pPr>
            <a:lvl7pPr marL="914400" algn="l" rtl="0" fontAlgn="base">
              <a:lnSpc>
                <a:spcPct val="90000"/>
              </a:lnSpc>
              <a:spcBef>
                <a:spcPct val="0"/>
              </a:spcBef>
              <a:spcAft>
                <a:spcPct val="0"/>
              </a:spcAft>
              <a:defRPr sz="3400" b="1">
                <a:solidFill>
                  <a:schemeClr val="tx1"/>
                </a:solidFill>
                <a:latin typeface="Arial" pitchFamily="-110" charset="0"/>
              </a:defRPr>
            </a:lvl7pPr>
            <a:lvl8pPr marL="1371600" algn="l" rtl="0" fontAlgn="base">
              <a:lnSpc>
                <a:spcPct val="90000"/>
              </a:lnSpc>
              <a:spcBef>
                <a:spcPct val="0"/>
              </a:spcBef>
              <a:spcAft>
                <a:spcPct val="0"/>
              </a:spcAft>
              <a:defRPr sz="3400" b="1">
                <a:solidFill>
                  <a:schemeClr val="tx1"/>
                </a:solidFill>
                <a:latin typeface="Arial" pitchFamily="-110" charset="0"/>
              </a:defRPr>
            </a:lvl8pPr>
            <a:lvl9pPr marL="1828800" algn="l" rtl="0" fontAlgn="base">
              <a:lnSpc>
                <a:spcPct val="90000"/>
              </a:lnSpc>
              <a:spcBef>
                <a:spcPct val="0"/>
              </a:spcBef>
              <a:spcAft>
                <a:spcPct val="0"/>
              </a:spcAft>
              <a:defRPr sz="3400" b="1">
                <a:solidFill>
                  <a:schemeClr val="tx1"/>
                </a:solidFill>
                <a:latin typeface="Arial" pitchFamily="-110" charset="0"/>
              </a:defRPr>
            </a:lvl9pPr>
          </a:lstStyle>
          <a:p>
            <a:r>
              <a:rPr lang="en-US" sz="2000" dirty="0">
                <a:solidFill>
                  <a:schemeClr val="bg1"/>
                </a:solidFill>
              </a:rPr>
              <a:t>Subhead</a:t>
            </a:r>
          </a:p>
        </p:txBody>
      </p:sp>
      <p:sp>
        <p:nvSpPr>
          <p:cNvPr id="8" name="Title 2"/>
          <p:cNvSpPr>
            <a:spLocks noGrp="1"/>
          </p:cNvSpPr>
          <p:nvPr>
            <p:ph type="title" hasCustomPrompt="1"/>
          </p:nvPr>
        </p:nvSpPr>
        <p:spPr>
          <a:xfrm>
            <a:off x="609600" y="3886200"/>
            <a:ext cx="10972800" cy="1004010"/>
          </a:xfrm>
        </p:spPr>
        <p:txBody>
          <a:bodyPr anchor="b" anchorCtr="0"/>
          <a:lstStyle>
            <a:lvl1pPr>
              <a:defRPr baseline="0">
                <a:solidFill>
                  <a:schemeClr val="accent2"/>
                </a:solidFill>
              </a:defRPr>
            </a:lvl1pPr>
          </a:lstStyle>
          <a:p>
            <a:r>
              <a:rPr lang="en-US" dirty="0"/>
              <a:t>Click to add text</a:t>
            </a:r>
            <a:br>
              <a:rPr lang="en-US" dirty="0"/>
            </a:br>
            <a:r>
              <a:rPr lang="en-US" dirty="0"/>
              <a:t>2nd line text wrap</a:t>
            </a:r>
          </a:p>
        </p:txBody>
      </p:sp>
      <p:sp>
        <p:nvSpPr>
          <p:cNvPr id="5" name="Text Placeholder 4"/>
          <p:cNvSpPr>
            <a:spLocks noGrp="1"/>
          </p:cNvSpPr>
          <p:nvPr>
            <p:ph type="body" sz="quarter" idx="11" hasCustomPrompt="1"/>
          </p:nvPr>
        </p:nvSpPr>
        <p:spPr>
          <a:xfrm>
            <a:off x="609600" y="4953000"/>
            <a:ext cx="10972800" cy="609600"/>
          </a:xfrm>
        </p:spPr>
        <p:txBody>
          <a:bodyPr/>
          <a:lstStyle>
            <a:lvl1pPr marL="0" indent="0">
              <a:buNone/>
              <a:defRPr sz="2000"/>
            </a:lvl1pPr>
          </a:lstStyle>
          <a:p>
            <a:pPr lvl="0"/>
            <a:r>
              <a:rPr lang="en-US" dirty="0"/>
              <a:t>Subhead – click to add text</a:t>
            </a:r>
          </a:p>
        </p:txBody>
      </p:sp>
    </p:spTree>
    <p:extLst>
      <p:ext uri="{BB962C8B-B14F-4D97-AF65-F5344CB8AC3E}">
        <p14:creationId xmlns:p14="http://schemas.microsoft.com/office/powerpoint/2010/main" val="13655453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Content Slide SUBHEAD BULLE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3"/>
          <p:cNvSpPr>
            <a:spLocks noGrp="1" noChangeArrowheads="1"/>
          </p:cNvSpPr>
          <p:nvPr>
            <p:ph type="sldNum" sz="quarter" idx="10"/>
          </p:nvPr>
        </p:nvSpPr>
        <p:spPr/>
        <p:txBody>
          <a:bodyPr/>
          <a:lstStyle>
            <a:lvl1pPr>
              <a:defRPr/>
            </a:lvl1pPr>
          </a:lstStyle>
          <a:p>
            <a:fld id="{0710B6B8-3F7C-4753-9A51-2410C7014BA4}" type="slidenum">
              <a:rPr lang="en-US" smtClean="0"/>
              <a:t>‹#›</a:t>
            </a:fld>
            <a:endParaRPr lang="en-US" dirty="0"/>
          </a:p>
        </p:txBody>
      </p:sp>
      <p:sp>
        <p:nvSpPr>
          <p:cNvPr id="9" name="Title Placeholder 1"/>
          <p:cNvSpPr>
            <a:spLocks noGrp="1"/>
          </p:cNvSpPr>
          <p:nvPr>
            <p:ph type="title" hasCustomPrompt="1"/>
          </p:nvPr>
        </p:nvSpPr>
        <p:spPr>
          <a:xfrm>
            <a:off x="609600" y="1219200"/>
            <a:ext cx="10972800" cy="1143000"/>
          </a:xfrm>
          <a:prstGeom prst="rect">
            <a:avLst/>
          </a:prstGeom>
        </p:spPr>
        <p:txBody>
          <a:bodyPr vert="horz" lIns="0" tIns="0" rIns="0" bIns="0" rtlCol="0" anchor="t" anchorCtr="0">
            <a:normAutofit/>
          </a:bodyPr>
          <a:lstStyle>
            <a:lvl1pPr>
              <a:defRPr/>
            </a:lvl1pPr>
          </a:lstStyle>
          <a:p>
            <a:r>
              <a:rPr lang="en-US" dirty="0"/>
              <a:t>Click to add text</a:t>
            </a:r>
            <a:br>
              <a:rPr lang="en-US" dirty="0"/>
            </a:br>
            <a:r>
              <a:rPr lang="en-US" dirty="0"/>
              <a:t>2nd line wrap</a:t>
            </a:r>
          </a:p>
        </p:txBody>
      </p:sp>
      <p:sp>
        <p:nvSpPr>
          <p:cNvPr id="3" name="Text Placeholder 2"/>
          <p:cNvSpPr>
            <a:spLocks noGrp="1"/>
          </p:cNvSpPr>
          <p:nvPr>
            <p:ph type="body" sz="quarter" idx="11" hasCustomPrompt="1"/>
          </p:nvPr>
        </p:nvSpPr>
        <p:spPr>
          <a:xfrm>
            <a:off x="609600" y="2362200"/>
            <a:ext cx="10972800" cy="457200"/>
          </a:xfrm>
        </p:spPr>
        <p:txBody>
          <a:bodyPr/>
          <a:lstStyle>
            <a:lvl1pPr marL="0" indent="0">
              <a:buNone/>
              <a:defRPr b="1" baseline="0"/>
            </a:lvl1pPr>
          </a:lstStyle>
          <a:p>
            <a:pPr lvl="0"/>
            <a:r>
              <a:rPr lang="en-US" dirty="0"/>
              <a:t>Subhead style – Click to add text</a:t>
            </a:r>
          </a:p>
        </p:txBody>
      </p:sp>
      <p:sp>
        <p:nvSpPr>
          <p:cNvPr id="6" name="Content Placeholder 5"/>
          <p:cNvSpPr>
            <a:spLocks noGrp="1"/>
          </p:cNvSpPr>
          <p:nvPr>
            <p:ph sz="quarter" idx="12"/>
          </p:nvPr>
        </p:nvSpPr>
        <p:spPr>
          <a:xfrm>
            <a:off x="609600" y="2819400"/>
            <a:ext cx="10972800" cy="3352800"/>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6986609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Content slide 2 COLUM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362200"/>
            <a:ext cx="5283200" cy="4038600"/>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97600" y="2362200"/>
            <a:ext cx="5384800" cy="4038600"/>
          </a:xfrm>
          <a:prstGeom prst="rect">
            <a:avLst/>
          </a:prstGeom>
        </p:spPr>
        <p:txBody>
          <a:bodyPr/>
          <a:lstStyle>
            <a:lvl1pPr>
              <a:defRPr lang="en-US" sz="2400" dirty="0" smtClean="0"/>
            </a:lvl1pPr>
            <a:lvl2pPr>
              <a:defRPr lang="en-US" sz="2200" dirty="0" smtClean="0"/>
            </a:lvl2pPr>
            <a:lvl3pPr>
              <a:defRPr lang="en-US" sz="2000" dirty="0" smtClean="0"/>
            </a:lvl3pPr>
            <a:lvl4pPr>
              <a:defRPr lang="en-US" dirty="0" smtClean="0"/>
            </a:lvl4pPr>
            <a:lvl5pPr>
              <a:defRPr lang="en-US" dirty="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Rectangle 23"/>
          <p:cNvSpPr>
            <a:spLocks noGrp="1" noChangeArrowheads="1"/>
          </p:cNvSpPr>
          <p:nvPr>
            <p:ph type="sldNum" sz="quarter" idx="10"/>
          </p:nvPr>
        </p:nvSpPr>
        <p:spPr/>
        <p:txBody>
          <a:bodyPr/>
          <a:lstStyle>
            <a:lvl1pPr>
              <a:defRPr/>
            </a:lvl1pPr>
          </a:lstStyle>
          <a:p>
            <a:fld id="{0710B6B8-3F7C-4753-9A51-2410C7014BA4}" type="slidenum">
              <a:rPr lang="en-US" smtClean="0"/>
              <a:t>‹#›</a:t>
            </a:fld>
            <a:endParaRPr lang="en-US" dirty="0"/>
          </a:p>
        </p:txBody>
      </p:sp>
      <p:sp>
        <p:nvSpPr>
          <p:cNvPr id="7" name="Title Placeholder 1"/>
          <p:cNvSpPr>
            <a:spLocks noGrp="1"/>
          </p:cNvSpPr>
          <p:nvPr>
            <p:ph type="title" hasCustomPrompt="1"/>
          </p:nvPr>
        </p:nvSpPr>
        <p:spPr>
          <a:xfrm>
            <a:off x="609600" y="1219200"/>
            <a:ext cx="10972800" cy="1143000"/>
          </a:xfrm>
          <a:prstGeom prst="rect">
            <a:avLst/>
          </a:prstGeom>
        </p:spPr>
        <p:txBody>
          <a:bodyPr vert="horz" lIns="0" tIns="0" rIns="0" bIns="0" rtlCol="0" anchor="t" anchorCtr="0">
            <a:normAutofit/>
          </a:bodyPr>
          <a:lstStyle>
            <a:lvl1pPr>
              <a:defRPr sz="3400" b="0"/>
            </a:lvl1pPr>
          </a:lstStyle>
          <a:p>
            <a:r>
              <a:rPr lang="en-US" dirty="0"/>
              <a:t>Click to add text</a:t>
            </a:r>
            <a:br>
              <a:rPr lang="en-US" dirty="0"/>
            </a:br>
            <a:r>
              <a:rPr lang="en-US" dirty="0"/>
              <a:t>2nd line wrap</a:t>
            </a:r>
          </a:p>
        </p:txBody>
      </p:sp>
    </p:spTree>
    <p:extLst>
      <p:ext uri="{BB962C8B-B14F-4D97-AF65-F5344CB8AC3E}">
        <p14:creationId xmlns:p14="http://schemas.microsoft.com/office/powerpoint/2010/main" val="21213384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82430" y="1584436"/>
            <a:ext cx="5252337" cy="955100"/>
          </a:xfrm>
          <a:prstGeom prst="rect">
            <a:avLst/>
          </a:prstGeom>
        </p:spPr>
        <p:txBody>
          <a:bodyPr/>
          <a:lstStyle>
            <a:lvl1pPr>
              <a:lnSpc>
                <a:spcPts val="3100"/>
              </a:lnSpc>
              <a:defRPr sz="3000" b="1" i="0" spc="0" baseline="0">
                <a:latin typeface="Arial" panose="020B0604020202020204" pitchFamily="34" charset="0"/>
                <a:cs typeface="Arial" panose="020B0604020202020204" pitchFamily="34" charset="0"/>
              </a:defRPr>
            </a:lvl1pPr>
          </a:lstStyle>
          <a:p>
            <a:r>
              <a:rPr lang="en-US" dirty="0"/>
              <a:t>Headline 30/31</a:t>
            </a:r>
            <a:br>
              <a:rPr lang="en-US" dirty="0"/>
            </a:br>
            <a:r>
              <a:rPr lang="en-US" dirty="0" err="1"/>
              <a:t>Hurme</a:t>
            </a:r>
            <a:r>
              <a:rPr lang="en-US" dirty="0"/>
              <a:t> 4 Bold</a:t>
            </a:r>
          </a:p>
        </p:txBody>
      </p:sp>
      <p:sp>
        <p:nvSpPr>
          <p:cNvPr id="3" name="object 3"/>
          <p:cNvSpPr/>
          <p:nvPr userDrawn="1"/>
        </p:nvSpPr>
        <p:spPr>
          <a:xfrm>
            <a:off x="381001" y="1301241"/>
            <a:ext cx="11425767"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dirty="0"/>
          </a:p>
        </p:txBody>
      </p:sp>
      <p:sp>
        <p:nvSpPr>
          <p:cNvPr id="7" name="Text Placeholder 6"/>
          <p:cNvSpPr>
            <a:spLocks noGrp="1"/>
          </p:cNvSpPr>
          <p:nvPr>
            <p:ph type="body" sz="quarter" idx="10" hasCustomPrompt="1"/>
          </p:nvPr>
        </p:nvSpPr>
        <p:spPr>
          <a:xfrm>
            <a:off x="6695577" y="2836831"/>
            <a:ext cx="5139191" cy="3080444"/>
          </a:xfrm>
          <a:prstGeom prst="rect">
            <a:avLst/>
          </a:prstGeom>
        </p:spPr>
        <p:txBody>
          <a:bodyPr lIns="0" tIns="0" rIns="0" bIns="0"/>
          <a:lstStyle>
            <a:lvl1pPr marL="12700" marR="78740">
              <a:lnSpc>
                <a:spcPts val="2200"/>
              </a:lnSpc>
              <a:spcBef>
                <a:spcPts val="1350"/>
              </a:spcBef>
              <a:defRPr sz="2000" b="0" i="0" spc="0" baseline="0">
                <a:solidFill>
                  <a:schemeClr val="accent2"/>
                </a:solidFill>
                <a:latin typeface="Arail"/>
                <a:ea typeface="Arail"/>
                <a:cs typeface="Arial" panose="020B0604020202020204" pitchFamily="34" charset="0"/>
              </a:defRPr>
            </a:lvl1pPr>
            <a:lvl2pPr>
              <a:defRPr sz="2400" b="1" i="0">
                <a:solidFill>
                  <a:schemeClr val="accent2"/>
                </a:solidFill>
                <a:latin typeface="Hurme Geometric Sans 3 SemiBold" charset="0"/>
                <a:ea typeface="Hurme Geometric Sans 3 SemiBold" charset="0"/>
                <a:cs typeface="Hurme Geometric Sans 3 SemiBold" charset="0"/>
              </a:defRPr>
            </a:lvl2pPr>
            <a:lvl3pPr>
              <a:defRPr sz="2400" b="1" i="0">
                <a:solidFill>
                  <a:schemeClr val="accent2"/>
                </a:solidFill>
                <a:latin typeface="Hurme Geometric Sans 3 SemiBold" charset="0"/>
                <a:ea typeface="Hurme Geometric Sans 3 SemiBold" charset="0"/>
                <a:cs typeface="Hurme Geometric Sans 3 SemiBold" charset="0"/>
              </a:defRPr>
            </a:lvl3pPr>
            <a:lvl4pPr>
              <a:defRPr sz="2400" b="1" i="0">
                <a:solidFill>
                  <a:schemeClr val="accent2"/>
                </a:solidFill>
                <a:latin typeface="Hurme Geometric Sans 3 SemiBold" charset="0"/>
                <a:ea typeface="Hurme Geometric Sans 3 SemiBold" charset="0"/>
                <a:cs typeface="Hurme Geometric Sans 3 SemiBold" charset="0"/>
              </a:defRPr>
            </a:lvl4pPr>
            <a:lvl5pPr>
              <a:defRPr sz="2400" b="1" i="0">
                <a:solidFill>
                  <a:schemeClr val="accent2"/>
                </a:solidFill>
                <a:latin typeface="Hurme Geometric Sans 3 SemiBold" charset="0"/>
                <a:ea typeface="Hurme Geometric Sans 3 SemiBold" charset="0"/>
                <a:cs typeface="Hurme Geometric Sans 3 SemiBold" charset="0"/>
              </a:defRPr>
            </a:lvl5pPr>
          </a:lstStyle>
          <a:p>
            <a:pPr marL="12700" marR="5080">
              <a:lnSpc>
                <a:spcPts val="2200"/>
              </a:lnSpc>
              <a:spcBef>
                <a:spcPts val="340"/>
              </a:spcBef>
            </a:pPr>
            <a:r>
              <a:rPr lang="en-US" sz="2000" b="1" spc="-105" dirty="0">
                <a:solidFill>
                  <a:srgbClr val="636466"/>
                </a:solidFill>
                <a:latin typeface="HurmeGeometricSans3-SemiBold"/>
                <a:cs typeface="HurmeGeometricSans3-SemiBold"/>
              </a:rPr>
              <a:t>Text</a:t>
            </a:r>
            <a:r>
              <a:rPr lang="en-US" sz="2000" b="1" spc="-215" dirty="0">
                <a:solidFill>
                  <a:srgbClr val="636466"/>
                </a:solidFill>
                <a:latin typeface="HurmeGeometricSans3-SemiBold"/>
                <a:cs typeface="HurmeGeometricSans3-SemiBold"/>
              </a:rPr>
              <a:t>  </a:t>
            </a:r>
            <a:r>
              <a:rPr lang="en-US" sz="2000" b="1" spc="-70" dirty="0">
                <a:solidFill>
                  <a:srgbClr val="636466"/>
                </a:solidFill>
                <a:latin typeface="HurmeGeometricSans3-SemiBold"/>
                <a:cs typeface="HurmeGeometricSans3-SemiBold"/>
              </a:rPr>
              <a:t>20/22</a:t>
            </a:r>
            <a:r>
              <a:rPr lang="en-US" sz="2000" b="1" spc="-135"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Hurme</a:t>
            </a:r>
            <a:r>
              <a:rPr lang="en-US" sz="2000" b="1" spc="-185" dirty="0">
                <a:solidFill>
                  <a:srgbClr val="636466"/>
                </a:solidFill>
                <a:latin typeface="HurmeGeometricSans3-SemiBold"/>
                <a:cs typeface="HurmeGeometricSans3-SemiBold"/>
              </a:rPr>
              <a:t> </a:t>
            </a:r>
            <a:r>
              <a:rPr lang="en-US" sz="2000" b="1" dirty="0">
                <a:solidFill>
                  <a:srgbClr val="636466"/>
                </a:solidFill>
                <a:latin typeface="HurmeGeometricSans3-SemiBold"/>
                <a:cs typeface="HurmeGeometricSans3-SemiBold"/>
              </a:rPr>
              <a:t>3</a:t>
            </a:r>
            <a:r>
              <a:rPr lang="en-US" sz="2000" b="1" spc="-200" dirty="0">
                <a:solidFill>
                  <a:srgbClr val="636466"/>
                </a:solidFill>
                <a:latin typeface="HurmeGeometricSans3-SemiBold"/>
                <a:cs typeface="HurmeGeometricSans3-SemiBold"/>
              </a:rPr>
              <a:t> </a:t>
            </a:r>
            <a:r>
              <a:rPr lang="en-US" sz="2000" b="1" spc="-45" dirty="0">
                <a:solidFill>
                  <a:srgbClr val="636466"/>
                </a:solidFill>
                <a:latin typeface="HurmeGeometricSans3-SemiBold"/>
                <a:cs typeface="HurmeGeometricSans3-SemiBold"/>
              </a:rPr>
              <a:t>Semi</a:t>
            </a:r>
            <a:r>
              <a:rPr lang="en-US" sz="2000" b="1" spc="-135" dirty="0">
                <a:solidFill>
                  <a:srgbClr val="636466"/>
                </a:solidFill>
                <a:latin typeface="HurmeGeometricSans3-SemiBold"/>
                <a:cs typeface="HurmeGeometricSans3-SemiBold"/>
              </a:rPr>
              <a:t> </a:t>
            </a:r>
            <a:r>
              <a:rPr lang="en-US" sz="2000" b="1" spc="-60" dirty="0">
                <a:solidFill>
                  <a:srgbClr val="636466"/>
                </a:solidFill>
                <a:latin typeface="HurmeGeometricSans3-SemiBold"/>
                <a:cs typeface="HurmeGeometricSans3-SemiBold"/>
              </a:rPr>
              <a:t>Bold  </a:t>
            </a:r>
            <a:r>
              <a:rPr lang="en-US" sz="2000" b="1" spc="-40" dirty="0" err="1">
                <a:solidFill>
                  <a:srgbClr val="636466"/>
                </a:solidFill>
                <a:latin typeface="HurmeGeometricSans3-SemiBold"/>
                <a:cs typeface="HurmeGeometricSans3-SemiBold"/>
              </a:rPr>
              <a:t>pud</a:t>
            </a:r>
            <a:r>
              <a:rPr lang="en-US" sz="2000" b="1" spc="-150" dirty="0">
                <a:solidFill>
                  <a:srgbClr val="636466"/>
                </a:solidFill>
                <a:latin typeface="HurmeGeometricSans3-SemiBold"/>
                <a:cs typeface="HurmeGeometricSans3-SemiBold"/>
              </a:rPr>
              <a:t> </a:t>
            </a:r>
            <a:r>
              <a:rPr lang="en-US" sz="2000" b="1" spc="-45" dirty="0" err="1">
                <a:solidFill>
                  <a:srgbClr val="636466"/>
                </a:solidFill>
                <a:latin typeface="HurmeGeometricSans3-SemiBold"/>
                <a:cs typeface="HurmeGeometricSans3-SemiBold"/>
              </a:rPr>
              <a:t>amer</a:t>
            </a:r>
            <a:r>
              <a:rPr lang="en-US" sz="2000" b="1" spc="-235" dirty="0">
                <a:solidFill>
                  <a:srgbClr val="636466"/>
                </a:solidFill>
                <a:latin typeface="HurmeGeometricSans3-SemiBold"/>
                <a:cs typeface="HurmeGeometricSans3-SemiBold"/>
              </a:rPr>
              <a:t> </a:t>
            </a:r>
            <a:r>
              <a:rPr lang="en-US" sz="2000" b="1" spc="-40" dirty="0">
                <a:solidFill>
                  <a:srgbClr val="636466"/>
                </a:solidFill>
                <a:latin typeface="HurmeGeometricSans3-SemiBold"/>
                <a:cs typeface="HurmeGeometricSans3-SemiBold"/>
              </a:rPr>
              <a:t>non</a:t>
            </a:r>
            <a:r>
              <a:rPr lang="en-US" sz="2000" b="1" spc="-130" dirty="0">
                <a:solidFill>
                  <a:srgbClr val="636466"/>
                </a:solidFill>
                <a:latin typeface="HurmeGeometricSans3-SemiBold"/>
                <a:cs typeface="HurmeGeometricSans3-SemiBold"/>
              </a:rPr>
              <a:t> </a:t>
            </a:r>
            <a:r>
              <a:rPr lang="en-US" sz="2000" b="1" spc="-55" dirty="0">
                <a:solidFill>
                  <a:srgbClr val="636466"/>
                </a:solidFill>
                <a:latin typeface="HurmeGeometricSans3-SemiBold"/>
                <a:cs typeface="HurmeGeometricSans3-SemiBold"/>
              </a:rPr>
              <a:t>section</a:t>
            </a:r>
            <a:r>
              <a:rPr lang="en-US" sz="2000" b="1" spc="-130" dirty="0">
                <a:solidFill>
                  <a:srgbClr val="636466"/>
                </a:solidFill>
                <a:latin typeface="HurmeGeometricSans3-SemiBold"/>
                <a:cs typeface="HurmeGeometricSans3-SemiBold"/>
              </a:rPr>
              <a:t> </a:t>
            </a:r>
            <a:r>
              <a:rPr lang="en-US" sz="2000" b="1" spc="-75" dirty="0">
                <a:solidFill>
                  <a:srgbClr val="636466"/>
                </a:solidFill>
                <a:latin typeface="HurmeGeometricSans3-SemiBold"/>
                <a:cs typeface="HurmeGeometricSans3-SemiBold"/>
              </a:rPr>
              <a:t>lorem.</a:t>
            </a:r>
            <a:endParaRPr lang="en-US" sz="2000" dirty="0">
              <a:latin typeface="HurmeGeometricSans3-SemiBold"/>
              <a:cs typeface="HurmeGeometricSans3-SemiBold"/>
            </a:endParaRPr>
          </a:p>
          <a:p>
            <a:pPr marL="12700" marR="29845">
              <a:lnSpc>
                <a:spcPts val="2200"/>
              </a:lnSpc>
              <a:spcBef>
                <a:spcPts val="1350"/>
              </a:spcBef>
            </a:pPr>
            <a:r>
              <a:rPr lang="en-US" sz="2000" b="1" spc="-30" dirty="0">
                <a:solidFill>
                  <a:srgbClr val="636466"/>
                </a:solidFill>
                <a:latin typeface="HurmeGeometricSans3-SemiBold"/>
                <a:cs typeface="HurmeGeometricSans3-SemiBold"/>
              </a:rPr>
              <a:t>Et</a:t>
            </a:r>
            <a:r>
              <a:rPr lang="en-US" sz="2000" b="1" spc="-185" dirty="0">
                <a:solidFill>
                  <a:srgbClr val="636466"/>
                </a:solidFill>
                <a:latin typeface="HurmeGeometricSans3-SemiBold"/>
                <a:cs typeface="HurmeGeometricSans3-SemiBold"/>
              </a:rPr>
              <a:t> </a:t>
            </a:r>
            <a:r>
              <a:rPr lang="en-US" sz="2000" b="1" spc="-45" dirty="0">
                <a:solidFill>
                  <a:srgbClr val="636466"/>
                </a:solidFill>
                <a:latin typeface="HurmeGeometricSans3-SemiBold"/>
                <a:cs typeface="HurmeGeometricSans3-SemiBold"/>
              </a:rPr>
              <a:t>quam,</a:t>
            </a:r>
            <a:r>
              <a:rPr lang="en-US" sz="2000" b="1" spc="-160" dirty="0">
                <a:solidFill>
                  <a:srgbClr val="636466"/>
                </a:solidFill>
                <a:latin typeface="HurmeGeometricSans3-SemiBold"/>
                <a:cs typeface="HurmeGeometricSans3-SemiBold"/>
              </a:rPr>
              <a:t> </a:t>
            </a:r>
            <a:r>
              <a:rPr lang="en-US" sz="2000" b="1" spc="-40" dirty="0">
                <a:solidFill>
                  <a:srgbClr val="636466"/>
                </a:solidFill>
                <a:latin typeface="HurmeGeometricSans3-SemiBold"/>
                <a:cs typeface="HurmeGeometricSans3-SemiBold"/>
              </a:rPr>
              <a:t>cup</a:t>
            </a:r>
            <a:r>
              <a:rPr lang="en-US" sz="2000" b="1" spc="-155" dirty="0">
                <a:solidFill>
                  <a:srgbClr val="636466"/>
                </a:solidFill>
                <a:latin typeface="HurmeGeometricSans3-SemiBold"/>
                <a:cs typeface="HurmeGeometricSans3-SemiBold"/>
              </a:rPr>
              <a:t> </a:t>
            </a:r>
            <a:r>
              <a:rPr lang="en-US" sz="2000" b="1" spc="-30" dirty="0">
                <a:solidFill>
                  <a:srgbClr val="636466"/>
                </a:solidFill>
                <a:latin typeface="HurmeGeometricSans3-SemiBold"/>
                <a:cs typeface="HurmeGeometricSans3-SemiBold"/>
              </a:rPr>
              <a:t>et</a:t>
            </a:r>
            <a:r>
              <a:rPr lang="en-US" sz="2000" b="1" spc="-165" dirty="0">
                <a:solidFill>
                  <a:srgbClr val="636466"/>
                </a:solidFill>
                <a:latin typeface="HurmeGeometricSans3-SemiBold"/>
                <a:cs typeface="HurmeGeometricSans3-SemiBold"/>
              </a:rPr>
              <a:t> </a:t>
            </a:r>
            <a:r>
              <a:rPr lang="en-US" sz="2000" b="1" spc="-65" dirty="0" err="1">
                <a:solidFill>
                  <a:srgbClr val="636466"/>
                </a:solidFill>
                <a:latin typeface="HurmeGeometricSans3-SemiBold"/>
                <a:cs typeface="HurmeGeometricSans3-SemiBold"/>
              </a:rPr>
              <a:t>ra</a:t>
            </a:r>
            <a:r>
              <a:rPr lang="en-US" sz="2000" b="1" spc="-135" dirty="0">
                <a:solidFill>
                  <a:srgbClr val="636466"/>
                </a:solidFill>
                <a:latin typeface="HurmeGeometricSans3-SemiBold"/>
                <a:cs typeface="HurmeGeometricSans3-SemiBold"/>
              </a:rPr>
              <a:t> </a:t>
            </a:r>
            <a:r>
              <a:rPr lang="en-US" sz="2000" b="1" spc="-65" dirty="0" err="1">
                <a:solidFill>
                  <a:srgbClr val="636466"/>
                </a:solidFill>
                <a:latin typeface="HurmeGeometricSans3-SemiBold"/>
                <a:cs typeface="HurmeGeometricSans3-SemiBold"/>
              </a:rPr>
              <a:t>peleceped</a:t>
            </a:r>
            <a:r>
              <a:rPr lang="en-US" sz="2000" b="1" spc="-65" dirty="0">
                <a:solidFill>
                  <a:srgbClr val="636466"/>
                </a:solidFill>
                <a:latin typeface="HurmeGeometricSans3-SemiBold"/>
                <a:cs typeface="HurmeGeometricSans3-SemiBold"/>
              </a:rPr>
              <a:t>  </a:t>
            </a:r>
            <a:r>
              <a:rPr lang="en-US" sz="2000" b="1" spc="-40" dirty="0">
                <a:solidFill>
                  <a:srgbClr val="636466"/>
                </a:solidFill>
                <a:latin typeface="HurmeGeometricSans3-SemiBold"/>
                <a:cs typeface="HurmeGeometricSans3-SemiBold"/>
              </a:rPr>
              <a:t>mag </a:t>
            </a:r>
            <a:r>
              <a:rPr lang="en-US" sz="2000" b="1" spc="-60" dirty="0" err="1">
                <a:solidFill>
                  <a:srgbClr val="636466"/>
                </a:solidFill>
                <a:latin typeface="HurmeGeometricSans3-SemiBold"/>
                <a:cs typeface="HurmeGeometricSans3-SemiBold"/>
              </a:rPr>
              <a:t>natquid</a:t>
            </a:r>
            <a:r>
              <a:rPr lang="en-US" sz="2000" b="1" spc="-6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quias</a:t>
            </a:r>
            <a:r>
              <a:rPr lang="en-US" sz="2000" b="1" spc="-50" dirty="0">
                <a:solidFill>
                  <a:srgbClr val="636466"/>
                </a:solidFill>
                <a:latin typeface="HurmeGeometricSans3-SemiBold"/>
                <a:cs typeface="HurmeGeometricSans3-SemiBold"/>
              </a:rPr>
              <a:t> </a:t>
            </a:r>
            <a:r>
              <a:rPr lang="en-US" sz="2000" b="1" spc="-45" dirty="0" err="1">
                <a:solidFill>
                  <a:srgbClr val="636466"/>
                </a:solidFill>
                <a:latin typeface="HurmeGeometricSans3-SemiBold"/>
                <a:cs typeface="HurmeGeometricSans3-SemiBold"/>
              </a:rPr>
              <a:t>sint</a:t>
            </a:r>
            <a:r>
              <a:rPr lang="en-US" sz="2000" b="1" spc="-45" dirty="0">
                <a:solidFill>
                  <a:srgbClr val="636466"/>
                </a:solidFill>
                <a:latin typeface="HurmeGeometricSans3-SemiBold"/>
                <a:cs typeface="HurmeGeometricSans3-SemiBold"/>
              </a:rPr>
              <a:t> </a:t>
            </a:r>
            <a:r>
              <a:rPr lang="en-US" sz="2000" b="1" spc="-30" dirty="0" err="1">
                <a:solidFill>
                  <a:srgbClr val="636466"/>
                </a:solidFill>
                <a:latin typeface="HurmeGeometricSans3-SemiBold"/>
                <a:cs typeface="HurmeGeometricSans3-SemiBold"/>
              </a:rPr>
              <a:t>ob</a:t>
            </a:r>
            <a:r>
              <a:rPr lang="en-US" sz="2000" b="1" spc="-30" dirty="0">
                <a:solidFill>
                  <a:srgbClr val="636466"/>
                </a:solidFill>
                <a:latin typeface="HurmeGeometricSans3-SemiBold"/>
                <a:cs typeface="HurmeGeometricSans3-SemiBold"/>
              </a:rPr>
              <a:t> </a:t>
            </a:r>
            <a:r>
              <a:rPr lang="en-US" sz="2000" b="1" spc="-60" dirty="0" err="1">
                <a:solidFill>
                  <a:srgbClr val="636466"/>
                </a:solidFill>
                <a:latin typeface="HurmeGeometricSans3-SemiBold"/>
                <a:cs typeface="HurmeGeometricSans3-SemiBold"/>
              </a:rPr>
              <a:t>er</a:t>
            </a:r>
            <a:r>
              <a:rPr lang="en-US" sz="2000" b="1" spc="-6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audia</a:t>
            </a:r>
            <a:r>
              <a:rPr lang="en-US" sz="2000" b="1" spc="-135"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nos</a:t>
            </a:r>
            <a:r>
              <a:rPr lang="en-US" sz="2000" b="1" spc="-165"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eatur</a:t>
            </a:r>
            <a:r>
              <a:rPr lang="en-US" sz="2000" b="1" spc="-254"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aliqui</a:t>
            </a:r>
            <a:r>
              <a:rPr lang="en-US" sz="2000" b="1" spc="-135" dirty="0">
                <a:solidFill>
                  <a:srgbClr val="636466"/>
                </a:solidFill>
                <a:latin typeface="HurmeGeometricSans3-SemiBold"/>
                <a:cs typeface="HurmeGeometricSans3-SemiBold"/>
              </a:rPr>
              <a:t> </a:t>
            </a:r>
            <a:r>
              <a:rPr lang="en-US" sz="2000" b="1" spc="-80" dirty="0" err="1">
                <a:solidFill>
                  <a:srgbClr val="636466"/>
                </a:solidFill>
                <a:latin typeface="HurmeGeometricSans3-SemiBold"/>
                <a:cs typeface="HurmeGeometricSans3-SemiBold"/>
              </a:rPr>
              <a:t>blabor</a:t>
            </a:r>
            <a:r>
              <a:rPr lang="en-US" sz="2000" b="1" spc="-80" dirty="0">
                <a:solidFill>
                  <a:srgbClr val="636466"/>
                </a:solidFill>
                <a:latin typeface="HurmeGeometricSans3-SemiBold"/>
                <a:cs typeface="HurmeGeometricSans3-SemiBold"/>
              </a:rPr>
              <a:t>.</a:t>
            </a:r>
            <a:endParaRPr lang="en-US" sz="2000" dirty="0">
              <a:latin typeface="HurmeGeometricSans3-SemiBold"/>
              <a:cs typeface="HurmeGeometricSans3-SemiBold"/>
            </a:endParaRPr>
          </a:p>
          <a:p>
            <a:pPr marL="12700" marR="78740">
              <a:lnSpc>
                <a:spcPts val="2200"/>
              </a:lnSpc>
              <a:spcBef>
                <a:spcPts val="1350"/>
              </a:spcBef>
            </a:pPr>
            <a:r>
              <a:rPr lang="en-US" sz="2000" b="1" spc="-40" dirty="0">
                <a:solidFill>
                  <a:srgbClr val="636466"/>
                </a:solidFill>
                <a:latin typeface="HurmeGeometricSans3-SemiBold"/>
                <a:cs typeface="HurmeGeometricSans3-SemiBold"/>
              </a:rPr>
              <a:t>Mag </a:t>
            </a:r>
            <a:r>
              <a:rPr lang="en-US" sz="2000" b="1" spc="-60" dirty="0" err="1">
                <a:solidFill>
                  <a:srgbClr val="636466"/>
                </a:solidFill>
                <a:latin typeface="HurmeGeometricSans3-SemiBold"/>
                <a:cs typeface="HurmeGeometricSans3-SemiBold"/>
              </a:rPr>
              <a:t>natquid</a:t>
            </a:r>
            <a:r>
              <a:rPr lang="en-US" sz="2000" b="1" spc="-6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quias</a:t>
            </a:r>
            <a:r>
              <a:rPr lang="en-US" sz="2000" b="1" spc="-50" dirty="0">
                <a:solidFill>
                  <a:srgbClr val="636466"/>
                </a:solidFill>
                <a:latin typeface="HurmeGeometricSans3-SemiBold"/>
                <a:cs typeface="HurmeGeometricSans3-SemiBold"/>
              </a:rPr>
              <a:t> </a:t>
            </a:r>
            <a:r>
              <a:rPr lang="en-US" sz="2000" b="1" spc="-45" dirty="0" err="1">
                <a:solidFill>
                  <a:srgbClr val="636466"/>
                </a:solidFill>
                <a:latin typeface="HurmeGeometricSans3-SemiBold"/>
                <a:cs typeface="HurmeGeometricSans3-SemiBold"/>
              </a:rPr>
              <a:t>sint</a:t>
            </a:r>
            <a:r>
              <a:rPr lang="en-US" sz="2000" b="1" spc="-45" dirty="0">
                <a:solidFill>
                  <a:srgbClr val="636466"/>
                </a:solidFill>
                <a:latin typeface="HurmeGeometricSans3-SemiBold"/>
                <a:cs typeface="HurmeGeometricSans3-SemiBold"/>
              </a:rPr>
              <a:t> </a:t>
            </a:r>
            <a:r>
              <a:rPr lang="en-US" sz="2000" b="1" spc="-60" dirty="0" err="1">
                <a:solidFill>
                  <a:srgbClr val="636466"/>
                </a:solidFill>
                <a:latin typeface="HurmeGeometricSans3-SemiBold"/>
                <a:cs typeface="HurmeGeometricSans3-SemiBold"/>
              </a:rPr>
              <a:t>ob</a:t>
            </a:r>
            <a:r>
              <a:rPr lang="en-US" sz="2000" b="1" spc="-6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audia</a:t>
            </a:r>
            <a:r>
              <a:rPr lang="en-US" sz="2000" b="1" spc="-14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nos</a:t>
            </a:r>
            <a:r>
              <a:rPr lang="en-US" sz="2000" b="1" spc="-17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eatur</a:t>
            </a:r>
            <a:r>
              <a:rPr lang="en-US" sz="2000" b="1" spc="-260"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aliqui</a:t>
            </a:r>
            <a:r>
              <a:rPr lang="en-US" sz="2000" b="1" spc="-140" dirty="0">
                <a:solidFill>
                  <a:srgbClr val="636466"/>
                </a:solidFill>
                <a:latin typeface="HurmeGeometricSans3-SemiBold"/>
                <a:cs typeface="HurmeGeometricSans3-SemiBold"/>
              </a:rPr>
              <a:t> </a:t>
            </a:r>
            <a:r>
              <a:rPr lang="en-US" sz="2000" b="1" spc="-60" dirty="0" err="1">
                <a:solidFill>
                  <a:srgbClr val="636466"/>
                </a:solidFill>
                <a:latin typeface="HurmeGeometricSans3-SemiBold"/>
                <a:cs typeface="HurmeGeometricSans3-SemiBold"/>
              </a:rPr>
              <a:t>blabor</a:t>
            </a:r>
            <a:r>
              <a:rPr lang="en-US" sz="2000" b="1" spc="-60" dirty="0">
                <a:solidFill>
                  <a:srgbClr val="636466"/>
                </a:solidFill>
                <a:latin typeface="HurmeGeometricSans3-SemiBold"/>
                <a:cs typeface="HurmeGeometricSans3-SemiBold"/>
              </a:rPr>
              <a:t>  </a:t>
            </a:r>
            <a:r>
              <a:rPr lang="en-US" sz="2000" b="1" spc="-40" dirty="0">
                <a:solidFill>
                  <a:srgbClr val="636466"/>
                </a:solidFill>
                <a:latin typeface="HurmeGeometricSans3-SemiBold"/>
                <a:cs typeface="HurmeGeometricSans3-SemiBold"/>
              </a:rPr>
              <a:t>sit</a:t>
            </a:r>
            <a:r>
              <a:rPr lang="en-US" sz="2000" b="1" spc="-440" dirty="0">
                <a:solidFill>
                  <a:srgbClr val="636466"/>
                </a:solidFill>
                <a:latin typeface="HurmeGeometricSans3-SemiBold"/>
                <a:cs typeface="HurmeGeometricSans3-SemiBold"/>
              </a:rPr>
              <a:t> </a:t>
            </a:r>
            <a:r>
              <a:rPr lang="en-US" sz="2000" b="1" spc="-65" dirty="0" err="1">
                <a:solidFill>
                  <a:srgbClr val="636466"/>
                </a:solidFill>
                <a:latin typeface="HurmeGeometricSans3-SemiBold"/>
                <a:cs typeface="HurmeGeometricSans3-SemiBold"/>
              </a:rPr>
              <a:t>faccull</a:t>
            </a:r>
            <a:r>
              <a:rPr lang="en-US" sz="2000" b="1" spc="-65" dirty="0">
                <a:solidFill>
                  <a:srgbClr val="636466"/>
                </a:solidFill>
                <a:latin typeface="HurmeGeometricSans3-SemiBold"/>
                <a:cs typeface="HurmeGeometricSans3-SemiBold"/>
              </a:rPr>
              <a:t> </a:t>
            </a:r>
            <a:r>
              <a:rPr lang="en-US" sz="2000" b="1" spc="-60" dirty="0" err="1">
                <a:solidFill>
                  <a:srgbClr val="636466"/>
                </a:solidFill>
                <a:latin typeface="HurmeGeometricSans3-SemiBold"/>
                <a:cs typeface="HurmeGeometricSans3-SemiBold"/>
              </a:rPr>
              <a:t>atecum</a:t>
            </a:r>
            <a:r>
              <a:rPr lang="en-US" sz="2000" b="1" spc="-60" dirty="0">
                <a:solidFill>
                  <a:srgbClr val="636466"/>
                </a:solidFill>
                <a:latin typeface="HurmeGeometricSans3-SemiBold"/>
                <a:cs typeface="HurmeGeometricSans3-SemiBold"/>
              </a:rPr>
              <a:t> </a:t>
            </a:r>
            <a:r>
              <a:rPr lang="en-US" sz="2000" b="1" spc="-45" dirty="0">
                <a:solidFill>
                  <a:srgbClr val="636466"/>
                </a:solidFill>
                <a:latin typeface="HurmeGeometricSans3-SemiBold"/>
                <a:cs typeface="HurmeGeometricSans3-SemiBold"/>
              </a:rPr>
              <a:t>quam </a:t>
            </a:r>
            <a:r>
              <a:rPr lang="en-US" sz="2000" b="1" spc="-65" dirty="0" err="1">
                <a:solidFill>
                  <a:srgbClr val="636466"/>
                </a:solidFill>
                <a:latin typeface="HurmeGeometricSans3-SemiBold"/>
                <a:cs typeface="HurmeGeometricSans3-SemiBold"/>
              </a:rPr>
              <a:t>essiti</a:t>
            </a:r>
            <a:r>
              <a:rPr lang="en-US" sz="2000" b="1" spc="-65" dirty="0">
                <a:solidFill>
                  <a:srgbClr val="636466"/>
                </a:solidFill>
                <a:latin typeface="HurmeGeometricSans3-SemiBold"/>
                <a:cs typeface="HurmeGeometricSans3-SemiBold"/>
              </a:rPr>
              <a:t>  </a:t>
            </a:r>
            <a:r>
              <a:rPr lang="en-US" sz="2000" b="1" spc="-40" dirty="0" err="1">
                <a:solidFill>
                  <a:srgbClr val="636466"/>
                </a:solidFill>
                <a:latin typeface="HurmeGeometricSans3-SemiBold"/>
                <a:cs typeface="HurmeGeometricSans3-SemiBold"/>
              </a:rPr>
              <a:t>dem</a:t>
            </a:r>
            <a:r>
              <a:rPr lang="en-US" sz="2000" b="1" spc="-135" dirty="0">
                <a:solidFill>
                  <a:srgbClr val="636466"/>
                </a:solidFill>
                <a:latin typeface="HurmeGeometricSans3-SemiBold"/>
                <a:cs typeface="HurmeGeometricSans3-SemiBold"/>
              </a:rPr>
              <a:t> </a:t>
            </a:r>
            <a:r>
              <a:rPr lang="en-US" sz="2000" b="1" spc="-60" dirty="0" err="1">
                <a:solidFill>
                  <a:srgbClr val="636466"/>
                </a:solidFill>
                <a:latin typeface="HurmeGeometricSans3-SemiBold"/>
                <a:cs typeface="HurmeGeometricSans3-SemiBold"/>
              </a:rPr>
              <a:t>este</a:t>
            </a:r>
            <a:r>
              <a:rPr lang="en-US" sz="2000" b="1" spc="-135" dirty="0">
                <a:solidFill>
                  <a:srgbClr val="636466"/>
                </a:solidFill>
                <a:latin typeface="HurmeGeometricSans3-SemiBold"/>
                <a:cs typeface="HurmeGeometricSans3-SemiBold"/>
              </a:rPr>
              <a:t> </a:t>
            </a:r>
            <a:r>
              <a:rPr lang="en-US" sz="2000" b="1" spc="-50" dirty="0" err="1">
                <a:solidFill>
                  <a:srgbClr val="636466"/>
                </a:solidFill>
                <a:latin typeface="HurmeGeometricSans3-SemiBold"/>
                <a:cs typeface="HurmeGeometricSans3-SemiBold"/>
              </a:rPr>
              <a:t>nos</a:t>
            </a:r>
            <a:r>
              <a:rPr lang="en-US" sz="2000" b="1" spc="-165" dirty="0">
                <a:solidFill>
                  <a:srgbClr val="636466"/>
                </a:solidFill>
                <a:latin typeface="HurmeGeometricSans3-SemiBold"/>
                <a:cs typeface="HurmeGeometricSans3-SemiBold"/>
              </a:rPr>
              <a:t> </a:t>
            </a:r>
            <a:r>
              <a:rPr lang="en-US" sz="2000" b="1" spc="-45" dirty="0" err="1">
                <a:solidFill>
                  <a:srgbClr val="636466"/>
                </a:solidFill>
                <a:latin typeface="HurmeGeometricSans3-SemiBold"/>
                <a:cs typeface="HurmeGeometricSans3-SemiBold"/>
              </a:rPr>
              <a:t>sint</a:t>
            </a:r>
            <a:r>
              <a:rPr lang="en-US" sz="2000" b="1" spc="-185" dirty="0">
                <a:solidFill>
                  <a:srgbClr val="636466"/>
                </a:solidFill>
                <a:latin typeface="HurmeGeometricSans3-SemiBold"/>
                <a:cs typeface="HurmeGeometricSans3-SemiBold"/>
              </a:rPr>
              <a:t> </a:t>
            </a:r>
            <a:r>
              <a:rPr lang="en-US" sz="2000" b="1" spc="-45" dirty="0" err="1">
                <a:solidFill>
                  <a:srgbClr val="636466"/>
                </a:solidFill>
                <a:latin typeface="HurmeGeometricSans3-SemiBold"/>
                <a:cs typeface="HurmeGeometricSans3-SemiBold"/>
              </a:rPr>
              <a:t>audi</a:t>
            </a:r>
            <a:r>
              <a:rPr lang="en-US" sz="2000" b="1" spc="-135" dirty="0">
                <a:solidFill>
                  <a:srgbClr val="636466"/>
                </a:solidFill>
                <a:latin typeface="HurmeGeometricSans3-SemiBold"/>
                <a:cs typeface="HurmeGeometricSans3-SemiBold"/>
              </a:rPr>
              <a:t> </a:t>
            </a:r>
            <a:r>
              <a:rPr lang="en-US" sz="2000" b="1" spc="-75" dirty="0">
                <a:solidFill>
                  <a:srgbClr val="636466"/>
                </a:solidFill>
                <a:latin typeface="HurmeGeometricSans3-SemiBold"/>
                <a:cs typeface="HurmeGeometricSans3-SemiBold"/>
              </a:rPr>
              <a:t>lorem.</a:t>
            </a:r>
            <a:endParaRPr lang="en-US" sz="2000" dirty="0">
              <a:latin typeface="HurmeGeometricSans3-SemiBold"/>
              <a:cs typeface="HurmeGeometricSans3-SemiBold"/>
            </a:endParaRPr>
          </a:p>
        </p:txBody>
      </p:sp>
      <p:sp>
        <p:nvSpPr>
          <p:cNvPr id="6" name="Picture Placeholder 2"/>
          <p:cNvSpPr>
            <a:spLocks noGrp="1"/>
          </p:cNvSpPr>
          <p:nvPr>
            <p:ph type="pic" sz="quarter" idx="11"/>
          </p:nvPr>
        </p:nvSpPr>
        <p:spPr>
          <a:xfrm>
            <a:off x="385233" y="1498104"/>
            <a:ext cx="5638800" cy="1930896"/>
          </a:xfrm>
          <a:prstGeom prst="rect">
            <a:avLst/>
          </a:prstGeom>
        </p:spPr>
        <p:txBody>
          <a:bodyPr wrap="none" anchor="ctr" anchorCtr="0"/>
          <a:lstStyle>
            <a:lvl1pPr>
              <a:defRPr sz="1200"/>
            </a:lvl1pPr>
          </a:lstStyle>
          <a:p>
            <a:endParaRPr lang="en-US" dirty="0"/>
          </a:p>
        </p:txBody>
      </p:sp>
      <p:sp>
        <p:nvSpPr>
          <p:cNvPr id="8" name="Picture Placeholder 2"/>
          <p:cNvSpPr>
            <a:spLocks noGrp="1"/>
          </p:cNvSpPr>
          <p:nvPr>
            <p:ph type="pic" sz="quarter" idx="12"/>
          </p:nvPr>
        </p:nvSpPr>
        <p:spPr>
          <a:xfrm>
            <a:off x="385234" y="4602164"/>
            <a:ext cx="3018367" cy="1836736"/>
          </a:xfrm>
          <a:prstGeom prst="rect">
            <a:avLst/>
          </a:prstGeom>
        </p:spPr>
        <p:txBody>
          <a:bodyPr wrap="none" anchor="ctr" anchorCtr="0"/>
          <a:lstStyle>
            <a:lvl1pPr>
              <a:defRPr sz="1200"/>
            </a:lvl1pPr>
          </a:lstStyle>
          <a:p>
            <a:endParaRPr lang="en-US" dirty="0"/>
          </a:p>
        </p:txBody>
      </p:sp>
      <p:sp>
        <p:nvSpPr>
          <p:cNvPr id="21" name="Picture Placeholder 2"/>
          <p:cNvSpPr>
            <a:spLocks noGrp="1"/>
          </p:cNvSpPr>
          <p:nvPr>
            <p:ph type="pic" sz="quarter" idx="13"/>
          </p:nvPr>
        </p:nvSpPr>
        <p:spPr>
          <a:xfrm>
            <a:off x="3522134" y="3534858"/>
            <a:ext cx="2501900" cy="2904042"/>
          </a:xfrm>
          <a:prstGeom prst="rect">
            <a:avLst/>
          </a:prstGeom>
        </p:spPr>
        <p:txBody>
          <a:bodyPr wrap="none" anchor="ctr" anchorCtr="0"/>
          <a:lstStyle>
            <a:lvl1pPr>
              <a:defRPr sz="1200"/>
            </a:lvl1pPr>
          </a:lstStyle>
          <a:p>
            <a:endParaRPr lang="en-US" dirty="0"/>
          </a:p>
        </p:txBody>
      </p:sp>
      <p:sp>
        <p:nvSpPr>
          <p:cNvPr id="5" name="Content Placeholder 4"/>
          <p:cNvSpPr>
            <a:spLocks noGrp="1"/>
          </p:cNvSpPr>
          <p:nvPr>
            <p:ph sz="quarter" idx="14"/>
          </p:nvPr>
        </p:nvSpPr>
        <p:spPr>
          <a:xfrm>
            <a:off x="381000" y="3535363"/>
            <a:ext cx="3022600" cy="960437"/>
          </a:xfrm>
          <a:prstGeom prst="rect">
            <a:avLst/>
          </a:prstGeom>
          <a:solidFill>
            <a:schemeClr val="bg1"/>
          </a:solidFill>
        </p:spPr>
        <p:txBody>
          <a:bodyPr/>
          <a:lstStyle>
            <a:lvl1pPr>
              <a:defRPr sz="1200"/>
            </a:lvl1pPr>
          </a:lstStyle>
          <a:p>
            <a:pPr lvl="0"/>
            <a:endParaRPr lang="en-US" dirty="0"/>
          </a:p>
        </p:txBody>
      </p:sp>
      <p:sp>
        <p:nvSpPr>
          <p:cNvPr id="9" name="object 4"/>
          <p:cNvSpPr txBox="1"/>
          <p:nvPr userDrawn="1"/>
        </p:nvSpPr>
        <p:spPr>
          <a:xfrm>
            <a:off x="9718947" y="583571"/>
            <a:ext cx="2115820" cy="135935"/>
          </a:xfrm>
          <a:prstGeom prst="rect">
            <a:avLst/>
          </a:prstGeom>
        </p:spPr>
        <p:txBody>
          <a:bodyPr vert="horz" wrap="square" lIns="0" tIns="12700" rIns="0" bIns="0" rtlCol="0">
            <a:spAutoFit/>
          </a:bodyPr>
          <a:lstStyle/>
          <a:p>
            <a:pPr marL="12700">
              <a:lnSpc>
                <a:spcPct val="100000"/>
              </a:lnSpc>
              <a:spcBef>
                <a:spcPts val="100"/>
              </a:spcBef>
              <a:tabLst>
                <a:tab pos="1435735" algn="l"/>
              </a:tabLst>
            </a:pPr>
            <a:r>
              <a:rPr lang="en-US" sz="800" spc="15" dirty="0">
                <a:solidFill>
                  <a:srgbClr val="636466"/>
                </a:solidFill>
                <a:latin typeface="Arial" panose="020B0604020202020204" pitchFamily="34" charset="0"/>
                <a:cs typeface="Arial" panose="020B0604020202020204" pitchFamily="34" charset="0"/>
              </a:rPr>
              <a:t>SECURIA</a:t>
            </a:r>
            <a:r>
              <a:rPr lang="en-US" sz="800" dirty="0">
                <a:solidFill>
                  <a:srgbClr val="636466"/>
                </a:solidFill>
                <a:latin typeface="Arial" panose="020B0604020202020204" pitchFamily="34" charset="0"/>
                <a:cs typeface="Arial" panose="020B0604020202020204" pitchFamily="34" charset="0"/>
              </a:rPr>
              <a:t>N</a:t>
            </a:r>
            <a:r>
              <a:rPr lang="en-US" sz="800" spc="40" dirty="0">
                <a:solidFill>
                  <a:srgbClr val="636466"/>
                </a:solidFill>
                <a:latin typeface="Arial" panose="020B0604020202020204" pitchFamily="34" charset="0"/>
                <a:cs typeface="Arial" panose="020B0604020202020204" pitchFamily="34" charset="0"/>
              </a:rPr>
              <a:t> </a:t>
            </a:r>
            <a:r>
              <a:rPr lang="en-US" sz="800" spc="15" dirty="0">
                <a:solidFill>
                  <a:srgbClr val="636466"/>
                </a:solidFill>
                <a:latin typeface="Arial" panose="020B0604020202020204" pitchFamily="34" charset="0"/>
                <a:cs typeface="Arial" panose="020B0604020202020204" pitchFamily="34" charset="0"/>
              </a:rPr>
              <a:t>FINANCIA</a:t>
            </a:r>
            <a:r>
              <a:rPr lang="en-US" sz="800" dirty="0">
                <a:solidFill>
                  <a:srgbClr val="636466"/>
                </a:solidFill>
                <a:latin typeface="Arial" panose="020B0604020202020204" pitchFamily="34" charset="0"/>
                <a:cs typeface="Arial" panose="020B0604020202020204" pitchFamily="34" charset="0"/>
              </a:rPr>
              <a:t>L   </a:t>
            </a:r>
            <a:r>
              <a:rPr lang="en-US" sz="800" spc="75" dirty="0">
                <a:solidFill>
                  <a:srgbClr val="636466"/>
                </a:solidFill>
                <a:latin typeface="Arial" panose="020B0604020202020204" pitchFamily="34" charset="0"/>
                <a:cs typeface="Arial" panose="020B0604020202020204" pitchFamily="34" charset="0"/>
              </a:rPr>
              <a:t> </a:t>
            </a:r>
            <a:r>
              <a:rPr lang="en-US"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sp>
        <p:nvSpPr>
          <p:cNvPr id="10" name="Rectangle 9"/>
          <p:cNvSpPr/>
          <p:nvPr userDrawn="1"/>
        </p:nvSpPr>
        <p:spPr>
          <a:xfrm>
            <a:off x="857135" y="465513"/>
            <a:ext cx="1854661" cy="432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65061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54718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04390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08911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33637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dirty="0"/>
          </a:p>
        </p:txBody>
      </p:sp>
    </p:spTree>
    <p:extLst>
      <p:ext uri="{BB962C8B-B14F-4D97-AF65-F5344CB8AC3E}">
        <p14:creationId xmlns:p14="http://schemas.microsoft.com/office/powerpoint/2010/main" val="378248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914400" y="2368297"/>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1554480"/>
            <a:ext cx="963168" cy="722376"/>
          </a:xfrm>
        </p:spPr>
        <p:txBody>
          <a:bodyPr anchor="t">
            <a:normAutofit/>
          </a:bodyPr>
          <a:lstStyle>
            <a:lvl1pPr marL="0" indent="0">
              <a:buFontTx/>
              <a:buNone/>
              <a:defRPr sz="1200">
                <a:solidFill>
                  <a:schemeClr val="bg1"/>
                </a:solidFill>
              </a:defRPr>
            </a:lvl1pPr>
          </a:lstStyle>
          <a:p>
            <a:endParaRPr lang="en-US" dirty="0"/>
          </a:p>
        </p:txBody>
      </p:sp>
    </p:spTree>
    <p:extLst>
      <p:ext uri="{BB962C8B-B14F-4D97-AF65-F5344CB8AC3E}">
        <p14:creationId xmlns:p14="http://schemas.microsoft.com/office/powerpoint/2010/main" val="92412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427302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30" cstate="print">
            <a:extLst>
              <a:ext uri="{28A0092B-C50C-407E-A947-70E740481C1C}">
                <a14:useLocalDpi xmlns:a14="http://schemas.microsoft.com/office/drawing/2010/main" val="0"/>
              </a:ext>
            </a:extLst>
          </a:blip>
          <a:srcRect t="-1"/>
          <a:stretch/>
        </p:blipFill>
        <p:spPr>
          <a:xfrm>
            <a:off x="457200" y="457200"/>
            <a:ext cx="383458" cy="331839"/>
          </a:xfrm>
          <a:prstGeom prst="rect">
            <a:avLst/>
          </a:prstGeom>
        </p:spPr>
      </p:pic>
    </p:spTree>
    <p:extLst>
      <p:ext uri="{BB962C8B-B14F-4D97-AF65-F5344CB8AC3E}">
        <p14:creationId xmlns:p14="http://schemas.microsoft.com/office/powerpoint/2010/main" val="91210243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6" r:id="rId5"/>
    <p:sldLayoutId id="2147483677" r:id="rId6"/>
    <p:sldLayoutId id="2147483678" r:id="rId7"/>
    <p:sldLayoutId id="2147483681" r:id="rId8"/>
    <p:sldLayoutId id="2147483663" r:id="rId9"/>
    <p:sldLayoutId id="2147483682" r:id="rId10"/>
    <p:sldLayoutId id="2147483683" r:id="rId11"/>
    <p:sldLayoutId id="2147483686" r:id="rId12"/>
    <p:sldLayoutId id="2147483684" r:id="rId13"/>
    <p:sldLayoutId id="2147483685" r:id="rId14"/>
    <p:sldLayoutId id="2147483664" r:id="rId15"/>
    <p:sldLayoutId id="2147483687" r:id="rId16"/>
    <p:sldLayoutId id="2147483688" r:id="rId17"/>
    <p:sldLayoutId id="2147483689" r:id="rId18"/>
    <p:sldLayoutId id="2147483668" r:id="rId19"/>
    <p:sldLayoutId id="2147483690" r:id="rId20"/>
    <p:sldLayoutId id="2147483691" r:id="rId21"/>
    <p:sldLayoutId id="2147483692" r:id="rId22"/>
    <p:sldLayoutId id="2147483693" r:id="rId23"/>
    <p:sldLayoutId id="2147483694" r:id="rId24"/>
    <p:sldLayoutId id="2147483696" r:id="rId25"/>
    <p:sldLayoutId id="2147483697" r:id="rId26"/>
    <p:sldLayoutId id="2147483698" r:id="rId27"/>
    <p:sldLayoutId id="2147483699" r:id="rId28"/>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4" orient="horz" pos="288" userDrawn="1">
          <p15:clr>
            <a:srgbClr val="F26B43"/>
          </p15:clr>
        </p15:guide>
        <p15:guide id="5" orient="horz" pos="912" userDrawn="1">
          <p15:clr>
            <a:srgbClr val="F26B43"/>
          </p15:clr>
        </p15:guide>
        <p15:guide id="6" orient="horz" pos="1536" userDrawn="1">
          <p15:clr>
            <a:srgbClr val="F26B43"/>
          </p15:clr>
        </p15:guide>
        <p15:guide id="7" orient="horz" pos="2160" userDrawn="1">
          <p15:clr>
            <a:srgbClr val="F26B43"/>
          </p15:clr>
        </p15:guide>
        <p15:guide id="8" orient="horz" pos="2784" userDrawn="1">
          <p15:clr>
            <a:srgbClr val="F26B43"/>
          </p15:clr>
        </p15:guide>
        <p15:guide id="9" orient="horz" pos="3408" userDrawn="1">
          <p15:clr>
            <a:srgbClr val="F26B43"/>
          </p15:clr>
        </p15:guide>
        <p15:guide id="10" orient="horz" pos="4128" userDrawn="1">
          <p15:clr>
            <a:srgbClr val="F26B43"/>
          </p15:clr>
        </p15:guide>
        <p15:guide id="12" orient="horz" pos="4320" userDrawn="1">
          <p15:clr>
            <a:srgbClr val="F26B43"/>
          </p15:clr>
        </p15:guide>
        <p15:guide id="15" pos="552" userDrawn="1">
          <p15:clr>
            <a:srgbClr val="F26B43"/>
          </p15:clr>
        </p15:guide>
        <p15:guide id="16" pos="1024" userDrawn="1">
          <p15:clr>
            <a:srgbClr val="F26B43"/>
          </p15:clr>
        </p15:guide>
        <p15:guide id="17" pos="1120" userDrawn="1">
          <p15:clr>
            <a:srgbClr val="F26B43"/>
          </p15:clr>
        </p15:guide>
        <p15:guide id="18" pos="1584" userDrawn="1">
          <p15:clr>
            <a:srgbClr val="F26B43"/>
          </p15:clr>
        </p15:guide>
        <p15:guide id="19" pos="1680" userDrawn="1">
          <p15:clr>
            <a:srgbClr val="F26B43"/>
          </p15:clr>
        </p15:guide>
        <p15:guide id="20" pos="2136" userDrawn="1">
          <p15:clr>
            <a:srgbClr val="F26B43"/>
          </p15:clr>
        </p15:guide>
        <p15:guide id="21" pos="2232" userDrawn="1">
          <p15:clr>
            <a:srgbClr val="F26B43"/>
          </p15:clr>
        </p15:guide>
        <p15:guide id="22" pos="2688" userDrawn="1">
          <p15:clr>
            <a:srgbClr val="F26B43"/>
          </p15:clr>
        </p15:guide>
        <p15:guide id="23" pos="3232" userDrawn="1">
          <p15:clr>
            <a:srgbClr val="F26B43"/>
          </p15:clr>
        </p15:guide>
        <p15:guide id="24" pos="3328" userDrawn="1">
          <p15:clr>
            <a:srgbClr val="F26B43"/>
          </p15:clr>
        </p15:guide>
        <p15:guide id="25" pos="3792" userDrawn="1">
          <p15:clr>
            <a:srgbClr val="F26B43"/>
          </p15:clr>
        </p15:guide>
        <p15:guide id="26" pos="3888" userDrawn="1">
          <p15:clr>
            <a:srgbClr val="F26B43"/>
          </p15:clr>
        </p15:guide>
        <p15:guide id="27" pos="4344" userDrawn="1">
          <p15:clr>
            <a:srgbClr val="F26B43"/>
          </p15:clr>
        </p15:guide>
        <p15:guide id="28" pos="4440" userDrawn="1">
          <p15:clr>
            <a:srgbClr val="F26B43"/>
          </p15:clr>
        </p15:guide>
        <p15:guide id="29" pos="4896" userDrawn="1">
          <p15:clr>
            <a:srgbClr val="F26B43"/>
          </p15:clr>
        </p15:guide>
        <p15:guide id="30" pos="4992" userDrawn="1">
          <p15:clr>
            <a:srgbClr val="F26B43"/>
          </p15:clr>
        </p15:guide>
        <p15:guide id="31" pos="5440" userDrawn="1">
          <p15:clr>
            <a:srgbClr val="F26B43"/>
          </p15:clr>
        </p15:guide>
        <p15:guide id="32" pos="5536" userDrawn="1">
          <p15:clr>
            <a:srgbClr val="F26B43"/>
          </p15:clr>
        </p15:guide>
        <p15:guide id="33" pos="6000" userDrawn="1">
          <p15:clr>
            <a:srgbClr val="F26B43"/>
          </p15:clr>
        </p15:guide>
        <p15:guide id="34" pos="6096" userDrawn="1">
          <p15:clr>
            <a:srgbClr val="F26B43"/>
          </p15:clr>
        </p15:guide>
        <p15:guide id="35" pos="6552" userDrawn="1">
          <p15:clr>
            <a:srgbClr val="F26B43"/>
          </p15:clr>
        </p15:guide>
        <p15:guide id="36" pos="6648" userDrawn="1">
          <p15:clr>
            <a:srgbClr val="F26B43"/>
          </p15:clr>
        </p15:guide>
        <p15:guide id="37" pos="7104" userDrawn="1">
          <p15:clr>
            <a:srgbClr val="F26B43"/>
          </p15:clr>
        </p15:guide>
        <p15:guide id="40" pos="7680" userDrawn="1">
          <p15:clr>
            <a:srgbClr val="F26B43"/>
          </p15:clr>
        </p15:guide>
        <p15:guide id="41" pos="2784" userDrawn="1">
          <p15:clr>
            <a:srgbClr val="F26B43"/>
          </p15:clr>
        </p15:guide>
        <p15:guide id="42" pos="384" userDrawn="1">
          <p15:clr>
            <a:srgbClr val="F26B43"/>
          </p15:clr>
        </p15:guide>
        <p15:guide id="43" pos="288" userDrawn="1">
          <p15:clr>
            <a:srgbClr val="F26B43"/>
          </p15:clr>
        </p15:guide>
        <p15:guide id="44" pos="7296" userDrawn="1">
          <p15:clr>
            <a:srgbClr val="F26B43"/>
          </p15:clr>
        </p15:guide>
        <p15:guide id="45" pos="7392" userDrawn="1">
          <p15:clr>
            <a:srgbClr val="F26B43"/>
          </p15:clr>
        </p15:guide>
        <p15:guide id="46" pos="192" userDrawn="1">
          <p15:clr>
            <a:srgbClr val="F26B43"/>
          </p15:clr>
        </p15:guide>
        <p15:guide id="47" pos="74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Charitable Giving: It is more than just cash</a:t>
            </a:r>
          </a:p>
        </p:txBody>
      </p:sp>
      <p:sp>
        <p:nvSpPr>
          <p:cNvPr id="3" name="Subtitle 2"/>
          <p:cNvSpPr>
            <a:spLocks noGrp="1"/>
          </p:cNvSpPr>
          <p:nvPr>
            <p:ph type="subTitle" idx="1"/>
          </p:nvPr>
        </p:nvSpPr>
        <p:spPr>
          <a:xfrm>
            <a:off x="885227" y="2560319"/>
            <a:ext cx="4279392" cy="986839"/>
          </a:xfrm>
        </p:spPr>
        <p:txBody>
          <a:bodyPr/>
          <a:lstStyle/>
          <a:p>
            <a:r>
              <a:rPr lang="en-US" dirty="0"/>
              <a:t>Using life insurance and other gifting vehicles to kick start your clients’ philanthropy</a:t>
            </a:r>
          </a:p>
        </p:txBody>
      </p:sp>
      <p:sp>
        <p:nvSpPr>
          <p:cNvPr id="5" name="Content Placeholder 4"/>
          <p:cNvSpPr>
            <a:spLocks noGrp="1"/>
          </p:cNvSpPr>
          <p:nvPr>
            <p:ph sz="quarter" idx="10"/>
          </p:nvPr>
        </p:nvSpPr>
        <p:spPr/>
        <p:txBody>
          <a:bodyPr/>
          <a:lstStyle/>
          <a:p>
            <a:r>
              <a:rPr lang="en-US" dirty="0"/>
              <a:t>Presenter Name </a:t>
            </a:r>
          </a:p>
        </p:txBody>
      </p:sp>
      <p:sp>
        <p:nvSpPr>
          <p:cNvPr id="9" name="Text Placeholder 8"/>
          <p:cNvSpPr>
            <a:spLocks noGrp="1"/>
          </p:cNvSpPr>
          <p:nvPr>
            <p:ph type="body" sz="quarter" idx="11"/>
          </p:nvPr>
        </p:nvSpPr>
        <p:spPr>
          <a:xfrm>
            <a:off x="885227" y="3986783"/>
            <a:ext cx="4633383" cy="1024841"/>
          </a:xfrm>
        </p:spPr>
        <p:txBody>
          <a:bodyPr/>
          <a:lstStyle/>
          <a:p>
            <a:pPr>
              <a:lnSpc>
                <a:spcPct val="100000"/>
              </a:lnSpc>
              <a:spcBef>
                <a:spcPts val="0"/>
              </a:spcBef>
            </a:pPr>
            <a:r>
              <a:rPr lang="en-US" dirty="0"/>
              <a:t>Title(s)</a:t>
            </a:r>
          </a:p>
        </p:txBody>
      </p:sp>
      <p:sp>
        <p:nvSpPr>
          <p:cNvPr id="13" name="Content Placeholder 12"/>
          <p:cNvSpPr>
            <a:spLocks noGrp="1"/>
          </p:cNvSpPr>
          <p:nvPr>
            <p:ph sz="quarter" idx="16"/>
          </p:nvPr>
        </p:nvSpPr>
        <p:spPr/>
        <p:txBody>
          <a:bodyPr/>
          <a:lstStyle/>
          <a:p>
            <a:r>
              <a:rPr lang="en-US" dirty="0"/>
              <a:t>Date</a:t>
            </a:r>
          </a:p>
        </p:txBody>
      </p:sp>
      <p:sp>
        <p:nvSpPr>
          <p:cNvPr id="2" name="Rectangle 1"/>
          <p:cNvSpPr/>
          <p:nvPr/>
        </p:nvSpPr>
        <p:spPr>
          <a:xfrm>
            <a:off x="885227" y="6354367"/>
            <a:ext cx="7800110" cy="261610"/>
          </a:xfrm>
          <a:prstGeom prst="rect">
            <a:avLst/>
          </a:prstGeom>
        </p:spPr>
        <p:txBody>
          <a:bodyPr wrap="square">
            <a:spAutoFit/>
          </a:bodyPr>
          <a:lstStyle/>
          <a:p>
            <a:r>
              <a:rPr lang="en-US" sz="1100" dirty="0"/>
              <a:t>Products issued by: Minnesota Life Insurance Company | Securian Life Insurance Company</a:t>
            </a:r>
          </a:p>
        </p:txBody>
      </p:sp>
      <p:sp>
        <p:nvSpPr>
          <p:cNvPr id="6" name="Rectangle 5"/>
          <p:cNvSpPr/>
          <p:nvPr/>
        </p:nvSpPr>
        <p:spPr>
          <a:xfrm>
            <a:off x="1597891" y="745067"/>
            <a:ext cx="45719" cy="461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508606" y="698177"/>
            <a:ext cx="757381" cy="138499"/>
          </a:xfrm>
          <a:prstGeom prst="rect">
            <a:avLst/>
          </a:prstGeom>
          <a:noFill/>
        </p:spPr>
        <p:txBody>
          <a:bodyPr wrap="square" rtlCol="0">
            <a:spAutoFit/>
          </a:bodyPr>
          <a:lstStyle/>
          <a:p>
            <a:r>
              <a:rPr lang="en-US" sz="300" b="1" dirty="0">
                <a:solidFill>
                  <a:schemeClr val="tx2"/>
                </a:solidFill>
                <a:latin typeface="Arial" panose="020B0604020202020204" pitchFamily="34" charset="0"/>
                <a:cs typeface="Arial" panose="020B0604020202020204" pitchFamily="34" charset="0"/>
              </a:rPr>
              <a:t>TM</a:t>
            </a:r>
          </a:p>
        </p:txBody>
      </p:sp>
    </p:spTree>
    <p:extLst>
      <p:ext uri="{BB962C8B-B14F-4D97-AF65-F5344CB8AC3E}">
        <p14:creationId xmlns:p14="http://schemas.microsoft.com/office/powerpoint/2010/main" val="3565277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Testamentary bequests</a:t>
            </a:r>
          </a:p>
        </p:txBody>
      </p:sp>
      <p:sp>
        <p:nvSpPr>
          <p:cNvPr id="3" name="Content Placeholder 2"/>
          <p:cNvSpPr>
            <a:spLocks noGrp="1"/>
          </p:cNvSpPr>
          <p:nvPr>
            <p:ph idx="1"/>
          </p:nvPr>
        </p:nvSpPr>
        <p:spPr>
          <a:xfrm>
            <a:off x="876300" y="2201333"/>
            <a:ext cx="10363200" cy="3050371"/>
          </a:xfrm>
        </p:spPr>
        <p:txBody>
          <a:bodyPr/>
          <a:lstStyle/>
          <a:p>
            <a:r>
              <a:rPr lang="en-US" dirty="0"/>
              <a:t>Different ways to accomplish a testamentary bequest</a:t>
            </a:r>
          </a:p>
          <a:p>
            <a:pPr lvl="1"/>
            <a:r>
              <a:rPr lang="en-US" dirty="0"/>
              <a:t>Provision in a will or trust</a:t>
            </a:r>
          </a:p>
          <a:p>
            <a:pPr lvl="1"/>
            <a:r>
              <a:rPr lang="en-US" dirty="0"/>
              <a:t>Beneficiary designation</a:t>
            </a:r>
          </a:p>
          <a:p>
            <a:r>
              <a:rPr lang="en-US" dirty="0"/>
              <a:t>Establish a legacy of philanthropy</a:t>
            </a:r>
          </a:p>
          <a:p>
            <a:r>
              <a:rPr lang="en-US" dirty="0"/>
              <a:t>Amount not included in the donor’s estate</a:t>
            </a:r>
          </a:p>
          <a:p>
            <a:r>
              <a:rPr lang="en-US" dirty="0"/>
              <a:t>Donors have access to property or assets during their lifetime</a:t>
            </a:r>
          </a:p>
          <a:p>
            <a:r>
              <a:rPr lang="en-US" dirty="0"/>
              <a:t>Potential income tax deduction, depending on the type of donation</a:t>
            </a:r>
          </a:p>
        </p:txBody>
      </p:sp>
    </p:spTree>
    <p:extLst>
      <p:ext uri="{BB962C8B-B14F-4D97-AF65-F5344CB8AC3E}">
        <p14:creationId xmlns:p14="http://schemas.microsoft.com/office/powerpoint/2010/main" val="84511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Planned Gifts</a:t>
            </a:r>
          </a:p>
        </p:txBody>
      </p:sp>
      <p:sp>
        <p:nvSpPr>
          <p:cNvPr id="3" name="Content Placeholder 2"/>
          <p:cNvSpPr>
            <a:spLocks noGrp="1"/>
          </p:cNvSpPr>
          <p:nvPr>
            <p:ph idx="1"/>
          </p:nvPr>
        </p:nvSpPr>
        <p:spPr/>
        <p:txBody>
          <a:bodyPr/>
          <a:lstStyle/>
          <a:p>
            <a:r>
              <a:rPr lang="en-US" dirty="0"/>
              <a:t>Any gift that is not cash or appreciated securities</a:t>
            </a:r>
          </a:p>
          <a:p>
            <a:r>
              <a:rPr lang="en-US" dirty="0"/>
              <a:t>Gift is planned now and generally received later</a:t>
            </a:r>
          </a:p>
          <a:p>
            <a:r>
              <a:rPr lang="en-US" dirty="0"/>
              <a:t>Generally takes planning by the donor and their advisors in conjunction with the benefiting charity</a:t>
            </a:r>
          </a:p>
          <a:p>
            <a:r>
              <a:rPr lang="en-US" dirty="0"/>
              <a:t>Charitable Trusts and Charitable Gift Annuities are common examples</a:t>
            </a:r>
          </a:p>
          <a:p>
            <a:r>
              <a:rPr lang="en-US" dirty="0"/>
              <a:t>Can also take the form of assets such as land, a home/cabin or artwork</a:t>
            </a:r>
          </a:p>
        </p:txBody>
      </p:sp>
    </p:spTree>
    <p:extLst>
      <p:ext uri="{BB962C8B-B14F-4D97-AF65-F5344CB8AC3E}">
        <p14:creationId xmlns:p14="http://schemas.microsoft.com/office/powerpoint/2010/main" val="401143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Tax treatment of charitable gifts</a:t>
            </a:r>
          </a:p>
        </p:txBody>
      </p:sp>
    </p:spTree>
    <p:extLst>
      <p:ext uri="{BB962C8B-B14F-4D97-AF65-F5344CB8AC3E}">
        <p14:creationId xmlns:p14="http://schemas.microsoft.com/office/powerpoint/2010/main" val="2757956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treatment of charitable gifts</a:t>
            </a:r>
          </a:p>
        </p:txBody>
      </p:sp>
      <p:sp>
        <p:nvSpPr>
          <p:cNvPr id="3" name="Content Placeholder 2"/>
          <p:cNvSpPr>
            <a:spLocks noGrp="1"/>
          </p:cNvSpPr>
          <p:nvPr>
            <p:ph idx="1"/>
          </p:nvPr>
        </p:nvSpPr>
        <p:spPr/>
        <p:txBody>
          <a:bodyPr/>
          <a:lstStyle/>
          <a:p>
            <a:pPr marL="0" indent="0">
              <a:buNone/>
            </a:pPr>
            <a:r>
              <a:rPr lang="en-US" b="1" dirty="0"/>
              <a:t>Income tax deduction</a:t>
            </a:r>
          </a:p>
          <a:p>
            <a:r>
              <a:rPr lang="en-US" dirty="0"/>
              <a:t>Deductions for gifts to qualifying charities</a:t>
            </a:r>
          </a:p>
          <a:p>
            <a:r>
              <a:rPr lang="en-US" dirty="0"/>
              <a:t>Rules do not allow deductions for</a:t>
            </a:r>
          </a:p>
          <a:p>
            <a:pPr lvl="1"/>
            <a:r>
              <a:rPr lang="en-US" dirty="0"/>
              <a:t>Services</a:t>
            </a:r>
          </a:p>
          <a:p>
            <a:pPr lvl="1"/>
            <a:r>
              <a:rPr lang="en-US" dirty="0"/>
              <a:t>Gifts to specific individuals</a:t>
            </a:r>
          </a:p>
          <a:p>
            <a:pPr lvl="1"/>
            <a:r>
              <a:rPr lang="en-US" dirty="0"/>
              <a:t>Charitable loans</a:t>
            </a:r>
          </a:p>
          <a:p>
            <a:pPr lvl="1"/>
            <a:r>
              <a:rPr lang="en-US" dirty="0"/>
              <a:t>Quid pro quo</a:t>
            </a:r>
          </a:p>
          <a:p>
            <a:r>
              <a:rPr lang="en-US" dirty="0"/>
              <a:t>Deduction generally limited to 60% of donor’s Adjusted Gross Income</a:t>
            </a:r>
          </a:p>
          <a:p>
            <a:pPr lvl="1"/>
            <a:r>
              <a:rPr lang="en-US" dirty="0"/>
              <a:t>Value in excess is deducted over subsequent years  </a:t>
            </a:r>
            <a:r>
              <a:rPr lang="en-US" dirty="0">
                <a:sym typeface="Wingdings" panose="05000000000000000000" pitchFamily="2" charset="2"/>
              </a:rPr>
              <a:t> Five-year period</a:t>
            </a:r>
            <a:endParaRPr lang="en-US" dirty="0"/>
          </a:p>
          <a:p>
            <a:endParaRPr lang="en-US" dirty="0"/>
          </a:p>
        </p:txBody>
      </p:sp>
    </p:spTree>
    <p:extLst>
      <p:ext uri="{BB962C8B-B14F-4D97-AF65-F5344CB8AC3E}">
        <p14:creationId xmlns:p14="http://schemas.microsoft.com/office/powerpoint/2010/main" val="2116639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treatment of charitable gifts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8933396"/>
              </p:ext>
            </p:extLst>
          </p:nvPr>
        </p:nvGraphicFramePr>
        <p:xfrm>
          <a:off x="876300" y="2226676"/>
          <a:ext cx="10363200" cy="3576320"/>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2830468795"/>
                    </a:ext>
                  </a:extLst>
                </a:gridCol>
                <a:gridCol w="3454400">
                  <a:extLst>
                    <a:ext uri="{9D8B030D-6E8A-4147-A177-3AD203B41FA5}">
                      <a16:colId xmlns:a16="http://schemas.microsoft.com/office/drawing/2014/main" val="774068724"/>
                    </a:ext>
                  </a:extLst>
                </a:gridCol>
                <a:gridCol w="3454400">
                  <a:extLst>
                    <a:ext uri="{9D8B030D-6E8A-4147-A177-3AD203B41FA5}">
                      <a16:colId xmlns:a16="http://schemas.microsoft.com/office/drawing/2014/main" val="221378530"/>
                    </a:ext>
                  </a:extLst>
                </a:gridCol>
              </a:tblGrid>
              <a:tr h="370840">
                <a:tc>
                  <a:txBody>
                    <a:bodyPr/>
                    <a:lstStyle/>
                    <a:p>
                      <a:r>
                        <a:rPr lang="en-US" dirty="0"/>
                        <a:t>Gift</a:t>
                      </a:r>
                    </a:p>
                  </a:txBody>
                  <a:tcPr marL="121920" marR="121920"/>
                </a:tc>
                <a:tc>
                  <a:txBody>
                    <a:bodyPr/>
                    <a:lstStyle/>
                    <a:p>
                      <a:r>
                        <a:rPr lang="en-US" dirty="0"/>
                        <a:t>Adjusted Gross Income (AGI) deduction limit</a:t>
                      </a:r>
                    </a:p>
                  </a:txBody>
                  <a:tcPr marL="121920" marR="121920"/>
                </a:tc>
                <a:tc>
                  <a:txBody>
                    <a:bodyPr/>
                    <a:lstStyle/>
                    <a:p>
                      <a:r>
                        <a:rPr lang="en-US" dirty="0"/>
                        <a:t>Value of asset</a:t>
                      </a:r>
                    </a:p>
                  </a:txBody>
                  <a:tcPr marL="121920" marR="121920"/>
                </a:tc>
                <a:extLst>
                  <a:ext uri="{0D108BD9-81ED-4DB2-BD59-A6C34878D82A}">
                    <a16:rowId xmlns:a16="http://schemas.microsoft.com/office/drawing/2014/main" val="966119090"/>
                  </a:ext>
                </a:extLst>
              </a:tr>
              <a:tr h="370840">
                <a:tc>
                  <a:txBody>
                    <a:bodyPr/>
                    <a:lstStyle/>
                    <a:p>
                      <a:r>
                        <a:rPr lang="en-US" dirty="0"/>
                        <a:t>Cash</a:t>
                      </a:r>
                    </a:p>
                  </a:txBody>
                  <a:tcPr marL="121920" marR="121920"/>
                </a:tc>
                <a:tc>
                  <a:txBody>
                    <a:bodyPr/>
                    <a:lstStyle/>
                    <a:p>
                      <a:r>
                        <a:rPr lang="en-US" dirty="0"/>
                        <a:t>60%</a:t>
                      </a:r>
                    </a:p>
                    <a:p>
                      <a:r>
                        <a:rPr lang="en-US" dirty="0"/>
                        <a:t>50% on January</a:t>
                      </a:r>
                      <a:r>
                        <a:rPr lang="en-US" baseline="0" dirty="0"/>
                        <a:t> 1, 2026</a:t>
                      </a:r>
                      <a:endParaRPr lang="en-US" dirty="0"/>
                    </a:p>
                  </a:txBody>
                  <a:tcPr marL="121920" marR="121920"/>
                </a:tc>
                <a:tc>
                  <a:txBody>
                    <a:bodyPr/>
                    <a:lstStyle/>
                    <a:p>
                      <a:r>
                        <a:rPr lang="en-US" dirty="0"/>
                        <a:t>Cash amount </a:t>
                      </a:r>
                    </a:p>
                  </a:txBody>
                  <a:tcPr marL="121920" marR="121920"/>
                </a:tc>
                <a:extLst>
                  <a:ext uri="{0D108BD9-81ED-4DB2-BD59-A6C34878D82A}">
                    <a16:rowId xmlns:a16="http://schemas.microsoft.com/office/drawing/2014/main" val="4277311616"/>
                  </a:ext>
                </a:extLst>
              </a:tr>
              <a:tr h="370840">
                <a:tc>
                  <a:txBody>
                    <a:bodyPr/>
                    <a:lstStyle/>
                    <a:p>
                      <a:r>
                        <a:rPr lang="en-US" dirty="0"/>
                        <a:t>Long-term securities and real estate holdings</a:t>
                      </a:r>
                    </a:p>
                  </a:txBody>
                  <a:tcPr marL="121920" marR="121920"/>
                </a:tc>
                <a:tc>
                  <a:txBody>
                    <a:bodyPr/>
                    <a:lstStyle/>
                    <a:p>
                      <a:r>
                        <a:rPr lang="en-US" dirty="0"/>
                        <a:t>30%</a:t>
                      </a:r>
                    </a:p>
                  </a:txBody>
                  <a:tcPr marL="121920" marR="121920"/>
                </a:tc>
                <a:tc>
                  <a:txBody>
                    <a:bodyPr/>
                    <a:lstStyle/>
                    <a:p>
                      <a:r>
                        <a:rPr lang="en-US" dirty="0"/>
                        <a:t>Fair market value</a:t>
                      </a:r>
                    </a:p>
                  </a:txBody>
                  <a:tcPr marL="121920" marR="121920"/>
                </a:tc>
                <a:extLst>
                  <a:ext uri="{0D108BD9-81ED-4DB2-BD59-A6C34878D82A}">
                    <a16:rowId xmlns:a16="http://schemas.microsoft.com/office/drawing/2014/main" val="2542760457"/>
                  </a:ext>
                </a:extLst>
              </a:tr>
              <a:tr h="370840">
                <a:tc>
                  <a:txBody>
                    <a:bodyPr/>
                    <a:lstStyle/>
                    <a:p>
                      <a:r>
                        <a:rPr lang="en-US"/>
                        <a:t>Short-term securities</a:t>
                      </a:r>
                      <a:endParaRPr lang="en-US" dirty="0"/>
                    </a:p>
                  </a:txBody>
                  <a:tcPr marL="121920" marR="121920"/>
                </a:tc>
                <a:tc>
                  <a:txBody>
                    <a:bodyPr/>
                    <a:lstStyle/>
                    <a:p>
                      <a:r>
                        <a:rPr lang="en-US" dirty="0"/>
                        <a:t>50%</a:t>
                      </a:r>
                    </a:p>
                  </a:txBody>
                  <a:tcPr marL="121920" marR="121920"/>
                </a:tc>
                <a:tc>
                  <a:txBody>
                    <a:bodyPr/>
                    <a:lstStyle/>
                    <a:p>
                      <a:r>
                        <a:rPr lang="en-US" dirty="0"/>
                        <a:t>Cost basis</a:t>
                      </a:r>
                    </a:p>
                  </a:txBody>
                  <a:tcPr marL="121920" marR="121920"/>
                </a:tc>
                <a:extLst>
                  <a:ext uri="{0D108BD9-81ED-4DB2-BD59-A6C34878D82A}">
                    <a16:rowId xmlns:a16="http://schemas.microsoft.com/office/drawing/2014/main" val="1198114310"/>
                  </a:ext>
                </a:extLst>
              </a:tr>
              <a:tr h="370840">
                <a:tc>
                  <a:txBody>
                    <a:bodyPr/>
                    <a:lstStyle/>
                    <a:p>
                      <a:r>
                        <a:rPr lang="en-US" dirty="0"/>
                        <a:t>Ordinary income property</a:t>
                      </a:r>
                    </a:p>
                  </a:txBody>
                  <a:tcPr marL="121920" marR="121920"/>
                </a:tc>
                <a:tc>
                  <a:txBody>
                    <a:bodyPr/>
                    <a:lstStyle/>
                    <a:p>
                      <a:r>
                        <a:rPr lang="en-US" dirty="0"/>
                        <a:t>50%</a:t>
                      </a:r>
                    </a:p>
                  </a:txBody>
                  <a:tcPr marL="121920" marR="121920"/>
                </a:tc>
                <a:tc>
                  <a:txBody>
                    <a:bodyPr/>
                    <a:lstStyle/>
                    <a:p>
                      <a:r>
                        <a:rPr lang="en-US" dirty="0"/>
                        <a:t>Cost basis</a:t>
                      </a:r>
                    </a:p>
                  </a:txBody>
                  <a:tcPr marL="121920" marR="121920"/>
                </a:tc>
                <a:extLst>
                  <a:ext uri="{0D108BD9-81ED-4DB2-BD59-A6C34878D82A}">
                    <a16:rowId xmlns:a16="http://schemas.microsoft.com/office/drawing/2014/main" val="2898611728"/>
                  </a:ext>
                </a:extLst>
              </a:tr>
              <a:tr h="370840">
                <a:tc>
                  <a:txBody>
                    <a:bodyPr/>
                    <a:lstStyle/>
                    <a:p>
                      <a:r>
                        <a:rPr lang="en-US" dirty="0"/>
                        <a:t>Personal property</a:t>
                      </a:r>
                    </a:p>
                  </a:txBody>
                  <a:tcPr marL="121920" marR="121920"/>
                </a:tc>
                <a:tc>
                  <a:txBody>
                    <a:bodyPr/>
                    <a:lstStyle/>
                    <a:p>
                      <a:r>
                        <a:rPr lang="en-US" dirty="0"/>
                        <a:t>Related – 30%</a:t>
                      </a:r>
                    </a:p>
                    <a:p>
                      <a:r>
                        <a:rPr lang="en-US" dirty="0"/>
                        <a:t>Unrelated – 50%</a:t>
                      </a:r>
                      <a:r>
                        <a:rPr lang="en-US" baseline="30000" dirty="0"/>
                        <a:t>1</a:t>
                      </a:r>
                    </a:p>
                  </a:txBody>
                  <a:tcPr marL="121920" marR="121920"/>
                </a:tc>
                <a:tc>
                  <a:txBody>
                    <a:bodyPr/>
                    <a:lstStyle/>
                    <a:p>
                      <a:r>
                        <a:rPr lang="en-US" dirty="0"/>
                        <a:t>Fair market value</a:t>
                      </a:r>
                    </a:p>
                    <a:p>
                      <a:r>
                        <a:rPr lang="en-US" dirty="0"/>
                        <a:t>Lesser</a:t>
                      </a:r>
                      <a:r>
                        <a:rPr lang="en-US" baseline="0" dirty="0"/>
                        <a:t> of fair market value or cost basis </a:t>
                      </a:r>
                      <a:endParaRPr lang="en-US" dirty="0"/>
                    </a:p>
                  </a:txBody>
                  <a:tcPr marL="121920" marR="121920"/>
                </a:tc>
                <a:extLst>
                  <a:ext uri="{0D108BD9-81ED-4DB2-BD59-A6C34878D82A}">
                    <a16:rowId xmlns:a16="http://schemas.microsoft.com/office/drawing/2014/main" val="4115964220"/>
                  </a:ext>
                </a:extLst>
              </a:tr>
            </a:tbl>
          </a:graphicData>
        </a:graphic>
      </p:graphicFrame>
      <p:sp>
        <p:nvSpPr>
          <p:cNvPr id="7" name="TextBox 6"/>
          <p:cNvSpPr txBox="1"/>
          <p:nvPr/>
        </p:nvSpPr>
        <p:spPr>
          <a:xfrm>
            <a:off x="876300" y="6072236"/>
            <a:ext cx="10363199" cy="369332"/>
          </a:xfrm>
          <a:prstGeom prst="rect">
            <a:avLst/>
          </a:prstGeom>
          <a:noFill/>
        </p:spPr>
        <p:txBody>
          <a:bodyPr wrap="square" rtlCol="0">
            <a:spAutoFit/>
          </a:bodyPr>
          <a:lstStyle/>
          <a:p>
            <a:pPr lvl="0"/>
            <a:r>
              <a:rPr lang="en-US" sz="900" baseline="30000" dirty="0">
                <a:solidFill>
                  <a:srgbClr val="636466"/>
                </a:solidFill>
              </a:rPr>
              <a:t>1 </a:t>
            </a:r>
            <a:r>
              <a:rPr lang="en-US" sz="900" dirty="0">
                <a:solidFill>
                  <a:srgbClr val="636466"/>
                </a:solidFill>
              </a:rPr>
              <a:t>When tangible property is donated to a charity, it is treated differently when it is unrelated. For example, artworks donated to an art institute are “related.” If the art was donated to a food bank, it would be “unrelated.”</a:t>
            </a:r>
          </a:p>
        </p:txBody>
      </p:sp>
      <p:sp>
        <p:nvSpPr>
          <p:cNvPr id="4" name="TextBox 3">
            <a:extLst>
              <a:ext uri="{FF2B5EF4-FFF2-40B4-BE49-F238E27FC236}">
                <a16:creationId xmlns:a16="http://schemas.microsoft.com/office/drawing/2014/main" id="{FC157E94-5192-484D-82F9-030FA7B302E6}"/>
              </a:ext>
            </a:extLst>
          </p:cNvPr>
          <p:cNvSpPr txBox="1"/>
          <p:nvPr/>
        </p:nvSpPr>
        <p:spPr>
          <a:xfrm>
            <a:off x="876299" y="6441568"/>
            <a:ext cx="6340930" cy="246221"/>
          </a:xfrm>
          <a:prstGeom prst="rect">
            <a:avLst/>
          </a:prstGeom>
          <a:noFill/>
        </p:spPr>
        <p:txBody>
          <a:bodyPr wrap="square" rtlCol="0">
            <a:spAutoFit/>
          </a:bodyPr>
          <a:lstStyle/>
          <a:p>
            <a:r>
              <a:rPr lang="en-US" sz="1000" dirty="0"/>
              <a:t>Source: Internal Revenue Service</a:t>
            </a:r>
          </a:p>
        </p:txBody>
      </p:sp>
    </p:spTree>
    <p:extLst>
      <p:ext uri="{BB962C8B-B14F-4D97-AF65-F5344CB8AC3E}">
        <p14:creationId xmlns:p14="http://schemas.microsoft.com/office/powerpoint/2010/main" val="352066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treatment of charitable gifts</a:t>
            </a:r>
          </a:p>
        </p:txBody>
      </p:sp>
      <p:sp>
        <p:nvSpPr>
          <p:cNvPr id="3" name="Content Placeholder 2"/>
          <p:cNvSpPr>
            <a:spLocks noGrp="1"/>
          </p:cNvSpPr>
          <p:nvPr>
            <p:ph idx="1"/>
          </p:nvPr>
        </p:nvSpPr>
        <p:spPr/>
        <p:txBody>
          <a:bodyPr/>
          <a:lstStyle/>
          <a:p>
            <a:r>
              <a:rPr lang="en-US" dirty="0"/>
              <a:t>Gift tax charitable deduction</a:t>
            </a:r>
          </a:p>
          <a:p>
            <a:pPr lvl="1"/>
            <a:r>
              <a:rPr lang="en-US" dirty="0"/>
              <a:t>Unlimited gift tax charitable deduction for lifetime gifts</a:t>
            </a:r>
          </a:p>
          <a:p>
            <a:pPr lvl="1"/>
            <a:r>
              <a:rPr lang="en-US" dirty="0"/>
              <a:t>May not impose conditions, restrictions or contingencies</a:t>
            </a:r>
          </a:p>
          <a:p>
            <a:r>
              <a:rPr lang="en-US" dirty="0"/>
              <a:t>Estate tax charitable deduction</a:t>
            </a:r>
          </a:p>
          <a:p>
            <a:pPr lvl="1"/>
            <a:r>
              <a:rPr lang="en-US" dirty="0"/>
              <a:t>Estate may take charitable deduction for testamentary transfer to a qualifying charity</a:t>
            </a:r>
          </a:p>
        </p:txBody>
      </p:sp>
    </p:spTree>
    <p:extLst>
      <p:ext uri="{BB962C8B-B14F-4D97-AF65-F5344CB8AC3E}">
        <p14:creationId xmlns:p14="http://schemas.microsoft.com/office/powerpoint/2010/main" val="800904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Life insurance and charitable giving: can it work?</a:t>
            </a:r>
          </a:p>
        </p:txBody>
      </p:sp>
    </p:spTree>
    <p:extLst>
      <p:ext uri="{BB962C8B-B14F-4D97-AF65-F5344CB8AC3E}">
        <p14:creationId xmlns:p14="http://schemas.microsoft.com/office/powerpoint/2010/main" val="1046328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insurance: a potentially important asset for charities</a:t>
            </a:r>
          </a:p>
        </p:txBody>
      </p:sp>
      <p:sp>
        <p:nvSpPr>
          <p:cNvPr id="4" name="Content Placeholder 3"/>
          <p:cNvSpPr>
            <a:spLocks noGrp="1"/>
          </p:cNvSpPr>
          <p:nvPr>
            <p:ph idx="1"/>
          </p:nvPr>
        </p:nvSpPr>
        <p:spPr>
          <a:xfrm>
            <a:off x="876300" y="2526792"/>
            <a:ext cx="5219700" cy="2724912"/>
          </a:xfrm>
        </p:spPr>
        <p:txBody>
          <a:bodyPr/>
          <a:lstStyle/>
          <a:p>
            <a:pPr marL="0" indent="0">
              <a:buNone/>
            </a:pPr>
            <a:r>
              <a:rPr lang="en-US" b="1" dirty="0"/>
              <a:t>Benefits </a:t>
            </a:r>
          </a:p>
          <a:p>
            <a:r>
              <a:rPr lang="en-US" dirty="0"/>
              <a:t>Large gift with small premium</a:t>
            </a:r>
          </a:p>
          <a:p>
            <a:r>
              <a:rPr lang="en-US" dirty="0"/>
              <a:t>No trusts or trust administration</a:t>
            </a:r>
          </a:p>
          <a:p>
            <a:r>
              <a:rPr lang="en-US" dirty="0"/>
              <a:t>Minimizes the risk that gift will be contested</a:t>
            </a:r>
          </a:p>
          <a:p>
            <a:endParaRPr lang="en-US" dirty="0"/>
          </a:p>
          <a:p>
            <a:pPr marL="0" indent="0">
              <a:buNone/>
            </a:pPr>
            <a:r>
              <a:rPr lang="en-US" b="1" dirty="0">
                <a:solidFill>
                  <a:schemeClr val="tx1"/>
                </a:solidFill>
              </a:rPr>
              <a:t>Estate considerations</a:t>
            </a:r>
          </a:p>
          <a:p>
            <a:r>
              <a:rPr lang="en-US" dirty="0"/>
              <a:t>Life insurance may not be the most tax efficient asset to leave to a charity</a:t>
            </a:r>
          </a:p>
        </p:txBody>
      </p:sp>
      <p:sp>
        <p:nvSpPr>
          <p:cNvPr id="5" name="Content Placeholder 4"/>
          <p:cNvSpPr>
            <a:spLocks noGrp="1"/>
          </p:cNvSpPr>
          <p:nvPr>
            <p:ph sz="half" idx="4294967295"/>
          </p:nvPr>
        </p:nvSpPr>
        <p:spPr>
          <a:xfrm>
            <a:off x="6188529" y="2526792"/>
            <a:ext cx="5050971" cy="4038600"/>
          </a:xfrm>
        </p:spPr>
        <p:txBody>
          <a:bodyPr/>
          <a:lstStyle/>
          <a:p>
            <a:pPr marL="0" indent="0">
              <a:buNone/>
            </a:pPr>
            <a:r>
              <a:rPr lang="en-US" b="1" dirty="0"/>
              <a:t>Considerations </a:t>
            </a:r>
          </a:p>
          <a:p>
            <a:r>
              <a:rPr lang="en-US" dirty="0"/>
              <a:t>Cost of life insurance</a:t>
            </a:r>
          </a:p>
          <a:p>
            <a:r>
              <a:rPr lang="en-US" dirty="0"/>
              <a:t>Donor may change mind</a:t>
            </a:r>
          </a:p>
          <a:p>
            <a:r>
              <a:rPr lang="en-US" dirty="0"/>
              <a:t>Insured may not qualify for insurance</a:t>
            </a:r>
          </a:p>
          <a:p>
            <a:r>
              <a:rPr lang="en-US" dirty="0"/>
              <a:t>Tax and estate planning if the donor wants to leave assets to family and charities</a:t>
            </a:r>
          </a:p>
        </p:txBody>
      </p:sp>
    </p:spTree>
    <p:extLst>
      <p:ext uri="{BB962C8B-B14F-4D97-AF65-F5344CB8AC3E}">
        <p14:creationId xmlns:p14="http://schemas.microsoft.com/office/powerpoint/2010/main" val="3144438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Life insurance with a charitable beneficiary</a:t>
            </a:r>
          </a:p>
        </p:txBody>
      </p:sp>
      <p:sp>
        <p:nvSpPr>
          <p:cNvPr id="7" name="Content Placeholder 6"/>
          <p:cNvSpPr>
            <a:spLocks noGrp="1"/>
          </p:cNvSpPr>
          <p:nvPr>
            <p:ph idx="1"/>
          </p:nvPr>
        </p:nvSpPr>
        <p:spPr/>
        <p:txBody>
          <a:bodyPr/>
          <a:lstStyle/>
          <a:p>
            <a:r>
              <a:rPr lang="en-US" dirty="0"/>
              <a:t>Donor names the charitable organization as the beneficiary of a life insurance policy</a:t>
            </a:r>
          </a:p>
          <a:p>
            <a:r>
              <a:rPr lang="en-US" dirty="0"/>
              <a:t>Gift is revocable and beneficiary can be changed at anytime prior to the death of the insured. </a:t>
            </a:r>
          </a:p>
          <a:p>
            <a:r>
              <a:rPr lang="en-US" dirty="0"/>
              <a:t>No immediate tax benefit to the donor</a:t>
            </a:r>
          </a:p>
          <a:p>
            <a:pPr lvl="1"/>
            <a:r>
              <a:rPr lang="en-US" dirty="0"/>
              <a:t>Asset would be removed from their estate</a:t>
            </a:r>
          </a:p>
        </p:txBody>
      </p:sp>
    </p:spTree>
    <p:extLst>
      <p:ext uri="{BB962C8B-B14F-4D97-AF65-F5344CB8AC3E}">
        <p14:creationId xmlns:p14="http://schemas.microsoft.com/office/powerpoint/2010/main" val="1794319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Life insurance owned by a charity</a:t>
            </a:r>
          </a:p>
        </p:txBody>
      </p:sp>
      <p:sp>
        <p:nvSpPr>
          <p:cNvPr id="7" name="Content Placeholder 6"/>
          <p:cNvSpPr>
            <a:spLocks noGrp="1"/>
          </p:cNvSpPr>
          <p:nvPr>
            <p:ph idx="1"/>
          </p:nvPr>
        </p:nvSpPr>
        <p:spPr>
          <a:xfrm>
            <a:off x="876300" y="2526791"/>
            <a:ext cx="10363200" cy="3610961"/>
          </a:xfrm>
        </p:spPr>
        <p:txBody>
          <a:bodyPr/>
          <a:lstStyle/>
          <a:p>
            <a:r>
              <a:rPr lang="en-US" dirty="0"/>
              <a:t>Challenges </a:t>
            </a:r>
          </a:p>
          <a:p>
            <a:pPr lvl="1"/>
            <a:r>
              <a:rPr lang="en-US" dirty="0"/>
              <a:t>Is life insurance the right gift for the donor?</a:t>
            </a:r>
          </a:p>
          <a:p>
            <a:pPr lvl="1"/>
            <a:r>
              <a:rPr lang="en-US" dirty="0"/>
              <a:t>Does the charity have a gift acceptance policy in place?</a:t>
            </a:r>
          </a:p>
          <a:p>
            <a:pPr lvl="1"/>
            <a:r>
              <a:rPr lang="en-US" dirty="0"/>
              <a:t>Can the charity effectively manage a pool of life insurance policies?</a:t>
            </a:r>
          </a:p>
          <a:p>
            <a:pPr lvl="1"/>
            <a:r>
              <a:rPr lang="en-US" dirty="0"/>
              <a:t>Does the charity’s finance department support gifts of life insurance?</a:t>
            </a:r>
          </a:p>
          <a:p>
            <a:pPr lvl="2"/>
            <a:r>
              <a:rPr lang="en-US" dirty="0"/>
              <a:t>Premium dollars could be invested immediately in their endowment</a:t>
            </a:r>
          </a:p>
          <a:p>
            <a:pPr lvl="1"/>
            <a:r>
              <a:rPr lang="en-US" dirty="0"/>
              <a:t>Does the life insurance company have restrictions on issuing policies to be owned by a charity?</a:t>
            </a:r>
          </a:p>
        </p:txBody>
      </p:sp>
    </p:spTree>
    <p:extLst>
      <p:ext uri="{BB962C8B-B14F-4D97-AF65-F5344CB8AC3E}">
        <p14:creationId xmlns:p14="http://schemas.microsoft.com/office/powerpoint/2010/main" val="367146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presentation</a:t>
            </a:r>
          </a:p>
        </p:txBody>
      </p:sp>
      <p:sp>
        <p:nvSpPr>
          <p:cNvPr id="3" name="Content Placeholder 2"/>
          <p:cNvSpPr>
            <a:spLocks noGrp="1"/>
          </p:cNvSpPr>
          <p:nvPr>
            <p:ph idx="1"/>
          </p:nvPr>
        </p:nvSpPr>
        <p:spPr/>
        <p:txBody>
          <a:bodyPr/>
          <a:lstStyle/>
          <a:p>
            <a:r>
              <a:rPr lang="en-US" dirty="0"/>
              <a:t>Charitable giving statistics</a:t>
            </a:r>
          </a:p>
          <a:p>
            <a:r>
              <a:rPr lang="en-US" dirty="0"/>
              <a:t>Deciding how to give</a:t>
            </a:r>
          </a:p>
          <a:p>
            <a:r>
              <a:rPr lang="en-US" dirty="0"/>
              <a:t>Tax treatment of charitable gifts</a:t>
            </a:r>
          </a:p>
          <a:p>
            <a:r>
              <a:rPr lang="en-US" dirty="0"/>
              <a:t>Charitable gifts of life insurance</a:t>
            </a:r>
          </a:p>
          <a:p>
            <a:r>
              <a:rPr lang="en-US" dirty="0"/>
              <a:t>Trusts and advanced giving strategies</a:t>
            </a:r>
          </a:p>
          <a:p>
            <a:r>
              <a:rPr lang="en-US" dirty="0"/>
              <a:t>Donor advised funds</a:t>
            </a:r>
          </a:p>
        </p:txBody>
      </p:sp>
    </p:spTree>
    <p:extLst>
      <p:ext uri="{BB962C8B-B14F-4D97-AF65-F5344CB8AC3E}">
        <p14:creationId xmlns:p14="http://schemas.microsoft.com/office/powerpoint/2010/main" val="4043040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Life insurance owned by a charity</a:t>
            </a:r>
          </a:p>
        </p:txBody>
      </p:sp>
      <p:sp>
        <p:nvSpPr>
          <p:cNvPr id="7" name="Content Placeholder 6"/>
          <p:cNvSpPr>
            <a:spLocks noGrp="1"/>
          </p:cNvSpPr>
          <p:nvPr>
            <p:ph idx="1"/>
          </p:nvPr>
        </p:nvSpPr>
        <p:spPr>
          <a:xfrm>
            <a:off x="876300" y="2526792"/>
            <a:ext cx="10363200" cy="3823208"/>
          </a:xfrm>
        </p:spPr>
        <p:txBody>
          <a:bodyPr/>
          <a:lstStyle/>
          <a:p>
            <a:r>
              <a:rPr lang="en-US" dirty="0"/>
              <a:t>Donor demonstrates a history of giving</a:t>
            </a:r>
          </a:p>
          <a:p>
            <a:r>
              <a:rPr lang="en-US" dirty="0"/>
              <a:t>Two ways for a charity to own a life insurance policy</a:t>
            </a:r>
          </a:p>
          <a:p>
            <a:pPr lvl="1"/>
            <a:r>
              <a:rPr lang="en-US" dirty="0"/>
              <a:t>Gift of existing policy to the charity</a:t>
            </a:r>
          </a:p>
          <a:p>
            <a:pPr lvl="1"/>
            <a:r>
              <a:rPr lang="en-US" dirty="0"/>
              <a:t>Donor applies for a new policy with the charity as the owner</a:t>
            </a:r>
          </a:p>
          <a:p>
            <a:r>
              <a:rPr lang="en-US" dirty="0"/>
              <a:t>Charity owned life insurance policy</a:t>
            </a:r>
          </a:p>
          <a:p>
            <a:pPr lvl="1"/>
            <a:r>
              <a:rPr lang="en-US" dirty="0"/>
              <a:t>Charity is responsible for premium</a:t>
            </a:r>
          </a:p>
          <a:p>
            <a:pPr lvl="1"/>
            <a:r>
              <a:rPr lang="en-US" dirty="0"/>
              <a:t>Charity is beneficiary</a:t>
            </a:r>
          </a:p>
          <a:p>
            <a:r>
              <a:rPr lang="en-US" dirty="0"/>
              <a:t>Donor may gift to charity to pay premiums</a:t>
            </a:r>
          </a:p>
          <a:p>
            <a:pPr lvl="1"/>
            <a:r>
              <a:rPr lang="en-US" dirty="0"/>
              <a:t>May be eligible for tax deduction</a:t>
            </a:r>
          </a:p>
        </p:txBody>
      </p:sp>
    </p:spTree>
    <p:extLst>
      <p:ext uri="{BB962C8B-B14F-4D97-AF65-F5344CB8AC3E}">
        <p14:creationId xmlns:p14="http://schemas.microsoft.com/office/powerpoint/2010/main" val="1179075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Life insurance owned by a charity</a:t>
            </a:r>
          </a:p>
        </p:txBody>
      </p:sp>
      <p:sp>
        <p:nvSpPr>
          <p:cNvPr id="7" name="Content Placeholder 6"/>
          <p:cNvSpPr>
            <a:spLocks noGrp="1"/>
          </p:cNvSpPr>
          <p:nvPr>
            <p:ph idx="1"/>
          </p:nvPr>
        </p:nvSpPr>
        <p:spPr>
          <a:xfrm>
            <a:off x="876300" y="2301240"/>
            <a:ext cx="10363200" cy="3911586"/>
          </a:xfrm>
        </p:spPr>
        <p:txBody>
          <a:bodyPr/>
          <a:lstStyle/>
          <a:p>
            <a:r>
              <a:rPr lang="en-US" dirty="0"/>
              <a:t>Insurance policy considerations</a:t>
            </a:r>
          </a:p>
          <a:p>
            <a:pPr lvl="1"/>
            <a:r>
              <a:rPr lang="en-US" dirty="0"/>
              <a:t>From the perspective of the charity</a:t>
            </a:r>
          </a:p>
          <a:p>
            <a:pPr lvl="2"/>
            <a:r>
              <a:rPr lang="en-US" dirty="0"/>
              <a:t>No term policies</a:t>
            </a:r>
          </a:p>
          <a:p>
            <a:pPr lvl="2"/>
            <a:r>
              <a:rPr lang="en-US" dirty="0"/>
              <a:t>No outstanding loans on the policy</a:t>
            </a:r>
          </a:p>
          <a:p>
            <a:pPr lvl="2"/>
            <a:r>
              <a:rPr lang="en-US" dirty="0"/>
              <a:t>Paid up policy (or limited premium remaining)</a:t>
            </a:r>
          </a:p>
          <a:p>
            <a:pPr lvl="2"/>
            <a:r>
              <a:rPr lang="en-US" dirty="0"/>
              <a:t>After the ownership is transferred, the charity will name themselves beneficiary (irrevocable gift)</a:t>
            </a:r>
          </a:p>
          <a:p>
            <a:r>
              <a:rPr lang="en-US" dirty="0"/>
              <a:t>Gift of existing policy may be eligible for a tax deduction</a:t>
            </a:r>
          </a:p>
          <a:p>
            <a:pPr lvl="1"/>
            <a:r>
              <a:rPr lang="en-US" dirty="0"/>
              <a:t>Qualified appraisal IS REQUIRED if the charitable deduction claimed is over $5000</a:t>
            </a:r>
          </a:p>
          <a:p>
            <a:pPr lvl="1"/>
            <a:endParaRPr lang="en-US" dirty="0"/>
          </a:p>
        </p:txBody>
      </p:sp>
    </p:spTree>
    <p:extLst>
      <p:ext uri="{BB962C8B-B14F-4D97-AF65-F5344CB8AC3E}">
        <p14:creationId xmlns:p14="http://schemas.microsoft.com/office/powerpoint/2010/main" val="190936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 and gifts that provide an income stream</a:t>
            </a:r>
          </a:p>
        </p:txBody>
      </p:sp>
    </p:spTree>
    <p:extLst>
      <p:ext uri="{BB962C8B-B14F-4D97-AF65-F5344CB8AC3E}">
        <p14:creationId xmlns:p14="http://schemas.microsoft.com/office/powerpoint/2010/main" val="3814922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 and advanced giving strategies</a:t>
            </a:r>
          </a:p>
        </p:txBody>
      </p:sp>
      <p:sp>
        <p:nvSpPr>
          <p:cNvPr id="3" name="Content Placeholder 2"/>
          <p:cNvSpPr>
            <a:spLocks noGrp="1"/>
          </p:cNvSpPr>
          <p:nvPr>
            <p:ph idx="1"/>
          </p:nvPr>
        </p:nvSpPr>
        <p:spPr/>
        <p:txBody>
          <a:bodyPr/>
          <a:lstStyle/>
          <a:p>
            <a:pPr marL="0" indent="0">
              <a:buNone/>
            </a:pPr>
            <a:r>
              <a:rPr lang="en-US" b="1" dirty="0"/>
              <a:t> Charitable remainder trusts (CRT)</a:t>
            </a:r>
          </a:p>
          <a:p>
            <a:r>
              <a:rPr lang="en-US" dirty="0"/>
              <a:t>The donor avoids capital gains taxes </a:t>
            </a:r>
          </a:p>
          <a:p>
            <a:r>
              <a:rPr lang="en-US" dirty="0"/>
              <a:t>The donor potentially receives an immediate charitable income tax deduction</a:t>
            </a:r>
          </a:p>
          <a:p>
            <a:r>
              <a:rPr lang="en-US" dirty="0"/>
              <a:t>The donor potentially receives an estate tax deduction.</a:t>
            </a:r>
          </a:p>
          <a:p>
            <a:r>
              <a:rPr lang="en-US" dirty="0"/>
              <a:t>Trustees can invest the trust assets in a tax-free environment.</a:t>
            </a:r>
          </a:p>
          <a:p>
            <a:endParaRPr lang="en-US" dirty="0"/>
          </a:p>
        </p:txBody>
      </p:sp>
    </p:spTree>
    <p:extLst>
      <p:ext uri="{BB962C8B-B14F-4D97-AF65-F5344CB8AC3E}">
        <p14:creationId xmlns:p14="http://schemas.microsoft.com/office/powerpoint/2010/main" val="285932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 and advanced giving strategies</a:t>
            </a:r>
          </a:p>
        </p:txBody>
      </p:sp>
      <p:sp>
        <p:nvSpPr>
          <p:cNvPr id="5" name="Content Placeholder 4"/>
          <p:cNvSpPr>
            <a:spLocks noGrp="1"/>
          </p:cNvSpPr>
          <p:nvPr>
            <p:ph idx="1"/>
          </p:nvPr>
        </p:nvSpPr>
        <p:spPr/>
        <p:txBody>
          <a:bodyPr>
            <a:normAutofit/>
          </a:bodyPr>
          <a:lstStyle/>
          <a:p>
            <a:r>
              <a:rPr lang="en-US" kern="1200" dirty="0"/>
              <a:t>Charitable lead trusts</a:t>
            </a:r>
          </a:p>
          <a:p>
            <a:r>
              <a:rPr lang="en-US" kern="1200" dirty="0"/>
              <a:t>Pooled income fund</a:t>
            </a:r>
          </a:p>
          <a:p>
            <a:r>
              <a:rPr lang="en-US" kern="1200" dirty="0"/>
              <a:t>Charitable gift annuity</a:t>
            </a:r>
          </a:p>
        </p:txBody>
      </p:sp>
    </p:spTree>
    <p:extLst>
      <p:ext uri="{BB962C8B-B14F-4D97-AF65-F5344CB8AC3E}">
        <p14:creationId xmlns:p14="http://schemas.microsoft.com/office/powerpoint/2010/main" val="4076229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Donor Advised Funds:  Income tax deduction now, gift to charity later</a:t>
            </a:r>
          </a:p>
        </p:txBody>
      </p:sp>
    </p:spTree>
    <p:extLst>
      <p:ext uri="{BB962C8B-B14F-4D97-AF65-F5344CB8AC3E}">
        <p14:creationId xmlns:p14="http://schemas.microsoft.com/office/powerpoint/2010/main" val="2427098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Donor-Advised Funds: The Basics</a:t>
            </a:r>
          </a:p>
        </p:txBody>
      </p:sp>
      <p:sp>
        <p:nvSpPr>
          <p:cNvPr id="5" name="Content Placeholder 4"/>
          <p:cNvSpPr>
            <a:spLocks noGrp="1"/>
          </p:cNvSpPr>
          <p:nvPr>
            <p:ph idx="1"/>
          </p:nvPr>
        </p:nvSpPr>
        <p:spPr/>
        <p:txBody>
          <a:bodyPr>
            <a:normAutofit/>
          </a:bodyPr>
          <a:lstStyle/>
          <a:p>
            <a:r>
              <a:rPr lang="en-US" kern="1200" dirty="0"/>
              <a:t>Current gift to establish or add to a Donor Advised Fund (DAF)</a:t>
            </a:r>
          </a:p>
          <a:p>
            <a:r>
              <a:rPr lang="en-US" dirty="0"/>
              <a:t>Donor is eligible for an income tax deduction the year in which the DAF is established</a:t>
            </a:r>
            <a:endParaRPr lang="en-US" kern="1200" dirty="0"/>
          </a:p>
          <a:p>
            <a:r>
              <a:rPr lang="en-US" kern="1200" dirty="0"/>
              <a:t>DAF makes grants to qualifying charitable organizations</a:t>
            </a:r>
          </a:p>
        </p:txBody>
      </p:sp>
    </p:spTree>
    <p:extLst>
      <p:ext uri="{BB962C8B-B14F-4D97-AF65-F5344CB8AC3E}">
        <p14:creationId xmlns:p14="http://schemas.microsoft.com/office/powerpoint/2010/main" val="4125733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to DAF’s expressed as a % of total individual giving</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26429878"/>
              </p:ext>
            </p:extLst>
          </p:nvPr>
        </p:nvGraphicFramePr>
        <p:xfrm>
          <a:off x="876300" y="2527299"/>
          <a:ext cx="10401300" cy="378883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355600" y="6434667"/>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4204454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Growth in Total Contributions to Donor-Advised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98586462"/>
              </p:ext>
            </p:extLst>
          </p:nvPr>
        </p:nvGraphicFramePr>
        <p:xfrm>
          <a:off x="876300" y="2527299"/>
          <a:ext cx="10401300" cy="378883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28133" y="6316132"/>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1190801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Growth in Total Grants Made by Donor-Advised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13471602"/>
              </p:ext>
            </p:extLst>
          </p:nvPr>
        </p:nvGraphicFramePr>
        <p:xfrm>
          <a:off x="876300" y="2527299"/>
          <a:ext cx="10401300" cy="378883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28133" y="6316132"/>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220523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this matters to the financial professional:</a:t>
            </a:r>
            <a:br>
              <a:rPr lang="en-US" dirty="0"/>
            </a:br>
            <a:br>
              <a:rPr lang="en-US" dirty="0"/>
            </a:br>
            <a:r>
              <a:rPr lang="en-US" sz="3600" dirty="0"/>
              <a:t>Charitable Giving Statistics</a:t>
            </a:r>
          </a:p>
        </p:txBody>
      </p:sp>
    </p:spTree>
    <p:extLst>
      <p:ext uri="{BB962C8B-B14F-4D97-AF65-F5344CB8AC3E}">
        <p14:creationId xmlns:p14="http://schemas.microsoft.com/office/powerpoint/2010/main" val="3357650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Assets in Donor-Advised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29493266"/>
              </p:ext>
            </p:extLst>
          </p:nvPr>
        </p:nvGraphicFramePr>
        <p:xfrm>
          <a:off x="876300" y="2527299"/>
          <a:ext cx="10401300" cy="378883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28133" y="6316132"/>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2863596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Donor-Advised Fund Accounts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87121535"/>
              </p:ext>
            </p:extLst>
          </p:nvPr>
        </p:nvGraphicFramePr>
        <p:xfrm>
          <a:off x="876300" y="2527299"/>
          <a:ext cx="10401300" cy="378883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28133" y="6316132"/>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4175435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DAF Annual Payout Rate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98714206"/>
              </p:ext>
            </p:extLst>
          </p:nvPr>
        </p:nvGraphicFramePr>
        <p:xfrm>
          <a:off x="876300" y="2527299"/>
          <a:ext cx="10401300" cy="378883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28133" y="6316132"/>
            <a:ext cx="7379008" cy="369332"/>
          </a:xfrm>
          <a:prstGeom prst="rect">
            <a:avLst/>
          </a:prstGeom>
          <a:noFill/>
        </p:spPr>
        <p:txBody>
          <a:bodyPr wrap="none" rtlCol="0">
            <a:spAutoFit/>
          </a:bodyPr>
          <a:lstStyle/>
          <a:p>
            <a:r>
              <a:rPr lang="en-US" dirty="0"/>
              <a:t>Source: National Philanthropic Trust 2021 Donor-Advised Fund Report</a:t>
            </a:r>
          </a:p>
        </p:txBody>
      </p:sp>
    </p:spTree>
    <p:extLst>
      <p:ext uri="{BB962C8B-B14F-4D97-AF65-F5344CB8AC3E}">
        <p14:creationId xmlns:p14="http://schemas.microsoft.com/office/powerpoint/2010/main" val="2619811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gifts that provide the opportunity for ongoing donor involvement</a:t>
            </a:r>
          </a:p>
        </p:txBody>
      </p:sp>
      <p:sp>
        <p:nvSpPr>
          <p:cNvPr id="3" name="Content Placeholder 2"/>
          <p:cNvSpPr>
            <a:spLocks noGrp="1"/>
          </p:cNvSpPr>
          <p:nvPr>
            <p:ph idx="1"/>
          </p:nvPr>
        </p:nvSpPr>
        <p:spPr/>
        <p:txBody>
          <a:bodyPr/>
          <a:lstStyle/>
          <a:p>
            <a:r>
              <a:rPr lang="en-US" dirty="0"/>
              <a:t>Private foundations</a:t>
            </a:r>
          </a:p>
          <a:p>
            <a:r>
              <a:rPr lang="en-US" dirty="0"/>
              <a:t>Supporting organizations</a:t>
            </a:r>
          </a:p>
        </p:txBody>
      </p:sp>
    </p:spTree>
    <p:extLst>
      <p:ext uri="{BB962C8B-B14F-4D97-AF65-F5344CB8AC3E}">
        <p14:creationId xmlns:p14="http://schemas.microsoft.com/office/powerpoint/2010/main" val="1224118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donor-advised funds, private foundations and supporting organizations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00381396"/>
              </p:ext>
            </p:extLst>
          </p:nvPr>
        </p:nvGraphicFramePr>
        <p:xfrm>
          <a:off x="876300" y="2527300"/>
          <a:ext cx="10363200" cy="4136446"/>
        </p:xfrm>
        <a:graphic>
          <a:graphicData uri="http://schemas.openxmlformats.org/drawingml/2006/table">
            <a:tbl>
              <a:tblPr firstRow="1" bandRow="1">
                <a:tableStyleId>{5C22544A-7EE6-4342-B048-85BDC9FD1C3A}</a:tableStyleId>
              </a:tblPr>
              <a:tblGrid>
                <a:gridCol w="2013204">
                  <a:extLst>
                    <a:ext uri="{9D8B030D-6E8A-4147-A177-3AD203B41FA5}">
                      <a16:colId xmlns:a16="http://schemas.microsoft.com/office/drawing/2014/main" val="20000"/>
                    </a:ext>
                  </a:extLst>
                </a:gridCol>
                <a:gridCol w="2524325">
                  <a:extLst>
                    <a:ext uri="{9D8B030D-6E8A-4147-A177-3AD203B41FA5}">
                      <a16:colId xmlns:a16="http://schemas.microsoft.com/office/drawing/2014/main" val="20001"/>
                    </a:ext>
                  </a:extLst>
                </a:gridCol>
                <a:gridCol w="2772228">
                  <a:extLst>
                    <a:ext uri="{9D8B030D-6E8A-4147-A177-3AD203B41FA5}">
                      <a16:colId xmlns:a16="http://schemas.microsoft.com/office/drawing/2014/main" val="20002"/>
                    </a:ext>
                  </a:extLst>
                </a:gridCol>
                <a:gridCol w="3053443">
                  <a:extLst>
                    <a:ext uri="{9D8B030D-6E8A-4147-A177-3AD203B41FA5}">
                      <a16:colId xmlns:a16="http://schemas.microsoft.com/office/drawing/2014/main" val="20003"/>
                    </a:ext>
                  </a:extLst>
                </a:gridCol>
              </a:tblGrid>
              <a:tr h="339598">
                <a:tc>
                  <a:txBody>
                    <a:bodyPr/>
                    <a:lstStyle/>
                    <a:p>
                      <a:endParaRPr lang="en-US" sz="1400" dirty="0"/>
                    </a:p>
                  </a:txBody>
                  <a:tcPr marL="115147" marR="115147"/>
                </a:tc>
                <a:tc>
                  <a:txBody>
                    <a:bodyPr/>
                    <a:lstStyle/>
                    <a:p>
                      <a:r>
                        <a:rPr lang="en-US" sz="1400" dirty="0"/>
                        <a:t>Donor-advised</a:t>
                      </a:r>
                      <a:r>
                        <a:rPr lang="en-US" sz="1400" baseline="0" dirty="0"/>
                        <a:t> funds</a:t>
                      </a:r>
                      <a:endParaRPr lang="en-US" sz="1400" dirty="0"/>
                    </a:p>
                  </a:txBody>
                  <a:tcPr marL="115147" marR="115147"/>
                </a:tc>
                <a:tc>
                  <a:txBody>
                    <a:bodyPr/>
                    <a:lstStyle/>
                    <a:p>
                      <a:r>
                        <a:rPr lang="en-US" sz="1400" dirty="0"/>
                        <a:t>Private foundations</a:t>
                      </a:r>
                    </a:p>
                  </a:txBody>
                  <a:tcPr marL="115147" marR="115147"/>
                </a:tc>
                <a:tc>
                  <a:txBody>
                    <a:bodyPr/>
                    <a:lstStyle/>
                    <a:p>
                      <a:r>
                        <a:rPr lang="en-US" sz="1400" dirty="0"/>
                        <a:t>Supporting organizations</a:t>
                      </a:r>
                    </a:p>
                  </a:txBody>
                  <a:tcPr marL="115147" marR="115147"/>
                </a:tc>
                <a:extLst>
                  <a:ext uri="{0D108BD9-81ED-4DB2-BD59-A6C34878D82A}">
                    <a16:rowId xmlns:a16="http://schemas.microsoft.com/office/drawing/2014/main" val="10000"/>
                  </a:ext>
                </a:extLst>
              </a:tr>
              <a:tr h="479432">
                <a:tc>
                  <a:txBody>
                    <a:bodyPr/>
                    <a:lstStyle/>
                    <a:p>
                      <a:pPr algn="r"/>
                      <a:r>
                        <a:rPr lang="en-US" sz="1200" b="1" dirty="0"/>
                        <a:t>Structure</a:t>
                      </a:r>
                    </a:p>
                  </a:txBody>
                  <a:tcPr marL="115147" marR="115147"/>
                </a:tc>
                <a:tc>
                  <a:txBody>
                    <a:bodyPr/>
                    <a:lstStyle/>
                    <a:p>
                      <a:r>
                        <a:rPr lang="en-US" sz="1200" dirty="0"/>
                        <a:t>Written agreement</a:t>
                      </a:r>
                      <a:r>
                        <a:rPr lang="en-US" sz="1200" baseline="0" dirty="0"/>
                        <a:t> between charity and donor</a:t>
                      </a:r>
                      <a:endParaRPr lang="en-US" sz="1200" dirty="0"/>
                    </a:p>
                  </a:txBody>
                  <a:tcPr marL="115147" marR="115147"/>
                </a:tc>
                <a:tc>
                  <a:txBody>
                    <a:bodyPr/>
                    <a:lstStyle/>
                    <a:p>
                      <a:r>
                        <a:rPr lang="en-US" sz="1200" dirty="0"/>
                        <a:t>Corporation or trust</a:t>
                      </a:r>
                    </a:p>
                  </a:txBody>
                  <a:tcPr marL="115147" marR="115147"/>
                </a:tc>
                <a:tc>
                  <a:txBody>
                    <a:bodyPr/>
                    <a:lstStyle/>
                    <a:p>
                      <a:r>
                        <a:rPr lang="en-US" sz="1200" dirty="0"/>
                        <a:t>Corporation</a:t>
                      </a:r>
                      <a:r>
                        <a:rPr lang="en-US" sz="1200" baseline="0" dirty="0"/>
                        <a:t> or trust</a:t>
                      </a:r>
                      <a:endParaRPr lang="en-US" sz="1200" dirty="0"/>
                    </a:p>
                  </a:txBody>
                  <a:tcPr marL="115147" marR="115147"/>
                </a:tc>
                <a:extLst>
                  <a:ext uri="{0D108BD9-81ED-4DB2-BD59-A6C34878D82A}">
                    <a16:rowId xmlns:a16="http://schemas.microsoft.com/office/drawing/2014/main" val="10001"/>
                  </a:ext>
                </a:extLst>
              </a:tr>
              <a:tr h="451953">
                <a:tc>
                  <a:txBody>
                    <a:bodyPr/>
                    <a:lstStyle/>
                    <a:p>
                      <a:pPr algn="r"/>
                      <a:r>
                        <a:rPr lang="en-US" sz="1200" b="1" dirty="0"/>
                        <a:t>Cost to establish</a:t>
                      </a:r>
                    </a:p>
                  </a:txBody>
                  <a:tcPr marL="115147" marR="115147"/>
                </a:tc>
                <a:tc>
                  <a:txBody>
                    <a:bodyPr/>
                    <a:lstStyle/>
                    <a:p>
                      <a:r>
                        <a:rPr lang="en-US" sz="1200" dirty="0"/>
                        <a:t>$0-500, depending on charity</a:t>
                      </a:r>
                    </a:p>
                  </a:txBody>
                  <a:tcPr marL="115147" marR="115147"/>
                </a:tc>
                <a:tc>
                  <a:txBody>
                    <a:bodyPr/>
                    <a:lstStyle/>
                    <a:p>
                      <a:r>
                        <a:rPr lang="en-US" sz="1200" dirty="0"/>
                        <a:t>Significant</a:t>
                      </a:r>
                      <a:r>
                        <a:rPr lang="en-US" sz="1200" baseline="0" dirty="0"/>
                        <a:t> legal and accounting fees</a:t>
                      </a:r>
                      <a:endParaRPr lang="en-US" sz="1200" dirty="0"/>
                    </a:p>
                  </a:txBody>
                  <a:tcPr marL="115147" marR="115147"/>
                </a:tc>
                <a:tc>
                  <a:txBody>
                    <a:bodyPr/>
                    <a:lstStyle/>
                    <a:p>
                      <a:r>
                        <a:rPr lang="en-US" sz="1200" dirty="0"/>
                        <a:t>Significant</a:t>
                      </a:r>
                      <a:r>
                        <a:rPr lang="en-US" sz="1200" baseline="0" dirty="0"/>
                        <a:t> legal and accounting fees</a:t>
                      </a:r>
                      <a:endParaRPr lang="en-US" sz="1200" dirty="0"/>
                    </a:p>
                  </a:txBody>
                  <a:tcPr marL="115147" marR="115147"/>
                </a:tc>
                <a:extLst>
                  <a:ext uri="{0D108BD9-81ED-4DB2-BD59-A6C34878D82A}">
                    <a16:rowId xmlns:a16="http://schemas.microsoft.com/office/drawing/2014/main" val="10002"/>
                  </a:ext>
                </a:extLst>
              </a:tr>
              <a:tr h="479432">
                <a:tc>
                  <a:txBody>
                    <a:bodyPr/>
                    <a:lstStyle/>
                    <a:p>
                      <a:pPr algn="r"/>
                      <a:r>
                        <a:rPr lang="en-US" sz="1200" b="1" dirty="0"/>
                        <a:t>Cost to run</a:t>
                      </a:r>
                    </a:p>
                  </a:txBody>
                  <a:tcPr marL="115147" marR="115147"/>
                </a:tc>
                <a:tc>
                  <a:txBody>
                    <a:bodyPr/>
                    <a:lstStyle/>
                    <a:p>
                      <a:r>
                        <a:rPr lang="en-US" sz="1200" dirty="0"/>
                        <a:t>Flat fee</a:t>
                      </a:r>
                    </a:p>
                  </a:txBody>
                  <a:tcPr marL="115147" marR="115147"/>
                </a:tc>
                <a:tc>
                  <a:txBody>
                    <a:bodyPr/>
                    <a:lstStyle/>
                    <a:p>
                      <a:r>
                        <a:rPr lang="en-US" sz="1200" dirty="0"/>
                        <a:t>Annual administrative</a:t>
                      </a:r>
                      <a:r>
                        <a:rPr lang="en-US" sz="1200" baseline="0" dirty="0"/>
                        <a:t> and operating expenses</a:t>
                      </a:r>
                      <a:endParaRPr lang="en-US" sz="1200" dirty="0"/>
                    </a:p>
                  </a:txBody>
                  <a:tcPr marL="115147" marR="115147"/>
                </a:tc>
                <a:tc>
                  <a:txBody>
                    <a:bodyPr/>
                    <a:lstStyle/>
                    <a:p>
                      <a:r>
                        <a:rPr lang="en-US" sz="1200" dirty="0"/>
                        <a:t>Annual administrative</a:t>
                      </a:r>
                      <a:r>
                        <a:rPr lang="en-US" sz="1200" baseline="0" dirty="0"/>
                        <a:t> and operating expenses</a:t>
                      </a:r>
                      <a:endParaRPr lang="en-US" sz="1200" dirty="0"/>
                    </a:p>
                  </a:txBody>
                  <a:tcPr marL="115147" marR="115147"/>
                </a:tc>
                <a:extLst>
                  <a:ext uri="{0D108BD9-81ED-4DB2-BD59-A6C34878D82A}">
                    <a16:rowId xmlns:a16="http://schemas.microsoft.com/office/drawing/2014/main" val="10003"/>
                  </a:ext>
                </a:extLst>
              </a:tr>
              <a:tr h="451953">
                <a:tc>
                  <a:txBody>
                    <a:bodyPr/>
                    <a:lstStyle/>
                    <a:p>
                      <a:pPr algn="r"/>
                      <a:r>
                        <a:rPr lang="en-US" sz="1200" b="1" dirty="0"/>
                        <a:t>Minimum donation</a:t>
                      </a:r>
                    </a:p>
                  </a:txBody>
                  <a:tcPr marL="115147" marR="115147"/>
                </a:tc>
                <a:tc>
                  <a:txBody>
                    <a:bodyPr/>
                    <a:lstStyle/>
                    <a:p>
                      <a:r>
                        <a:rPr lang="en-US" sz="1200" dirty="0"/>
                        <a:t>Approximately $10,000,</a:t>
                      </a:r>
                      <a:r>
                        <a:rPr lang="en-US" sz="1200" baseline="0" dirty="0"/>
                        <a:t> depending on charity</a:t>
                      </a:r>
                      <a:endParaRPr lang="en-US" sz="1200" dirty="0"/>
                    </a:p>
                  </a:txBody>
                  <a:tcPr marL="115147" marR="115147"/>
                </a:tc>
                <a:tc>
                  <a:txBody>
                    <a:bodyPr/>
                    <a:lstStyle/>
                    <a:p>
                      <a:r>
                        <a:rPr lang="en-US" sz="1200" dirty="0"/>
                        <a:t>Approximately $1-2 million</a:t>
                      </a:r>
                    </a:p>
                  </a:txBody>
                  <a:tcPr marL="115147" marR="115147"/>
                </a:tc>
                <a:tc>
                  <a:txBody>
                    <a:bodyPr/>
                    <a:lstStyle/>
                    <a:p>
                      <a:r>
                        <a:rPr lang="en-US" sz="1200" dirty="0"/>
                        <a:t>Approximately $1-2 million</a:t>
                      </a:r>
                    </a:p>
                  </a:txBody>
                  <a:tcPr marL="115147" marR="115147"/>
                </a:tc>
                <a:extLst>
                  <a:ext uri="{0D108BD9-81ED-4DB2-BD59-A6C34878D82A}">
                    <a16:rowId xmlns:a16="http://schemas.microsoft.com/office/drawing/2014/main" val="10004"/>
                  </a:ext>
                </a:extLst>
              </a:tr>
              <a:tr h="479432">
                <a:tc>
                  <a:txBody>
                    <a:bodyPr/>
                    <a:lstStyle/>
                    <a:p>
                      <a:pPr algn="r"/>
                      <a:r>
                        <a:rPr lang="en-US" sz="1200" b="1" dirty="0"/>
                        <a:t>Donor’s deduction limits</a:t>
                      </a:r>
                    </a:p>
                  </a:txBody>
                  <a:tcPr marL="115147" marR="115147"/>
                </a:tc>
                <a:tc>
                  <a:txBody>
                    <a:bodyPr/>
                    <a:lstStyle/>
                    <a:p>
                      <a:r>
                        <a:rPr lang="en-US" sz="1200" dirty="0"/>
                        <a:t>Cash: 60%</a:t>
                      </a:r>
                    </a:p>
                    <a:p>
                      <a:r>
                        <a:rPr lang="en-US" sz="1200" dirty="0"/>
                        <a:t>Appreciated assets: 30%</a:t>
                      </a:r>
                    </a:p>
                  </a:txBody>
                  <a:tcPr marL="115147" marR="115147"/>
                </a:tc>
                <a:tc>
                  <a:txBody>
                    <a:bodyPr/>
                    <a:lstStyle/>
                    <a:p>
                      <a:r>
                        <a:rPr lang="en-US" sz="1200" dirty="0"/>
                        <a:t>Cash: 30%</a:t>
                      </a:r>
                    </a:p>
                    <a:p>
                      <a:r>
                        <a:rPr lang="en-US" sz="1200" dirty="0"/>
                        <a:t>Appreciated assets: 20%</a:t>
                      </a:r>
                    </a:p>
                  </a:txBody>
                  <a:tcPr marL="115147" marR="115147"/>
                </a:tc>
                <a:tc>
                  <a:txBody>
                    <a:bodyPr/>
                    <a:lstStyle/>
                    <a:p>
                      <a:r>
                        <a:rPr lang="en-US" sz="1200" dirty="0"/>
                        <a:t>Cash: 60%</a:t>
                      </a:r>
                    </a:p>
                    <a:p>
                      <a:r>
                        <a:rPr lang="en-US" sz="1200" dirty="0"/>
                        <a:t>Appreciated assets: 30%</a:t>
                      </a:r>
                    </a:p>
                  </a:txBody>
                  <a:tcPr marL="115147" marR="115147"/>
                </a:tc>
                <a:extLst>
                  <a:ext uri="{0D108BD9-81ED-4DB2-BD59-A6C34878D82A}">
                    <a16:rowId xmlns:a16="http://schemas.microsoft.com/office/drawing/2014/main" val="10005"/>
                  </a:ext>
                </a:extLst>
              </a:tr>
              <a:tr h="271172">
                <a:tc>
                  <a:txBody>
                    <a:bodyPr/>
                    <a:lstStyle/>
                    <a:p>
                      <a:pPr algn="r"/>
                      <a:r>
                        <a:rPr lang="en-US" sz="1200" b="1" dirty="0"/>
                        <a:t>Five-year carryover?</a:t>
                      </a:r>
                    </a:p>
                  </a:txBody>
                  <a:tcPr marL="115147" marR="115147"/>
                </a:tc>
                <a:tc>
                  <a:txBody>
                    <a:bodyPr/>
                    <a:lstStyle/>
                    <a:p>
                      <a:r>
                        <a:rPr lang="en-US" sz="1200" dirty="0"/>
                        <a:t>Yes</a:t>
                      </a:r>
                    </a:p>
                  </a:txBody>
                  <a:tcPr marL="115147" marR="115147"/>
                </a:tc>
                <a:tc>
                  <a:txBody>
                    <a:bodyPr/>
                    <a:lstStyle/>
                    <a:p>
                      <a:r>
                        <a:rPr lang="en-US" sz="1200" dirty="0"/>
                        <a:t>Yes</a:t>
                      </a:r>
                    </a:p>
                  </a:txBody>
                  <a:tcPr marL="115147" marR="115147"/>
                </a:tc>
                <a:tc>
                  <a:txBody>
                    <a:bodyPr/>
                    <a:lstStyle/>
                    <a:p>
                      <a:r>
                        <a:rPr lang="en-US" sz="1200" dirty="0"/>
                        <a:t>Yes</a:t>
                      </a:r>
                    </a:p>
                  </a:txBody>
                  <a:tcPr marL="115147" marR="115147"/>
                </a:tc>
                <a:extLst>
                  <a:ext uri="{0D108BD9-81ED-4DB2-BD59-A6C34878D82A}">
                    <a16:rowId xmlns:a16="http://schemas.microsoft.com/office/drawing/2014/main" val="10006"/>
                  </a:ext>
                </a:extLst>
              </a:tr>
              <a:tr h="1175079">
                <a:tc>
                  <a:txBody>
                    <a:bodyPr/>
                    <a:lstStyle/>
                    <a:p>
                      <a:pPr algn="r"/>
                      <a:r>
                        <a:rPr lang="en-US" sz="1200" b="1" dirty="0"/>
                        <a:t>When</a:t>
                      </a:r>
                      <a:r>
                        <a:rPr lang="en-US" sz="1200" b="1" baseline="0" dirty="0"/>
                        <a:t> to use</a:t>
                      </a:r>
                      <a:endParaRPr lang="en-US" sz="1200" b="1" dirty="0"/>
                    </a:p>
                  </a:txBody>
                  <a:tcPr marL="115147" marR="115147"/>
                </a:tc>
                <a:tc>
                  <a:txBody>
                    <a:bodyPr/>
                    <a:lstStyle/>
                    <a:p>
                      <a:r>
                        <a:rPr lang="en-US" sz="1200" dirty="0"/>
                        <a:t>Donor would like some control over how the charitable donation is spent</a:t>
                      </a:r>
                    </a:p>
                  </a:txBody>
                  <a:tcPr marL="115147" marR="115147"/>
                </a:tc>
                <a:tc>
                  <a:txBody>
                    <a:bodyPr/>
                    <a:lstStyle/>
                    <a:p>
                      <a:r>
                        <a:rPr lang="en-US" sz="1200" dirty="0"/>
                        <a:t>Wealthy donors not concerned</a:t>
                      </a:r>
                      <a:r>
                        <a:rPr lang="en-US" sz="1200" baseline="0" dirty="0"/>
                        <a:t> about overhead costs who wish to create a permanent endowment aligned with their own charitable goals</a:t>
                      </a:r>
                      <a:endParaRPr lang="en-US" sz="1200" dirty="0"/>
                    </a:p>
                  </a:txBody>
                  <a:tcPr marL="115147" marR="115147"/>
                </a:tc>
                <a:tc>
                  <a:txBody>
                    <a:bodyPr/>
                    <a:lstStyle/>
                    <a:p>
                      <a:r>
                        <a:rPr lang="en-US" sz="1200" dirty="0"/>
                        <a:t>Wealthy donors who are willing to give up some degree of control to avoid the restrictions imposed on a private</a:t>
                      </a:r>
                      <a:r>
                        <a:rPr lang="en-US" sz="1200" baseline="0" dirty="0"/>
                        <a:t> foundation</a:t>
                      </a:r>
                      <a:endParaRPr lang="en-US" sz="1200" dirty="0"/>
                    </a:p>
                  </a:txBody>
                  <a:tcPr marL="115147" marR="115147"/>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11435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Overview of planned giving strategies</a:t>
            </a:r>
          </a:p>
        </p:txBody>
      </p:sp>
      <p:sp>
        <p:nvSpPr>
          <p:cNvPr id="5" name="Content Placeholder 4"/>
          <p:cNvSpPr>
            <a:spLocks noGrp="1"/>
          </p:cNvSpPr>
          <p:nvPr>
            <p:ph sz="half" idx="2"/>
          </p:nvPr>
        </p:nvSpPr>
        <p:spPr>
          <a:xfrm>
            <a:off x="877824" y="2596243"/>
            <a:ext cx="3352800" cy="3057195"/>
          </a:xfrm>
        </p:spPr>
        <p:txBody>
          <a:bodyPr/>
          <a:lstStyle/>
          <a:p>
            <a:r>
              <a:rPr lang="en-US" dirty="0"/>
              <a:t>Life insurance:</a:t>
            </a:r>
          </a:p>
          <a:p>
            <a:pPr marL="342900" indent="-342900">
              <a:buFont typeface="Arial" panose="020B0604020202020204" pitchFamily="34" charset="0"/>
              <a:buChar char="•"/>
            </a:pPr>
            <a:r>
              <a:rPr lang="en-US" dirty="0"/>
              <a:t>Charitable owned life insurance</a:t>
            </a:r>
          </a:p>
          <a:p>
            <a:pPr marL="342900" indent="-342900">
              <a:buFont typeface="Arial" panose="020B0604020202020204" pitchFamily="34" charset="0"/>
              <a:buChar char="•"/>
            </a:pPr>
            <a:r>
              <a:rPr lang="en-US" dirty="0"/>
              <a:t>Charity as beneficiary of a life insurance policy</a:t>
            </a:r>
          </a:p>
        </p:txBody>
      </p:sp>
      <p:sp>
        <p:nvSpPr>
          <p:cNvPr id="8" name="Content Placeholder 7"/>
          <p:cNvSpPr>
            <a:spLocks noGrp="1"/>
          </p:cNvSpPr>
          <p:nvPr>
            <p:ph sz="half" idx="12"/>
          </p:nvPr>
        </p:nvSpPr>
        <p:spPr>
          <a:xfrm>
            <a:off x="4392152" y="2596243"/>
            <a:ext cx="3352800" cy="3057195"/>
          </a:xfrm>
        </p:spPr>
        <p:txBody>
          <a:bodyPr/>
          <a:lstStyle/>
          <a:p>
            <a:r>
              <a:rPr lang="en-US" dirty="0"/>
              <a:t>Life Income Gifts:</a:t>
            </a:r>
          </a:p>
          <a:p>
            <a:pPr marL="342900" indent="-342900">
              <a:buFont typeface="Arial" panose="020B0604020202020204" pitchFamily="34" charset="0"/>
              <a:buChar char="•"/>
            </a:pPr>
            <a:r>
              <a:rPr lang="en-US" dirty="0"/>
              <a:t>Charitable remainder trusts </a:t>
            </a:r>
          </a:p>
          <a:p>
            <a:pPr marL="342900" indent="-342900">
              <a:buFont typeface="Arial" panose="020B0604020202020204" pitchFamily="34" charset="0"/>
              <a:buChar char="•"/>
            </a:pPr>
            <a:r>
              <a:rPr lang="en-US" dirty="0"/>
              <a:t>Gift annuities</a:t>
            </a:r>
          </a:p>
          <a:p>
            <a:pPr marL="342900" indent="-342900">
              <a:buFont typeface="Arial" panose="020B0604020202020204" pitchFamily="34" charset="0"/>
              <a:buChar char="•"/>
            </a:pPr>
            <a:r>
              <a:rPr lang="en-US" dirty="0"/>
              <a:t>Pooled income funds</a:t>
            </a:r>
          </a:p>
        </p:txBody>
      </p:sp>
      <p:sp>
        <p:nvSpPr>
          <p:cNvPr id="9" name="Content Placeholder 8"/>
          <p:cNvSpPr>
            <a:spLocks noGrp="1"/>
          </p:cNvSpPr>
          <p:nvPr>
            <p:ph sz="half" idx="13"/>
          </p:nvPr>
        </p:nvSpPr>
        <p:spPr>
          <a:xfrm>
            <a:off x="7897352" y="2596243"/>
            <a:ext cx="3352799" cy="3057195"/>
          </a:xfrm>
        </p:spPr>
        <p:txBody>
          <a:bodyPr/>
          <a:lstStyle/>
          <a:p>
            <a:r>
              <a:rPr lang="en-US" dirty="0"/>
              <a:t>Other options include:</a:t>
            </a:r>
          </a:p>
          <a:p>
            <a:pPr marL="342900" indent="-342900">
              <a:buFont typeface="Arial" panose="020B0604020202020204" pitchFamily="34" charset="0"/>
              <a:buChar char="•"/>
            </a:pPr>
            <a:r>
              <a:rPr lang="en-US" dirty="0"/>
              <a:t>Charitable lead trust</a:t>
            </a:r>
          </a:p>
          <a:p>
            <a:pPr marL="342900" indent="-342900">
              <a:buFont typeface="Arial" panose="020B0604020202020204" pitchFamily="34" charset="0"/>
              <a:buChar char="•"/>
            </a:pPr>
            <a:r>
              <a:rPr lang="en-US" dirty="0"/>
              <a:t>Donor advised funds </a:t>
            </a:r>
          </a:p>
          <a:p>
            <a:pPr marL="342900" indent="-342900">
              <a:buFont typeface="Arial" panose="020B0604020202020204" pitchFamily="34" charset="0"/>
              <a:buChar char="•"/>
            </a:pPr>
            <a:r>
              <a:rPr lang="en-US" dirty="0"/>
              <a:t>Private foundations </a:t>
            </a:r>
          </a:p>
          <a:p>
            <a:pPr marL="342900" indent="-342900">
              <a:buFont typeface="Arial" panose="020B0604020202020204" pitchFamily="34" charset="0"/>
              <a:buChar char="•"/>
            </a:pPr>
            <a:r>
              <a:rPr lang="en-US" dirty="0"/>
              <a:t>Supporting organizations  </a:t>
            </a:r>
          </a:p>
        </p:txBody>
      </p:sp>
    </p:spTree>
    <p:extLst>
      <p:ext uri="{BB962C8B-B14F-4D97-AF65-F5344CB8AC3E}">
        <p14:creationId xmlns:p14="http://schemas.microsoft.com/office/powerpoint/2010/main" val="2706550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713087" y="628505"/>
            <a:ext cx="10130971" cy="1003300"/>
          </a:xfrm>
        </p:spPr>
        <p:txBody>
          <a:bodyPr>
            <a:noAutofit/>
          </a:bodyPr>
          <a:lstStyle/>
          <a:p>
            <a:pPr>
              <a:lnSpc>
                <a:spcPct val="100000"/>
              </a:lnSpc>
            </a:pPr>
            <a:r>
              <a:rPr lang="en-US" sz="1200" b="0" dirty="0">
                <a:solidFill>
                  <a:schemeClr val="tx1"/>
                </a:solidFill>
              </a:rPr>
              <a:t>Please keep in mind that the primary reason to purchase a life insurance product is the death benefit.  Life insurance products contain fees, such as mortality and expense charges (which may increase over time), and may contain restrictions, such as surrender charges. </a:t>
            </a:r>
            <a:br>
              <a:rPr lang="en-US" sz="1200" b="0" dirty="0">
                <a:solidFill>
                  <a:schemeClr val="tx1"/>
                </a:solidFill>
              </a:rPr>
            </a:br>
            <a:br>
              <a:rPr lang="en-US" sz="1200" b="0" dirty="0">
                <a:solidFill>
                  <a:schemeClr val="tx1"/>
                </a:solidFill>
              </a:rPr>
            </a:br>
            <a:r>
              <a:rPr lang="en-US" sz="1200" b="0" dirty="0">
                <a:solidFill>
                  <a:schemeClr val="tx1"/>
                </a:solidFill>
              </a:rPr>
              <a:t>An annuity is intended to be a long-term, tax-deferred retirement vehicle. Earnings are taxable as ordinary income when distributed, and if withdrawn before age 59½, may be subject to a 10% federal tax penalty. If the annuity will fund an IRA or other tax qualified plan, the tax deferral feature offers no additional value. Qualified distributions from a Roth IRA are generally excluded from gross income, but taxes and penalties may apply to non-qualified distributions. Please consult a tax advisor for specific information. There are charges and expenses associated with annuities, such as surrender charges (deferred sales charges) for early withdrawals. </a:t>
            </a:r>
            <a:br>
              <a:rPr lang="en-US" sz="1200" b="0" dirty="0">
                <a:solidFill>
                  <a:schemeClr val="tx1"/>
                </a:solidFill>
              </a:rPr>
            </a:br>
            <a:br>
              <a:rPr lang="en-US" sz="1200" b="0" dirty="0">
                <a:solidFill>
                  <a:schemeClr val="tx1"/>
                </a:solidFill>
              </a:rPr>
            </a:br>
            <a:r>
              <a:rPr lang="en-US" sz="1200" b="0" dirty="0">
                <a:solidFill>
                  <a:schemeClr val="tx1"/>
                </a:solidFill>
              </a:rPr>
              <a:t>This information is a general discussion of the relevant federal tax laws provided to promote ideas that may benefit a taxpayer. It is not intended for, nor can it be used by any taxpayer for the purpose of voiding federal tax penalties. Taxpayers should seek the advice of their own advisors regarding any tax and legal issues specific to their situation.</a:t>
            </a:r>
            <a:br>
              <a:rPr lang="en-US" sz="1200" b="0" dirty="0">
                <a:solidFill>
                  <a:schemeClr val="tx1"/>
                </a:solidFill>
              </a:rPr>
            </a:br>
            <a:br>
              <a:rPr lang="en-US" sz="1200" b="0" dirty="0">
                <a:solidFill>
                  <a:schemeClr val="tx1"/>
                </a:solidFill>
              </a:rPr>
            </a:br>
            <a:r>
              <a:rPr lang="en-US" sz="1200" b="0" dirty="0">
                <a:solidFill>
                  <a:schemeClr val="tx1"/>
                </a:solidFill>
              </a:rPr>
              <a:t>This is a general communication for informational and educational purposes. The information is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a:t>
            </a:r>
            <a:br>
              <a:rPr lang="en-US" sz="1200" b="0">
                <a:solidFill>
                  <a:schemeClr val="tx1"/>
                </a:solidFill>
              </a:rPr>
            </a:br>
            <a:br>
              <a:rPr lang="en-US" sz="1200" b="0" dirty="0">
                <a:solidFill>
                  <a:schemeClr val="tx1"/>
                </a:solidFill>
              </a:rPr>
            </a:br>
            <a:r>
              <a:rPr lang="en-US" sz="1200" b="0" dirty="0">
                <a:solidFill>
                  <a:schemeClr val="tx1"/>
                </a:solidFill>
              </a:rPr>
              <a:t>Insurance products are issued by Minnesota Life Insurance Company in all states except New York. In New York, products are issued by Securian Life Insurance Company, a New York authorized insurer. Both companies are headquartered in Saint Paul, MN. Minnesota Life is not an New York authorized insurer and does not do insurance business in New York. Product availability and features may vary by state. Each insurer is solely responsible for the financial obligations under the policies or contracts it issues.</a:t>
            </a:r>
            <a:br>
              <a:rPr lang="en-US" sz="1200" b="0" dirty="0">
                <a:solidFill>
                  <a:schemeClr val="tx1"/>
                </a:solidFill>
              </a:rPr>
            </a:br>
            <a:br>
              <a:rPr lang="en-US" sz="1200" b="0" dirty="0">
                <a:solidFill>
                  <a:schemeClr val="tx1"/>
                </a:solidFill>
              </a:rPr>
            </a:br>
            <a:r>
              <a:rPr lang="en-US" sz="1200" b="0" dirty="0">
                <a:solidFill>
                  <a:schemeClr val="tx1"/>
                </a:solidFill>
              </a:rPr>
              <a:t>Securian Financial is the marketing name for Securian Financial Group, Inc., and its subsidiaries. Minnesota Life Insurance Company and Securian Life Insurance Company are subsidiaries of Securian Financial Group, Inc. </a:t>
            </a:r>
            <a:br>
              <a:rPr lang="en-US" sz="1200" b="0" dirty="0">
                <a:solidFill>
                  <a:schemeClr val="tx1"/>
                </a:solidFill>
              </a:rPr>
            </a:br>
            <a:br>
              <a:rPr lang="en-US" sz="1200" b="0" dirty="0">
                <a:solidFill>
                  <a:schemeClr val="tx1"/>
                </a:solidFill>
              </a:rPr>
            </a:br>
            <a:endParaRPr lang="en-US" sz="1200" b="0" dirty="0">
              <a:solidFill>
                <a:schemeClr val="tx1"/>
              </a:solidFill>
            </a:endParaRPr>
          </a:p>
        </p:txBody>
      </p:sp>
      <p:sp>
        <p:nvSpPr>
          <p:cNvPr id="3" name="TextBox 2">
            <a:extLst>
              <a:ext uri="{FF2B5EF4-FFF2-40B4-BE49-F238E27FC236}">
                <a16:creationId xmlns:a16="http://schemas.microsoft.com/office/drawing/2014/main" id="{09A79296-D7A6-4E06-8EEA-3C53EA2DA75B}"/>
              </a:ext>
            </a:extLst>
          </p:cNvPr>
          <p:cNvSpPr txBox="1"/>
          <p:nvPr/>
        </p:nvSpPr>
        <p:spPr>
          <a:xfrm>
            <a:off x="0" y="5652542"/>
            <a:ext cx="5994400" cy="1205458"/>
          </a:xfrm>
          <a:prstGeom prst="rect">
            <a:avLst/>
          </a:prstGeom>
          <a:noFill/>
        </p:spPr>
        <p:txBody>
          <a:bodyPr wrap="square" lIns="685800" tIns="0" rIns="0" bIns="457200" rtlCol="0" anchor="b" anchorCtr="0">
            <a:spAutoFit/>
          </a:bodyPr>
          <a:lstStyle/>
          <a:p>
            <a:pPr lvl="0">
              <a:spcAft>
                <a:spcPts val="450"/>
              </a:spcAft>
            </a:pPr>
            <a:r>
              <a:rPr lang="en-US" sz="800" b="1" dirty="0">
                <a:solidFill>
                  <a:srgbClr val="0C7B40"/>
                </a:solidFill>
              </a:rPr>
              <a:t>securian.com</a:t>
            </a:r>
          </a:p>
          <a:p>
            <a:pPr lvl="0">
              <a:spcAft>
                <a:spcPts val="450"/>
              </a:spcAft>
            </a:pPr>
            <a:r>
              <a:rPr lang="en-US" sz="800" dirty="0"/>
              <a:t>400 Robert Street North, St. Paul, MN 55101-2098</a:t>
            </a:r>
            <a:br>
              <a:rPr lang="en-US" sz="800" dirty="0"/>
            </a:br>
            <a:r>
              <a:rPr lang="en-US" sz="800" dirty="0"/>
              <a:t>©2020 Securian Financial Group, Inc. All rights reserved.</a:t>
            </a:r>
          </a:p>
          <a:p>
            <a:pPr lvl="0"/>
            <a:r>
              <a:rPr lang="en-US" sz="800" dirty="0"/>
              <a:t>CHARGIVINGPPT  Rev 8-2022   DOFU 8-2022</a:t>
            </a:r>
            <a:br>
              <a:rPr lang="en-US" sz="800" dirty="0"/>
            </a:br>
            <a:r>
              <a:rPr lang="en-US" sz="800" dirty="0"/>
              <a:t>2251651</a:t>
            </a:r>
          </a:p>
        </p:txBody>
      </p:sp>
    </p:spTree>
    <p:extLst>
      <p:ext uri="{BB962C8B-B14F-4D97-AF65-F5344CB8AC3E}">
        <p14:creationId xmlns:p14="http://schemas.microsoft.com/office/powerpoint/2010/main" val="2931568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Charitable giving today</a:t>
            </a:r>
          </a:p>
        </p:txBody>
      </p:sp>
      <p:sp>
        <p:nvSpPr>
          <p:cNvPr id="3" name="Content Placeholder 2"/>
          <p:cNvSpPr>
            <a:spLocks noGrp="1"/>
          </p:cNvSpPr>
          <p:nvPr>
            <p:ph idx="1"/>
          </p:nvPr>
        </p:nvSpPr>
        <p:spPr>
          <a:xfrm>
            <a:off x="876300" y="2407919"/>
            <a:ext cx="10363200" cy="3559743"/>
          </a:xfrm>
        </p:spPr>
        <p:txBody>
          <a:bodyPr/>
          <a:lstStyle/>
          <a:p>
            <a:r>
              <a:rPr lang="en-US" dirty="0"/>
              <a:t>Total Estimated charitable contributions in the United States in 2020</a:t>
            </a:r>
            <a:endParaRPr lang="en-US" baseline="40000" dirty="0"/>
          </a:p>
          <a:p>
            <a:pPr lvl="1"/>
            <a:r>
              <a:rPr lang="en-US" dirty="0"/>
              <a:t>$471.44 Billion</a:t>
            </a:r>
          </a:p>
          <a:p>
            <a:r>
              <a:rPr lang="en-US" dirty="0"/>
              <a:t>Individual giving accounted for $324.1 Billion</a:t>
            </a:r>
            <a:endParaRPr lang="en-US" baseline="40000" dirty="0"/>
          </a:p>
          <a:p>
            <a:pPr lvl="1"/>
            <a:r>
              <a:rPr lang="en-US" dirty="0"/>
              <a:t>69% of all charitable giving in the USA</a:t>
            </a:r>
          </a:p>
          <a:p>
            <a:r>
              <a:rPr lang="en-US" dirty="0"/>
              <a:t>This is up from $448.66 Billion in 2019</a:t>
            </a:r>
          </a:p>
          <a:p>
            <a:pPr lvl="1"/>
            <a:r>
              <a:rPr lang="en-US" dirty="0"/>
              <a:t>Adjusted for inflation, giving grew by 3.8%</a:t>
            </a:r>
            <a:endParaRPr lang="en-US" baseline="40000" dirty="0"/>
          </a:p>
          <a:p>
            <a:r>
              <a:rPr lang="en-US" dirty="0"/>
              <a:t>In 2019 giving by individuals accounted for 69% of all charitable giving</a:t>
            </a:r>
            <a:endParaRPr lang="en-US" baseline="40000" dirty="0"/>
          </a:p>
        </p:txBody>
      </p:sp>
      <p:sp>
        <p:nvSpPr>
          <p:cNvPr id="5" name="TextBox 4"/>
          <p:cNvSpPr txBox="1"/>
          <p:nvPr/>
        </p:nvSpPr>
        <p:spPr>
          <a:xfrm>
            <a:off x="730828" y="6237515"/>
            <a:ext cx="7271657" cy="276999"/>
          </a:xfrm>
          <a:prstGeom prst="rect">
            <a:avLst/>
          </a:prstGeom>
          <a:noFill/>
        </p:spPr>
        <p:txBody>
          <a:bodyPr wrap="square" rtlCol="0">
            <a:spAutoFit/>
          </a:bodyPr>
          <a:lstStyle/>
          <a:p>
            <a:r>
              <a:rPr lang="en-US" sz="1200" dirty="0"/>
              <a:t>Giving USA 2021: The Annual Report on Philanthropy for the Year 2021</a:t>
            </a:r>
            <a:endParaRPr lang="en-US" sz="1200" baseline="30000" dirty="0"/>
          </a:p>
        </p:txBody>
      </p:sp>
    </p:spTree>
    <p:extLst>
      <p:ext uri="{BB962C8B-B14F-4D97-AF65-F5344CB8AC3E}">
        <p14:creationId xmlns:p14="http://schemas.microsoft.com/office/powerpoint/2010/main" val="1829372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your clients give?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0186348"/>
              </p:ext>
            </p:extLst>
          </p:nvPr>
        </p:nvGraphicFramePr>
        <p:xfrm>
          <a:off x="876300" y="1989221"/>
          <a:ext cx="10401300" cy="44436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D735C2E3-0FF1-41C8-8AB8-D1A38835866E}"/>
              </a:ext>
            </a:extLst>
          </p:cNvPr>
          <p:cNvSpPr txBox="1"/>
          <p:nvPr/>
        </p:nvSpPr>
        <p:spPr>
          <a:xfrm>
            <a:off x="876300" y="6432884"/>
            <a:ext cx="6553200" cy="276999"/>
          </a:xfrm>
          <a:prstGeom prst="rect">
            <a:avLst/>
          </a:prstGeom>
          <a:noFill/>
        </p:spPr>
        <p:txBody>
          <a:bodyPr wrap="square" rtlCol="0">
            <a:spAutoFit/>
          </a:bodyPr>
          <a:lstStyle/>
          <a:p>
            <a:pPr lvl="0"/>
            <a:r>
              <a:rPr lang="en-US" sz="1200" dirty="0">
                <a:solidFill>
                  <a:srgbClr val="636466"/>
                </a:solidFill>
              </a:rPr>
              <a:t>Giving USA 2021: The Annual Report on Philanthropy for the Year 2020</a:t>
            </a:r>
            <a:endParaRPr lang="en-US" sz="1200" baseline="30000" dirty="0">
              <a:solidFill>
                <a:srgbClr val="636466"/>
              </a:solidFill>
            </a:endParaRPr>
          </a:p>
        </p:txBody>
      </p:sp>
    </p:spTree>
    <p:extLst>
      <p:ext uri="{BB962C8B-B14F-4D97-AF65-F5344CB8AC3E}">
        <p14:creationId xmlns:p14="http://schemas.microsoft.com/office/powerpoint/2010/main" val="79045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your clients give?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43557202"/>
              </p:ext>
            </p:extLst>
          </p:nvPr>
        </p:nvGraphicFramePr>
        <p:xfrm>
          <a:off x="876300" y="1989221"/>
          <a:ext cx="10401300" cy="44436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6DE0120A-FFBF-453A-AF81-E9704B811784}"/>
              </a:ext>
            </a:extLst>
          </p:cNvPr>
          <p:cNvSpPr txBox="1"/>
          <p:nvPr/>
        </p:nvSpPr>
        <p:spPr>
          <a:xfrm>
            <a:off x="876300" y="6432884"/>
            <a:ext cx="5442857" cy="276999"/>
          </a:xfrm>
          <a:prstGeom prst="rect">
            <a:avLst/>
          </a:prstGeom>
          <a:noFill/>
        </p:spPr>
        <p:txBody>
          <a:bodyPr wrap="square" rtlCol="0">
            <a:spAutoFit/>
          </a:bodyPr>
          <a:lstStyle/>
          <a:p>
            <a:pPr lvl="0"/>
            <a:r>
              <a:rPr lang="en-US" sz="1200" dirty="0">
                <a:solidFill>
                  <a:srgbClr val="636466"/>
                </a:solidFill>
              </a:rPr>
              <a:t>Giving USA 2021: The Annual Report on Philanthropy for the Year 2020</a:t>
            </a:r>
            <a:endParaRPr lang="en-US" sz="1200" baseline="30000" dirty="0">
              <a:solidFill>
                <a:srgbClr val="636466"/>
              </a:solidFill>
            </a:endParaRPr>
          </a:p>
        </p:txBody>
      </p:sp>
    </p:spTree>
    <p:extLst>
      <p:ext uri="{BB962C8B-B14F-4D97-AF65-F5344CB8AC3E}">
        <p14:creationId xmlns:p14="http://schemas.microsoft.com/office/powerpoint/2010/main" val="90401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Giving now versus giving later:</a:t>
            </a:r>
            <a:br>
              <a:rPr lang="en-US" dirty="0"/>
            </a:br>
            <a:br>
              <a:rPr lang="en-US" dirty="0"/>
            </a:br>
            <a:r>
              <a:rPr lang="en-US" sz="3600" dirty="0"/>
              <a:t>Lifetime (Current) Gifts</a:t>
            </a:r>
            <a:br>
              <a:rPr lang="en-US" sz="3600" dirty="0"/>
            </a:br>
            <a:r>
              <a:rPr lang="en-US" sz="3600" dirty="0"/>
              <a:t>or</a:t>
            </a:r>
            <a:br>
              <a:rPr lang="en-US" sz="3600" dirty="0"/>
            </a:br>
            <a:r>
              <a:rPr lang="en-US" sz="3600" dirty="0"/>
              <a:t>Testamentary Bequests</a:t>
            </a:r>
          </a:p>
        </p:txBody>
      </p:sp>
    </p:spTree>
    <p:extLst>
      <p:ext uri="{BB962C8B-B14F-4D97-AF65-F5344CB8AC3E}">
        <p14:creationId xmlns:p14="http://schemas.microsoft.com/office/powerpoint/2010/main" val="74161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Lifetime gifts</a:t>
            </a:r>
          </a:p>
        </p:txBody>
      </p:sp>
      <p:sp>
        <p:nvSpPr>
          <p:cNvPr id="3" name="Content Placeholder 2"/>
          <p:cNvSpPr>
            <a:spLocks noGrp="1"/>
          </p:cNvSpPr>
          <p:nvPr>
            <p:ph idx="1"/>
          </p:nvPr>
        </p:nvSpPr>
        <p:spPr>
          <a:xfrm>
            <a:off x="876300" y="2235199"/>
            <a:ext cx="10363200" cy="3806371"/>
          </a:xfrm>
        </p:spPr>
        <p:txBody>
          <a:bodyPr/>
          <a:lstStyle/>
          <a:p>
            <a:r>
              <a:rPr lang="en-US" dirty="0"/>
              <a:t>Typically qualify for an immediate tax deduction</a:t>
            </a:r>
          </a:p>
          <a:p>
            <a:r>
              <a:rPr lang="en-US" dirty="0"/>
              <a:t>Cash</a:t>
            </a:r>
          </a:p>
          <a:p>
            <a:r>
              <a:rPr lang="en-US" dirty="0"/>
              <a:t>Gifts of long-term appreciated securities avoid capital gains tax and receive deduction at Fair Market Value (FMV)</a:t>
            </a:r>
          </a:p>
          <a:p>
            <a:r>
              <a:rPr lang="en-US" dirty="0"/>
              <a:t>Qualified Charitable Distributions (QCD)</a:t>
            </a:r>
          </a:p>
          <a:p>
            <a:r>
              <a:rPr lang="en-US" dirty="0"/>
              <a:t>Donor Advised Funds (DAF) streamline giving and allow donors to take an immediate charitable deduction but trickle out gifts to various charities</a:t>
            </a:r>
          </a:p>
        </p:txBody>
      </p:sp>
    </p:spTree>
    <p:extLst>
      <p:ext uri="{BB962C8B-B14F-4D97-AF65-F5344CB8AC3E}">
        <p14:creationId xmlns:p14="http://schemas.microsoft.com/office/powerpoint/2010/main" val="198580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Qualified Charitable Distribution</a:t>
            </a:r>
          </a:p>
        </p:txBody>
      </p:sp>
      <p:sp>
        <p:nvSpPr>
          <p:cNvPr id="3" name="Content Placeholder 2"/>
          <p:cNvSpPr>
            <a:spLocks noGrp="1"/>
          </p:cNvSpPr>
          <p:nvPr>
            <p:ph idx="1"/>
          </p:nvPr>
        </p:nvSpPr>
        <p:spPr>
          <a:xfrm>
            <a:off x="876300" y="2235200"/>
            <a:ext cx="10363200" cy="3773714"/>
          </a:xfrm>
        </p:spPr>
        <p:txBody>
          <a:bodyPr/>
          <a:lstStyle/>
          <a:p>
            <a:r>
              <a:rPr lang="en-US" dirty="0"/>
              <a:t>Individuals must be 70 ½ or older</a:t>
            </a:r>
          </a:p>
          <a:p>
            <a:pPr lvl="1"/>
            <a:r>
              <a:rPr lang="en-US" dirty="0"/>
              <a:t>Setting Every Community Up for Retirement Enhancement (SECURE) Act did not change the minimum age for a QCD</a:t>
            </a:r>
          </a:p>
          <a:p>
            <a:r>
              <a:rPr lang="en-US" dirty="0"/>
              <a:t>Can transfer up to $100,000 per year directly from IRA custodian to a qualified charity</a:t>
            </a:r>
          </a:p>
          <a:p>
            <a:pPr lvl="1"/>
            <a:r>
              <a:rPr lang="en-US" dirty="0"/>
              <a:t>The money cannot be sent to the individual</a:t>
            </a:r>
          </a:p>
          <a:p>
            <a:r>
              <a:rPr lang="en-US" dirty="0"/>
              <a:t>Qualified Charitable Distributions satisfy Required Minimum Distributions (RMDs) without having to include the income (up to $100,000) in Adjusted Gross Income (AGI)</a:t>
            </a:r>
          </a:p>
        </p:txBody>
      </p:sp>
    </p:spTree>
    <p:extLst>
      <p:ext uri="{BB962C8B-B14F-4D97-AF65-F5344CB8AC3E}">
        <p14:creationId xmlns:p14="http://schemas.microsoft.com/office/powerpoint/2010/main" val="3740938119"/>
      </p:ext>
    </p:extLst>
  </p:cSld>
  <p:clrMapOvr>
    <a:masterClrMapping/>
  </p:clrMapOvr>
</p:sld>
</file>

<file path=ppt/theme/theme1.xml><?xml version="1.0" encoding="utf-8"?>
<a:theme xmlns:a="http://schemas.openxmlformats.org/drawingml/2006/main" name="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urian-ppt-2018_wide.potx" id="{DA8ADAAE-3A69-42A3-8034-545D1524876C}" vid="{5949D557-9994-4660-85B3-83FF200A63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5890</Words>
  <Application>Microsoft Office PowerPoint</Application>
  <PresentationFormat>Widescreen</PresentationFormat>
  <Paragraphs>459</Paragraphs>
  <Slides>36</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Arail</vt:lpstr>
      <vt:lpstr>Arial</vt:lpstr>
      <vt:lpstr>Calibri</vt:lpstr>
      <vt:lpstr>Courier New</vt:lpstr>
      <vt:lpstr>Hurme Geometric Sans 3 SemiBold</vt:lpstr>
      <vt:lpstr>HurmeGeometricSans3-SemiBold</vt:lpstr>
      <vt:lpstr>Times</vt:lpstr>
      <vt:lpstr>Office Theme</vt:lpstr>
      <vt:lpstr>Charitable Giving: It is more than just cash</vt:lpstr>
      <vt:lpstr>Today’s presentation</vt:lpstr>
      <vt:lpstr>Why this matters to the financial professional:  Charitable Giving Statistics</vt:lpstr>
      <vt:lpstr>Charitable giving today</vt:lpstr>
      <vt:lpstr>Where do your clients give?</vt:lpstr>
      <vt:lpstr>Where do your clients give?</vt:lpstr>
      <vt:lpstr>Giving now versus giving later:  Lifetime (Current) Gifts or Testamentary Bequests</vt:lpstr>
      <vt:lpstr>Lifetime gifts</vt:lpstr>
      <vt:lpstr>Qualified Charitable Distribution</vt:lpstr>
      <vt:lpstr>Testamentary bequests</vt:lpstr>
      <vt:lpstr>Planned Gifts</vt:lpstr>
      <vt:lpstr>Tax treatment of charitable gifts</vt:lpstr>
      <vt:lpstr>Tax treatment of charitable gifts</vt:lpstr>
      <vt:lpstr>Tax treatment of charitable gifts</vt:lpstr>
      <vt:lpstr>Tax treatment of charitable gifts</vt:lpstr>
      <vt:lpstr>Life insurance and charitable giving: can it work?</vt:lpstr>
      <vt:lpstr>Life insurance: a potentially important asset for charities</vt:lpstr>
      <vt:lpstr>Life insurance with a charitable beneficiary</vt:lpstr>
      <vt:lpstr>Life insurance owned by a charity</vt:lpstr>
      <vt:lpstr>Life insurance owned by a charity</vt:lpstr>
      <vt:lpstr>Life insurance owned by a charity</vt:lpstr>
      <vt:lpstr>Trusts and gifts that provide an income stream</vt:lpstr>
      <vt:lpstr>Trusts and advanced giving strategies</vt:lpstr>
      <vt:lpstr>Trusts and advanced giving strategies</vt:lpstr>
      <vt:lpstr>Donor Advised Funds:  Income tax deduction now, gift to charity later</vt:lpstr>
      <vt:lpstr>Donor-Advised Funds: The Basics</vt:lpstr>
      <vt:lpstr>Contributions to DAF’s expressed as a % of total individual giving</vt:lpstr>
      <vt:lpstr>The Growth in Total Contributions to Donor-Advised Funds</vt:lpstr>
      <vt:lpstr>The Growth in Total Grants Made by Donor-Advised Funds</vt:lpstr>
      <vt:lpstr>Total Assets in Donor-Advised Funds</vt:lpstr>
      <vt:lpstr>Total Donor-Advised Fund Accounts</vt:lpstr>
      <vt:lpstr>DAF Annual Payout Rate</vt:lpstr>
      <vt:lpstr>Other gifts that provide the opportunity for ongoing donor involvement</vt:lpstr>
      <vt:lpstr>Comparing donor-advised funds, private foundations and supporting organizations</vt:lpstr>
      <vt:lpstr>Overview of planned giving strategies</vt:lpstr>
      <vt:lpstr>Please keep in mind that the primary reason to purchase a life insurance product is the death benefit.  Life insurance products contain fees, such as mortality and expense charges (which may increase over time), and may contain restrictions, such as surrender charges.   An annuity is intended to be a long-term, tax-deferred retirement vehicle. Earnings are taxable as ordinary income when distributed, and if withdrawn before age 59½, may be subject to a 10% federal tax penalty. If the annuity will fund an IRA or other tax qualified plan, the tax deferral feature offers no additional value. Qualified distributions from a Roth IRA are generally excluded from gross income, but taxes and penalties may apply to non-qualified distributions. Please consult a tax advisor for specific information. There are charges and expenses associated with annuities, such as surrender charges (deferred sales charges) for early withdrawals.   This information is a general discussion of the relevant federal tax laws provided to promote ideas that may benefit a taxpayer. It is not intended for, nor can it be used by any taxpayer for the purpose of voiding federal tax penalties. Taxpayers should seek the advice of their own advisors regarding any tax and legal issues specific to their situation.  This is a general communication for informational and educational purposes. The information is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  Insurance products are issued by Minnesota Life Insurance Company in all states except New York. In New York, products are issued by Securian Life Insurance Company, a New York authorized insurer. Both companies are headquartered in Saint Paul, MN. Minnesota Life is not an New York authorized insurer and does not do insurance business in New York. Product availability and features may vary by state. Each insurer is solely responsible for the financial obligations under the policies or contracts it issues.  Securian Financial is the marketing name for Securian Financial Group, Inc., and its subsidiaries. Minnesota Life Insurance Company and Securian Life Insurance Company are subsidiaries of Securian Financial Group, Inc.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2022-05-13T17:04:11Z</dcterms:created>
  <dcterms:modified xsi:type="dcterms:W3CDTF">2022-08-26T18:17:54Z</dcterms:modified>
  <cp:contentStatus/>
</cp:coreProperties>
</file>