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32"/>
  </p:notesMasterIdLst>
  <p:handoutMasterIdLst>
    <p:handoutMasterId r:id="rId33"/>
  </p:handoutMasterIdLst>
  <p:sldIdLst>
    <p:sldId id="740" r:id="rId2"/>
    <p:sldId id="794" r:id="rId3"/>
    <p:sldId id="781" r:id="rId4"/>
    <p:sldId id="799" r:id="rId5"/>
    <p:sldId id="746" r:id="rId6"/>
    <p:sldId id="752" r:id="rId7"/>
    <p:sldId id="750" r:id="rId8"/>
    <p:sldId id="795" r:id="rId9"/>
    <p:sldId id="796" r:id="rId10"/>
    <p:sldId id="797" r:id="rId11"/>
    <p:sldId id="256" r:id="rId12"/>
    <p:sldId id="387" r:id="rId13"/>
    <p:sldId id="600" r:id="rId14"/>
    <p:sldId id="616" r:id="rId15"/>
    <p:sldId id="627" r:id="rId16"/>
    <p:sldId id="626" r:id="rId17"/>
    <p:sldId id="614" r:id="rId18"/>
    <p:sldId id="615" r:id="rId19"/>
    <p:sldId id="622" r:id="rId20"/>
    <p:sldId id="621" r:id="rId21"/>
    <p:sldId id="631" r:id="rId22"/>
    <p:sldId id="608" r:id="rId23"/>
    <p:sldId id="609" r:id="rId24"/>
    <p:sldId id="707" r:id="rId25"/>
    <p:sldId id="708" r:id="rId26"/>
    <p:sldId id="786" r:id="rId27"/>
    <p:sldId id="777" r:id="rId28"/>
    <p:sldId id="779" r:id="rId29"/>
    <p:sldId id="446" r:id="rId30"/>
    <p:sldId id="800" r:id="rId31"/>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1pPr>
    <a:lvl2pPr marL="4572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2pPr>
    <a:lvl3pPr marL="9144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3pPr>
    <a:lvl4pPr marL="13716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4pPr>
    <a:lvl5pPr marL="18288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5pPr>
    <a:lvl6pPr marL="22860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6pPr>
    <a:lvl7pPr marL="27432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7pPr>
    <a:lvl8pPr marL="32004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8pPr>
    <a:lvl9pPr marL="36576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47DD58-1697-BBCE-B7C4-855B19B2B73B}" name="McManus, Mark W." initials="MM" userId="S::Mark.McManus@securian.com::f1944eff-bbf8-45e8-b0dc-d94114ddbb6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840C"/>
    <a:srgbClr val="9E700A"/>
    <a:srgbClr val="315A6D"/>
    <a:srgbClr val="38677C"/>
    <a:srgbClr val="C58C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62" autoAdjust="0"/>
    <p:restoredTop sz="85593" autoAdjust="0"/>
  </p:normalViewPr>
  <p:slideViewPr>
    <p:cSldViewPr snapToGrid="0">
      <p:cViewPr>
        <p:scale>
          <a:sx n="177" d="100"/>
          <a:sy n="177" d="100"/>
        </p:scale>
        <p:origin x="-420" y="-5216"/>
      </p:cViewPr>
      <p:guideLst>
        <p:guide orient="horz" pos="2160"/>
        <p:guide pos="3840"/>
      </p:guideLst>
    </p:cSldViewPr>
  </p:slideViewPr>
  <p:outlineViewPr>
    <p:cViewPr>
      <p:scale>
        <a:sx n="33" d="100"/>
        <a:sy n="33" d="100"/>
      </p:scale>
      <p:origin x="0" y="-19788"/>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p:cViewPr varScale="1">
        <p:scale>
          <a:sx n="47" d="100"/>
          <a:sy n="47" d="100"/>
        </p:scale>
        <p:origin x="2760" y="5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F007C8-FCC1-4BAD-8A61-A0CCF8A41B00}" type="datetimeFigureOut">
              <a:rPr lang="en-US" smtClean="0"/>
              <a:t>09/16/2024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B632E45-2E86-4E7A-9A1C-BA8FBE35C0BD}" type="slidenum">
              <a:rPr lang="en-US" smtClean="0"/>
              <a:t>‹#›</a:t>
            </a:fld>
            <a:endParaRPr lang="en-US"/>
          </a:p>
        </p:txBody>
      </p:sp>
    </p:spTree>
    <p:extLst>
      <p:ext uri="{BB962C8B-B14F-4D97-AF65-F5344CB8AC3E}">
        <p14:creationId xmlns:p14="http://schemas.microsoft.com/office/powerpoint/2010/main" val="2544115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419B3BD-5B73-4B19-B5E5-03AD3B320C0E}" type="datetimeFigureOut">
              <a:rPr lang="en-US" smtClean="0"/>
              <a:t>09/16/2024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26974AC-A2FF-4A35-AEE5-55413523B9CD}" type="slidenum">
              <a:rPr lang="en-US" smtClean="0"/>
              <a:t>‹#›</a:t>
            </a:fld>
            <a:endParaRPr lang="en-US"/>
          </a:p>
        </p:txBody>
      </p:sp>
    </p:spTree>
    <p:extLst>
      <p:ext uri="{BB962C8B-B14F-4D97-AF65-F5344CB8AC3E}">
        <p14:creationId xmlns:p14="http://schemas.microsoft.com/office/powerpoint/2010/main" val="652009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Welcome</a:t>
            </a:r>
            <a:r>
              <a:rPr lang="en-US" baseline="0" dirty="0"/>
              <a:t> to the Small Business Owner Tax Law Update</a:t>
            </a:r>
          </a:p>
          <a:p>
            <a:endParaRPr lang="en-US" baseline="0" dirty="0"/>
          </a:p>
          <a:p>
            <a:r>
              <a:rPr lang="en-US" baseline="0" dirty="0"/>
              <a:t>My name is ___________________</a:t>
            </a:r>
          </a:p>
          <a:p>
            <a:endParaRPr lang="en-US" baseline="0" dirty="0"/>
          </a:p>
          <a:p>
            <a:r>
              <a:rPr lang="en-US" baseline="0" dirty="0"/>
              <a:t>The focus of this presentation is to discuss the tax implications of the Tax Cuts and Jobs Act (TCJA) and potential opportunities for both individuals and business owners.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a:t>
            </a:fld>
            <a:endParaRPr lang="en-US"/>
          </a:p>
        </p:txBody>
      </p:sp>
    </p:spTree>
    <p:extLst>
      <p:ext uri="{BB962C8B-B14F-4D97-AF65-F5344CB8AC3E}">
        <p14:creationId xmlns:p14="http://schemas.microsoft.com/office/powerpoint/2010/main" val="31858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Pass-through tax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Domestic qualified business income (QBI) from a pass-through entity will be taxed at the business owner’s individual income tax rate less a deduction up to 20%, subject to certain limitations. Wage and capital limits apply for all businesses (</a:t>
            </a:r>
            <a:r>
              <a:rPr lang="en-US" sz="1200" b="1" i="0" u="none" strike="noStrike" kern="1200" baseline="0" dirty="0">
                <a:solidFill>
                  <a:schemeClr val="tx1"/>
                </a:solidFill>
                <a:latin typeface="+mn-lt"/>
                <a:ea typeface="+mn-ea"/>
                <a:cs typeface="+mn-cs"/>
              </a:rPr>
              <a:t>other than for specified service businesses</a:t>
            </a:r>
            <a:r>
              <a:rPr lang="en-US" sz="1200" b="0" i="0" u="none" strike="noStrike" kern="1200" baseline="0" dirty="0">
                <a:solidFill>
                  <a:schemeClr val="tx1"/>
                </a:solidFill>
                <a:latin typeface="+mn-lt"/>
                <a:ea typeface="+mn-ea"/>
                <a:cs typeface="+mn-cs"/>
              </a:rPr>
              <a:t>) if the business owner’s taxable income exceeds the threshold amount ($170,050 for individual taxpayers and $340,100 for married taxpayers filing jointly). In these cases, the 20% deduction cannot exceed 50% of the business W-2 wages allocated to the business owner or the sum of 25% of W-2 wages plus 2.5% of the unadjusted basis, immediately after acquisition, of all qualified property.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For specified service businesses with taxable income that exceeds the threshold amount and the phase-in range ($220,050 for individual taxpayers and $440,100 for married taxpayers filing jointly), the deduction does not apply.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deduction sunsets after 2025 and reverts to pre-existing law. </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10</a:t>
            </a:fld>
            <a:endParaRPr lang="en-US"/>
          </a:p>
        </p:txBody>
      </p:sp>
    </p:spTree>
    <p:extLst>
      <p:ext uri="{BB962C8B-B14F-4D97-AF65-F5344CB8AC3E}">
        <p14:creationId xmlns:p14="http://schemas.microsoft.com/office/powerpoint/2010/main" val="849871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aseline="0" dirty="0"/>
              <a:t>Now, let’s focus on you (the BOSS)…</a:t>
            </a:r>
          </a:p>
        </p:txBody>
      </p:sp>
      <p:sp>
        <p:nvSpPr>
          <p:cNvPr id="4" name="Slide Number Placeholder 3"/>
          <p:cNvSpPr>
            <a:spLocks noGrp="1"/>
          </p:cNvSpPr>
          <p:nvPr>
            <p:ph type="sldNum" sz="quarter" idx="10"/>
          </p:nvPr>
        </p:nvSpPr>
        <p:spPr/>
        <p:txBody>
          <a:bodyPr/>
          <a:lstStyle/>
          <a:p>
            <a:fld id="{026974AC-A2FF-4A35-AEE5-55413523B9CD}" type="slidenum">
              <a:rPr lang="en-US" smtClean="0"/>
              <a:t>11</a:t>
            </a:fld>
            <a:endParaRPr lang="en-US"/>
          </a:p>
        </p:txBody>
      </p:sp>
    </p:spTree>
    <p:extLst>
      <p:ext uri="{BB962C8B-B14F-4D97-AF65-F5344CB8AC3E}">
        <p14:creationId xmlns:p14="http://schemas.microsoft.com/office/powerpoint/2010/main" val="160483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7175" y="696913"/>
            <a:ext cx="3962400" cy="2228850"/>
          </a:xfrm>
        </p:spPr>
      </p:sp>
      <p:sp>
        <p:nvSpPr>
          <p:cNvPr id="3" name="Notes Placeholder 2"/>
          <p:cNvSpPr>
            <a:spLocks noGrp="1"/>
          </p:cNvSpPr>
          <p:nvPr>
            <p:ph type="body" idx="1"/>
          </p:nvPr>
        </p:nvSpPr>
        <p:spPr>
          <a:xfrm>
            <a:off x="701040" y="3255730"/>
            <a:ext cx="5608320" cy="4183380"/>
          </a:xfrm>
        </p:spPr>
        <p:txBody>
          <a:bodyPr/>
          <a:lstStyle/>
          <a:p>
            <a:r>
              <a:rPr lang="en-US" sz="1200" b="0" i="0" u="none" strike="noStrike" kern="1200" baseline="0" dirty="0">
                <a:solidFill>
                  <a:schemeClr val="tx1"/>
                </a:solidFill>
                <a:latin typeface="+mn-lt"/>
                <a:ea typeface="+mn-ea"/>
                <a:cs typeface="+mn-cs"/>
              </a:rPr>
              <a:t>BOLD, or Business Owner Life-stage Design, is a system for providing solutions to help you grow your business.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BOLD strategy starts today and ends when you exit your business.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As a business owner, you face a great deal of financial decisions. In addition to growing your business now, you must also think about whether you will step back one day or</a:t>
            </a:r>
          </a:p>
          <a:p>
            <a:r>
              <a:rPr lang="en-US" sz="1200" b="0" i="0" u="none" strike="noStrike" kern="1200" baseline="0" dirty="0">
                <a:solidFill>
                  <a:schemeClr val="tx1"/>
                </a:solidFill>
                <a:latin typeface="+mn-lt"/>
                <a:ea typeface="+mn-ea"/>
                <a:cs typeface="+mn-cs"/>
              </a:rPr>
              <a:t>retire altogether. At the same time, you will want to provide some kind of retirement plan for the people who work for you. And some of those employees are probably critical to the ongoing success of your business. You will want to make sure you reward them to give them incentive not to leave you for your competitor [circle </a:t>
            </a:r>
            <a:r>
              <a:rPr lang="en-US" sz="1200" b="1" i="0" u="none" strike="noStrike" kern="1200" baseline="0" dirty="0">
                <a:solidFill>
                  <a:schemeClr val="tx1"/>
                </a:solidFill>
                <a:latin typeface="+mn-lt"/>
                <a:ea typeface="+mn-ea"/>
                <a:cs typeface="+mn-cs"/>
              </a:rPr>
              <a:t>Executive compensation</a:t>
            </a:r>
            <a:r>
              <a:rPr lang="en-US" sz="1200" b="0" i="0" u="none" strike="noStrike" kern="1200" baseline="0" dirty="0">
                <a:solidFill>
                  <a:schemeClr val="tx1"/>
                </a:solidFill>
                <a:latin typeface="+mn-lt"/>
                <a:ea typeface="+mn-ea"/>
                <a:cs typeface="+mn-cs"/>
              </a:rPr>
              <a:t>], and help protect your business from their premature death [circle </a:t>
            </a:r>
            <a:r>
              <a:rPr lang="en-US" sz="1200" b="1" i="0" u="none" strike="noStrike" kern="1200" baseline="0" dirty="0">
                <a:solidFill>
                  <a:schemeClr val="tx1"/>
                </a:solidFill>
                <a:latin typeface="+mn-lt"/>
                <a:ea typeface="+mn-ea"/>
                <a:cs typeface="+mn-cs"/>
              </a:rPr>
              <a:t>Key person protection</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Eventually you will hand over the business you’ve built to someone else [circle </a:t>
            </a:r>
            <a:r>
              <a:rPr lang="en-US" sz="1200" b="1" i="0" u="none" strike="noStrike" kern="1200" baseline="0" dirty="0">
                <a:solidFill>
                  <a:schemeClr val="tx1"/>
                </a:solidFill>
                <a:latin typeface="+mn-lt"/>
                <a:ea typeface="+mn-ea"/>
                <a:cs typeface="+mn-cs"/>
              </a:rPr>
              <a:t>Business succession</a:t>
            </a:r>
            <a:r>
              <a:rPr lang="en-US" sz="1200" b="0" i="0" u="none" strike="noStrike" kern="1200" baseline="0" dirty="0">
                <a:solidFill>
                  <a:schemeClr val="tx1"/>
                </a:solidFill>
                <a:latin typeface="+mn-lt"/>
                <a:ea typeface="+mn-ea"/>
                <a:cs typeface="+mn-cs"/>
              </a:rPr>
              <a:t>], and make plans for passing your accumulated wealth to your heirs [circle</a:t>
            </a:r>
          </a:p>
          <a:p>
            <a:r>
              <a:rPr lang="en-US" sz="1200" b="1" i="0" u="none" strike="noStrike" kern="1200" baseline="0" dirty="0">
                <a:solidFill>
                  <a:schemeClr val="tx1"/>
                </a:solidFill>
                <a:latin typeface="+mn-lt"/>
                <a:ea typeface="+mn-ea"/>
                <a:cs typeface="+mn-cs"/>
              </a:rPr>
              <a:t>Estate planning</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sheer number of decisions and their complexity can paralyze a business owner. However, ignoring these issues won’t make them go away. You need answers to</a:t>
            </a:r>
          </a:p>
          <a:p>
            <a:r>
              <a:rPr lang="en-US" sz="1200" b="0" i="0" u="none" strike="noStrike" kern="1200" baseline="0" dirty="0">
                <a:solidFill>
                  <a:schemeClr val="tx1"/>
                </a:solidFill>
                <a:latin typeface="+mn-lt"/>
                <a:ea typeface="+mn-ea"/>
                <a:cs typeface="+mn-cs"/>
              </a:rPr>
              <a:t>questions that are critical in the decision-making process.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we decide to work together, in one visit we can determine which of these concerns is most important to you. As we create a solution for that issue, we can address your other concerns. Eventually we will have strategies in place to help protect…</a:t>
            </a:r>
          </a:p>
          <a:p>
            <a:r>
              <a:rPr lang="en-US" sz="1200" b="0" i="0" u="none" strike="noStrike" kern="1200" baseline="0" dirty="0">
                <a:solidFill>
                  <a:schemeClr val="tx1"/>
                </a:solidFill>
                <a:latin typeface="+mn-lt"/>
                <a:ea typeface="+mn-ea"/>
                <a:cs typeface="+mn-cs"/>
              </a:rPr>
              <a:t>…you, [make a checkmark next to “</a:t>
            </a:r>
            <a:r>
              <a:rPr lang="en-US" sz="1200" b="1" i="0" u="none" strike="noStrike" kern="1200" baseline="0" dirty="0">
                <a:solidFill>
                  <a:schemeClr val="tx1"/>
                </a:solidFill>
                <a:latin typeface="+mn-lt"/>
                <a:ea typeface="+mn-ea"/>
                <a:cs typeface="+mn-cs"/>
              </a:rPr>
              <a:t>You</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…your family, [make a checkmark next to “</a:t>
            </a:r>
            <a:r>
              <a:rPr lang="en-US" sz="1200" b="1" i="0" u="none" strike="noStrike" kern="1200" baseline="0" dirty="0">
                <a:solidFill>
                  <a:schemeClr val="tx1"/>
                </a:solidFill>
                <a:latin typeface="+mn-lt"/>
                <a:ea typeface="+mn-ea"/>
                <a:cs typeface="+mn-cs"/>
              </a:rPr>
              <a:t>Your Family</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…your employees, [make a checkmark next to “</a:t>
            </a:r>
            <a:r>
              <a:rPr lang="en-US" sz="1200" b="1" i="0" u="none" strike="noStrike" kern="1200" baseline="0" dirty="0">
                <a:solidFill>
                  <a:schemeClr val="tx1"/>
                </a:solidFill>
                <a:latin typeface="+mn-lt"/>
                <a:ea typeface="+mn-ea"/>
                <a:cs typeface="+mn-cs"/>
              </a:rPr>
              <a:t>Your Employees</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…and your business.” [make a checkmark next to “</a:t>
            </a:r>
            <a:r>
              <a:rPr lang="en-US" sz="1200" b="1" i="0" u="none" strike="noStrike" kern="1200" baseline="0" dirty="0">
                <a:solidFill>
                  <a:schemeClr val="tx1"/>
                </a:solidFill>
                <a:latin typeface="+mn-lt"/>
                <a:ea typeface="+mn-ea"/>
                <a:cs typeface="+mn-cs"/>
              </a:rPr>
              <a:t>Your Business</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dirty="0"/>
              <a:t>But, for</a:t>
            </a:r>
            <a:r>
              <a:rPr lang="en-US" baseline="0" dirty="0"/>
              <a:t> today, let’s focus on  you (The BOSS)</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12</a:t>
            </a:fld>
            <a:endParaRPr lang="en-US"/>
          </a:p>
        </p:txBody>
      </p:sp>
    </p:spTree>
    <p:extLst>
      <p:ext uri="{BB962C8B-B14F-4D97-AF65-F5344CB8AC3E}">
        <p14:creationId xmlns:p14="http://schemas.microsoft.com/office/powerpoint/2010/main" val="2591632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Does this sound like you?  Someone who starts a business, works hard their entire life all the while putting capital back into the business.</a:t>
            </a:r>
            <a:r>
              <a:rPr lang="en-US" baseline="0" dirty="0"/>
              <a:t> </a:t>
            </a:r>
          </a:p>
          <a:p>
            <a:endParaRPr lang="en-US" dirty="0"/>
          </a:p>
          <a:p>
            <a:r>
              <a:rPr lang="en-US" dirty="0"/>
              <a:t>Now you’re at a point where you wish to diversify from the business;</a:t>
            </a:r>
            <a:r>
              <a:rPr lang="en-US" baseline="0" dirty="0"/>
              <a:t> step away, perhaps retire. But all the profit has gone back into the business.</a:t>
            </a:r>
            <a:endParaRPr lang="en-US" dirty="0"/>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13</a:t>
            </a:fld>
            <a:endParaRPr lang="en-US"/>
          </a:p>
        </p:txBody>
      </p:sp>
    </p:spTree>
    <p:extLst>
      <p:ext uri="{BB962C8B-B14F-4D97-AF65-F5344CB8AC3E}">
        <p14:creationId xmlns:p14="http://schemas.microsoft.com/office/powerpoint/2010/main" val="2076409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Worked hard your entire life, focusing only on the operation of</a:t>
            </a:r>
            <a:r>
              <a:rPr lang="en-US" baseline="0" dirty="0"/>
              <a:t> the business and not one’s personal wealth pursuits, and now it might be too late.</a:t>
            </a:r>
            <a:endParaRPr lang="en-US" dirty="0"/>
          </a:p>
          <a:p>
            <a:endParaRPr lang="en-US" dirty="0"/>
          </a:p>
          <a:p>
            <a:r>
              <a:rPr lang="en-US" dirty="0"/>
              <a:t>Your retirement may now be DEPENDENT on selling the business, leaving you with limited options</a:t>
            </a:r>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14</a:t>
            </a:fld>
            <a:endParaRPr lang="en-US"/>
          </a:p>
        </p:txBody>
      </p:sp>
    </p:spTree>
    <p:extLst>
      <p:ext uri="{BB962C8B-B14F-4D97-AF65-F5344CB8AC3E}">
        <p14:creationId xmlns:p14="http://schemas.microsoft.com/office/powerpoint/2010/main" val="2288159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The good thing</a:t>
            </a:r>
            <a:r>
              <a:rPr lang="en-US" baseline="0" dirty="0"/>
              <a:t> is if you look at your long term goals, you won’t fall into the same pattern. You can become independent of the business. It’s time to focus on the BOSS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15</a:t>
            </a:fld>
            <a:endParaRPr lang="en-US"/>
          </a:p>
        </p:txBody>
      </p:sp>
    </p:spTree>
    <p:extLst>
      <p:ext uri="{BB962C8B-B14F-4D97-AF65-F5344CB8AC3E}">
        <p14:creationId xmlns:p14="http://schemas.microsoft.com/office/powerpoint/2010/main" val="973824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lgn="l">
              <a:buNone/>
            </a:pPr>
            <a:r>
              <a:rPr lang="en-US" b="1" dirty="0"/>
              <a:t>Time to Focus on the BOSS (business owner)</a:t>
            </a:r>
          </a:p>
          <a:p>
            <a:pPr marL="0" indent="0">
              <a:buNone/>
            </a:pPr>
            <a:r>
              <a:rPr lang="en-US" dirty="0"/>
              <a:t>Two goals:</a:t>
            </a:r>
          </a:p>
          <a:p>
            <a:pPr marL="457200" indent="-457200">
              <a:buFont typeface="+mj-lt"/>
              <a:buAutoNum type="arabicPeriod"/>
            </a:pPr>
            <a:r>
              <a:rPr lang="en-US" b="1" dirty="0"/>
              <a:t>Independence</a:t>
            </a:r>
            <a:r>
              <a:rPr lang="en-US" dirty="0"/>
              <a:t> - Diversification strategies which help the owner become independent of the business</a:t>
            </a:r>
          </a:p>
          <a:p>
            <a:pPr marL="457200" indent="-457200">
              <a:buFont typeface="+mj-lt"/>
              <a:buAutoNum type="arabicPeriod"/>
            </a:pPr>
            <a:r>
              <a:rPr lang="en-US" b="1" dirty="0"/>
              <a:t>Complement the Business</a:t>
            </a:r>
            <a:r>
              <a:rPr lang="en-US" dirty="0"/>
              <a:t> - Primarily benefit them individually (not other employees) with secondary benefits for the business (source of capital, key person, stay bonus)</a:t>
            </a:r>
          </a:p>
        </p:txBody>
      </p:sp>
      <p:sp>
        <p:nvSpPr>
          <p:cNvPr id="4" name="Slide Number Placeholder 3"/>
          <p:cNvSpPr>
            <a:spLocks noGrp="1"/>
          </p:cNvSpPr>
          <p:nvPr>
            <p:ph type="sldNum" sz="quarter" idx="10"/>
          </p:nvPr>
        </p:nvSpPr>
        <p:spPr/>
        <p:txBody>
          <a:bodyPr/>
          <a:lstStyle/>
          <a:p>
            <a:fld id="{026974AC-A2FF-4A35-AEE5-55413523B9CD}" type="slidenum">
              <a:rPr lang="en-US" smtClean="0"/>
              <a:t>16</a:t>
            </a:fld>
            <a:endParaRPr lang="en-US"/>
          </a:p>
        </p:txBody>
      </p:sp>
    </p:spTree>
    <p:extLst>
      <p:ext uri="{BB962C8B-B14F-4D97-AF65-F5344CB8AC3E}">
        <p14:creationId xmlns:p14="http://schemas.microsoft.com/office/powerpoint/2010/main" val="3481038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a:t>
            </a:r>
            <a:r>
              <a:rPr lang="en-US" baseline="0" dirty="0"/>
              <a:t> is a pass-through entity? These are businesses organized as sole proprietorships, partnerships, LLCs and S corporations for federal income tax purposes. </a:t>
            </a:r>
            <a:r>
              <a:rPr lang="en-US" dirty="0"/>
              <a:t>Items of income, deductions or credits retain their character as they flow from the entity to the owner's personal tax return.</a:t>
            </a:r>
            <a:r>
              <a:rPr lang="en-US" baseline="0" dirty="0"/>
              <a:t> The entities are not subject to income tax, but rather the owners are directly taxed, according to their share of the income.</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17</a:t>
            </a:fld>
            <a:endParaRPr lang="en-US"/>
          </a:p>
        </p:txBody>
      </p:sp>
    </p:spTree>
    <p:extLst>
      <p:ext uri="{BB962C8B-B14F-4D97-AF65-F5344CB8AC3E}">
        <p14:creationId xmlns:p14="http://schemas.microsoft.com/office/powerpoint/2010/main" val="3563182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Let’s take for example, Mr. Jones,</a:t>
            </a:r>
            <a:r>
              <a:rPr lang="en-US" baseline="0" dirty="0"/>
              <a:t> sole owner of Jones Enterprises, an S corporation. </a:t>
            </a:r>
          </a:p>
          <a:p>
            <a:endParaRPr lang="en-US" baseline="0" dirty="0"/>
          </a:p>
          <a:p>
            <a:r>
              <a:rPr lang="en-US" baseline="0" dirty="0"/>
              <a:t>[</a:t>
            </a:r>
            <a:r>
              <a:rPr lang="en-US" dirty="0"/>
              <a:t>Discuss Mr. Jones and the hypothetical</a:t>
            </a:r>
            <a:r>
              <a:rPr lang="en-US" baseline="0" dirty="0"/>
              <a:t> income statement.]</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18</a:t>
            </a:fld>
            <a:endParaRPr lang="en-US"/>
          </a:p>
        </p:txBody>
      </p:sp>
    </p:spTree>
    <p:extLst>
      <p:ext uri="{BB962C8B-B14F-4D97-AF65-F5344CB8AC3E}">
        <p14:creationId xmlns:p14="http://schemas.microsoft.com/office/powerpoint/2010/main" val="3230915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a:t>Salary</a:t>
            </a:r>
          </a:p>
          <a:p>
            <a:r>
              <a:rPr lang="en-US" dirty="0"/>
              <a:t>Salary is taxable income from</a:t>
            </a:r>
            <a:r>
              <a:rPr lang="en-US" baseline="0" dirty="0"/>
              <a:t> working at the business.  It is paid regularly (for example, every two weeks) and you must pay self-employment taxes and Medicare on this income.  </a:t>
            </a:r>
          </a:p>
          <a:p>
            <a:endParaRPr lang="en-US" baseline="0" dirty="0"/>
          </a:p>
          <a:p>
            <a:r>
              <a:rPr lang="en-US" baseline="0" dirty="0"/>
              <a:t>The important thing you need to remember is that the salary must be reasonable compensation. Many business owners will want to take a majority of income as a distribution because you don’t have to pay self-employment taxes on that income but the IRS states the salary must be reasonable compensation for the work done in that location.  For example, the IRS will question a chiropractor taking a salary of $25,000 with business income of $300,000.</a:t>
            </a:r>
          </a:p>
          <a:p>
            <a:endParaRPr lang="en-US" baseline="0" dirty="0"/>
          </a:p>
          <a:p>
            <a:r>
              <a:rPr lang="en-US" b="1" baseline="0" dirty="0"/>
              <a:t>Distribution</a:t>
            </a:r>
          </a:p>
          <a:p>
            <a:r>
              <a:rPr lang="en-US" dirty="0"/>
              <a:t>Distributions are also taxable but</a:t>
            </a:r>
            <a:r>
              <a:rPr lang="en-US" baseline="0" dirty="0"/>
              <a:t> the business owner doesn’t have to pay self-employment or Medicare taxes on the distribution.  Depending on the cash flow of the business, it can be annually, semi-annually or up to the discretion of the business owner.</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19</a:t>
            </a:fld>
            <a:endParaRPr lang="en-US"/>
          </a:p>
        </p:txBody>
      </p:sp>
    </p:spTree>
    <p:extLst>
      <p:ext uri="{BB962C8B-B14F-4D97-AF65-F5344CB8AC3E}">
        <p14:creationId xmlns:p14="http://schemas.microsoft.com/office/powerpoint/2010/main" val="1292437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a small business owner, you need to balance the tax consequences of the both individual and business entities.</a:t>
            </a:r>
          </a:p>
          <a:p>
            <a:endParaRPr lang="en-US" baseline="0" dirty="0"/>
          </a:p>
          <a:p>
            <a:r>
              <a:rPr lang="en-US" baseline="0" dirty="0"/>
              <a:t>The name of the tax law is the Tax Cuts and Jobs Act and it affects both individual tax rates and business entities.</a:t>
            </a:r>
          </a:p>
          <a:p>
            <a:endParaRPr lang="en-US" baseline="0" dirty="0"/>
          </a:p>
          <a:p>
            <a:r>
              <a:rPr lang="en-US" dirty="0"/>
              <a:t>Typically, business owners have two types of income</a:t>
            </a:r>
          </a:p>
          <a:p>
            <a:pPr marL="796925" lvl="1" indent="-457200">
              <a:buFont typeface="+mj-lt"/>
              <a:buAutoNum type="arabicPeriod"/>
            </a:pPr>
            <a:r>
              <a:rPr lang="en-US" dirty="0"/>
              <a:t>Salary –</a:t>
            </a:r>
            <a:r>
              <a:rPr lang="en-US" baseline="0" dirty="0"/>
              <a:t> a salary for working at the business, this is taxed as ordinary income and depends on the individual tax rates</a:t>
            </a:r>
            <a:endParaRPr lang="en-US" dirty="0"/>
          </a:p>
          <a:p>
            <a:pPr marL="796925" lvl="1" indent="-457200">
              <a:buFont typeface="+mj-lt"/>
              <a:buAutoNum type="arabicPeriod"/>
            </a:pPr>
            <a:r>
              <a:rPr lang="en-US" dirty="0"/>
              <a:t>Business Income – this</a:t>
            </a:r>
            <a:r>
              <a:rPr lang="en-US" baseline="0" dirty="0"/>
              <a:t> is different for C Corporation owner (typically taken as a dividend - taxed at capital gains rates plus the 3.8% investment income tax)  and owners of pass-through entities</a:t>
            </a:r>
            <a:endParaRPr lang="en-US" dirty="0"/>
          </a:p>
          <a:p>
            <a:endParaRPr lang="en-US" baseline="0" dirty="0"/>
          </a:p>
          <a:p>
            <a:endParaRPr lang="en-US" baseline="0" dirty="0"/>
          </a:p>
          <a:p>
            <a:r>
              <a:rPr lang="en-US" baseline="0" dirty="0"/>
              <a:t>The purpose of the presentation is to discuss each of these changes and then highlight a couple of opportunities direct for the business owner.</a:t>
            </a:r>
          </a:p>
          <a:p>
            <a:endParaRPr lang="en-US" baseline="0" dirty="0"/>
          </a:p>
          <a:p>
            <a:r>
              <a:rPr lang="en-US" baseline="0" dirty="0"/>
              <a:t>But first we need to discuss the tax law changes.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a:t>
            </a:fld>
            <a:endParaRPr lang="en-US"/>
          </a:p>
        </p:txBody>
      </p:sp>
    </p:spTree>
    <p:extLst>
      <p:ext uri="{BB962C8B-B14F-4D97-AF65-F5344CB8AC3E}">
        <p14:creationId xmlns:p14="http://schemas.microsoft.com/office/powerpoint/2010/main" val="1860145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How can</a:t>
            </a:r>
            <a:r>
              <a:rPr lang="en-US" baseline="0" dirty="0"/>
              <a:t> you, as a business owner, diversify the assets you put away for retirement?</a:t>
            </a:r>
          </a:p>
          <a:p>
            <a:endParaRPr lang="en-US" baseline="0" dirty="0"/>
          </a:p>
          <a:p>
            <a:r>
              <a:rPr lang="en-US" baseline="0" dirty="0"/>
              <a:t>The first method is to review their options with qualified plans.  Qualified plans should also be reviewed but they have some limitations for small business owners.  In general, there are two limitations.  First, because of the contribution limits, there is only so much funds they can put into the qualified plan.  In addition, qualified plans need to comply with ERISA rules and benefit most (if not all) employees of the business.  So the business owner will need to benefit employees as well themselves.</a:t>
            </a:r>
          </a:p>
          <a:p>
            <a:endParaRPr lang="en-US" baseline="0" dirty="0"/>
          </a:p>
          <a:p>
            <a:r>
              <a:rPr lang="en-US" baseline="0" dirty="0"/>
              <a:t>Next method is executive compensation strategies.  Unfortunately, for pass-through business owners, there is little tax benefit for them to utilize these strategies because they are meant to benefit employees of the business.</a:t>
            </a:r>
          </a:p>
        </p:txBody>
      </p:sp>
      <p:sp>
        <p:nvSpPr>
          <p:cNvPr id="4" name="Slide Number Placeholder 3"/>
          <p:cNvSpPr>
            <a:spLocks noGrp="1"/>
          </p:cNvSpPr>
          <p:nvPr>
            <p:ph type="sldNum" sz="quarter" idx="10"/>
          </p:nvPr>
        </p:nvSpPr>
        <p:spPr/>
        <p:txBody>
          <a:bodyPr/>
          <a:lstStyle/>
          <a:p>
            <a:fld id="{026974AC-A2FF-4A35-AEE5-55413523B9CD}" type="slidenum">
              <a:rPr lang="en-US" smtClean="0"/>
              <a:t>20</a:t>
            </a:fld>
            <a:endParaRPr lang="en-US"/>
          </a:p>
        </p:txBody>
      </p:sp>
    </p:spTree>
    <p:extLst>
      <p:ext uri="{BB962C8B-B14F-4D97-AF65-F5344CB8AC3E}">
        <p14:creationId xmlns:p14="http://schemas.microsoft.com/office/powerpoint/2010/main" val="3675842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26974AC-A2FF-4A35-AEE5-55413523B9CD}" type="slidenum">
              <a:rPr lang="en-US" smtClean="0"/>
              <a:t>21</a:t>
            </a:fld>
            <a:endParaRPr lang="en-US"/>
          </a:p>
        </p:txBody>
      </p:sp>
    </p:spTree>
    <p:extLst>
      <p:ext uri="{BB962C8B-B14F-4D97-AF65-F5344CB8AC3E}">
        <p14:creationId xmlns:p14="http://schemas.microsoft.com/office/powerpoint/2010/main" val="33337676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Two benefits with one product (life insurance):</a:t>
            </a:r>
          </a:p>
          <a:p>
            <a:pPr marL="854075" lvl="1" indent="-457200">
              <a:buFont typeface="+mj-lt"/>
              <a:buAutoNum type="arabicPeriod"/>
            </a:pPr>
            <a:r>
              <a:rPr lang="en-US" b="1" dirty="0"/>
              <a:t>Death benefit </a:t>
            </a:r>
            <a:r>
              <a:rPr lang="en-US" dirty="0"/>
              <a:t>– income tax-free benefit for:</a:t>
            </a:r>
          </a:p>
          <a:p>
            <a:pPr marL="1311275" lvl="2" indent="-457200">
              <a:buFont typeface="+mj-lt"/>
              <a:buAutoNum type="arabicPeriod"/>
            </a:pPr>
            <a:r>
              <a:rPr lang="en-US" dirty="0"/>
              <a:t>Business - key person coverage &amp; stay bonus</a:t>
            </a:r>
          </a:p>
          <a:p>
            <a:pPr marL="1311275" lvl="2" indent="-457200">
              <a:buFont typeface="+mj-lt"/>
              <a:buAutoNum type="arabicPeriod"/>
            </a:pPr>
            <a:r>
              <a:rPr lang="en-US" dirty="0"/>
              <a:t>Personal - income replacement &amp; legacy needs</a:t>
            </a:r>
          </a:p>
          <a:p>
            <a:pPr marL="854075" lvl="1" indent="-457200">
              <a:buFont typeface="+mj-lt"/>
              <a:buAutoNum type="arabicPeriod"/>
            </a:pPr>
            <a:r>
              <a:rPr lang="en-US" b="1" dirty="0"/>
              <a:t>Cash value </a:t>
            </a:r>
            <a:r>
              <a:rPr lang="en-US" dirty="0"/>
              <a:t>- income tax-advantaged access to policy through loans</a:t>
            </a:r>
            <a:r>
              <a:rPr lang="en-US" baseline="0" dirty="0"/>
              <a:t> and withdrawals. </a:t>
            </a:r>
            <a:r>
              <a:rPr lang="en-US" dirty="0"/>
              <a:t>for:</a:t>
            </a:r>
          </a:p>
          <a:p>
            <a:pPr marL="1311275" lvl="2" indent="-457200">
              <a:buFont typeface="+mj-lt"/>
              <a:buAutoNum type="arabicPeriod"/>
            </a:pPr>
            <a:r>
              <a:rPr lang="en-US" dirty="0"/>
              <a:t>Business  - source of capital in the event of a downturn &amp; opportunity reserve for special opportunities</a:t>
            </a:r>
          </a:p>
          <a:p>
            <a:pPr marL="1311275" lvl="2" indent="-457200">
              <a:buFont typeface="+mj-lt"/>
              <a:buAutoNum type="arabicPeriod"/>
            </a:pPr>
            <a:r>
              <a:rPr lang="en-US" dirty="0"/>
              <a:t>Personal - income in the event of a disability &amp; supplemental retirement income </a:t>
            </a:r>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22</a:t>
            </a:fld>
            <a:endParaRPr lang="en-US"/>
          </a:p>
        </p:txBody>
      </p:sp>
    </p:spTree>
    <p:extLst>
      <p:ext uri="{BB962C8B-B14F-4D97-AF65-F5344CB8AC3E}">
        <p14:creationId xmlns:p14="http://schemas.microsoft.com/office/powerpoint/2010/main" val="2119400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slide to introduce</a:t>
            </a:r>
            <a:r>
              <a:rPr lang="en-US" baseline="0" dirty="0"/>
              <a:t>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23</a:t>
            </a:fld>
            <a:endParaRPr lang="en-US"/>
          </a:p>
        </p:txBody>
      </p:sp>
    </p:spTree>
    <p:extLst>
      <p:ext uri="{BB962C8B-B14F-4D97-AF65-F5344CB8AC3E}">
        <p14:creationId xmlns:p14="http://schemas.microsoft.com/office/powerpoint/2010/main" val="3666299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r>
              <a:rPr lang="en-US" dirty="0"/>
              <a:t>Purchases a permanent cash value life insurance policy</a:t>
            </a:r>
          </a:p>
          <a:p>
            <a:r>
              <a:rPr lang="en-US" dirty="0"/>
              <a:t>Funded as a maximum accumulation with an additional term policy for extra death benefit</a:t>
            </a:r>
          </a:p>
          <a:p>
            <a:r>
              <a:rPr lang="en-US" dirty="0"/>
              <a:t>Death benefit</a:t>
            </a:r>
          </a:p>
          <a:p>
            <a:pPr lvl="1"/>
            <a:r>
              <a:rPr lang="en-US" dirty="0"/>
              <a:t>Protection for his family if something happens to him</a:t>
            </a:r>
          </a:p>
          <a:p>
            <a:pPr lvl="1"/>
            <a:r>
              <a:rPr lang="en-US" dirty="0"/>
              <a:t>Key person coverage for his spouse to use to help maintain the operation of the business upon his death – flexibility to put money into the business, instead of out of the business</a:t>
            </a:r>
          </a:p>
          <a:p>
            <a:r>
              <a:rPr lang="en-US" dirty="0"/>
              <a:t>Cash value</a:t>
            </a:r>
          </a:p>
          <a:p>
            <a:pPr lvl="1"/>
            <a:r>
              <a:rPr lang="en-US" dirty="0"/>
              <a:t>Capital for business downturn or opportunity reserve</a:t>
            </a:r>
          </a:p>
          <a:p>
            <a:pPr lvl="1"/>
            <a:r>
              <a:rPr lang="en-US" dirty="0"/>
              <a:t>Supplemental income for disability coverage or retirement</a:t>
            </a:r>
          </a:p>
          <a:p>
            <a:endParaRPr lang="en-US" dirty="0"/>
          </a:p>
          <a:p>
            <a:endParaRPr lang="en-US" dirty="0"/>
          </a:p>
          <a:p>
            <a:r>
              <a:rPr lang="en-US" dirty="0"/>
              <a:t>What’s an Opportunity</a:t>
            </a:r>
            <a:r>
              <a:rPr lang="en-US" baseline="0" dirty="0"/>
              <a:t> Reserve? Well, it’s just that – money set aside in some fashion, in this case cash value, that would come in handy given the right opportunity. </a:t>
            </a:r>
          </a:p>
          <a:p>
            <a:endParaRPr lang="en-US" baseline="0" dirty="0"/>
          </a:p>
          <a:p>
            <a:r>
              <a:rPr lang="en-US" b="1" baseline="0" dirty="0"/>
              <a:t>Potential Asset Protections</a:t>
            </a:r>
          </a:p>
          <a:p>
            <a:r>
              <a:rPr lang="en-US" b="0" baseline="0" dirty="0"/>
              <a:t>In some states, life insurance is a protected asset from future creditors.  Because of state differences in asset protection laws, you need to check with an attorney licensed in the state your client resides to see if it is a protect asset.</a:t>
            </a:r>
          </a:p>
          <a:p>
            <a:endParaRPr lang="en-US" b="0" baseline="0" dirty="0"/>
          </a:p>
          <a:p>
            <a:r>
              <a:rPr lang="en-US" b="1" baseline="0" dirty="0"/>
              <a:t>Protects the Business Value for the Family</a:t>
            </a:r>
          </a:p>
          <a:p>
            <a:r>
              <a:rPr lang="en-US" b="0" baseline="0" dirty="0"/>
              <a:t>Since the death benefit is paid to your family, it can be a way for you to protect the value of business with a death benefit equaling the value of the business.</a:t>
            </a:r>
            <a:endParaRPr lang="en-US" b="0" dirty="0"/>
          </a:p>
        </p:txBody>
      </p:sp>
      <p:sp>
        <p:nvSpPr>
          <p:cNvPr id="4" name="Slide Number Placeholder 3"/>
          <p:cNvSpPr>
            <a:spLocks noGrp="1"/>
          </p:cNvSpPr>
          <p:nvPr>
            <p:ph type="sldNum" sz="quarter" idx="10"/>
          </p:nvPr>
        </p:nvSpPr>
        <p:spPr/>
        <p:txBody>
          <a:bodyPr/>
          <a:lstStyle/>
          <a:p>
            <a:fld id="{026974AC-A2FF-4A35-AEE5-55413523B9CD}" type="slidenum">
              <a:rPr lang="en-US" smtClean="0"/>
              <a:t>24</a:t>
            </a:fld>
            <a:endParaRPr lang="en-US"/>
          </a:p>
        </p:txBody>
      </p:sp>
    </p:spTree>
    <p:extLst>
      <p:ext uri="{BB962C8B-B14F-4D97-AF65-F5344CB8AC3E}">
        <p14:creationId xmlns:p14="http://schemas.microsoft.com/office/powerpoint/2010/main" val="1367126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slide to introduce</a:t>
            </a:r>
            <a:r>
              <a:rPr lang="en-US" baseline="0" dirty="0"/>
              <a:t>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25</a:t>
            </a:fld>
            <a:endParaRPr lang="en-US"/>
          </a:p>
        </p:txBody>
      </p:sp>
    </p:spTree>
    <p:extLst>
      <p:ext uri="{BB962C8B-B14F-4D97-AF65-F5344CB8AC3E}">
        <p14:creationId xmlns:p14="http://schemas.microsoft.com/office/powerpoint/2010/main" val="1769108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r>
              <a:rPr lang="en-US" dirty="0"/>
              <a:t>Purchases a personally-owned permanent cash value life insurance policy funded for maximum</a:t>
            </a:r>
            <a:r>
              <a:rPr lang="en-US" baseline="0" dirty="0"/>
              <a:t> death benefit coverage.</a:t>
            </a:r>
            <a:endParaRPr lang="en-US" dirty="0"/>
          </a:p>
          <a:p>
            <a:endParaRPr lang="en-US" dirty="0"/>
          </a:p>
          <a:p>
            <a:r>
              <a:rPr lang="en-US" dirty="0"/>
              <a:t>Funded with the tax</a:t>
            </a:r>
            <a:r>
              <a:rPr lang="en-US" baseline="0" dirty="0"/>
              <a:t> savings from the Tax Cuts and Jobs Act and possibly the QBI 20% deduction for small businesses.</a:t>
            </a:r>
          </a:p>
          <a:p>
            <a:endParaRPr lang="en-US" baseline="0" dirty="0"/>
          </a:p>
          <a:p>
            <a:r>
              <a:rPr lang="en-US" baseline="0" dirty="0"/>
              <a:t>If more death benefit is needed then term insurance can be used to dial up the death benefit coverage for a period of time.</a:t>
            </a:r>
          </a:p>
          <a:p>
            <a:endParaRPr lang="en-US" baseline="0" dirty="0"/>
          </a:p>
          <a:p>
            <a:r>
              <a:rPr lang="en-US" b="1" baseline="0" dirty="0"/>
              <a:t>Potential Asset Protections</a:t>
            </a:r>
          </a:p>
          <a:p>
            <a:r>
              <a:rPr lang="en-US" b="0" baseline="0" dirty="0"/>
              <a:t>In some states, life insurance is a protected asset from future creditors.  Because of state differences in asset protection laws, you need to check with an attorney licensed in the state you reside to see if it is a protected asset</a:t>
            </a:r>
          </a:p>
          <a:p>
            <a:endParaRPr lang="en-US" baseline="0" dirty="0"/>
          </a:p>
          <a:p>
            <a:r>
              <a:rPr lang="en-US" b="1" baseline="0" dirty="0"/>
              <a:t>Key person and stay bonus</a:t>
            </a:r>
          </a:p>
          <a:p>
            <a:r>
              <a:rPr lang="en-US" b="0" baseline="0" dirty="0"/>
              <a:t>Since the death benefit is paid to the spouse of the business owner, he/she can utilize a portion of the death benefit for key person and/or stay bonus protection for the business.  Since the need will not be known unless the business owner died, the personally owned contract provides benefit on how much coverage for business needs they will need at that time.</a:t>
            </a:r>
          </a:p>
          <a:p>
            <a:endParaRPr lang="en-US" b="0" baseline="0" dirty="0"/>
          </a:p>
          <a:p>
            <a:r>
              <a:rPr lang="en-US" b="1" baseline="0" dirty="0"/>
              <a:t>Chronic Illness</a:t>
            </a:r>
          </a:p>
          <a:p>
            <a:r>
              <a:rPr lang="en-US" b="0" baseline="0" dirty="0"/>
              <a:t>If one of your concerns is coverage for a chronic illness, then review using a chronic illness rider to help cover those needs.</a:t>
            </a:r>
          </a:p>
        </p:txBody>
      </p:sp>
      <p:sp>
        <p:nvSpPr>
          <p:cNvPr id="4" name="Slide Number Placeholder 3"/>
          <p:cNvSpPr>
            <a:spLocks noGrp="1"/>
          </p:cNvSpPr>
          <p:nvPr>
            <p:ph type="sldNum" sz="quarter" idx="10"/>
          </p:nvPr>
        </p:nvSpPr>
        <p:spPr/>
        <p:txBody>
          <a:bodyPr/>
          <a:lstStyle/>
          <a:p>
            <a:fld id="{026974AC-A2FF-4A35-AEE5-55413523B9CD}" type="slidenum">
              <a:rPr lang="en-US" smtClean="0"/>
              <a:t>26</a:t>
            </a:fld>
            <a:endParaRPr lang="en-US"/>
          </a:p>
        </p:txBody>
      </p:sp>
    </p:spTree>
    <p:extLst>
      <p:ext uri="{BB962C8B-B14F-4D97-AF65-F5344CB8AC3E}">
        <p14:creationId xmlns:p14="http://schemas.microsoft.com/office/powerpoint/2010/main" val="14780775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the slide</a:t>
            </a:r>
            <a:r>
              <a:rPr lang="en-US" baseline="0" dirty="0"/>
              <a:t> to introduce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27</a:t>
            </a:fld>
            <a:endParaRPr lang="en-US"/>
          </a:p>
        </p:txBody>
      </p:sp>
    </p:spTree>
    <p:extLst>
      <p:ext uri="{BB962C8B-B14F-4D97-AF65-F5344CB8AC3E}">
        <p14:creationId xmlns:p14="http://schemas.microsoft.com/office/powerpoint/2010/main" val="3684296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Purchases a permanent cash value survivorship (second-to-die) life insurance policy covering him and his spouse that will be personally owned.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Funded with the tax</a:t>
            </a:r>
            <a:r>
              <a:rPr lang="en-US" baseline="0" dirty="0"/>
              <a:t> savings from the Tax Cuts and Jobs Act and possibly the Qualified Business Income 20% deduction for small businesses.</a:t>
            </a:r>
          </a:p>
          <a:p>
            <a:endParaRPr lang="en-US" dirty="0"/>
          </a:p>
          <a:p>
            <a:r>
              <a:rPr lang="en-US" dirty="0"/>
              <a:t>By</a:t>
            </a:r>
            <a:r>
              <a:rPr lang="en-US" baseline="0" dirty="0"/>
              <a:t> utilizing a Premium Deposit Account (PDA), one is able to fund it with a lump sum amount without MECing the contract.</a:t>
            </a:r>
          </a:p>
          <a:p>
            <a:r>
              <a:rPr lang="en-US" baseline="0" dirty="0"/>
              <a:t>[Speaker: since this is a client presentation, make sure to devote an amount of time explaining MEC and premium deposit accounts]</a:t>
            </a:r>
          </a:p>
          <a:p>
            <a:endParaRPr lang="en-US" baseline="0" dirty="0"/>
          </a:p>
          <a:p>
            <a:r>
              <a:rPr lang="en-US" baseline="0" dirty="0"/>
              <a:t>You may want to protect some of the gains from the market. Index crediting via indexed accounts offers a guaranteed floor protecting your policy’s cash value from negative crediting due to market-based losses.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addition, you may desire to use your tax savings today to fund a tax advantaged asset because you are assuming there will be higher income taxes in the future</a:t>
            </a:r>
            <a:endParaRPr lang="en-US" dirty="0"/>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28</a:t>
            </a:fld>
            <a:endParaRPr lang="en-US"/>
          </a:p>
        </p:txBody>
      </p:sp>
    </p:spTree>
    <p:extLst>
      <p:ext uri="{BB962C8B-B14F-4D97-AF65-F5344CB8AC3E}">
        <p14:creationId xmlns:p14="http://schemas.microsoft.com/office/powerpoint/2010/main" val="8709129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29</a:t>
            </a:fld>
            <a:endParaRPr lang="en-US"/>
          </a:p>
        </p:txBody>
      </p:sp>
    </p:spTree>
    <p:extLst>
      <p:ext uri="{BB962C8B-B14F-4D97-AF65-F5344CB8AC3E}">
        <p14:creationId xmlns:p14="http://schemas.microsoft.com/office/powerpoint/2010/main" val="342678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First let’s discuss the individual changes from the Tax Cuts and Jobs Act.</a:t>
            </a:r>
          </a:p>
        </p:txBody>
      </p:sp>
      <p:sp>
        <p:nvSpPr>
          <p:cNvPr id="4" name="Slide Number Placeholder 3"/>
          <p:cNvSpPr>
            <a:spLocks noGrp="1"/>
          </p:cNvSpPr>
          <p:nvPr>
            <p:ph type="sldNum" sz="quarter" idx="10"/>
          </p:nvPr>
        </p:nvSpPr>
        <p:spPr/>
        <p:txBody>
          <a:bodyPr/>
          <a:lstStyle/>
          <a:p>
            <a:fld id="{026974AC-A2FF-4A35-AEE5-55413523B9CD}" type="slidenum">
              <a:rPr lang="en-US" smtClean="0"/>
              <a:t>3</a:t>
            </a:fld>
            <a:endParaRPr lang="en-US"/>
          </a:p>
        </p:txBody>
      </p:sp>
    </p:spTree>
    <p:extLst>
      <p:ext uri="{BB962C8B-B14F-4D97-AF65-F5344CB8AC3E}">
        <p14:creationId xmlns:p14="http://schemas.microsoft.com/office/powerpoint/2010/main" val="2298023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13F742-EBA5-8E45-91F8-51E8BF0781BA}" type="slidenum">
              <a:rPr lang="en-US" smtClean="0"/>
              <a:t>30</a:t>
            </a:fld>
            <a:endParaRPr lang="en-US"/>
          </a:p>
        </p:txBody>
      </p:sp>
    </p:spTree>
    <p:extLst>
      <p:ext uri="{BB962C8B-B14F-4D97-AF65-F5344CB8AC3E}">
        <p14:creationId xmlns:p14="http://schemas.microsoft.com/office/powerpoint/2010/main" val="4070121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aseline="0" dirty="0"/>
              <a:t>The biggest change from the Tax Cut and Jobs Act is the reduction of federal income tax rates.  This is the big opportunity for those married filing jointly couple around $150,000 to $340,000.  For some families it is a 9% difference in the federal tax rate.</a:t>
            </a:r>
          </a:p>
          <a:p>
            <a:endParaRPr lang="en-US" baseline="0" dirty="0"/>
          </a:p>
          <a:p>
            <a:r>
              <a:rPr lang="en-US" baseline="0" dirty="0"/>
              <a:t>You may have more disposable income and may wish to channel these savings into retirement or estate planning strategies.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4</a:t>
            </a:fld>
            <a:endParaRPr lang="en-US"/>
          </a:p>
        </p:txBody>
      </p:sp>
    </p:spTree>
    <p:extLst>
      <p:ext uri="{BB962C8B-B14F-4D97-AF65-F5344CB8AC3E}">
        <p14:creationId xmlns:p14="http://schemas.microsoft.com/office/powerpoint/2010/main" val="1605747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Another</a:t>
            </a:r>
            <a:r>
              <a:rPr lang="en-US" baseline="0" dirty="0"/>
              <a:t> big change is the doubling of the standard deduction.  Single taxpayers up to $14,600 and Married Filing Jointly it is $25,900.</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5</a:t>
            </a:fld>
            <a:endParaRPr lang="en-US"/>
          </a:p>
        </p:txBody>
      </p:sp>
    </p:spTree>
    <p:extLst>
      <p:ext uri="{BB962C8B-B14F-4D97-AF65-F5344CB8AC3E}">
        <p14:creationId xmlns:p14="http://schemas.microsoft.com/office/powerpoint/2010/main" val="3699657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85000" lnSpcReduction="20000"/>
          </a:bodyPr>
          <a:lstStyle/>
          <a:p>
            <a:r>
              <a:rPr lang="en-US" sz="1200" b="1" i="0" u="none" strike="noStrike" kern="1200" baseline="0" dirty="0">
                <a:solidFill>
                  <a:schemeClr val="tx1"/>
                </a:solidFill>
                <a:latin typeface="+mn-lt"/>
                <a:ea typeface="+mn-ea"/>
                <a:cs typeface="+mn-cs"/>
              </a:rPr>
              <a:t>Re-characterization of Roth IRAs eliminated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Re-characterization of Roth conversions have been repealed. Currently, an individual may decide to convert traditional IRA assets into a Roth IRA to create tax-free distributions at retirement. To do so, the individual pays income tax today on the amount to be converted into a Roth. If circumstances change, an individual has the option to “re-characterize” the Roth back into an IRA and undo the transaction. This option ceased to be available beginning in 2018. The repeal only impacts re-characterizations of conversions. Individuals will still be permitted to re-characterize an annual contribution between traditional and Roth IRAs.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529 Plans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Distributions from a 529 plan can be made for “qualified higher education expenses”. Prior to the Act, qualified higher education expenses excluded tuition for elementary and secondary schools. The Act expands the use of 529 plan funds to include tuition for elementary and secondary schools up to $10,000 per beneficiary from all 529 plans. This provision is not subject to sunset (please explain what “sunset” means if you think your</a:t>
            </a:r>
            <a:r>
              <a:rPr lang="en-US" sz="1200" b="0" i="0" u="none" strike="noStrike" kern="1200" dirty="0">
                <a:solidFill>
                  <a:schemeClr val="tx1"/>
                </a:solidFill>
                <a:latin typeface="+mn-lt"/>
                <a:ea typeface="+mn-ea"/>
                <a:cs typeface="+mn-cs"/>
              </a:rPr>
              <a:t> audience will have difficulty applying the imagery to the conversation)</a:t>
            </a:r>
            <a:r>
              <a:rPr lang="en-US" sz="1200" b="0" i="0" u="none" strike="noStrike" kern="1200" baseline="0" dirty="0">
                <a:solidFill>
                  <a:schemeClr val="tx1"/>
                </a:solidFill>
                <a:latin typeface="+mn-lt"/>
                <a:ea typeface="+mn-ea"/>
                <a:cs typeface="+mn-cs"/>
              </a:rPr>
              <a:t>.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Alimony Changes</a:t>
            </a:r>
          </a:p>
          <a:p>
            <a:r>
              <a:rPr lang="en-US" sz="1200" b="0" i="0" u="none" strike="noStrike" kern="1200" baseline="0" dirty="0">
                <a:solidFill>
                  <a:schemeClr val="tx1"/>
                </a:solidFill>
                <a:latin typeface="+mn-lt"/>
                <a:ea typeface="+mn-ea"/>
                <a:cs typeface="+mn-cs"/>
              </a:rPr>
              <a:t>Starting after 12/31/2018, divorcing spouses are no longer able to deduct their alimony payments.</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State and local tax deduction limited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Individual taxpayers may claim an itemized deduction of up to $10,000 (MFJ) for the aggregate of state and local property taxes, state and local income taxes, war profits, and excess profits taxes, and state and local sales taxes paid in lieu of income taxes. Foreign property taxes may not be deducted, unless they are incurred in a trade or business. Individuals carrying on a trade or business will be allowed to deduct state, local and foreign property taxes and state and local sales taxes. </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Mortgage interest deduction limited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deduction for mortgage interest is now limited to indebtedness of up to $750,000 ($375,000 for Married Filing Separately), effective for debt incurred after Dec. 15, 2017. </a:t>
            </a:r>
            <a:endParaRPr lang="en-US" sz="1200" b="1" i="0" u="none" strike="noStrike" kern="1200" baseline="0" dirty="0">
              <a:solidFill>
                <a:schemeClr val="tx1"/>
              </a:solidFill>
              <a:latin typeface="+mn-lt"/>
              <a:ea typeface="+mn-ea"/>
              <a:cs typeface="+mn-cs"/>
            </a:endParaRP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Charitable deduction limitation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deductible limit for cash contributions to qualified charities increases from 50% to 60%. Contributions above the limit are generally allowed to be carried forward for up to five years. </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6</a:t>
            </a:fld>
            <a:endParaRPr lang="en-US"/>
          </a:p>
        </p:txBody>
      </p:sp>
    </p:spTree>
    <p:extLst>
      <p:ext uri="{BB962C8B-B14F-4D97-AF65-F5344CB8AC3E}">
        <p14:creationId xmlns:p14="http://schemas.microsoft.com/office/powerpoint/2010/main" val="307696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Estate and gift tax exclusion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Act increases the federal estate and gift unified exclusion amount per individual from $5.6 million to $13.61 million for decedents dying or gifts made after December 31, 2017 and before January 1, 2026. </a:t>
            </a:r>
          </a:p>
          <a:p>
            <a:r>
              <a:rPr lang="en-US" sz="1200" b="1" i="0" u="none" strike="noStrike" kern="1200" baseline="0" dirty="0">
                <a:solidFill>
                  <a:schemeClr val="tx1"/>
                </a:solidFill>
                <a:latin typeface="+mn-lt"/>
                <a:ea typeface="+mn-ea"/>
                <a:cs typeface="+mn-cs"/>
              </a:rPr>
              <a:t>Generation-skipping transfer tax exclusion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generation-skipping transfer tax exclusion increased to $13.61 million.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One important note is TCJA retains the step-up in basis for assets passing through a decedent’s estate at death.</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7</a:t>
            </a:fld>
            <a:endParaRPr lang="en-US"/>
          </a:p>
        </p:txBody>
      </p:sp>
    </p:spTree>
    <p:extLst>
      <p:ext uri="{BB962C8B-B14F-4D97-AF65-F5344CB8AC3E}">
        <p14:creationId xmlns:p14="http://schemas.microsoft.com/office/powerpoint/2010/main" val="393069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Next, let’s discuss the business</a:t>
            </a:r>
            <a:r>
              <a:rPr lang="en-US" baseline="0" dirty="0"/>
              <a:t> </a:t>
            </a:r>
            <a:r>
              <a:rPr lang="en-US" dirty="0"/>
              <a:t>changes from the Tax Cuts and Jobs Act.</a:t>
            </a:r>
          </a:p>
        </p:txBody>
      </p:sp>
      <p:sp>
        <p:nvSpPr>
          <p:cNvPr id="4" name="Slide Number Placeholder 3"/>
          <p:cNvSpPr>
            <a:spLocks noGrp="1"/>
          </p:cNvSpPr>
          <p:nvPr>
            <p:ph type="sldNum" sz="quarter" idx="10"/>
          </p:nvPr>
        </p:nvSpPr>
        <p:spPr/>
        <p:txBody>
          <a:bodyPr/>
          <a:lstStyle/>
          <a:p>
            <a:fld id="{026974AC-A2FF-4A35-AEE5-55413523B9CD}" type="slidenum">
              <a:rPr lang="en-US" smtClean="0"/>
              <a:t>8</a:t>
            </a:fld>
            <a:endParaRPr lang="en-US"/>
          </a:p>
        </p:txBody>
      </p:sp>
    </p:spTree>
    <p:extLst>
      <p:ext uri="{BB962C8B-B14F-4D97-AF65-F5344CB8AC3E}">
        <p14:creationId xmlns:p14="http://schemas.microsoft.com/office/powerpoint/2010/main" val="180243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i="0" u="none" strike="noStrike" kern="1200" baseline="0" dirty="0">
                <a:solidFill>
                  <a:schemeClr val="tx1"/>
                </a:solidFill>
                <a:latin typeface="+mn-lt"/>
                <a:ea typeface="+mn-ea"/>
                <a:cs typeface="+mn-cs"/>
              </a:rPr>
              <a:t>C</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Corporate tax law changes</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For tax years beginning January 1, 2018 and later, the statutory C corporation tax rate reduced from a maximum of 35% to a flat rate of 21%. </a:t>
            </a:r>
          </a:p>
          <a:p>
            <a:r>
              <a:rPr lang="en-US" sz="1200" b="0" i="0" u="none" strike="noStrike" kern="1200" baseline="0" dirty="0">
                <a:solidFill>
                  <a:schemeClr val="tx1"/>
                </a:solidFill>
                <a:latin typeface="+mn-lt"/>
                <a:ea typeface="+mn-ea"/>
                <a:cs typeface="+mn-cs"/>
              </a:rPr>
              <a:t>The Corporate Alternative Minimum Tax (CAMT) has been repealed. Prior to the Tax Cuts and Jobs Act, corporations were subject to the Alternative Minimum Tax, a separate determination of an entity’s tax liability. Every corporation was required to calculate their taxes at the corporate income tax regime and the CAMT, ultimately paying the higher tax. The purpose of the CAMT was to ensure all corporations paid some tax by limiting or eliminating certain deductions. </a:t>
            </a:r>
          </a:p>
          <a:p>
            <a:r>
              <a:rPr lang="en-US" sz="1200" b="0" i="0" u="none" strike="noStrike" kern="1200" baseline="0" dirty="0">
                <a:solidFill>
                  <a:schemeClr val="tx1"/>
                </a:solidFill>
                <a:latin typeface="+mn-lt"/>
                <a:ea typeface="+mn-ea"/>
                <a:cs typeface="+mn-cs"/>
              </a:rPr>
              <a:t>Taxpayers with prior year CAMT credit can continue to offset regular tax liability prior to 2024. Prior year CAMT credit is refundable up to 50% of remaining credits.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you are a C Corporation owner, you have two types of taxable income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Salary</a:t>
            </a:r>
          </a:p>
          <a:p>
            <a:r>
              <a:rPr lang="en-US" sz="1200" b="0" i="0" u="none" strike="noStrike" kern="1200" baseline="0" dirty="0">
                <a:solidFill>
                  <a:schemeClr val="tx1"/>
                </a:solidFill>
                <a:latin typeface="+mn-lt"/>
                <a:ea typeface="+mn-ea"/>
                <a:cs typeface="+mn-cs"/>
              </a:rPr>
              <a:t>This salary from working at the business.  This taxed at the individual income tax brackets.  Depending on your household income, you may see an income tax decrease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Income from the Business</a:t>
            </a:r>
          </a:p>
          <a:p>
            <a:r>
              <a:rPr lang="en-US" dirty="0"/>
              <a:t>Here is where there is a double taxation.  First tax is on the corporate</a:t>
            </a:r>
            <a:r>
              <a:rPr lang="en-US" baseline="0" dirty="0"/>
              <a:t> income.  The tax law cut the income tax rates for corporations to a flat 21%.  Next, when the corporation pays out the income to the business owners it is typical considered a dividend and is taxed at capital gains tax rate with a potential 3.8% investment income tax.</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9</a:t>
            </a:fld>
            <a:endParaRPr lang="en-US"/>
          </a:p>
        </p:txBody>
      </p:sp>
    </p:spTree>
    <p:extLst>
      <p:ext uri="{BB962C8B-B14F-4D97-AF65-F5344CB8AC3E}">
        <p14:creationId xmlns:p14="http://schemas.microsoft.com/office/powerpoint/2010/main" val="9949087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5227"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494632245"/>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69680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40/45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29398"/>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076361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24/28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75288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85832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196137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24/28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17043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89928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972456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401300" cy="960120"/>
          </a:xfrm>
        </p:spPr>
        <p:txBody>
          <a:bodyPr>
            <a:noAutofit/>
          </a:bodyPr>
          <a:lstStyle>
            <a:lvl1pPr>
              <a:defRPr/>
            </a:lvl1pPr>
          </a:lstStyle>
          <a:p>
            <a:r>
              <a:rPr lang="en-US" dirty="0"/>
              <a:t>Headline 30/31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3616207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296573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6968"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6968"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6968"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6968"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6968"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6968"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6968"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1454904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2967352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09507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30/31</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73908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48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35169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06022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82599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488061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204599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2368297"/>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1554480"/>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314065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378027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25">
            <a:extLst>
              <a:ext uri="{28A0092B-C50C-407E-A947-70E740481C1C}">
                <a14:useLocalDpi xmlns:a14="http://schemas.microsoft.com/office/drawing/2010/main" val="0"/>
              </a:ext>
            </a:extLst>
          </a:blip>
          <a:srcRect t="-1" r="76526" b="12270"/>
          <a:stretch/>
        </p:blipFill>
        <p:spPr>
          <a:xfrm>
            <a:off x="457200" y="457200"/>
            <a:ext cx="383458" cy="331839"/>
          </a:xfrm>
          <a:prstGeom prst="rect">
            <a:avLst/>
          </a:prstGeom>
        </p:spPr>
      </p:pic>
    </p:spTree>
    <p:extLst>
      <p:ext uri="{BB962C8B-B14F-4D97-AF65-F5344CB8AC3E}">
        <p14:creationId xmlns:p14="http://schemas.microsoft.com/office/powerpoint/2010/main" val="33324220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 id="2147483744" r:id="rId21"/>
    <p:sldLayoutId id="2147483745" r:id="rId22"/>
    <p:sldLayoutId id="2147483746" r:id="rId23"/>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2">
          <p15:clr>
            <a:srgbClr val="F26B43"/>
          </p15:clr>
        </p15:guide>
        <p15:guide id="4" orient="horz" pos="288">
          <p15:clr>
            <a:srgbClr val="F26B43"/>
          </p15:clr>
        </p15:guide>
        <p15:guide id="5" orient="horz" pos="912">
          <p15:clr>
            <a:srgbClr val="F26B43"/>
          </p15:clr>
        </p15:guide>
        <p15:guide id="6" orient="horz" pos="1536">
          <p15:clr>
            <a:srgbClr val="F26B43"/>
          </p15:clr>
        </p15:guide>
        <p15:guide id="7" orient="horz" pos="2160">
          <p15:clr>
            <a:srgbClr val="F26B43"/>
          </p15:clr>
        </p15:guide>
        <p15:guide id="8" orient="horz" pos="2784">
          <p15:clr>
            <a:srgbClr val="F26B43"/>
          </p15:clr>
        </p15:guide>
        <p15:guide id="9" orient="horz" pos="3408">
          <p15:clr>
            <a:srgbClr val="F26B43"/>
          </p15:clr>
        </p15:guide>
        <p15:guide id="10" orient="horz" pos="4128">
          <p15:clr>
            <a:srgbClr val="F26B43"/>
          </p15:clr>
        </p15:guide>
        <p15:guide id="12" orient="horz" pos="4320">
          <p15:clr>
            <a:srgbClr val="F26B43"/>
          </p15:clr>
        </p15:guide>
        <p15:guide id="15" pos="552">
          <p15:clr>
            <a:srgbClr val="F26B43"/>
          </p15:clr>
        </p15:guide>
        <p15:guide id="16" pos="1024">
          <p15:clr>
            <a:srgbClr val="F26B43"/>
          </p15:clr>
        </p15:guide>
        <p15:guide id="17" pos="1120">
          <p15:clr>
            <a:srgbClr val="F26B43"/>
          </p15:clr>
        </p15:guide>
        <p15:guide id="18" pos="1584">
          <p15:clr>
            <a:srgbClr val="F26B43"/>
          </p15:clr>
        </p15:guide>
        <p15:guide id="19" pos="1680">
          <p15:clr>
            <a:srgbClr val="F26B43"/>
          </p15:clr>
        </p15:guide>
        <p15:guide id="20" pos="2136">
          <p15:clr>
            <a:srgbClr val="F26B43"/>
          </p15:clr>
        </p15:guide>
        <p15:guide id="21" pos="2232">
          <p15:clr>
            <a:srgbClr val="F26B43"/>
          </p15:clr>
        </p15:guide>
        <p15:guide id="22" pos="2688">
          <p15:clr>
            <a:srgbClr val="F26B43"/>
          </p15:clr>
        </p15:guide>
        <p15:guide id="23" pos="3232">
          <p15:clr>
            <a:srgbClr val="F26B43"/>
          </p15:clr>
        </p15:guide>
        <p15:guide id="24" pos="3328">
          <p15:clr>
            <a:srgbClr val="F26B43"/>
          </p15:clr>
        </p15:guide>
        <p15:guide id="25" pos="3792">
          <p15:clr>
            <a:srgbClr val="F26B43"/>
          </p15:clr>
        </p15:guide>
        <p15:guide id="26" pos="3888">
          <p15:clr>
            <a:srgbClr val="F26B43"/>
          </p15:clr>
        </p15:guide>
        <p15:guide id="27" pos="4344">
          <p15:clr>
            <a:srgbClr val="F26B43"/>
          </p15:clr>
        </p15:guide>
        <p15:guide id="28" pos="4440">
          <p15:clr>
            <a:srgbClr val="F26B43"/>
          </p15:clr>
        </p15:guide>
        <p15:guide id="29" pos="4896">
          <p15:clr>
            <a:srgbClr val="F26B43"/>
          </p15:clr>
        </p15:guide>
        <p15:guide id="30" pos="4992">
          <p15:clr>
            <a:srgbClr val="F26B43"/>
          </p15:clr>
        </p15:guide>
        <p15:guide id="31" pos="5440">
          <p15:clr>
            <a:srgbClr val="F26B43"/>
          </p15:clr>
        </p15:guide>
        <p15:guide id="32" pos="5536">
          <p15:clr>
            <a:srgbClr val="F26B43"/>
          </p15:clr>
        </p15:guide>
        <p15:guide id="33" pos="6000">
          <p15:clr>
            <a:srgbClr val="F26B43"/>
          </p15:clr>
        </p15:guide>
        <p15:guide id="34" pos="6096">
          <p15:clr>
            <a:srgbClr val="F26B43"/>
          </p15:clr>
        </p15:guide>
        <p15:guide id="35" pos="6552">
          <p15:clr>
            <a:srgbClr val="F26B43"/>
          </p15:clr>
        </p15:guide>
        <p15:guide id="36" pos="6648">
          <p15:clr>
            <a:srgbClr val="F26B43"/>
          </p15:clr>
        </p15:guide>
        <p15:guide id="37" pos="7104">
          <p15:clr>
            <a:srgbClr val="F26B43"/>
          </p15:clr>
        </p15:guide>
        <p15:guide id="40" pos="7680">
          <p15:clr>
            <a:srgbClr val="F26B43"/>
          </p15:clr>
        </p15:guide>
        <p15:guide id="41" pos="2784">
          <p15:clr>
            <a:srgbClr val="F26B43"/>
          </p15:clr>
        </p15:guide>
        <p15:guide id="42" pos="384">
          <p15:clr>
            <a:srgbClr val="F26B43"/>
          </p15:clr>
        </p15:guide>
        <p15:guide id="43" pos="288">
          <p15:clr>
            <a:srgbClr val="F26B43"/>
          </p15:clr>
        </p15:guide>
        <p15:guide id="44" pos="7296">
          <p15:clr>
            <a:srgbClr val="F26B43"/>
          </p15:clr>
        </p15:guide>
        <p15:guide id="45" pos="7392">
          <p15:clr>
            <a:srgbClr val="F26B43"/>
          </p15:clr>
        </p15:guide>
        <p15:guide id="46" pos="192">
          <p15:clr>
            <a:srgbClr val="F26B43"/>
          </p15:clr>
        </p15:guide>
        <p15:guide id="47" pos="74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5227" y="1499616"/>
            <a:ext cx="4632960" cy="932688"/>
          </a:xfrm>
        </p:spPr>
        <p:txBody>
          <a:bodyPr/>
          <a:lstStyle/>
          <a:p>
            <a:r>
              <a:rPr lang="en-US" dirty="0"/>
              <a:t>Small Business Owner Tax Law Update</a:t>
            </a:r>
          </a:p>
        </p:txBody>
      </p:sp>
      <p:sp>
        <p:nvSpPr>
          <p:cNvPr id="3" name="Subtitle 2"/>
          <p:cNvSpPr>
            <a:spLocks noGrp="1"/>
          </p:cNvSpPr>
          <p:nvPr>
            <p:ph type="subTitle" idx="1"/>
          </p:nvPr>
        </p:nvSpPr>
        <p:spPr/>
        <p:txBody>
          <a:bodyPr/>
          <a:lstStyle/>
          <a:p>
            <a:r>
              <a:rPr lang="en-US" dirty="0"/>
              <a:t>Time to focus on the BOSS</a:t>
            </a:r>
          </a:p>
        </p:txBody>
      </p:sp>
      <p:sp>
        <p:nvSpPr>
          <p:cNvPr id="5" name="Content Placeholder 4"/>
          <p:cNvSpPr>
            <a:spLocks noGrp="1"/>
          </p:cNvSpPr>
          <p:nvPr>
            <p:ph sz="quarter" idx="10"/>
          </p:nvPr>
        </p:nvSpPr>
        <p:spPr/>
        <p:txBody>
          <a:bodyPr/>
          <a:lstStyle/>
          <a:p>
            <a:endParaRPr lang="en-US"/>
          </a:p>
        </p:txBody>
      </p:sp>
      <p:sp>
        <p:nvSpPr>
          <p:cNvPr id="9" name="Text Placeholder 8"/>
          <p:cNvSpPr>
            <a:spLocks noGrp="1"/>
          </p:cNvSpPr>
          <p:nvPr>
            <p:ph type="body" sz="quarter" idx="11"/>
          </p:nvPr>
        </p:nvSpPr>
        <p:spPr/>
        <p:txBody>
          <a:bodyPr/>
          <a:lstStyle/>
          <a:p>
            <a:endParaRPr lang="en-US"/>
          </a:p>
        </p:txBody>
      </p:sp>
      <p:sp>
        <p:nvSpPr>
          <p:cNvPr id="10" name="Content Placeholder 9"/>
          <p:cNvSpPr>
            <a:spLocks noGrp="1"/>
          </p:cNvSpPr>
          <p:nvPr>
            <p:ph sz="quarter" idx="12"/>
          </p:nvPr>
        </p:nvSpPr>
        <p:spPr/>
        <p:txBody>
          <a:bodyPr/>
          <a:lstStyle/>
          <a:p>
            <a:endParaRPr lang="en-US"/>
          </a:p>
        </p:txBody>
      </p:sp>
      <p:sp>
        <p:nvSpPr>
          <p:cNvPr id="11" name="Content Placeholder 10"/>
          <p:cNvSpPr>
            <a:spLocks noGrp="1"/>
          </p:cNvSpPr>
          <p:nvPr>
            <p:ph sz="quarter" idx="14"/>
          </p:nvPr>
        </p:nvSpPr>
        <p:spPr/>
        <p:txBody>
          <a:bodyPr/>
          <a:lstStyle/>
          <a:p>
            <a:endParaRPr lang="en-US"/>
          </a:p>
        </p:txBody>
      </p:sp>
      <p:sp>
        <p:nvSpPr>
          <p:cNvPr id="12" name="Text Placeholder 11"/>
          <p:cNvSpPr>
            <a:spLocks noGrp="1"/>
          </p:cNvSpPr>
          <p:nvPr>
            <p:ph type="body" sz="quarter" idx="15"/>
          </p:nvPr>
        </p:nvSpPr>
        <p:spPr/>
        <p:txBody>
          <a:bodyPr/>
          <a:lstStyle/>
          <a:p>
            <a:endParaRPr lang="en-US"/>
          </a:p>
        </p:txBody>
      </p:sp>
      <p:sp>
        <p:nvSpPr>
          <p:cNvPr id="13" name="Content Placeholder 12"/>
          <p:cNvSpPr>
            <a:spLocks noGrp="1"/>
          </p:cNvSpPr>
          <p:nvPr>
            <p:ph sz="quarter" idx="16"/>
          </p:nvPr>
        </p:nvSpPr>
        <p:spPr/>
        <p:txBody>
          <a:bodyPr/>
          <a:lstStyle/>
          <a:p>
            <a:endParaRPr lang="en-US"/>
          </a:p>
        </p:txBody>
      </p:sp>
      <p:sp>
        <p:nvSpPr>
          <p:cNvPr id="2" name="TextBox 1"/>
          <p:cNvSpPr txBox="1"/>
          <p:nvPr/>
        </p:nvSpPr>
        <p:spPr>
          <a:xfrm>
            <a:off x="0" y="6381750"/>
            <a:ext cx="12192000" cy="276999"/>
          </a:xfrm>
          <a:prstGeom prst="rect">
            <a:avLst/>
          </a:prstGeom>
          <a:noFill/>
        </p:spPr>
        <p:txBody>
          <a:bodyPr wrap="square" rtlCol="0">
            <a:spAutoFit/>
          </a:bodyPr>
          <a:lstStyle/>
          <a:p>
            <a:pPr algn="ctr"/>
            <a:r>
              <a:rPr lang="en-US" sz="1200" dirty="0">
                <a:latin typeface="+mn-lt"/>
              </a:rPr>
              <a:t>Insurance products issued by Minnesota Life Insurance Company | Securian Life Insurance Company</a:t>
            </a:r>
          </a:p>
        </p:txBody>
      </p:sp>
      <p:sp>
        <p:nvSpPr>
          <p:cNvPr id="7" name="Text Placeholder 6">
            <a:extLst>
              <a:ext uri="{FF2B5EF4-FFF2-40B4-BE49-F238E27FC236}">
                <a16:creationId xmlns:a16="http://schemas.microsoft.com/office/drawing/2014/main" id="{75C6E251-F14B-2186-6BCA-CCD104004D07}"/>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39286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Pass-through entities</a:t>
            </a:r>
          </a:p>
        </p:txBody>
      </p:sp>
      <p:sp>
        <p:nvSpPr>
          <p:cNvPr id="5" name="Content Placeholder 4"/>
          <p:cNvSpPr>
            <a:spLocks noGrp="1"/>
          </p:cNvSpPr>
          <p:nvPr>
            <p:ph idx="1"/>
          </p:nvPr>
        </p:nvSpPr>
        <p:spPr/>
        <p:txBody>
          <a:bodyPr/>
          <a:lstStyle/>
          <a:p>
            <a:r>
              <a:rPr lang="en-US" dirty="0"/>
              <a:t>Deduction up to 20% for qualified business income (QBI)</a:t>
            </a:r>
          </a:p>
        </p:txBody>
      </p:sp>
      <p:grpSp>
        <p:nvGrpSpPr>
          <p:cNvPr id="30" name="Group 29"/>
          <p:cNvGrpSpPr/>
          <p:nvPr/>
        </p:nvGrpSpPr>
        <p:grpSpPr>
          <a:xfrm>
            <a:off x="1281207" y="2998157"/>
            <a:ext cx="8571678" cy="2806283"/>
            <a:chOff x="1281207" y="2998157"/>
            <a:chExt cx="8571678" cy="2806283"/>
          </a:xfrm>
        </p:grpSpPr>
        <p:grpSp>
          <p:nvGrpSpPr>
            <p:cNvPr id="6" name="Group 5"/>
            <p:cNvGrpSpPr/>
            <p:nvPr/>
          </p:nvGrpSpPr>
          <p:grpSpPr>
            <a:xfrm>
              <a:off x="1281207" y="2998157"/>
              <a:ext cx="8571678" cy="2806283"/>
              <a:chOff x="1568883" y="1775532"/>
              <a:chExt cx="8571678" cy="2806283"/>
            </a:xfrm>
          </p:grpSpPr>
          <p:cxnSp>
            <p:nvCxnSpPr>
              <p:cNvPr id="8" name="Straight Connector 7"/>
              <p:cNvCxnSpPr/>
              <p:nvPr/>
            </p:nvCxnSpPr>
            <p:spPr bwMode="auto">
              <a:xfrm>
                <a:off x="2645252"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4778852"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5914925"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360660" y="1880370"/>
                <a:ext cx="568037" cy="369332"/>
              </a:xfrm>
              <a:prstGeom prst="rect">
                <a:avLst/>
              </a:prstGeom>
              <a:noFill/>
            </p:spPr>
            <p:txBody>
              <a:bodyPr wrap="square" rtlCol="0">
                <a:spAutoFit/>
              </a:bodyPr>
              <a:lstStyle/>
              <a:p>
                <a:r>
                  <a:rPr lang="en-US" sz="1800" dirty="0">
                    <a:latin typeface="+mn-lt"/>
                  </a:rPr>
                  <a:t>$0</a:t>
                </a:r>
              </a:p>
            </p:txBody>
          </p:sp>
          <p:sp>
            <p:nvSpPr>
              <p:cNvPr id="12" name="TextBox 11"/>
              <p:cNvSpPr txBox="1"/>
              <p:nvPr/>
            </p:nvSpPr>
            <p:spPr>
              <a:xfrm>
                <a:off x="4053221" y="1780272"/>
                <a:ext cx="1421823" cy="523220"/>
              </a:xfrm>
              <a:prstGeom prst="rect">
                <a:avLst/>
              </a:prstGeom>
              <a:noFill/>
            </p:spPr>
            <p:txBody>
              <a:bodyPr wrap="square" rtlCol="0">
                <a:spAutoFit/>
              </a:bodyPr>
              <a:lstStyle/>
              <a:p>
                <a:pPr algn="ctr"/>
                <a:r>
                  <a:rPr lang="en-US" sz="1400" dirty="0">
                    <a:latin typeface="+mn-lt"/>
                  </a:rPr>
                  <a:t>$191,950 S $383,900 MFJ</a:t>
                </a:r>
              </a:p>
            </p:txBody>
          </p:sp>
          <p:sp>
            <p:nvSpPr>
              <p:cNvPr id="13" name="TextBox 12"/>
              <p:cNvSpPr txBox="1"/>
              <p:nvPr/>
            </p:nvSpPr>
            <p:spPr>
              <a:xfrm>
                <a:off x="5405771" y="1775532"/>
                <a:ext cx="1421823" cy="523220"/>
              </a:xfrm>
              <a:prstGeom prst="rect">
                <a:avLst/>
              </a:prstGeom>
              <a:noFill/>
            </p:spPr>
            <p:txBody>
              <a:bodyPr wrap="square" rtlCol="0">
                <a:spAutoFit/>
              </a:bodyPr>
              <a:lstStyle/>
              <a:p>
                <a:pPr algn="ctr"/>
                <a:r>
                  <a:rPr lang="en-US" sz="1400" dirty="0">
                    <a:latin typeface="+mn-lt"/>
                  </a:rPr>
                  <a:t>$241,950 S $483,900 MFJ</a:t>
                </a:r>
              </a:p>
            </p:txBody>
          </p:sp>
          <p:grpSp>
            <p:nvGrpSpPr>
              <p:cNvPr id="14" name="Group 13"/>
              <p:cNvGrpSpPr/>
              <p:nvPr/>
            </p:nvGrpSpPr>
            <p:grpSpPr>
              <a:xfrm>
                <a:off x="1568883" y="2845095"/>
                <a:ext cx="8571678" cy="603782"/>
                <a:chOff x="44883" y="2845095"/>
                <a:chExt cx="8571678" cy="603782"/>
              </a:xfrm>
            </p:grpSpPr>
            <p:sp>
              <p:nvSpPr>
                <p:cNvPr id="22" name="Rectangle 21"/>
                <p:cNvSpPr/>
                <p:nvPr/>
              </p:nvSpPr>
              <p:spPr bwMode="auto">
                <a:xfrm>
                  <a:off x="1121252" y="2845095"/>
                  <a:ext cx="2118879"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3" name="TextBox 22"/>
                <p:cNvSpPr txBox="1"/>
                <p:nvPr/>
              </p:nvSpPr>
              <p:spPr>
                <a:xfrm>
                  <a:off x="1121251" y="2936758"/>
                  <a:ext cx="2118879" cy="338554"/>
                </a:xfrm>
                <a:prstGeom prst="rect">
                  <a:avLst/>
                </a:prstGeom>
                <a:noFill/>
              </p:spPr>
              <p:txBody>
                <a:bodyPr wrap="square" rtlCol="0">
                  <a:spAutoFit/>
                </a:bodyPr>
                <a:lstStyle/>
                <a:p>
                  <a:pPr algn="ctr"/>
                  <a:r>
                    <a:rPr lang="en-US" sz="1600" dirty="0">
                      <a:latin typeface="+mn-lt"/>
                    </a:rPr>
                    <a:t>20% Deduction</a:t>
                  </a:r>
                </a:p>
              </p:txBody>
            </p:sp>
            <p:sp>
              <p:nvSpPr>
                <p:cNvPr id="24" name="TextBox 23"/>
                <p:cNvSpPr txBox="1"/>
                <p:nvPr/>
              </p:nvSpPr>
              <p:spPr>
                <a:xfrm>
                  <a:off x="44883" y="2845095"/>
                  <a:ext cx="1084521" cy="523220"/>
                </a:xfrm>
                <a:prstGeom prst="rect">
                  <a:avLst/>
                </a:prstGeom>
                <a:noFill/>
              </p:spPr>
              <p:txBody>
                <a:bodyPr wrap="square" rtlCol="0">
                  <a:spAutoFit/>
                </a:bodyPr>
                <a:lstStyle/>
                <a:p>
                  <a:pPr algn="ctr"/>
                  <a:r>
                    <a:rPr lang="en-US" sz="1400" dirty="0">
                      <a:latin typeface="+mn-lt"/>
                    </a:rPr>
                    <a:t>Service Business</a:t>
                  </a:r>
                </a:p>
              </p:txBody>
            </p:sp>
            <p:sp>
              <p:nvSpPr>
                <p:cNvPr id="25" name="Rectangle 24"/>
                <p:cNvSpPr/>
                <p:nvPr/>
              </p:nvSpPr>
              <p:spPr bwMode="auto">
                <a:xfrm>
                  <a:off x="3254852" y="2845096"/>
                  <a:ext cx="1136073"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6" name="TextBox 25"/>
                <p:cNvSpPr txBox="1"/>
                <p:nvPr/>
              </p:nvSpPr>
              <p:spPr>
                <a:xfrm>
                  <a:off x="3249142" y="2955682"/>
                  <a:ext cx="1156505" cy="338554"/>
                </a:xfrm>
                <a:prstGeom prst="rect">
                  <a:avLst/>
                </a:prstGeom>
                <a:noFill/>
              </p:spPr>
              <p:txBody>
                <a:bodyPr wrap="square" rtlCol="0">
                  <a:spAutoFit/>
                </a:bodyPr>
                <a:lstStyle/>
                <a:p>
                  <a:pPr algn="ctr"/>
                  <a:r>
                    <a:rPr lang="en-US" sz="1600" dirty="0">
                      <a:latin typeface="+mn-lt"/>
                    </a:rPr>
                    <a:t>Phase Out</a:t>
                  </a:r>
                </a:p>
              </p:txBody>
            </p:sp>
            <p:sp>
              <p:nvSpPr>
                <p:cNvPr id="27" name="Rectangle 26"/>
                <p:cNvSpPr/>
                <p:nvPr/>
              </p:nvSpPr>
              <p:spPr bwMode="auto">
                <a:xfrm>
                  <a:off x="4390925" y="2845097"/>
                  <a:ext cx="4225636" cy="603780"/>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8" name="TextBox 27"/>
                <p:cNvSpPr txBox="1"/>
                <p:nvPr/>
              </p:nvSpPr>
              <p:spPr>
                <a:xfrm>
                  <a:off x="4405647" y="2955682"/>
                  <a:ext cx="4210914" cy="338554"/>
                </a:xfrm>
                <a:prstGeom prst="rect">
                  <a:avLst/>
                </a:prstGeom>
                <a:noFill/>
              </p:spPr>
              <p:txBody>
                <a:bodyPr wrap="square" rtlCol="0">
                  <a:spAutoFit/>
                </a:bodyPr>
                <a:lstStyle/>
                <a:p>
                  <a:pPr algn="ctr"/>
                  <a:r>
                    <a:rPr lang="en-US" sz="1600" dirty="0">
                      <a:latin typeface="+mn-lt"/>
                    </a:rPr>
                    <a:t>No Deduction</a:t>
                  </a:r>
                </a:p>
              </p:txBody>
            </p:sp>
          </p:grpSp>
          <p:sp>
            <p:nvSpPr>
              <p:cNvPr id="15" name="Rectangle 14"/>
              <p:cNvSpPr/>
              <p:nvPr/>
            </p:nvSpPr>
            <p:spPr bwMode="auto">
              <a:xfrm>
                <a:off x="2645253" y="3892846"/>
                <a:ext cx="2118879"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16" name="TextBox 15"/>
              <p:cNvSpPr txBox="1"/>
              <p:nvPr/>
            </p:nvSpPr>
            <p:spPr>
              <a:xfrm>
                <a:off x="2645252" y="3984508"/>
                <a:ext cx="2118879" cy="338554"/>
              </a:xfrm>
              <a:prstGeom prst="rect">
                <a:avLst/>
              </a:prstGeom>
              <a:noFill/>
            </p:spPr>
            <p:txBody>
              <a:bodyPr wrap="square" rtlCol="0">
                <a:spAutoFit/>
              </a:bodyPr>
              <a:lstStyle/>
              <a:p>
                <a:pPr algn="ctr"/>
                <a:r>
                  <a:rPr lang="en-US" sz="1600" dirty="0">
                    <a:latin typeface="+mn-lt"/>
                  </a:rPr>
                  <a:t>20% Deduction</a:t>
                </a:r>
              </a:p>
            </p:txBody>
          </p:sp>
          <p:sp>
            <p:nvSpPr>
              <p:cNvPr id="17" name="TextBox 16"/>
              <p:cNvSpPr txBox="1"/>
              <p:nvPr/>
            </p:nvSpPr>
            <p:spPr>
              <a:xfrm>
                <a:off x="1568884" y="3843151"/>
                <a:ext cx="1084521" cy="738664"/>
              </a:xfrm>
              <a:prstGeom prst="rect">
                <a:avLst/>
              </a:prstGeom>
              <a:noFill/>
            </p:spPr>
            <p:txBody>
              <a:bodyPr wrap="square" rtlCol="0">
                <a:spAutoFit/>
              </a:bodyPr>
              <a:lstStyle/>
              <a:p>
                <a:pPr algn="ctr"/>
                <a:r>
                  <a:rPr lang="en-US" sz="1400" dirty="0">
                    <a:latin typeface="+mn-lt"/>
                  </a:rPr>
                  <a:t>Non- Service Business</a:t>
                </a:r>
              </a:p>
            </p:txBody>
          </p:sp>
          <p:sp>
            <p:nvSpPr>
              <p:cNvPr id="18" name="Rectangle 17"/>
              <p:cNvSpPr/>
              <p:nvPr/>
            </p:nvSpPr>
            <p:spPr bwMode="auto">
              <a:xfrm>
                <a:off x="4778853" y="3892847"/>
                <a:ext cx="1136073"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19" name="TextBox 18"/>
              <p:cNvSpPr txBox="1"/>
              <p:nvPr/>
            </p:nvSpPr>
            <p:spPr>
              <a:xfrm>
                <a:off x="4773143" y="4003432"/>
                <a:ext cx="1127061" cy="338554"/>
              </a:xfrm>
              <a:prstGeom prst="rect">
                <a:avLst/>
              </a:prstGeom>
              <a:noFill/>
            </p:spPr>
            <p:txBody>
              <a:bodyPr wrap="square" rtlCol="0">
                <a:spAutoFit/>
              </a:bodyPr>
              <a:lstStyle/>
              <a:p>
                <a:pPr algn="ctr"/>
                <a:r>
                  <a:rPr lang="en-US" sz="1600" dirty="0">
                    <a:latin typeface="+mn-lt"/>
                  </a:rPr>
                  <a:t>Phase In</a:t>
                </a:r>
              </a:p>
            </p:txBody>
          </p:sp>
          <p:sp>
            <p:nvSpPr>
              <p:cNvPr id="20" name="Rectangle 19"/>
              <p:cNvSpPr/>
              <p:nvPr/>
            </p:nvSpPr>
            <p:spPr bwMode="auto">
              <a:xfrm>
                <a:off x="5914925" y="3892847"/>
                <a:ext cx="4225636" cy="60378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1" name="TextBox 20"/>
              <p:cNvSpPr txBox="1"/>
              <p:nvPr/>
            </p:nvSpPr>
            <p:spPr>
              <a:xfrm>
                <a:off x="5929647" y="4003432"/>
                <a:ext cx="4210914" cy="338554"/>
              </a:xfrm>
              <a:prstGeom prst="rect">
                <a:avLst/>
              </a:prstGeom>
              <a:noFill/>
            </p:spPr>
            <p:txBody>
              <a:bodyPr wrap="square" rtlCol="0">
                <a:spAutoFit/>
              </a:bodyPr>
              <a:lstStyle/>
              <a:p>
                <a:pPr algn="ctr"/>
                <a:r>
                  <a:rPr lang="en-US" sz="1600" dirty="0">
                    <a:latin typeface="+mn-lt"/>
                  </a:rPr>
                  <a:t>20% Deduction with W-2 &amp; Capital Limits</a:t>
                </a:r>
              </a:p>
            </p:txBody>
          </p:sp>
        </p:grpSp>
        <p:cxnSp>
          <p:nvCxnSpPr>
            <p:cNvPr id="29" name="Straight Connector 28"/>
            <p:cNvCxnSpPr/>
            <p:nvPr/>
          </p:nvCxnSpPr>
          <p:spPr bwMode="auto">
            <a:xfrm>
              <a:off x="2349500" y="3714750"/>
              <a:ext cx="74612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2" name="TextBox 31"/>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
        <p:nvSpPr>
          <p:cNvPr id="2" name="Double Bracket 1">
            <a:extLst>
              <a:ext uri="{FF2B5EF4-FFF2-40B4-BE49-F238E27FC236}">
                <a16:creationId xmlns:a16="http://schemas.microsoft.com/office/drawing/2014/main" id="{0C14687B-E574-DA5C-BE42-FDE87A3EBD99}"/>
              </a:ext>
            </a:extLst>
          </p:cNvPr>
          <p:cNvSpPr/>
          <p:nvPr/>
        </p:nvSpPr>
        <p:spPr>
          <a:xfrm>
            <a:off x="680720" y="2407920"/>
            <a:ext cx="9712960" cy="3649329"/>
          </a:xfrm>
          <a:prstGeom prst="bracketPair">
            <a:avLst>
              <a:gd name="adj" fmla="val 4505"/>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35438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Time to focus on the BOSS</a:t>
            </a:r>
          </a:p>
        </p:txBody>
      </p:sp>
      <p:sp>
        <p:nvSpPr>
          <p:cNvPr id="3" name="Content Placeholder 2"/>
          <p:cNvSpPr>
            <a:spLocks noGrp="1"/>
          </p:cNvSpPr>
          <p:nvPr>
            <p:ph sz="quarter" idx="10"/>
          </p:nvPr>
        </p:nvSpPr>
        <p:spPr/>
        <p:txBody>
          <a:bodyPr/>
          <a:lstStyle/>
          <a:p>
            <a:endParaRPr lang="en-US"/>
          </a:p>
        </p:txBody>
      </p:sp>
    </p:spTree>
    <p:extLst>
      <p:ext uri="{BB962C8B-B14F-4D97-AF65-F5344CB8AC3E}">
        <p14:creationId xmlns:p14="http://schemas.microsoft.com/office/powerpoint/2010/main" val="909799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stretch>
            <a:fillRect/>
          </a:stretch>
        </p:blipFill>
        <p:spPr>
          <a:xfrm>
            <a:off x="1708425" y="1406414"/>
            <a:ext cx="8892900" cy="5451586"/>
          </a:xfrm>
          <a:prstGeom prst="rect">
            <a:avLst/>
          </a:prstGeom>
        </p:spPr>
      </p:pic>
    </p:spTree>
    <p:extLst>
      <p:ext uri="{BB962C8B-B14F-4D97-AF65-F5344CB8AC3E}">
        <p14:creationId xmlns:p14="http://schemas.microsoft.com/office/powerpoint/2010/main" val="71944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DF8D-D88E-D345-952D-494AF3CC9295}"/>
              </a:ext>
            </a:extLst>
          </p:cNvPr>
          <p:cNvSpPr>
            <a:spLocks noGrp="1"/>
          </p:cNvSpPr>
          <p:nvPr>
            <p:ph type="title"/>
          </p:nvPr>
        </p:nvSpPr>
        <p:spPr/>
        <p:txBody>
          <a:bodyPr/>
          <a:lstStyle/>
          <a:p>
            <a:r>
              <a:rPr lang="en-US"/>
              <a:t>Typical business owner timeline</a:t>
            </a:r>
            <a:endParaRPr lang="en-US" dirty="0"/>
          </a:p>
        </p:txBody>
      </p:sp>
      <p:grpSp>
        <p:nvGrpSpPr>
          <p:cNvPr id="17" name="Group 16"/>
          <p:cNvGrpSpPr/>
          <p:nvPr/>
        </p:nvGrpSpPr>
        <p:grpSpPr>
          <a:xfrm>
            <a:off x="2605391" y="3119718"/>
            <a:ext cx="6803534" cy="2347619"/>
            <a:chOff x="2605391" y="3119718"/>
            <a:chExt cx="6803534" cy="2347619"/>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26207" t="18054" r="25279" b="44661"/>
            <a:stretch/>
          </p:blipFill>
          <p:spPr>
            <a:xfrm>
              <a:off x="2605391" y="3119718"/>
              <a:ext cx="6803534" cy="2347619"/>
            </a:xfrm>
            <a:prstGeom prst="snip2SameRect">
              <a:avLst>
                <a:gd name="adj1" fmla="val 50000"/>
                <a:gd name="adj2" fmla="val 0"/>
              </a:avLst>
            </a:prstGeom>
          </p:spPr>
        </p:pic>
        <p:sp>
          <p:nvSpPr>
            <p:cNvPr id="16" name="Rectangle 15"/>
            <p:cNvSpPr/>
            <p:nvPr/>
          </p:nvSpPr>
          <p:spPr>
            <a:xfrm>
              <a:off x="8251115" y="3227294"/>
              <a:ext cx="677732" cy="6454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6855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diversify?</a:t>
            </a:r>
          </a:p>
        </p:txBody>
      </p:sp>
      <p:grpSp>
        <p:nvGrpSpPr>
          <p:cNvPr id="4" name="Group 3"/>
          <p:cNvGrpSpPr/>
          <p:nvPr/>
        </p:nvGrpSpPr>
        <p:grpSpPr>
          <a:xfrm>
            <a:off x="2605391" y="3119718"/>
            <a:ext cx="6803534" cy="2347619"/>
            <a:chOff x="2605391" y="3119718"/>
            <a:chExt cx="6803534" cy="2347619"/>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26207" t="18054" r="25279" b="44661"/>
            <a:stretch/>
          </p:blipFill>
          <p:spPr>
            <a:xfrm>
              <a:off x="2605391" y="3119718"/>
              <a:ext cx="6803534" cy="2347619"/>
            </a:xfrm>
            <a:prstGeom prst="snip2SameRect">
              <a:avLst>
                <a:gd name="adj1" fmla="val 50000"/>
                <a:gd name="adj2" fmla="val 0"/>
              </a:avLst>
            </a:prstGeom>
          </p:spPr>
        </p:pic>
        <p:sp>
          <p:nvSpPr>
            <p:cNvPr id="16" name="Rectangle 15"/>
            <p:cNvSpPr/>
            <p:nvPr/>
          </p:nvSpPr>
          <p:spPr>
            <a:xfrm>
              <a:off x="8251115" y="3227294"/>
              <a:ext cx="677732" cy="6454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379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Owner Saver Strategy</a:t>
            </a:r>
          </a:p>
        </p:txBody>
      </p:sp>
      <p:sp>
        <p:nvSpPr>
          <p:cNvPr id="3" name="Content Placeholder 2"/>
          <p:cNvSpPr>
            <a:spLocks noGrp="1"/>
          </p:cNvSpPr>
          <p:nvPr>
            <p:ph idx="10"/>
          </p:nvPr>
        </p:nvSpPr>
        <p:spPr/>
        <p:txBody>
          <a:bodyPr/>
          <a:lstStyle/>
          <a:p>
            <a:r>
              <a:rPr lang="en-US" dirty="0"/>
              <a:t>Strategies to make the business owner INDEPENDENT of the business</a:t>
            </a:r>
          </a:p>
        </p:txBody>
      </p:sp>
    </p:spTree>
    <p:extLst>
      <p:ext uri="{BB962C8B-B14F-4D97-AF65-F5344CB8AC3E}">
        <p14:creationId xmlns:p14="http://schemas.microsoft.com/office/powerpoint/2010/main" val="3042379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goals</a:t>
            </a:r>
          </a:p>
        </p:txBody>
      </p:sp>
      <p:sp>
        <p:nvSpPr>
          <p:cNvPr id="3" name="Content Placeholder 2"/>
          <p:cNvSpPr>
            <a:spLocks noGrp="1"/>
          </p:cNvSpPr>
          <p:nvPr>
            <p:ph sz="quarter" idx="1"/>
          </p:nvPr>
        </p:nvSpPr>
        <p:spPr/>
        <p:txBody>
          <a:bodyPr/>
          <a:lstStyle/>
          <a:p>
            <a:r>
              <a:rPr lang="en-US"/>
              <a:t>Independence </a:t>
            </a:r>
          </a:p>
          <a:p>
            <a:r>
              <a:rPr lang="en-US"/>
              <a:t>Complement the Business</a:t>
            </a:r>
          </a:p>
          <a:p>
            <a:pPr lvl="1"/>
            <a:endParaRPr lang="en-US" dirty="0"/>
          </a:p>
        </p:txBody>
      </p:sp>
    </p:spTree>
    <p:extLst>
      <p:ext uri="{BB962C8B-B14F-4D97-AF65-F5344CB8AC3E}">
        <p14:creationId xmlns:p14="http://schemas.microsoft.com/office/powerpoint/2010/main" val="4230382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business owners are taxed as </a:t>
            </a:r>
            <a:br>
              <a:rPr lang="en-US" dirty="0"/>
            </a:br>
            <a:r>
              <a:rPr lang="en-US" dirty="0"/>
              <a:t>pass-through entities</a:t>
            </a:r>
          </a:p>
        </p:txBody>
      </p:sp>
      <p:sp>
        <p:nvSpPr>
          <p:cNvPr id="3" name="Content Placeholder 2"/>
          <p:cNvSpPr>
            <a:spLocks noGrp="1"/>
          </p:cNvSpPr>
          <p:nvPr>
            <p:ph idx="1"/>
          </p:nvPr>
        </p:nvSpPr>
        <p:spPr/>
        <p:txBody>
          <a:bodyPr/>
          <a:lstStyle/>
          <a:p>
            <a:r>
              <a:rPr lang="en-US"/>
              <a:t>What is a pass-through entity?</a:t>
            </a:r>
          </a:p>
          <a:p>
            <a:pPr lvl="1"/>
            <a:r>
              <a:rPr lang="en-US"/>
              <a:t>Items of income, deductions or credits retain their character as they flow from the entity to the owner's personal tax return</a:t>
            </a:r>
          </a:p>
          <a:p>
            <a:pPr lvl="1"/>
            <a:r>
              <a:rPr lang="en-US"/>
              <a:t>Reported as K-1 income (except for sole proprietorships)</a:t>
            </a:r>
            <a:endParaRPr lang="en-US" dirty="0"/>
          </a:p>
        </p:txBody>
      </p:sp>
    </p:spTree>
    <p:extLst>
      <p:ext uri="{BB962C8B-B14F-4D97-AF65-F5344CB8AC3E}">
        <p14:creationId xmlns:p14="http://schemas.microsoft.com/office/powerpoint/2010/main" val="2491464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Pass-through entities</a:t>
            </a:r>
          </a:p>
        </p:txBody>
      </p:sp>
      <p:sp>
        <p:nvSpPr>
          <p:cNvPr id="3" name="Content Placeholder 2"/>
          <p:cNvSpPr>
            <a:spLocks noGrp="1"/>
          </p:cNvSpPr>
          <p:nvPr>
            <p:ph idx="1"/>
          </p:nvPr>
        </p:nvSpPr>
        <p:spPr>
          <a:xfrm>
            <a:off x="876300" y="2526791"/>
            <a:ext cx="10363200" cy="3791973"/>
          </a:xfrm>
        </p:spPr>
        <p:txBody>
          <a:bodyPr/>
          <a:lstStyle/>
          <a:p>
            <a:pPr marL="0" indent="0">
              <a:buNone/>
            </a:pPr>
            <a:r>
              <a:rPr lang="en-US" dirty="0"/>
              <a:t>Mr. Jones, sole owner of Jones Enterprises (S Corp.)</a:t>
            </a:r>
          </a:p>
          <a:p>
            <a:pPr marL="0" indent="0">
              <a:lnSpc>
                <a:spcPct val="100000"/>
              </a:lnSpc>
              <a:spcBef>
                <a:spcPts val="0"/>
              </a:spcBef>
              <a:buNone/>
            </a:pPr>
            <a:endParaRPr lang="en-US" sz="1200" dirty="0"/>
          </a:p>
          <a:p>
            <a:pPr marL="0" indent="-57150" algn="ctr">
              <a:buNone/>
            </a:pPr>
            <a:r>
              <a:rPr lang="en-US" b="1" dirty="0"/>
              <a:t>Income Statement</a:t>
            </a:r>
          </a:p>
          <a:p>
            <a:pPr marL="339725" lvl="1" indent="0">
              <a:buNone/>
            </a:pPr>
            <a:r>
              <a:rPr lang="en-US" sz="1800" dirty="0"/>
              <a:t>Gross Income						 $3,000,000</a:t>
            </a:r>
          </a:p>
          <a:p>
            <a:pPr marL="339725" lvl="1" indent="0">
              <a:buNone/>
            </a:pPr>
            <a:r>
              <a:rPr lang="en-US" sz="1800" dirty="0"/>
              <a:t>	Less: 	Operating Expenses	$2,000,000</a:t>
            </a:r>
          </a:p>
          <a:p>
            <a:pPr marL="339725" lvl="1" indent="0">
              <a:buNone/>
            </a:pPr>
            <a:r>
              <a:rPr lang="en-US" sz="1800" dirty="0"/>
              <a:t>		Mr. Jones Salary	   	   $200,000</a:t>
            </a:r>
          </a:p>
          <a:p>
            <a:pPr marL="339725" lvl="1" indent="0">
              <a:buNone/>
            </a:pPr>
            <a:r>
              <a:rPr lang="en-US" sz="1800" dirty="0"/>
              <a:t>		Other Salaries		   $200,000</a:t>
            </a:r>
          </a:p>
          <a:p>
            <a:pPr marL="339725" lvl="1" indent="0">
              <a:buNone/>
            </a:pPr>
            <a:r>
              <a:rPr lang="en-US" sz="1800" dirty="0"/>
              <a:t>Total Expenses					</a:t>
            </a:r>
            <a:r>
              <a:rPr lang="en-US" sz="1800" u="sng" dirty="0"/>
              <a:t>($2,400,000)</a:t>
            </a:r>
          </a:p>
          <a:p>
            <a:pPr marL="339725" lvl="1" indent="0">
              <a:buNone/>
            </a:pPr>
            <a:r>
              <a:rPr lang="en-US" sz="1800" b="1" dirty="0"/>
              <a:t>Net Income						$600,000</a:t>
            </a:r>
          </a:p>
          <a:p>
            <a:pPr marL="339725" lvl="1" indent="0">
              <a:buNone/>
            </a:pPr>
            <a:r>
              <a:rPr lang="en-US" sz="1800" b="1" dirty="0"/>
              <a:t>							Reported on K-1</a:t>
            </a:r>
          </a:p>
        </p:txBody>
      </p:sp>
      <p:sp>
        <p:nvSpPr>
          <p:cNvPr id="5" name="TextBox 4"/>
          <p:cNvSpPr txBox="1"/>
          <p:nvPr/>
        </p:nvSpPr>
        <p:spPr>
          <a:xfrm>
            <a:off x="71717" y="6318765"/>
            <a:ext cx="6938682" cy="400110"/>
          </a:xfrm>
          <a:prstGeom prst="rect">
            <a:avLst/>
          </a:prstGeom>
          <a:noFill/>
        </p:spPr>
        <p:txBody>
          <a:bodyPr wrap="square" rtlCol="0">
            <a:spAutoFit/>
          </a:bodyPr>
          <a:lstStyle/>
          <a:p>
            <a:r>
              <a:rPr lang="en-US" sz="1000" dirty="0">
                <a:latin typeface="+mn-lt"/>
              </a:rPr>
              <a:t>This is a hypothetical example for illustrative purposes only. Your particular circumstance may be different than those shown. You should ask your financial professional to run a personalized illustration for you. </a:t>
            </a:r>
          </a:p>
        </p:txBody>
      </p:sp>
    </p:spTree>
    <p:extLst>
      <p:ext uri="{BB962C8B-B14F-4D97-AF65-F5344CB8AC3E}">
        <p14:creationId xmlns:p14="http://schemas.microsoft.com/office/powerpoint/2010/main" val="237394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Taxation of salary versus distribution</a:t>
            </a:r>
            <a:endParaRPr lang="en-US" dirty="0"/>
          </a:p>
        </p:txBody>
      </p:sp>
      <p:sp>
        <p:nvSpPr>
          <p:cNvPr id="4" name="Content Placeholder 3"/>
          <p:cNvSpPr>
            <a:spLocks noGrp="1"/>
          </p:cNvSpPr>
          <p:nvPr>
            <p:ph idx="1"/>
          </p:nvPr>
        </p:nvSpPr>
        <p:spPr>
          <a:xfrm>
            <a:off x="876300" y="2526792"/>
            <a:ext cx="5029648" cy="2724912"/>
          </a:xfrm>
        </p:spPr>
        <p:txBody>
          <a:bodyPr/>
          <a:lstStyle/>
          <a:p>
            <a:pPr marL="0" indent="0">
              <a:buNone/>
            </a:pPr>
            <a:r>
              <a:rPr lang="en-US" b="1" dirty="0"/>
              <a:t>		</a:t>
            </a:r>
            <a:r>
              <a:rPr lang="en-US" b="1" u="sng" dirty="0"/>
              <a:t>Salary</a:t>
            </a:r>
          </a:p>
          <a:p>
            <a:r>
              <a:rPr lang="en-US" dirty="0"/>
              <a:t>Must be reasonable compensation</a:t>
            </a:r>
          </a:p>
          <a:p>
            <a:r>
              <a:rPr lang="en-US" dirty="0"/>
              <a:t>Taxable income</a:t>
            </a:r>
          </a:p>
          <a:p>
            <a:r>
              <a:rPr lang="en-US" dirty="0"/>
              <a:t>Must pay self-employment taxes and Medicare</a:t>
            </a:r>
          </a:p>
          <a:p>
            <a:r>
              <a:rPr lang="en-US" dirty="0"/>
              <a:t>Paid regularly</a:t>
            </a:r>
          </a:p>
        </p:txBody>
      </p:sp>
      <p:sp>
        <p:nvSpPr>
          <p:cNvPr id="5" name="Content Placeholder 4"/>
          <p:cNvSpPr>
            <a:spLocks noGrp="1"/>
          </p:cNvSpPr>
          <p:nvPr>
            <p:ph sz="half" idx="4294967295"/>
          </p:nvPr>
        </p:nvSpPr>
        <p:spPr>
          <a:xfrm>
            <a:off x="6385859" y="2576994"/>
            <a:ext cx="5384800" cy="4038600"/>
          </a:xfrm>
        </p:spPr>
        <p:txBody>
          <a:bodyPr/>
          <a:lstStyle/>
          <a:p>
            <a:pPr marL="0" indent="0" algn="ctr">
              <a:buNone/>
            </a:pPr>
            <a:r>
              <a:rPr lang="en-US" b="1" u="sng" dirty="0"/>
              <a:t>Distribution</a:t>
            </a:r>
          </a:p>
          <a:p>
            <a:r>
              <a:rPr lang="en-US" dirty="0"/>
              <a:t>Can be taxable (profits of the business v. return of basis)</a:t>
            </a:r>
          </a:p>
          <a:p>
            <a:r>
              <a:rPr lang="en-US" dirty="0"/>
              <a:t>No self-employment or Medicare</a:t>
            </a:r>
          </a:p>
          <a:p>
            <a:r>
              <a:rPr lang="en-US" dirty="0"/>
              <a:t>Paid semi-annually or annually</a:t>
            </a:r>
          </a:p>
        </p:txBody>
      </p:sp>
    </p:spTree>
    <p:extLst>
      <p:ext uri="{BB962C8B-B14F-4D97-AF65-F5344CB8AC3E}">
        <p14:creationId xmlns:p14="http://schemas.microsoft.com/office/powerpoint/2010/main" val="104551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Small business owners</a:t>
            </a:r>
            <a:br>
              <a:rPr lang="en-US" dirty="0"/>
            </a:br>
            <a:br>
              <a:rPr lang="en-US" dirty="0"/>
            </a:br>
            <a:endParaRPr lang="en-US" dirty="0">
              <a:solidFill>
                <a:schemeClr val="tx2"/>
              </a:solidFill>
            </a:endParaRPr>
          </a:p>
        </p:txBody>
      </p:sp>
      <p:sp>
        <p:nvSpPr>
          <p:cNvPr id="8" name="Content Placeholder 7"/>
          <p:cNvSpPr>
            <a:spLocks noGrp="1"/>
          </p:cNvSpPr>
          <p:nvPr>
            <p:ph idx="1"/>
          </p:nvPr>
        </p:nvSpPr>
        <p:spPr>
          <a:xfrm>
            <a:off x="876300" y="2159508"/>
            <a:ext cx="10363200" cy="2724912"/>
          </a:xfrm>
        </p:spPr>
        <p:txBody>
          <a:bodyPr/>
          <a:lstStyle/>
          <a:p>
            <a:pPr marL="0" indent="0">
              <a:buNone/>
            </a:pPr>
            <a:r>
              <a:rPr lang="en-US" sz="2400" b="0" u="sng" dirty="0">
                <a:solidFill>
                  <a:schemeClr val="tx2"/>
                </a:solidFill>
              </a:rPr>
              <a:t>Tax Cuts and Jobs Act (TCJA):</a:t>
            </a:r>
            <a:endParaRPr lang="en-US" u="sng" dirty="0"/>
          </a:p>
          <a:p>
            <a:r>
              <a:rPr lang="en-US" dirty="0"/>
              <a:t>Tax law changes for both individual and business entities</a:t>
            </a:r>
          </a:p>
          <a:p>
            <a:r>
              <a:rPr lang="en-US" dirty="0"/>
              <a:t>Typically, business owners have two types of income</a:t>
            </a:r>
          </a:p>
          <a:p>
            <a:pPr lvl="2"/>
            <a:r>
              <a:rPr lang="en-US" dirty="0"/>
              <a:t>Salary </a:t>
            </a:r>
          </a:p>
          <a:p>
            <a:pPr lvl="2"/>
            <a:r>
              <a:rPr lang="en-US" dirty="0"/>
              <a:t>Business Income</a:t>
            </a:r>
          </a:p>
          <a:p>
            <a:r>
              <a:rPr lang="en-US" dirty="0"/>
              <a:t>This tax law change creates opportunity for small business owners</a:t>
            </a:r>
          </a:p>
          <a:p>
            <a:r>
              <a:rPr lang="en-US" dirty="0"/>
              <a:t>Agenda</a:t>
            </a:r>
          </a:p>
          <a:p>
            <a:pPr lvl="1"/>
            <a:r>
              <a:rPr lang="en-US" dirty="0"/>
              <a:t>Individual tax law changes</a:t>
            </a:r>
          </a:p>
          <a:p>
            <a:pPr lvl="1"/>
            <a:r>
              <a:rPr lang="en-US" dirty="0"/>
              <a:t>Business tax law changes</a:t>
            </a:r>
          </a:p>
          <a:p>
            <a:pPr lvl="1"/>
            <a:r>
              <a:rPr lang="en-US" dirty="0"/>
              <a:t>Time to Focus on the BOSS (Business Owner Saver Strategy)</a:t>
            </a:r>
          </a:p>
        </p:txBody>
      </p:sp>
    </p:spTree>
    <p:extLst>
      <p:ext uri="{BB962C8B-B14F-4D97-AF65-F5344CB8AC3E}">
        <p14:creationId xmlns:p14="http://schemas.microsoft.com/office/powerpoint/2010/main" val="1125364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BOSS dilemma </a:t>
            </a:r>
            <a:br>
              <a:rPr lang="en-US" dirty="0"/>
            </a:br>
            <a:r>
              <a:rPr lang="en-US" sz="2000" b="0" dirty="0"/>
              <a:t>How can you diversify assets that you want to save for retirement?</a:t>
            </a:r>
          </a:p>
        </p:txBody>
      </p:sp>
      <p:sp>
        <p:nvSpPr>
          <p:cNvPr id="5" name="Content Placeholder 4"/>
          <p:cNvSpPr>
            <a:spLocks noGrp="1"/>
          </p:cNvSpPr>
          <p:nvPr>
            <p:ph idx="1"/>
          </p:nvPr>
        </p:nvSpPr>
        <p:spPr/>
        <p:txBody>
          <a:bodyPr/>
          <a:lstStyle/>
          <a:p>
            <a:r>
              <a:rPr lang="en-US" dirty="0"/>
              <a:t>Qualified plans?</a:t>
            </a:r>
          </a:p>
          <a:p>
            <a:pPr lvl="1"/>
            <a:r>
              <a:rPr lang="en-US" dirty="0"/>
              <a:t>Contribution limits </a:t>
            </a:r>
          </a:p>
          <a:p>
            <a:pPr lvl="1"/>
            <a:r>
              <a:rPr lang="en-US" dirty="0"/>
              <a:t>Must benefit most (if not all) employees</a:t>
            </a:r>
          </a:p>
          <a:p>
            <a:r>
              <a:rPr lang="en-US" dirty="0"/>
              <a:t>Executive compensation? </a:t>
            </a:r>
          </a:p>
          <a:p>
            <a:pPr lvl="1"/>
            <a:r>
              <a:rPr lang="en-US" dirty="0"/>
              <a:t>Meant only for employees, not for the business owner</a:t>
            </a:r>
          </a:p>
          <a:p>
            <a:pPr lvl="1"/>
            <a:r>
              <a:rPr lang="en-US" dirty="0"/>
              <a:t>No tax benefits because the business is a pass-thru entity</a:t>
            </a:r>
          </a:p>
        </p:txBody>
      </p:sp>
    </p:spTree>
    <p:extLst>
      <p:ext uri="{BB962C8B-B14F-4D97-AF65-F5344CB8AC3E}">
        <p14:creationId xmlns:p14="http://schemas.microsoft.com/office/powerpoint/2010/main" val="3703262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F1E3C-00AB-884C-8DDA-792477F9412A}"/>
              </a:ext>
            </a:extLst>
          </p:cNvPr>
          <p:cNvSpPr>
            <a:spLocks noGrp="1"/>
          </p:cNvSpPr>
          <p:nvPr>
            <p:ph type="title"/>
          </p:nvPr>
        </p:nvSpPr>
        <p:spPr/>
        <p:txBody>
          <a:bodyPr/>
          <a:lstStyle/>
          <a:p>
            <a:r>
              <a:rPr lang="en-US"/>
              <a:t>The issue</a:t>
            </a:r>
            <a:endParaRPr lang="en-US" dirty="0"/>
          </a:p>
        </p:txBody>
      </p:sp>
      <p:sp>
        <p:nvSpPr>
          <p:cNvPr id="3" name="Content Placeholder 2">
            <a:extLst>
              <a:ext uri="{FF2B5EF4-FFF2-40B4-BE49-F238E27FC236}">
                <a16:creationId xmlns:a16="http://schemas.microsoft.com/office/drawing/2014/main" id="{8B72E7CC-78D2-E744-8A87-9394B75B0C07}"/>
              </a:ext>
            </a:extLst>
          </p:cNvPr>
          <p:cNvSpPr>
            <a:spLocks noGrp="1"/>
          </p:cNvSpPr>
          <p:nvPr>
            <p:ph type="body" sz="quarter" idx="10"/>
          </p:nvPr>
        </p:nvSpPr>
        <p:spPr>
          <a:xfrm>
            <a:off x="877824" y="2961786"/>
            <a:ext cx="8907444" cy="850193"/>
          </a:xfrm>
        </p:spPr>
        <p:txBody>
          <a:bodyPr/>
          <a:lstStyle/>
          <a:p>
            <a:pPr>
              <a:lnSpc>
                <a:spcPct val="100000"/>
              </a:lnSpc>
            </a:pPr>
            <a:r>
              <a:rPr lang="en-US" sz="2400" dirty="0"/>
              <a:t>Business owners are looking for strategies to become independent of the business but can also be complementary to it</a:t>
            </a:r>
          </a:p>
          <a:p>
            <a:pPr lvl="1">
              <a:lnSpc>
                <a:spcPct val="100000"/>
              </a:lnSpc>
            </a:pPr>
            <a:endParaRPr lang="en-US" sz="2400" dirty="0"/>
          </a:p>
        </p:txBody>
      </p:sp>
    </p:spTree>
    <p:extLst>
      <p:ext uri="{BB962C8B-B14F-4D97-AF65-F5344CB8AC3E}">
        <p14:creationId xmlns:p14="http://schemas.microsoft.com/office/powerpoint/2010/main" val="1992291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ED60A-29FF-AF47-A9A0-1D9B8578A206}"/>
              </a:ext>
            </a:extLst>
          </p:cNvPr>
          <p:cNvSpPr>
            <a:spLocks noGrp="1"/>
          </p:cNvSpPr>
          <p:nvPr>
            <p:ph type="title"/>
          </p:nvPr>
        </p:nvSpPr>
        <p:spPr/>
        <p:txBody>
          <a:bodyPr/>
          <a:lstStyle/>
          <a:p>
            <a:r>
              <a:rPr lang="en-US"/>
              <a:t>BOSS - life insurance solution</a:t>
            </a:r>
            <a:endParaRPr lang="en-US" dirty="0"/>
          </a:p>
        </p:txBody>
      </p:sp>
      <p:sp>
        <p:nvSpPr>
          <p:cNvPr id="3" name="Content Placeholder 2">
            <a:extLst>
              <a:ext uri="{FF2B5EF4-FFF2-40B4-BE49-F238E27FC236}">
                <a16:creationId xmlns:a16="http://schemas.microsoft.com/office/drawing/2014/main" id="{606475F3-1F28-0D49-9ADD-B52AFDFED559}"/>
              </a:ext>
            </a:extLst>
          </p:cNvPr>
          <p:cNvSpPr>
            <a:spLocks noGrp="1"/>
          </p:cNvSpPr>
          <p:nvPr>
            <p:ph sz="quarter" idx="1"/>
          </p:nvPr>
        </p:nvSpPr>
        <p:spPr/>
        <p:txBody>
          <a:bodyPr/>
          <a:lstStyle/>
          <a:p>
            <a:pPr lvl="1"/>
            <a:r>
              <a:rPr lang="en-US" dirty="0"/>
              <a:t>Death benefit </a:t>
            </a:r>
          </a:p>
          <a:p>
            <a:pPr lvl="1"/>
            <a:r>
              <a:rPr lang="en-US" dirty="0"/>
              <a:t>Cash value</a:t>
            </a:r>
          </a:p>
        </p:txBody>
      </p:sp>
      <p:sp>
        <p:nvSpPr>
          <p:cNvPr id="6" name="Rectangle 5"/>
          <p:cNvSpPr/>
          <p:nvPr/>
        </p:nvSpPr>
        <p:spPr>
          <a:xfrm>
            <a:off x="414446" y="5812272"/>
            <a:ext cx="6096000" cy="738664"/>
          </a:xfrm>
          <a:prstGeom prst="rect">
            <a:avLst/>
          </a:prstGeom>
        </p:spPr>
        <p:txBody>
          <a:bodyPr>
            <a:spAutoFit/>
          </a:bodyPr>
          <a:lstStyle/>
          <a:p>
            <a:r>
              <a:rPr lang="en-US" sz="1050" b="0" i="0" dirty="0">
                <a:solidFill>
                  <a:srgbClr val="000000"/>
                </a:solidFill>
                <a:effectLst/>
                <a:latin typeface="+mn-lt"/>
              </a:rPr>
              <a:t>Policy loans and withdrawals may create an adverse tax result in the event of lapse or policy surrender and will reduce both the surrender value and death benefit. Withdrawals may be subject to taxation within the first fifteen years of the contract. You should consult your tax advisor when considering taking a policy loan or withdrawal. </a:t>
            </a:r>
            <a:endParaRPr lang="en-US" sz="1200" dirty="0">
              <a:latin typeface="+mn-lt"/>
            </a:endParaRPr>
          </a:p>
        </p:txBody>
      </p:sp>
      <p:pic>
        <p:nvPicPr>
          <p:cNvPr id="7" name="Picture 6">
            <a:extLst>
              <a:ext uri="{FF2B5EF4-FFF2-40B4-BE49-F238E27FC236}">
                <a16:creationId xmlns:a16="http://schemas.microsoft.com/office/drawing/2014/main" id="{260228BF-2506-684D-C87C-C388E40D75B9}"/>
              </a:ext>
            </a:extLst>
          </p:cNvPr>
          <p:cNvPicPr>
            <a:picLocks noChangeAspect="1"/>
          </p:cNvPicPr>
          <p:nvPr/>
        </p:nvPicPr>
        <p:blipFill>
          <a:blip r:embed="rId3"/>
          <a:stretch>
            <a:fillRect/>
          </a:stretch>
        </p:blipFill>
        <p:spPr>
          <a:xfrm>
            <a:off x="6945330" y="1074182"/>
            <a:ext cx="4832224" cy="5630131"/>
          </a:xfrm>
          <a:prstGeom prst="rect">
            <a:avLst/>
          </a:prstGeom>
          <a:ln w="3175">
            <a:solidFill>
              <a:schemeClr val="bg1">
                <a:lumMod val="85000"/>
              </a:schemeClr>
            </a:solidFill>
          </a:ln>
          <a:effectLst>
            <a:glow rad="63500">
              <a:schemeClr val="accent2">
                <a:satMod val="175000"/>
                <a:alpha val="40000"/>
              </a:schemeClr>
            </a:glow>
            <a:outerShdw blurRad="50800" dist="38100" dir="8100000" algn="tr" rotWithShape="0">
              <a:prstClr val="black">
                <a:alpha val="40000"/>
              </a:prstClr>
            </a:outerShdw>
            <a:softEdge rad="12700"/>
          </a:effectLst>
        </p:spPr>
      </p:pic>
    </p:spTree>
    <p:extLst>
      <p:ext uri="{BB962C8B-B14F-4D97-AF65-F5344CB8AC3E}">
        <p14:creationId xmlns:p14="http://schemas.microsoft.com/office/powerpoint/2010/main" val="4088841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Accumulation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dirty="0"/>
              <a:t>Mark, age 45, is a sole business owner</a:t>
            </a:r>
          </a:p>
          <a:p>
            <a:r>
              <a:rPr lang="en-US" dirty="0"/>
              <a:t>Married with two children</a:t>
            </a:r>
          </a:p>
          <a:p>
            <a:r>
              <a:rPr lang="en-US" dirty="0"/>
              <a:t>Objectives:</a:t>
            </a:r>
          </a:p>
          <a:p>
            <a:pPr lvl="1"/>
            <a:r>
              <a:rPr lang="en-US" dirty="0"/>
              <a:t>Still growing the business</a:t>
            </a:r>
          </a:p>
          <a:p>
            <a:pPr lvl="1"/>
            <a:r>
              <a:rPr lang="en-US" dirty="0"/>
              <a:t>Looking for a way to build assets outside of the business – diversify</a:t>
            </a:r>
          </a:p>
          <a:p>
            <a:pPr lvl="1"/>
            <a:r>
              <a:rPr lang="en-US" dirty="0"/>
              <a:t>Wants to make sure his family is taken care of in the event of his death</a:t>
            </a:r>
          </a:p>
          <a:p>
            <a:pPr lvl="1"/>
            <a:r>
              <a:rPr lang="en-US" dirty="0"/>
              <a:t>Looking for supplemental retirement income</a:t>
            </a:r>
          </a:p>
        </p:txBody>
      </p:sp>
      <p:sp>
        <p:nvSpPr>
          <p:cNvPr id="6" name="TextBox 5"/>
          <p:cNvSpPr txBox="1"/>
          <p:nvPr/>
        </p:nvSpPr>
        <p:spPr>
          <a:xfrm>
            <a:off x="527406" y="6064328"/>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228825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accumulation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cash value life insurance policy</a:t>
            </a:r>
          </a:p>
          <a:p>
            <a:r>
              <a:rPr lang="en-US" dirty="0"/>
              <a:t>Personally-owned</a:t>
            </a:r>
          </a:p>
          <a:p>
            <a:r>
              <a:rPr lang="en-US" dirty="0"/>
              <a:t>Funded with tax savings from the TCJA</a:t>
            </a:r>
          </a:p>
          <a:p>
            <a:r>
              <a:rPr lang="en-US" dirty="0"/>
              <a:t>Maximum accumulation with an additional term policy for extra death benefit</a:t>
            </a:r>
          </a:p>
          <a:p>
            <a:r>
              <a:rPr lang="en-US" dirty="0"/>
              <a:t>Potential asset protection (depending on the state)</a:t>
            </a:r>
          </a:p>
          <a:p>
            <a:r>
              <a:rPr lang="en-US" dirty="0"/>
              <a:t>Death benefit protects business value for the family</a:t>
            </a:r>
          </a:p>
        </p:txBody>
      </p:sp>
      <p:sp>
        <p:nvSpPr>
          <p:cNvPr id="6" name="TextBox 5"/>
          <p:cNvSpPr txBox="1"/>
          <p:nvPr/>
        </p:nvSpPr>
        <p:spPr>
          <a:xfrm>
            <a:off x="568504" y="6084876"/>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r>
              <a:rPr lang="en-US" sz="1100" dirty="0">
                <a:latin typeface="+mn-lt"/>
              </a:rPr>
              <a:t>.</a:t>
            </a:r>
          </a:p>
        </p:txBody>
      </p:sp>
    </p:spTree>
    <p:extLst>
      <p:ext uri="{BB962C8B-B14F-4D97-AF65-F5344CB8AC3E}">
        <p14:creationId xmlns:p14="http://schemas.microsoft.com/office/powerpoint/2010/main" val="2244196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Protection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a:t>Mary, age 50, is a sole business owner</a:t>
            </a:r>
          </a:p>
          <a:p>
            <a:r>
              <a:rPr lang="en-US"/>
              <a:t>Married with one child</a:t>
            </a:r>
          </a:p>
          <a:p>
            <a:r>
              <a:rPr lang="en-US"/>
              <a:t>Objectives:</a:t>
            </a:r>
          </a:p>
          <a:p>
            <a:pPr lvl="1"/>
            <a:r>
              <a:rPr lang="en-US"/>
              <a:t>Looking to step-back from the business in 15 years</a:t>
            </a:r>
          </a:p>
          <a:p>
            <a:pPr lvl="1"/>
            <a:r>
              <a:rPr lang="en-US"/>
              <a:t>She is looking to fund her with retirement with outside investments and income from the business</a:t>
            </a:r>
          </a:p>
          <a:p>
            <a:pPr lvl="1"/>
            <a:r>
              <a:rPr lang="en-US"/>
              <a:t>Concerned about health care expenses during her lifetime</a:t>
            </a:r>
          </a:p>
          <a:p>
            <a:pPr lvl="1"/>
            <a:r>
              <a:rPr lang="en-US"/>
              <a:t>Wants to provide a certain legacy for their child</a:t>
            </a:r>
            <a:endParaRPr lang="en-US" dirty="0"/>
          </a:p>
        </p:txBody>
      </p:sp>
      <p:sp>
        <p:nvSpPr>
          <p:cNvPr id="5" name="TextBox 4"/>
          <p:cNvSpPr txBox="1"/>
          <p:nvPr/>
        </p:nvSpPr>
        <p:spPr>
          <a:xfrm>
            <a:off x="378106" y="6025313"/>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3788469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protection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cash value life insurance policy</a:t>
            </a:r>
          </a:p>
          <a:p>
            <a:r>
              <a:rPr lang="en-US" dirty="0"/>
              <a:t>Personally-owned</a:t>
            </a:r>
          </a:p>
          <a:p>
            <a:r>
              <a:rPr lang="en-US" dirty="0"/>
              <a:t>Funded with tax savings from the TCJA</a:t>
            </a:r>
          </a:p>
          <a:p>
            <a:r>
              <a:rPr lang="en-US" dirty="0"/>
              <a:t>Also purchases an additional term policy to protect business value for the family</a:t>
            </a:r>
          </a:p>
          <a:p>
            <a:r>
              <a:rPr lang="en-US" dirty="0"/>
              <a:t>Potential asset protection (depending on the state)</a:t>
            </a:r>
          </a:p>
          <a:p>
            <a:r>
              <a:rPr lang="en-US" dirty="0"/>
              <a:t>Key person and stay bonus protection</a:t>
            </a:r>
          </a:p>
          <a:p>
            <a:r>
              <a:rPr lang="en-US" dirty="0"/>
              <a:t>Chronic illness protection*</a:t>
            </a:r>
          </a:p>
        </p:txBody>
      </p:sp>
      <p:sp>
        <p:nvSpPr>
          <p:cNvPr id="4" name="TextBox 3"/>
          <p:cNvSpPr txBox="1"/>
          <p:nvPr/>
        </p:nvSpPr>
        <p:spPr>
          <a:xfrm>
            <a:off x="208908" y="6016640"/>
            <a:ext cx="11486322" cy="769441"/>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a:t>
            </a:r>
            <a:r>
              <a:rPr lang="en-US" sz="1100" dirty="0">
                <a:latin typeface="+mn-lt"/>
              </a:rPr>
              <a:t>.</a:t>
            </a:r>
            <a:br>
              <a:rPr lang="en-US" sz="1100" dirty="0">
                <a:latin typeface="+mn-lt"/>
              </a:rPr>
            </a:br>
            <a:r>
              <a:rPr lang="en-US" sz="1100" dirty="0">
                <a:latin typeface="+mn-lt"/>
              </a:rPr>
              <a:t>*Based on current federal tax law, there is uncertainty as to whether some or all benefit payments from life insurance Chronic Illness Agreements are taxed when received. We cannot assure you that Chronic Illness Agreement benefit payments will be treated as tax-free death benefits. Please consult a tax advisor before purchasing a Chronic Illness Agreement..</a:t>
            </a:r>
          </a:p>
        </p:txBody>
      </p:sp>
    </p:spTree>
    <p:extLst>
      <p:ext uri="{BB962C8B-B14F-4D97-AF65-F5344CB8AC3E}">
        <p14:creationId xmlns:p14="http://schemas.microsoft.com/office/powerpoint/2010/main" val="4279793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Reallocation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dirty="0"/>
              <a:t>Nicholas, a 60 year old business owner who is married with two children</a:t>
            </a:r>
          </a:p>
          <a:p>
            <a:r>
              <a:rPr lang="en-US" dirty="0"/>
              <a:t>Objectives:</a:t>
            </a:r>
          </a:p>
          <a:p>
            <a:pPr lvl="1"/>
            <a:r>
              <a:rPr lang="en-US" dirty="0"/>
              <a:t>Transitioning to another family member</a:t>
            </a:r>
          </a:p>
          <a:p>
            <a:pPr lvl="1"/>
            <a:r>
              <a:rPr lang="en-US" dirty="0"/>
              <a:t>Heavily invested in the market</a:t>
            </a:r>
          </a:p>
          <a:p>
            <a:pPr lvl="1"/>
            <a:r>
              <a:rPr lang="en-US" dirty="0"/>
              <a:t>Looking for estate planning solutions</a:t>
            </a:r>
          </a:p>
          <a:p>
            <a:pPr lvl="1"/>
            <a:r>
              <a:rPr lang="en-US" dirty="0"/>
              <a:t>Diversify assets from business and from the market</a:t>
            </a:r>
          </a:p>
        </p:txBody>
      </p:sp>
      <p:sp>
        <p:nvSpPr>
          <p:cNvPr id="5" name="TextBox 4"/>
          <p:cNvSpPr txBox="1"/>
          <p:nvPr/>
        </p:nvSpPr>
        <p:spPr>
          <a:xfrm>
            <a:off x="571500" y="6095150"/>
            <a:ext cx="5486400"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r>
              <a:rPr lang="en-US" sz="1100" dirty="0">
                <a:latin typeface="+mn-lt"/>
              </a:rPr>
              <a:t>.</a:t>
            </a:r>
          </a:p>
        </p:txBody>
      </p:sp>
    </p:spTree>
    <p:extLst>
      <p:ext uri="{BB962C8B-B14F-4D97-AF65-F5344CB8AC3E}">
        <p14:creationId xmlns:p14="http://schemas.microsoft.com/office/powerpoint/2010/main" val="2247186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reallocation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survivorship cash value </a:t>
            </a:r>
            <a:br>
              <a:rPr lang="en-US" dirty="0"/>
            </a:br>
            <a:r>
              <a:rPr lang="en-US" dirty="0"/>
              <a:t>life insurance policy covering him and his spouse</a:t>
            </a:r>
          </a:p>
          <a:p>
            <a:r>
              <a:rPr lang="en-US" dirty="0"/>
              <a:t>Personally-owned</a:t>
            </a:r>
          </a:p>
          <a:p>
            <a:r>
              <a:rPr lang="en-US" dirty="0"/>
              <a:t>Funded with tax savings from the TCJA</a:t>
            </a:r>
          </a:p>
          <a:p>
            <a:r>
              <a:rPr lang="en-US" dirty="0"/>
              <a:t>Lump sum funding</a:t>
            </a:r>
          </a:p>
          <a:p>
            <a:r>
              <a:rPr lang="en-US" dirty="0"/>
              <a:t>Reallocates assets into a life insurance policy to help protect gains</a:t>
            </a:r>
          </a:p>
          <a:p>
            <a:r>
              <a:rPr lang="en-US" dirty="0"/>
              <a:t>Tax-advantaged with zero floor to protect against loss of principal</a:t>
            </a:r>
          </a:p>
        </p:txBody>
      </p:sp>
      <p:sp>
        <p:nvSpPr>
          <p:cNvPr id="5" name="TextBox 4"/>
          <p:cNvSpPr txBox="1"/>
          <p:nvPr/>
        </p:nvSpPr>
        <p:spPr>
          <a:xfrm>
            <a:off x="506859" y="6074602"/>
            <a:ext cx="5195299"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3549527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attending!</a:t>
            </a:r>
          </a:p>
        </p:txBody>
      </p:sp>
    </p:spTree>
    <p:extLst>
      <p:ext uri="{BB962C8B-B14F-4D97-AF65-F5344CB8AC3E}">
        <p14:creationId xmlns:p14="http://schemas.microsoft.com/office/powerpoint/2010/main" val="324835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Individual</a:t>
            </a:r>
            <a:endParaRPr lang="en-US" dirty="0"/>
          </a:p>
        </p:txBody>
      </p:sp>
      <p:sp>
        <p:nvSpPr>
          <p:cNvPr id="5" name="Text Placeholder 4"/>
          <p:cNvSpPr>
            <a:spLocks noGrp="1"/>
          </p:cNvSpPr>
          <p:nvPr>
            <p:ph type="body" sz="quarter" idx="10"/>
          </p:nvPr>
        </p:nvSpPr>
        <p:spPr/>
        <p:txBody>
          <a:bodyPr/>
          <a:lstStyle/>
          <a:p>
            <a:r>
              <a:rPr lang="en-US" dirty="0"/>
              <a:t>Income &amp; estate tax changes and opportunities</a:t>
            </a:r>
          </a:p>
        </p:txBody>
      </p:sp>
    </p:spTree>
    <p:extLst>
      <p:ext uri="{BB962C8B-B14F-4D97-AF65-F5344CB8AC3E}">
        <p14:creationId xmlns:p14="http://schemas.microsoft.com/office/powerpoint/2010/main" val="2317744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664029" y="95323"/>
            <a:ext cx="11049000" cy="6016228"/>
          </a:xfrm>
        </p:spPr>
        <p:txBody>
          <a:bodyPr>
            <a:noAutofit/>
          </a:bodyPr>
          <a:lstStyle/>
          <a:p>
            <a:pPr marL="0" indent="0">
              <a:lnSpc>
                <a:spcPct val="120000"/>
              </a:lnSpc>
              <a:spcBef>
                <a:spcPts val="0"/>
              </a:spcBef>
              <a:buNone/>
            </a:pPr>
            <a:r>
              <a:rPr lang="en-US" sz="1150" dirty="0"/>
              <a:t>Please keep in mind that the primary reason to purchase a life insurance product is the death benefit.</a:t>
            </a:r>
          </a:p>
          <a:p>
            <a:pPr marL="0" indent="0">
              <a:lnSpc>
                <a:spcPct val="120000"/>
              </a:lnSpc>
              <a:spcBef>
                <a:spcPts val="0"/>
              </a:spcBef>
              <a:buNone/>
            </a:pPr>
            <a:r>
              <a:rPr lang="en-US" sz="1150" dirty="0"/>
              <a:t>Life insurance products contain charges, such as Cost of Insurance Charge, Cash Extra Charge, and Additional Agreements Charge (which we refer to as mortality charges), and Premium Charge, Monthly Policy Charge, Policy Issue Charge, Transaction Charge, Index Segment Charge, and Surrender Charge (which we refer to as expense charges). These charges may increase over time, and these policies may contain restrictions, such as surrender periods. Policyholders could lose money in (these products. </a:t>
            </a:r>
          </a:p>
          <a:p>
            <a:pPr marL="0" indent="0">
              <a:lnSpc>
                <a:spcPct val="120000"/>
              </a:lnSpc>
              <a:spcBef>
                <a:spcPts val="0"/>
              </a:spcBef>
              <a:buNone/>
            </a:pPr>
            <a:r>
              <a:rPr lang="en-US" sz="1150" dirty="0"/>
              <a:t>Depending upon actual policy experience, the Owner may need to increase premium payments to keep the policy in force. </a:t>
            </a:r>
          </a:p>
          <a:p>
            <a:pPr marL="0" indent="0">
              <a:lnSpc>
                <a:spcPct val="120000"/>
              </a:lnSpc>
              <a:spcBef>
                <a:spcPts val="0"/>
              </a:spcBef>
              <a:buNone/>
            </a:pPr>
            <a:r>
              <a:rPr lang="en-US" sz="1150" dirty="0"/>
              <a:t>Additional agreements may be available. Agreements may be subject to additional costs and restrictions. Agreements may not be available in all states or may exist under a different name in various states and may not be available in combination with other agreements.</a:t>
            </a:r>
          </a:p>
          <a:p>
            <a:pPr marL="0" indent="0">
              <a:lnSpc>
                <a:spcPct val="120000"/>
              </a:lnSpc>
              <a:spcBef>
                <a:spcPts val="0"/>
              </a:spcBef>
              <a:buNone/>
            </a:pPr>
            <a:r>
              <a:rPr lang="en-US" sz="1150" dirty="0"/>
              <a:t>The policy design you choose may impact the tax status of your policy. If you pay too much premium your policy could become a modified endowment contract (MEC). Distributions from a MEC may be taxable and if the taxpayer is under the age of 59 ½ may also be subject to an additional 10% penalty tax.</a:t>
            </a:r>
          </a:p>
          <a:p>
            <a:pPr marL="0" indent="0">
              <a:lnSpc>
                <a:spcPct val="120000"/>
              </a:lnSpc>
              <a:spcBef>
                <a:spcPts val="0"/>
              </a:spcBef>
              <a:buNone/>
            </a:pPr>
            <a:r>
              <a:rPr lang="en-US" sz="1150" dirty="0"/>
              <a:t>Policy loans and withdrawals may create an adverse tax result in the event of lapse or policy surrender, and will reduce both the surrender value and death benefit. Withdrawals may be subject to taxation with the first fifteen years of the contract. You should consult your tax advisor when considering taking a policy loan or withdrawal.</a:t>
            </a:r>
          </a:p>
          <a:p>
            <a:pPr marL="0" indent="0">
              <a:lnSpc>
                <a:spcPct val="120000"/>
              </a:lnSpc>
              <a:spcBef>
                <a:spcPts val="0"/>
              </a:spcBef>
              <a:buNone/>
            </a:pPr>
            <a:r>
              <a:rPr lang="en-US" sz="1150" dirty="0"/>
              <a:t>This information is a general discussion of the relevant federal tax laws provided to promote ideas that may benefit a taxpayer. It is not intended for, nor can it be used by any taxpayer for the purpose of avoiding federal tax penalties. Taxpayers should seek the advice of their own advisors regarding any tax and legal issues specific to their situation. </a:t>
            </a:r>
          </a:p>
          <a:p>
            <a:pPr marL="0" indent="0">
              <a:lnSpc>
                <a:spcPct val="120000"/>
              </a:lnSpc>
              <a:spcBef>
                <a:spcPts val="0"/>
              </a:spcBef>
              <a:buNone/>
            </a:pPr>
            <a:r>
              <a:rPr lang="en-US" sz="1150" dirty="0"/>
              <a:t>These are general marketing materials and, accordingly, should not be viewed as a recommendation that any particular product or feature is appropriate or suitable for any particular individual. These materials are based on hypothetical scenarios and are not designed for any particular individual or group of individuals (for example, any demographic group by age or occupation). It should not be considered investment advice, nor does it constitute a recommendation that anyone engage in (or refrain from) a particular course of action. If you are looking for investment advice or recommendations, you should contact your financial professional.</a:t>
            </a:r>
          </a:p>
          <a:p>
            <a:pPr marL="0" indent="0">
              <a:lnSpc>
                <a:spcPct val="120000"/>
              </a:lnSpc>
              <a:spcBef>
                <a:spcPts val="0"/>
              </a:spcBef>
              <a:buNone/>
            </a:pPr>
            <a:r>
              <a:rPr lang="en-US" sz="1150" dirty="0"/>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Securian Financial is the marketing name for Securian Financial Group, Inc., and its subsidiaries. Minnesota Life Insurance Company and Securian Life Insurance Company are subsidiaries of Securian Financial Group, Inc.</a:t>
            </a:r>
          </a:p>
          <a:p>
            <a:pPr marL="0" indent="0">
              <a:lnSpc>
                <a:spcPct val="120000"/>
              </a:lnSpc>
              <a:spcBef>
                <a:spcPts val="0"/>
              </a:spcBef>
              <a:buNone/>
            </a:pPr>
            <a:r>
              <a:rPr lang="en-US" sz="1150" dirty="0">
                <a:latin typeface="+mn-lt"/>
                <a:ea typeface="+mn-ea"/>
                <a:cs typeface="+mn-cs"/>
              </a:rPr>
              <a:t>Insurance products described here are underwritten and issued by Minnesota Life Insurance Company and/or Securian Life Insurance Company. [BGA NAME] serves as a distributor of these products and is independently owned and not affiliated with Minnesota Life Insurance Company and/or Securian Life Insurance Company.</a:t>
            </a:r>
          </a:p>
          <a:p>
            <a:pPr marL="0" indent="0">
              <a:lnSpc>
                <a:spcPct val="120000"/>
              </a:lnSpc>
              <a:spcBef>
                <a:spcPts val="0"/>
              </a:spcBef>
              <a:buNone/>
            </a:pPr>
            <a:endParaRPr lang="en-US" sz="1150" dirty="0"/>
          </a:p>
        </p:txBody>
      </p:sp>
      <p:sp>
        <p:nvSpPr>
          <p:cNvPr id="3" name="TextBox 2">
            <a:extLst>
              <a:ext uri="{FF2B5EF4-FFF2-40B4-BE49-F238E27FC236}">
                <a16:creationId xmlns:a16="http://schemas.microsoft.com/office/drawing/2014/main" id="{B5548A6C-EA97-AEBE-ACF3-0F20944FF7CA}"/>
              </a:ext>
            </a:extLst>
          </p:cNvPr>
          <p:cNvSpPr txBox="1"/>
          <p:nvPr/>
        </p:nvSpPr>
        <p:spPr>
          <a:xfrm>
            <a:off x="664029" y="6111551"/>
            <a:ext cx="1286069" cy="461665"/>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0" y="5775652"/>
            <a:ext cx="5994400" cy="1082348"/>
          </a:xfrm>
          <a:prstGeom prst="rect">
            <a:avLst/>
          </a:prstGeom>
          <a:noFill/>
        </p:spPr>
        <p:txBody>
          <a:bodyPr wrap="square" lIns="685800" tIns="0" rIns="0" bIns="457200" rtlCol="0" anchor="b" anchorCtr="0">
            <a:spAutoFit/>
          </a:bodyPr>
          <a:lstStyle/>
          <a:p>
            <a:pPr lvl="0">
              <a:spcAft>
                <a:spcPts val="450"/>
              </a:spcAft>
            </a:pPr>
            <a:r>
              <a:rPr lang="en-US" sz="800" b="1" dirty="0">
                <a:solidFill>
                  <a:srgbClr val="0C7B40"/>
                </a:solidFill>
              </a:rPr>
              <a:t>securian.com</a:t>
            </a:r>
          </a:p>
          <a:p>
            <a:pPr lvl="0">
              <a:spcAft>
                <a:spcPts val="450"/>
              </a:spcAft>
            </a:pPr>
            <a:r>
              <a:rPr lang="en-US" sz="800" dirty="0">
                <a:latin typeface="+mn-lt"/>
              </a:rPr>
              <a:t>400 Robert Street North, St. Paul, MN 55101-2098</a:t>
            </a:r>
            <a:br>
              <a:rPr lang="en-US" sz="800" dirty="0">
                <a:latin typeface="+mn-lt"/>
              </a:rPr>
            </a:br>
            <a:r>
              <a:rPr lang="en-US" sz="800" dirty="0">
                <a:latin typeface="+mn-lt"/>
              </a:rPr>
              <a:t>©2024 Securian Financial Group, Inc. All rights reserved.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800" dirty="0">
                <a:latin typeface="+mn-lt"/>
              </a:rPr>
              <a:t>3779341  DOFU 9-2024</a:t>
            </a:r>
            <a:endParaRPr lang="en-US" sz="800" dirty="0"/>
          </a:p>
        </p:txBody>
      </p:sp>
    </p:spTree>
    <p:extLst>
      <p:ext uri="{BB962C8B-B14F-4D97-AF65-F5344CB8AC3E}">
        <p14:creationId xmlns:p14="http://schemas.microsoft.com/office/powerpoint/2010/main" val="202988949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2017 v. 2024 tax rates</a:t>
            </a:r>
            <a:br>
              <a:rPr lang="en-US" dirty="0"/>
            </a:br>
            <a:r>
              <a:rPr lang="en-US" dirty="0"/>
              <a:t>-married, filing jointly</a:t>
            </a:r>
          </a:p>
        </p:txBody>
      </p:sp>
      <p:sp>
        <p:nvSpPr>
          <p:cNvPr id="58" name="TextBox 5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grpSp>
        <p:nvGrpSpPr>
          <p:cNvPr id="151" name="Group 150"/>
          <p:cNvGrpSpPr/>
          <p:nvPr/>
        </p:nvGrpSpPr>
        <p:grpSpPr>
          <a:xfrm>
            <a:off x="1635655" y="2251533"/>
            <a:ext cx="6634551" cy="4175955"/>
            <a:chOff x="3084852" y="2451100"/>
            <a:chExt cx="6192499" cy="3897716"/>
          </a:xfrm>
        </p:grpSpPr>
        <p:grpSp>
          <p:nvGrpSpPr>
            <p:cNvPr id="152" name="Group 151"/>
            <p:cNvGrpSpPr/>
            <p:nvPr/>
          </p:nvGrpSpPr>
          <p:grpSpPr>
            <a:xfrm>
              <a:off x="3084852" y="2671763"/>
              <a:ext cx="6192499" cy="3677053"/>
              <a:chOff x="1560851" y="2671762"/>
              <a:chExt cx="6192499" cy="3677053"/>
            </a:xfrm>
          </p:grpSpPr>
          <p:sp>
            <p:nvSpPr>
              <p:cNvPr id="187" name="TextBox 186"/>
              <p:cNvSpPr txBox="1"/>
              <p:nvPr/>
            </p:nvSpPr>
            <p:spPr>
              <a:xfrm>
                <a:off x="1560851" y="2671762"/>
                <a:ext cx="699749" cy="3677053"/>
              </a:xfrm>
              <a:prstGeom prst="rect">
                <a:avLst/>
              </a:prstGeom>
              <a:noFill/>
            </p:spPr>
            <p:txBody>
              <a:bodyPr wrap="square" rtlCol="0">
                <a:spAutoFit/>
              </a:bodyPr>
              <a:lstStyle/>
              <a:p>
                <a:pPr algn="r"/>
                <a:r>
                  <a:rPr lang="en-US" sz="1000" dirty="0">
                    <a:latin typeface="+mn-lt"/>
                  </a:rPr>
                  <a:t>$800,000</a:t>
                </a:r>
              </a:p>
              <a:p>
                <a:pPr algn="r"/>
                <a:endParaRPr lang="en-US" sz="1000" dirty="0">
                  <a:latin typeface="+mn-lt"/>
                </a:endParaRPr>
              </a:p>
              <a:p>
                <a:pPr algn="r"/>
                <a:endParaRPr lang="en-US" sz="1000" dirty="0">
                  <a:latin typeface="+mn-lt"/>
                </a:endParaRPr>
              </a:p>
              <a:p>
                <a:pPr algn="r"/>
                <a:r>
                  <a:rPr lang="en-US" sz="1000" dirty="0">
                    <a:latin typeface="+mn-lt"/>
                  </a:rPr>
                  <a:t>$700,000</a:t>
                </a:r>
              </a:p>
              <a:p>
                <a:pPr algn="r"/>
                <a:endParaRPr lang="en-US" sz="1000" dirty="0">
                  <a:latin typeface="+mn-lt"/>
                </a:endParaRPr>
              </a:p>
              <a:p>
                <a:pPr algn="r"/>
                <a:endParaRPr lang="en-US" sz="1000" dirty="0">
                  <a:latin typeface="+mn-lt"/>
                </a:endParaRPr>
              </a:p>
              <a:p>
                <a:pPr algn="r"/>
                <a:r>
                  <a:rPr lang="en-US" sz="1000" dirty="0">
                    <a:latin typeface="+mn-lt"/>
                  </a:rPr>
                  <a:t>$600,000</a:t>
                </a:r>
              </a:p>
              <a:p>
                <a:pPr algn="r"/>
                <a:endParaRPr lang="en-US" sz="1000" dirty="0">
                  <a:latin typeface="+mn-lt"/>
                </a:endParaRPr>
              </a:p>
              <a:p>
                <a:pPr algn="r"/>
                <a:endParaRPr lang="en-US" sz="1000" dirty="0">
                  <a:latin typeface="+mn-lt"/>
                </a:endParaRPr>
              </a:p>
              <a:p>
                <a:pPr algn="r"/>
                <a:r>
                  <a:rPr lang="en-US" sz="1000" dirty="0">
                    <a:latin typeface="+mn-lt"/>
                  </a:rPr>
                  <a:t>$500,000</a:t>
                </a:r>
              </a:p>
              <a:p>
                <a:pPr algn="r"/>
                <a:endParaRPr lang="en-US" sz="1000" dirty="0">
                  <a:latin typeface="+mn-lt"/>
                </a:endParaRPr>
              </a:p>
              <a:p>
                <a:pPr algn="r"/>
                <a:endParaRPr lang="en-US" sz="1000" dirty="0">
                  <a:latin typeface="+mn-lt"/>
                </a:endParaRPr>
              </a:p>
              <a:p>
                <a:pPr algn="r"/>
                <a:r>
                  <a:rPr lang="en-US" sz="1000" dirty="0">
                    <a:latin typeface="+mn-lt"/>
                  </a:rPr>
                  <a:t>$400,000</a:t>
                </a:r>
              </a:p>
              <a:p>
                <a:pPr algn="r"/>
                <a:endParaRPr lang="en-US" sz="1000" dirty="0">
                  <a:latin typeface="+mn-lt"/>
                </a:endParaRPr>
              </a:p>
              <a:p>
                <a:pPr algn="r"/>
                <a:endParaRPr lang="en-US" sz="1000" dirty="0">
                  <a:latin typeface="+mn-lt"/>
                </a:endParaRPr>
              </a:p>
              <a:p>
                <a:pPr algn="r"/>
                <a:r>
                  <a:rPr lang="en-US" sz="1000" dirty="0">
                    <a:latin typeface="+mn-lt"/>
                  </a:rPr>
                  <a:t>$300,000</a:t>
                </a:r>
              </a:p>
              <a:p>
                <a:pPr algn="r"/>
                <a:endParaRPr lang="en-US" sz="1000" dirty="0">
                  <a:latin typeface="+mn-lt"/>
                </a:endParaRPr>
              </a:p>
              <a:p>
                <a:pPr algn="r"/>
                <a:endParaRPr lang="en-US" sz="1000" dirty="0">
                  <a:latin typeface="+mn-lt"/>
                </a:endParaRPr>
              </a:p>
              <a:p>
                <a:pPr algn="r"/>
                <a:r>
                  <a:rPr lang="en-US" sz="1000" dirty="0">
                    <a:latin typeface="+mn-lt"/>
                  </a:rPr>
                  <a:t>$200,000</a:t>
                </a:r>
              </a:p>
              <a:p>
                <a:pPr algn="r"/>
                <a:endParaRPr lang="en-US" sz="1000" dirty="0">
                  <a:latin typeface="+mn-lt"/>
                </a:endParaRPr>
              </a:p>
              <a:p>
                <a:pPr algn="r"/>
                <a:endParaRPr lang="en-US" sz="1000" dirty="0">
                  <a:latin typeface="+mn-lt"/>
                </a:endParaRPr>
              </a:p>
              <a:p>
                <a:pPr algn="r"/>
                <a:r>
                  <a:rPr lang="en-US" sz="1000" dirty="0">
                    <a:latin typeface="+mn-lt"/>
                  </a:rPr>
                  <a:t>$100,000</a:t>
                </a:r>
              </a:p>
              <a:p>
                <a:pPr algn="r"/>
                <a:endParaRPr lang="en-US" sz="1000" dirty="0">
                  <a:latin typeface="+mn-lt"/>
                </a:endParaRPr>
              </a:p>
              <a:p>
                <a:pPr algn="r"/>
                <a:endParaRPr lang="en-US" sz="1000" dirty="0">
                  <a:latin typeface="+mn-lt"/>
                </a:endParaRPr>
              </a:p>
              <a:p>
                <a:pPr algn="r"/>
                <a:r>
                  <a:rPr lang="en-US" sz="1000" dirty="0">
                    <a:latin typeface="+mn-lt"/>
                  </a:rPr>
                  <a:t>$0</a:t>
                </a:r>
              </a:p>
            </p:txBody>
          </p:sp>
          <p:cxnSp>
            <p:nvCxnSpPr>
              <p:cNvPr id="188" name="Straight Connector 187"/>
              <p:cNvCxnSpPr/>
              <p:nvPr/>
            </p:nvCxnSpPr>
            <p:spPr bwMode="auto">
              <a:xfrm>
                <a:off x="2247900" y="27620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a:off x="2247900" y="31874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2247900" y="36129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2247900" y="40383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a:off x="2247900" y="44447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a:off x="2247900" y="48702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a:off x="2247900" y="52956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a:off x="2247900" y="57147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a:off x="2247900" y="612626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3" name="Group 152"/>
            <p:cNvGrpSpPr/>
            <p:nvPr/>
          </p:nvGrpSpPr>
          <p:grpSpPr>
            <a:xfrm>
              <a:off x="4591050" y="2784483"/>
              <a:ext cx="1137498" cy="3285443"/>
              <a:chOff x="3069431" y="2798452"/>
              <a:chExt cx="1104900" cy="3285443"/>
            </a:xfrm>
            <a:effectLst>
              <a:outerShdw blurRad="50800" dist="38100" dir="8100000" algn="tr" rotWithShape="0">
                <a:prstClr val="black">
                  <a:alpha val="40000"/>
                </a:prstClr>
              </a:outerShdw>
            </a:effectLst>
          </p:grpSpPr>
          <p:sp>
            <p:nvSpPr>
              <p:cNvPr id="180" name="Rectangle 179"/>
              <p:cNvSpPr/>
              <p:nvPr/>
            </p:nvSpPr>
            <p:spPr bwMode="auto">
              <a:xfrm>
                <a:off x="3069431" y="6002933"/>
                <a:ext cx="1104900" cy="80962"/>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100" dirty="0">
                    <a:latin typeface="+mn-lt"/>
                  </a:rPr>
                  <a:t>10.0%</a:t>
                </a:r>
              </a:p>
            </p:txBody>
          </p:sp>
          <p:sp>
            <p:nvSpPr>
              <p:cNvPr id="181" name="Rectangle 180"/>
              <p:cNvSpPr/>
              <p:nvPr/>
            </p:nvSpPr>
            <p:spPr bwMode="auto">
              <a:xfrm>
                <a:off x="3069431" y="5764809"/>
                <a:ext cx="1104900" cy="238124"/>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15.0%</a:t>
                </a:r>
              </a:p>
            </p:txBody>
          </p:sp>
          <p:sp>
            <p:nvSpPr>
              <p:cNvPr id="182" name="Rectangle 181"/>
              <p:cNvSpPr/>
              <p:nvPr/>
            </p:nvSpPr>
            <p:spPr bwMode="auto">
              <a:xfrm>
                <a:off x="3069431" y="5460009"/>
                <a:ext cx="1104900" cy="30480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25.0%</a:t>
                </a:r>
              </a:p>
            </p:txBody>
          </p:sp>
          <p:sp>
            <p:nvSpPr>
              <p:cNvPr id="183" name="Rectangle 182"/>
              <p:cNvSpPr/>
              <p:nvPr/>
            </p:nvSpPr>
            <p:spPr bwMode="auto">
              <a:xfrm>
                <a:off x="3069431" y="5105270"/>
                <a:ext cx="1104900" cy="35553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28.0%</a:t>
                </a:r>
              </a:p>
            </p:txBody>
          </p:sp>
          <p:sp>
            <p:nvSpPr>
              <p:cNvPr id="184" name="Rectangle 183"/>
              <p:cNvSpPr/>
              <p:nvPr/>
            </p:nvSpPr>
            <p:spPr bwMode="auto">
              <a:xfrm>
                <a:off x="3069431" y="4322792"/>
                <a:ext cx="1104900" cy="782478"/>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33.0%</a:t>
                </a:r>
              </a:p>
            </p:txBody>
          </p:sp>
          <p:sp>
            <p:nvSpPr>
              <p:cNvPr id="185" name="Rectangle 184"/>
              <p:cNvSpPr/>
              <p:nvPr/>
            </p:nvSpPr>
            <p:spPr bwMode="auto">
              <a:xfrm>
                <a:off x="3069431" y="4101369"/>
                <a:ext cx="1104900" cy="22142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35.0%</a:t>
                </a:r>
              </a:p>
            </p:txBody>
          </p:sp>
          <p:sp>
            <p:nvSpPr>
              <p:cNvPr id="186" name="Rectangle 185"/>
              <p:cNvSpPr/>
              <p:nvPr/>
            </p:nvSpPr>
            <p:spPr bwMode="auto">
              <a:xfrm>
                <a:off x="3069431" y="2798452"/>
                <a:ext cx="1104900" cy="1302919"/>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39.6%</a:t>
                </a:r>
              </a:p>
            </p:txBody>
          </p:sp>
        </p:grpSp>
        <p:grpSp>
          <p:nvGrpSpPr>
            <p:cNvPr id="154" name="Group 153"/>
            <p:cNvGrpSpPr/>
            <p:nvPr/>
          </p:nvGrpSpPr>
          <p:grpSpPr>
            <a:xfrm>
              <a:off x="7343776" y="2744465"/>
              <a:ext cx="1131672" cy="3345545"/>
              <a:chOff x="3069431" y="2758434"/>
              <a:chExt cx="1112211" cy="3345545"/>
            </a:xfrm>
            <a:effectLst>
              <a:outerShdw blurRad="50800" dist="38100" dir="8100000" algn="tr" rotWithShape="0">
                <a:prstClr val="black">
                  <a:alpha val="40000"/>
                </a:prstClr>
              </a:outerShdw>
            </a:effectLst>
          </p:grpSpPr>
          <p:sp>
            <p:nvSpPr>
              <p:cNvPr id="173" name="Rectangle 172"/>
              <p:cNvSpPr/>
              <p:nvPr/>
            </p:nvSpPr>
            <p:spPr bwMode="auto">
              <a:xfrm>
                <a:off x="3069431" y="6023017"/>
                <a:ext cx="1104900" cy="80962"/>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100" dirty="0">
                    <a:latin typeface="+mn-lt"/>
                  </a:rPr>
                  <a:t>10.0%</a:t>
                </a:r>
              </a:p>
            </p:txBody>
          </p:sp>
          <p:sp>
            <p:nvSpPr>
              <p:cNvPr id="174" name="Rectangle 173"/>
              <p:cNvSpPr/>
              <p:nvPr/>
            </p:nvSpPr>
            <p:spPr bwMode="auto">
              <a:xfrm>
                <a:off x="3069431" y="5794148"/>
                <a:ext cx="1104900" cy="208785"/>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12.0%</a:t>
                </a:r>
              </a:p>
            </p:txBody>
          </p:sp>
          <p:sp>
            <p:nvSpPr>
              <p:cNvPr id="175" name="Rectangle 174"/>
              <p:cNvSpPr/>
              <p:nvPr/>
            </p:nvSpPr>
            <p:spPr bwMode="auto">
              <a:xfrm>
                <a:off x="3069431" y="5413278"/>
                <a:ext cx="1104900" cy="371613"/>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22.0%</a:t>
                </a:r>
              </a:p>
            </p:txBody>
          </p:sp>
          <p:sp>
            <p:nvSpPr>
              <p:cNvPr id="176" name="Rectangle 175"/>
              <p:cNvSpPr/>
              <p:nvPr/>
            </p:nvSpPr>
            <p:spPr bwMode="auto">
              <a:xfrm>
                <a:off x="3069431" y="4877856"/>
                <a:ext cx="1104900" cy="538417"/>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24.0%</a:t>
                </a:r>
              </a:p>
            </p:txBody>
          </p:sp>
          <p:sp>
            <p:nvSpPr>
              <p:cNvPr id="177" name="Rectangle 176"/>
              <p:cNvSpPr/>
              <p:nvPr/>
            </p:nvSpPr>
            <p:spPr bwMode="auto">
              <a:xfrm>
                <a:off x="3069431" y="4326645"/>
                <a:ext cx="1104900" cy="46812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32.0%</a:t>
                </a:r>
              </a:p>
            </p:txBody>
          </p:sp>
          <p:sp>
            <p:nvSpPr>
              <p:cNvPr id="178" name="Rectangle 177"/>
              <p:cNvSpPr/>
              <p:nvPr/>
            </p:nvSpPr>
            <p:spPr bwMode="auto">
              <a:xfrm>
                <a:off x="3076742" y="3473171"/>
                <a:ext cx="1104900" cy="828675"/>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35.0%</a:t>
                </a:r>
              </a:p>
            </p:txBody>
          </p:sp>
          <p:sp>
            <p:nvSpPr>
              <p:cNvPr id="179" name="Rectangle 178"/>
              <p:cNvSpPr/>
              <p:nvPr/>
            </p:nvSpPr>
            <p:spPr bwMode="auto">
              <a:xfrm>
                <a:off x="3069431" y="2758434"/>
                <a:ext cx="1104900" cy="83380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37.0%</a:t>
                </a:r>
              </a:p>
            </p:txBody>
          </p:sp>
        </p:grpSp>
        <p:sp>
          <p:nvSpPr>
            <p:cNvPr id="155" name="TextBox 154"/>
            <p:cNvSpPr txBox="1"/>
            <p:nvPr/>
          </p:nvSpPr>
          <p:spPr>
            <a:xfrm>
              <a:off x="5166816" y="2451100"/>
              <a:ext cx="730250" cy="344724"/>
            </a:xfrm>
            <a:prstGeom prst="rect">
              <a:avLst/>
            </a:prstGeom>
            <a:noFill/>
          </p:spPr>
          <p:txBody>
            <a:bodyPr wrap="square" rtlCol="0">
              <a:spAutoFit/>
            </a:bodyPr>
            <a:lstStyle/>
            <a:p>
              <a:r>
                <a:rPr lang="en-US" sz="1800" dirty="0">
                  <a:latin typeface="+mn-lt"/>
                </a:rPr>
                <a:t>2017</a:t>
              </a:r>
            </a:p>
          </p:txBody>
        </p:sp>
        <p:sp>
          <p:nvSpPr>
            <p:cNvPr id="156" name="TextBox 155"/>
            <p:cNvSpPr txBox="1"/>
            <p:nvPr/>
          </p:nvSpPr>
          <p:spPr>
            <a:xfrm>
              <a:off x="7913332" y="2451100"/>
              <a:ext cx="730250" cy="344724"/>
            </a:xfrm>
            <a:prstGeom prst="rect">
              <a:avLst/>
            </a:prstGeom>
            <a:noFill/>
          </p:spPr>
          <p:txBody>
            <a:bodyPr wrap="square" rtlCol="0">
              <a:spAutoFit/>
            </a:bodyPr>
            <a:lstStyle/>
            <a:p>
              <a:r>
                <a:rPr lang="en-US" sz="1800" dirty="0">
                  <a:latin typeface="+mn-lt"/>
                </a:rPr>
                <a:t>2024</a:t>
              </a:r>
            </a:p>
          </p:txBody>
        </p:sp>
        <p:grpSp>
          <p:nvGrpSpPr>
            <p:cNvPr id="157" name="Group 156"/>
            <p:cNvGrpSpPr/>
            <p:nvPr/>
          </p:nvGrpSpPr>
          <p:grpSpPr>
            <a:xfrm>
              <a:off x="8208168" y="2768175"/>
              <a:ext cx="259841" cy="3348836"/>
              <a:chOff x="6684168" y="2749337"/>
              <a:chExt cx="259841" cy="3367674"/>
            </a:xfrm>
          </p:grpSpPr>
          <p:sp>
            <p:nvSpPr>
              <p:cNvPr id="166" name="Rectangle 165"/>
              <p:cNvSpPr/>
              <p:nvPr/>
            </p:nvSpPr>
            <p:spPr bwMode="auto">
              <a:xfrm>
                <a:off x="6684169" y="2749337"/>
                <a:ext cx="259840" cy="686620"/>
              </a:xfrm>
              <a:prstGeom prst="rect">
                <a:avLst/>
              </a:prstGeom>
              <a:solidFill>
                <a:schemeClr val="accent6"/>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7" name="Rectangle 166"/>
              <p:cNvSpPr/>
              <p:nvPr/>
            </p:nvSpPr>
            <p:spPr bwMode="auto">
              <a:xfrm>
                <a:off x="6684168" y="3435957"/>
                <a:ext cx="259839" cy="858276"/>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dirty="0">
                  <a:latin typeface="Times" pitchFamily="-110" charset="0"/>
                </a:endParaRPr>
              </a:p>
            </p:txBody>
          </p:sp>
          <p:sp>
            <p:nvSpPr>
              <p:cNvPr id="168" name="Rectangle 167"/>
              <p:cNvSpPr/>
              <p:nvPr/>
            </p:nvSpPr>
            <p:spPr bwMode="auto">
              <a:xfrm>
                <a:off x="6684168" y="4290251"/>
                <a:ext cx="259839" cy="408794"/>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9" name="Rectangle 168"/>
              <p:cNvSpPr/>
              <p:nvPr/>
            </p:nvSpPr>
            <p:spPr bwMode="auto">
              <a:xfrm>
                <a:off x="6684168" y="4699046"/>
                <a:ext cx="259839" cy="707047"/>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0" name="Rectangle 169"/>
              <p:cNvSpPr/>
              <p:nvPr/>
            </p:nvSpPr>
            <p:spPr bwMode="auto">
              <a:xfrm>
                <a:off x="6684168" y="5406093"/>
                <a:ext cx="259839" cy="394262"/>
              </a:xfrm>
              <a:prstGeom prst="rect">
                <a:avLst/>
              </a:prstGeom>
              <a:solidFill>
                <a:schemeClr val="accent6">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1" name="Rectangle 170"/>
              <p:cNvSpPr/>
              <p:nvPr/>
            </p:nvSpPr>
            <p:spPr bwMode="auto">
              <a:xfrm>
                <a:off x="6684168" y="5800355"/>
                <a:ext cx="259839" cy="238124"/>
              </a:xfrm>
              <a:prstGeom prst="rect">
                <a:avLst/>
              </a:prstGeom>
              <a:solidFill>
                <a:schemeClr val="accent6">
                  <a:lumMod val="5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2" name="Rectangle 171"/>
              <p:cNvSpPr/>
              <p:nvPr/>
            </p:nvSpPr>
            <p:spPr bwMode="auto">
              <a:xfrm>
                <a:off x="6684168" y="6039857"/>
                <a:ext cx="259839" cy="77154"/>
              </a:xfrm>
              <a:prstGeom prst="rect">
                <a:avLst/>
              </a:prstGeom>
              <a:solidFill>
                <a:schemeClr val="tx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grpSp>
        <p:grpSp>
          <p:nvGrpSpPr>
            <p:cNvPr id="158" name="Group 157"/>
            <p:cNvGrpSpPr/>
            <p:nvPr/>
          </p:nvGrpSpPr>
          <p:grpSpPr>
            <a:xfrm>
              <a:off x="5467262" y="2762037"/>
              <a:ext cx="261287" cy="3354974"/>
              <a:chOff x="6679405" y="2749337"/>
              <a:chExt cx="261287" cy="3367674"/>
            </a:xfrm>
          </p:grpSpPr>
          <p:sp>
            <p:nvSpPr>
              <p:cNvPr id="159" name="Rectangle 158"/>
              <p:cNvSpPr/>
              <p:nvPr/>
            </p:nvSpPr>
            <p:spPr bwMode="auto">
              <a:xfrm>
                <a:off x="6684169" y="2749337"/>
                <a:ext cx="256523" cy="1386891"/>
              </a:xfrm>
              <a:prstGeom prst="rect">
                <a:avLst/>
              </a:prstGeom>
              <a:solidFill>
                <a:schemeClr val="bg2">
                  <a:lumMod val="5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0" name="Rectangle 159"/>
              <p:cNvSpPr/>
              <p:nvPr/>
            </p:nvSpPr>
            <p:spPr bwMode="auto">
              <a:xfrm>
                <a:off x="6684169" y="4134488"/>
                <a:ext cx="254141" cy="227597"/>
              </a:xfrm>
              <a:prstGeom prst="rect">
                <a:avLst/>
              </a:prstGeom>
              <a:solidFill>
                <a:schemeClr val="bg2">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1" name="Rectangle 160"/>
              <p:cNvSpPr/>
              <p:nvPr/>
            </p:nvSpPr>
            <p:spPr bwMode="auto">
              <a:xfrm>
                <a:off x="6682798" y="4360607"/>
                <a:ext cx="256968" cy="784017"/>
              </a:xfrm>
              <a:prstGeom prst="rect">
                <a:avLst/>
              </a:prstGeom>
              <a:solidFill>
                <a:schemeClr val="bg2">
                  <a:lumMod val="60000"/>
                  <a:lumOff val="4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2" name="Rectangle 161"/>
              <p:cNvSpPr/>
              <p:nvPr/>
            </p:nvSpPr>
            <p:spPr bwMode="auto">
              <a:xfrm>
                <a:off x="6681787" y="5140767"/>
                <a:ext cx="258905" cy="34860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3" name="Rectangle 162"/>
              <p:cNvSpPr/>
              <p:nvPr/>
            </p:nvSpPr>
            <p:spPr bwMode="auto">
              <a:xfrm>
                <a:off x="6679405" y="5495555"/>
                <a:ext cx="258905" cy="304800"/>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4" name="Rectangle 163"/>
              <p:cNvSpPr/>
              <p:nvPr/>
            </p:nvSpPr>
            <p:spPr bwMode="auto">
              <a:xfrm>
                <a:off x="6679405" y="5800355"/>
                <a:ext cx="258905" cy="238124"/>
              </a:xfrm>
              <a:prstGeom prst="rect">
                <a:avLst/>
              </a:prstGeom>
              <a:solidFill>
                <a:schemeClr val="bg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5" name="Rectangle 164"/>
              <p:cNvSpPr/>
              <p:nvPr/>
            </p:nvSpPr>
            <p:spPr bwMode="auto">
              <a:xfrm>
                <a:off x="6679405" y="6039857"/>
                <a:ext cx="258905" cy="77154"/>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grpSp>
      </p:grpSp>
      <p:sp>
        <p:nvSpPr>
          <p:cNvPr id="2" name="Double Bracket 1">
            <a:extLst>
              <a:ext uri="{FF2B5EF4-FFF2-40B4-BE49-F238E27FC236}">
                <a16:creationId xmlns:a16="http://schemas.microsoft.com/office/drawing/2014/main" id="{3C630AF1-BE2E-28C5-A527-894C6153FBAD}"/>
              </a:ext>
            </a:extLst>
          </p:cNvPr>
          <p:cNvSpPr/>
          <p:nvPr/>
        </p:nvSpPr>
        <p:spPr>
          <a:xfrm>
            <a:off x="609600" y="1397560"/>
            <a:ext cx="7991789" cy="4979688"/>
          </a:xfrm>
          <a:prstGeom prst="bracketPair">
            <a:avLst>
              <a:gd name="adj" fmla="val 435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4113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deduction</a:t>
            </a:r>
          </a:p>
        </p:txBody>
      </p:sp>
      <p:sp>
        <p:nvSpPr>
          <p:cNvPr id="3" name="Content Placeholder 2"/>
          <p:cNvSpPr>
            <a:spLocks noGrp="1"/>
          </p:cNvSpPr>
          <p:nvPr>
            <p:ph idx="1"/>
          </p:nvPr>
        </p:nvSpPr>
        <p:spPr/>
        <p:txBody>
          <a:bodyPr/>
          <a:lstStyle/>
          <a:p>
            <a:r>
              <a:rPr lang="en-US" dirty="0"/>
              <a:t>Single - $14,600</a:t>
            </a:r>
          </a:p>
          <a:p>
            <a:r>
              <a:rPr lang="en-US" dirty="0"/>
              <a:t>Married Filing Jointly - $29,200</a:t>
            </a:r>
          </a:p>
          <a:p>
            <a:r>
              <a:rPr lang="en-US" dirty="0"/>
              <a:t>Child credits – increased to $2,000</a:t>
            </a:r>
          </a:p>
          <a:p>
            <a:pPr marL="0" indent="0">
              <a:buNone/>
            </a:pPr>
            <a:endParaRPr lang="en-US" dirty="0"/>
          </a:p>
        </p:txBody>
      </p:sp>
      <p:sp>
        <p:nvSpPr>
          <p:cNvPr id="7" name="TextBox 6"/>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
        <p:nvSpPr>
          <p:cNvPr id="4" name="Double Bracket 3">
            <a:extLst>
              <a:ext uri="{FF2B5EF4-FFF2-40B4-BE49-F238E27FC236}">
                <a16:creationId xmlns:a16="http://schemas.microsoft.com/office/drawing/2014/main" id="{C91A7A47-1627-D431-7A19-CF6CE3E4AF79}"/>
              </a:ext>
            </a:extLst>
          </p:cNvPr>
          <p:cNvSpPr/>
          <p:nvPr/>
        </p:nvSpPr>
        <p:spPr>
          <a:xfrm>
            <a:off x="763675" y="2407920"/>
            <a:ext cx="5225143" cy="1651614"/>
          </a:xfrm>
          <a:prstGeom prst="bracketPair">
            <a:avLst>
              <a:gd name="adj" fmla="val 8758"/>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8398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Summary of tax law changes</a:t>
            </a:r>
          </a:p>
        </p:txBody>
      </p:sp>
      <p:sp>
        <p:nvSpPr>
          <p:cNvPr id="2" name="Content Placeholder 1"/>
          <p:cNvSpPr>
            <a:spLocks noGrp="1"/>
          </p:cNvSpPr>
          <p:nvPr>
            <p:ph sz="quarter" idx="1"/>
          </p:nvPr>
        </p:nvSpPr>
        <p:spPr/>
        <p:txBody>
          <a:bodyPr/>
          <a:lstStyle/>
          <a:p>
            <a:r>
              <a:rPr lang="en-US" dirty="0"/>
              <a:t>Can’t unwind a Roth conversion (re-characterization)</a:t>
            </a:r>
          </a:p>
          <a:p>
            <a:r>
              <a:rPr lang="en-US" dirty="0"/>
              <a:t>529 Plans – up to $10,000 may be used for “qualified expenses” for elementary and high school expenses</a:t>
            </a:r>
          </a:p>
          <a:p>
            <a:r>
              <a:rPr lang="en-US" dirty="0"/>
              <a:t>Alimony changes – no deduction after 12/31/18</a:t>
            </a:r>
          </a:p>
          <a:p>
            <a:r>
              <a:rPr lang="en-US" dirty="0"/>
              <a:t>State &amp; local tax deduction limited to $10,000</a:t>
            </a:r>
          </a:p>
          <a:p>
            <a:r>
              <a:rPr lang="en-US" dirty="0"/>
              <a:t>Mortgage interest deduction limited to $750,000</a:t>
            </a:r>
          </a:p>
          <a:p>
            <a:r>
              <a:rPr lang="en-US" dirty="0"/>
              <a:t>Charitable contributions – increased to 60% of Adjusted Gross Income</a:t>
            </a:r>
          </a:p>
          <a:p>
            <a:endParaRPr lang="en-US" dirty="0"/>
          </a:p>
          <a:p>
            <a:endParaRPr lang="en-US" dirty="0"/>
          </a:p>
          <a:p>
            <a:endParaRPr lang="en-US" dirty="0"/>
          </a:p>
        </p:txBody>
      </p:sp>
      <p:sp>
        <p:nvSpPr>
          <p:cNvPr id="8" name="TextBox 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295472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Estate and GST tax exemption doubled</a:t>
            </a:r>
          </a:p>
        </p:txBody>
      </p:sp>
      <p:sp>
        <p:nvSpPr>
          <p:cNvPr id="10" name="Content Placeholder 9"/>
          <p:cNvSpPr>
            <a:spLocks noGrp="1"/>
          </p:cNvSpPr>
          <p:nvPr>
            <p:ph sz="quarter" idx="1"/>
          </p:nvPr>
        </p:nvSpPr>
        <p:spPr/>
        <p:txBody>
          <a:bodyPr/>
          <a:lstStyle/>
          <a:p>
            <a:r>
              <a:rPr lang="en-US" dirty="0"/>
              <a:t>Doubles the basic exclusion and Generation Skipping Transfer (GST) tax exemption to $10,000,000 per individual</a:t>
            </a:r>
          </a:p>
          <a:p>
            <a:r>
              <a:rPr lang="en-US" dirty="0"/>
              <a:t>With allowance for inflation, exclusion is currently $13,610,000</a:t>
            </a:r>
          </a:p>
          <a:p>
            <a:r>
              <a:rPr lang="en-US" dirty="0"/>
              <a:t>Sunsets on January 1, 2026</a:t>
            </a:r>
          </a:p>
          <a:p>
            <a:r>
              <a:rPr lang="en-US" dirty="0"/>
              <a:t>Retains step-up in basis</a:t>
            </a:r>
          </a:p>
        </p:txBody>
      </p:sp>
      <p:sp>
        <p:nvSpPr>
          <p:cNvPr id="8" name="TextBox 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
        <p:nvSpPr>
          <p:cNvPr id="2" name="Double Bracket 1">
            <a:extLst>
              <a:ext uri="{FF2B5EF4-FFF2-40B4-BE49-F238E27FC236}">
                <a16:creationId xmlns:a16="http://schemas.microsoft.com/office/drawing/2014/main" id="{CE85F478-0530-849C-4DED-D12C3AB063CF}"/>
              </a:ext>
            </a:extLst>
          </p:cNvPr>
          <p:cNvSpPr/>
          <p:nvPr/>
        </p:nvSpPr>
        <p:spPr>
          <a:xfrm>
            <a:off x="783771" y="3194462"/>
            <a:ext cx="8942120" cy="486889"/>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14380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Business</a:t>
            </a:r>
            <a:endParaRPr lang="en-US" dirty="0"/>
          </a:p>
        </p:txBody>
      </p:sp>
      <p:sp>
        <p:nvSpPr>
          <p:cNvPr id="5" name="Text Placeholder 4"/>
          <p:cNvSpPr>
            <a:spLocks noGrp="1"/>
          </p:cNvSpPr>
          <p:nvPr>
            <p:ph sz="quarter" idx="10"/>
          </p:nvPr>
        </p:nvSpPr>
        <p:spPr/>
        <p:txBody>
          <a:bodyPr/>
          <a:lstStyle/>
          <a:p>
            <a:r>
              <a:rPr lang="en-US" dirty="0"/>
              <a:t>Income tax changes</a:t>
            </a:r>
          </a:p>
        </p:txBody>
      </p:sp>
    </p:spTree>
    <p:extLst>
      <p:ext uri="{BB962C8B-B14F-4D97-AF65-F5344CB8AC3E}">
        <p14:creationId xmlns:p14="http://schemas.microsoft.com/office/powerpoint/2010/main" val="143061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 corporations</a:t>
            </a:r>
            <a:br>
              <a:rPr lang="en-US" dirty="0"/>
            </a:br>
            <a:endParaRPr lang="en-US" dirty="0"/>
          </a:p>
        </p:txBody>
      </p:sp>
      <p:sp>
        <p:nvSpPr>
          <p:cNvPr id="5" name="Content Placeholder 4"/>
          <p:cNvSpPr>
            <a:spLocks noGrp="1"/>
          </p:cNvSpPr>
          <p:nvPr>
            <p:ph idx="1"/>
          </p:nvPr>
        </p:nvSpPr>
        <p:spPr/>
        <p:txBody>
          <a:bodyPr/>
          <a:lstStyle/>
          <a:p>
            <a:pPr marL="0" indent="0">
              <a:buNone/>
            </a:pPr>
            <a:r>
              <a:rPr lang="en-US" b="1" dirty="0"/>
              <a:t>Previous Tax Rates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b="1" dirty="0"/>
          </a:p>
        </p:txBody>
      </p:sp>
      <p:sp>
        <p:nvSpPr>
          <p:cNvPr id="3" name="Content Placeholder 2"/>
          <p:cNvSpPr>
            <a:spLocks noGrp="1"/>
          </p:cNvSpPr>
          <p:nvPr>
            <p:ph sz="half" idx="4294967295"/>
          </p:nvPr>
        </p:nvSpPr>
        <p:spPr>
          <a:xfrm>
            <a:off x="6807200" y="3002327"/>
            <a:ext cx="5384800" cy="4038600"/>
          </a:xfrm>
        </p:spPr>
        <p:txBody>
          <a:bodyPr/>
          <a:lstStyle/>
          <a:p>
            <a:pPr marL="0" indent="0">
              <a:buNone/>
            </a:pPr>
            <a:r>
              <a:rPr lang="en-US" b="1" dirty="0"/>
              <a:t>2018</a:t>
            </a:r>
          </a:p>
          <a:p>
            <a:pPr marL="0" indent="0">
              <a:buNone/>
            </a:pPr>
            <a:r>
              <a:rPr lang="en-US" dirty="0"/>
              <a:t>21% Flat Rate</a:t>
            </a:r>
          </a:p>
          <a:p>
            <a:pPr marL="0" indent="0">
              <a:buNone/>
            </a:pPr>
            <a:endParaRPr lang="en-US" b="1" dirty="0"/>
          </a:p>
          <a:p>
            <a:pPr marL="0" indent="0">
              <a:buNone/>
            </a:pPr>
            <a:r>
              <a:rPr lang="en-US" b="1" dirty="0"/>
              <a:t>Remember Double Taxation</a:t>
            </a:r>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720404168"/>
              </p:ext>
            </p:extLst>
          </p:nvPr>
        </p:nvGraphicFramePr>
        <p:xfrm>
          <a:off x="609600" y="3002327"/>
          <a:ext cx="5135217" cy="1854200"/>
        </p:xfrm>
        <a:graphic>
          <a:graphicData uri="http://schemas.openxmlformats.org/drawingml/2006/table">
            <a:tbl>
              <a:tblPr firstRow="1" bandRow="1">
                <a:tableStyleId>{5C22544A-7EE6-4342-B048-85BDC9FD1C3A}</a:tableStyleId>
              </a:tblPr>
              <a:tblGrid>
                <a:gridCol w="2600738">
                  <a:extLst>
                    <a:ext uri="{9D8B030D-6E8A-4147-A177-3AD203B41FA5}">
                      <a16:colId xmlns:a16="http://schemas.microsoft.com/office/drawing/2014/main" val="3501884903"/>
                    </a:ext>
                  </a:extLst>
                </a:gridCol>
                <a:gridCol w="2534479">
                  <a:extLst>
                    <a:ext uri="{9D8B030D-6E8A-4147-A177-3AD203B41FA5}">
                      <a16:colId xmlns:a16="http://schemas.microsoft.com/office/drawing/2014/main" val="3939845969"/>
                    </a:ext>
                  </a:extLst>
                </a:gridCol>
              </a:tblGrid>
              <a:tr h="370840">
                <a:tc>
                  <a:txBody>
                    <a:bodyPr/>
                    <a:lstStyle/>
                    <a:p>
                      <a:r>
                        <a:rPr lang="en-US" sz="1800" dirty="0"/>
                        <a:t>Taxable Income</a:t>
                      </a:r>
                    </a:p>
                  </a:txBody>
                  <a:tcPr/>
                </a:tc>
                <a:tc>
                  <a:txBody>
                    <a:bodyPr/>
                    <a:lstStyle/>
                    <a:p>
                      <a:pPr algn="ctr"/>
                      <a:r>
                        <a:rPr lang="en-US" sz="1800" dirty="0"/>
                        <a:t>Tax Rate</a:t>
                      </a:r>
                    </a:p>
                  </a:txBody>
                  <a:tcPr/>
                </a:tc>
                <a:extLst>
                  <a:ext uri="{0D108BD9-81ED-4DB2-BD59-A6C34878D82A}">
                    <a16:rowId xmlns:a16="http://schemas.microsoft.com/office/drawing/2014/main" val="2344258099"/>
                  </a:ext>
                </a:extLst>
              </a:tr>
              <a:tr h="370840">
                <a:tc>
                  <a:txBody>
                    <a:bodyPr/>
                    <a:lstStyle/>
                    <a:p>
                      <a:r>
                        <a:rPr lang="en-US" sz="1800" dirty="0"/>
                        <a:t>$0 - $50,000</a:t>
                      </a:r>
                    </a:p>
                  </a:txBody>
                  <a:tcPr/>
                </a:tc>
                <a:tc>
                  <a:txBody>
                    <a:bodyPr/>
                    <a:lstStyle/>
                    <a:p>
                      <a:pPr algn="ctr"/>
                      <a:r>
                        <a:rPr lang="en-US" sz="1800" dirty="0"/>
                        <a:t>15%</a:t>
                      </a:r>
                    </a:p>
                  </a:txBody>
                  <a:tcPr/>
                </a:tc>
                <a:extLst>
                  <a:ext uri="{0D108BD9-81ED-4DB2-BD59-A6C34878D82A}">
                    <a16:rowId xmlns:a16="http://schemas.microsoft.com/office/drawing/2014/main" val="1042792771"/>
                  </a:ext>
                </a:extLst>
              </a:tr>
              <a:tr h="370840">
                <a:tc>
                  <a:txBody>
                    <a:bodyPr/>
                    <a:lstStyle/>
                    <a:p>
                      <a:r>
                        <a:rPr lang="en-US" sz="1800" dirty="0"/>
                        <a:t>$50,001 - $75,000</a:t>
                      </a:r>
                    </a:p>
                  </a:txBody>
                  <a:tcPr/>
                </a:tc>
                <a:tc>
                  <a:txBody>
                    <a:bodyPr/>
                    <a:lstStyle/>
                    <a:p>
                      <a:pPr algn="ctr"/>
                      <a:r>
                        <a:rPr lang="en-US" sz="1800" dirty="0"/>
                        <a:t>25%</a:t>
                      </a:r>
                    </a:p>
                  </a:txBody>
                  <a:tcPr/>
                </a:tc>
                <a:extLst>
                  <a:ext uri="{0D108BD9-81ED-4DB2-BD59-A6C34878D82A}">
                    <a16:rowId xmlns:a16="http://schemas.microsoft.com/office/drawing/2014/main" val="1569478696"/>
                  </a:ext>
                </a:extLst>
              </a:tr>
              <a:tr h="370840">
                <a:tc>
                  <a:txBody>
                    <a:bodyPr/>
                    <a:lstStyle/>
                    <a:p>
                      <a:r>
                        <a:rPr lang="en-US" sz="1800" dirty="0"/>
                        <a:t>$75,001 - $10,000,000</a:t>
                      </a:r>
                    </a:p>
                  </a:txBody>
                  <a:tcPr/>
                </a:tc>
                <a:tc>
                  <a:txBody>
                    <a:bodyPr/>
                    <a:lstStyle/>
                    <a:p>
                      <a:pPr algn="ctr"/>
                      <a:r>
                        <a:rPr lang="en-US" sz="1800" dirty="0"/>
                        <a:t>34%</a:t>
                      </a:r>
                    </a:p>
                  </a:txBody>
                  <a:tcPr/>
                </a:tc>
                <a:extLst>
                  <a:ext uri="{0D108BD9-81ED-4DB2-BD59-A6C34878D82A}">
                    <a16:rowId xmlns:a16="http://schemas.microsoft.com/office/drawing/2014/main" val="2109521156"/>
                  </a:ext>
                </a:extLst>
              </a:tr>
              <a:tr h="370840">
                <a:tc>
                  <a:txBody>
                    <a:bodyPr/>
                    <a:lstStyle/>
                    <a:p>
                      <a:r>
                        <a:rPr lang="en-US" sz="1800" dirty="0"/>
                        <a:t>Over $10,000,000</a:t>
                      </a:r>
                    </a:p>
                  </a:txBody>
                  <a:tcPr/>
                </a:tc>
                <a:tc>
                  <a:txBody>
                    <a:bodyPr/>
                    <a:lstStyle/>
                    <a:p>
                      <a:pPr algn="ctr"/>
                      <a:r>
                        <a:rPr lang="en-US" sz="1800" dirty="0"/>
                        <a:t>35%</a:t>
                      </a:r>
                    </a:p>
                  </a:txBody>
                  <a:tcPr/>
                </a:tc>
                <a:extLst>
                  <a:ext uri="{0D108BD9-81ED-4DB2-BD59-A6C34878D82A}">
                    <a16:rowId xmlns:a16="http://schemas.microsoft.com/office/drawing/2014/main" val="384660528"/>
                  </a:ext>
                </a:extLst>
              </a:tr>
            </a:tbl>
          </a:graphicData>
        </a:graphic>
      </p:graphicFrame>
      <p:sp>
        <p:nvSpPr>
          <p:cNvPr id="7" name="TextBox 6"/>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815624448"/>
      </p:ext>
    </p:extLst>
  </p:cSld>
  <p:clrMapOvr>
    <a:masterClrMapping/>
  </p:clrMapOvr>
</p:sld>
</file>

<file path=ppt/theme/theme1.xml><?xml version="1.0" encoding="utf-8"?>
<a:theme xmlns:a="http://schemas.openxmlformats.org/drawingml/2006/main" name="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urian-ppt-2018_wide.potx" id="{DA8ADAAE-3A69-42A3-8034-545D1524876C}" vid="{5949D557-9994-4660-85B3-83FF200A63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SFG Wide-screen PowerPoint Template</Template>
  <TotalTime>16109</TotalTime>
  <Words>4984</Words>
  <Application>Microsoft Office PowerPoint</Application>
  <PresentationFormat>Widescreen</PresentationFormat>
  <Paragraphs>422</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Courier New</vt:lpstr>
      <vt:lpstr>Times</vt:lpstr>
      <vt:lpstr>Office Theme</vt:lpstr>
      <vt:lpstr>Small Business Owner Tax Law Update</vt:lpstr>
      <vt:lpstr>Small business owners  </vt:lpstr>
      <vt:lpstr>Individual</vt:lpstr>
      <vt:lpstr>2017 v. 2024 tax rates -married, filing jointly</vt:lpstr>
      <vt:lpstr>Standard deduction</vt:lpstr>
      <vt:lpstr>Summary of tax law changes</vt:lpstr>
      <vt:lpstr>Estate and GST tax exemption doubled</vt:lpstr>
      <vt:lpstr>Business</vt:lpstr>
      <vt:lpstr>C corporations </vt:lpstr>
      <vt:lpstr>Pass-through entities</vt:lpstr>
      <vt:lpstr>Time to focus on the BOSS</vt:lpstr>
      <vt:lpstr>PowerPoint Presentation</vt:lpstr>
      <vt:lpstr>Typical business owner timeline</vt:lpstr>
      <vt:lpstr>How to diversify?</vt:lpstr>
      <vt:lpstr>Business Owner Saver Strategy</vt:lpstr>
      <vt:lpstr>Two goals</vt:lpstr>
      <vt:lpstr>Most business owners are taxed as  pass-through entities</vt:lpstr>
      <vt:lpstr>Pass-through entities</vt:lpstr>
      <vt:lpstr>Taxation of salary versus distribution</vt:lpstr>
      <vt:lpstr>The BOSS dilemma  How can you diversify assets that you want to save for retirement?</vt:lpstr>
      <vt:lpstr>The issue</vt:lpstr>
      <vt:lpstr>BOSS - life insurance solution</vt:lpstr>
      <vt:lpstr>Accumulation BOSS</vt:lpstr>
      <vt:lpstr>Solution – accumulation BOSS</vt:lpstr>
      <vt:lpstr>Protection BOSS</vt:lpstr>
      <vt:lpstr>Solution – protection BOSS</vt:lpstr>
      <vt:lpstr>Reallocation BOSS</vt:lpstr>
      <vt:lpstr>Solution – reallocation BOSS</vt:lpstr>
      <vt:lpstr>Thank you for attending!</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A. OBrien</dc:creator>
  <cp:lastModifiedBy>Huberty, Douglas J.</cp:lastModifiedBy>
  <cp:revision>444</cp:revision>
  <cp:lastPrinted>2017-08-11T18:17:01Z</cp:lastPrinted>
  <dcterms:created xsi:type="dcterms:W3CDTF">2015-09-24T18:58:48Z</dcterms:created>
  <dcterms:modified xsi:type="dcterms:W3CDTF">2024-09-16T14:32:27Z</dcterms:modified>
</cp:coreProperties>
</file>