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8" r:id="rId2"/>
    <p:sldId id="283" r:id="rId3"/>
    <p:sldId id="289" r:id="rId4"/>
    <p:sldId id="287" r:id="rId5"/>
    <p:sldId id="290" r:id="rId6"/>
    <p:sldId id="288" r:id="rId7"/>
    <p:sldId id="282" r:id="rId8"/>
    <p:sldId id="291" r:id="rId9"/>
    <p:sldId id="286" r:id="rId10"/>
    <p:sldId id="284" r:id="rId11"/>
    <p:sldId id="292" r:id="rId12"/>
    <p:sldId id="293" r:id="rId13"/>
    <p:sldId id="294" r:id="rId14"/>
    <p:sldId id="295" r:id="rId15"/>
    <p:sldId id="296" r:id="rId16"/>
    <p:sldId id="297" r:id="rId17"/>
    <p:sldId id="299" r:id="rId18"/>
    <p:sldId id="281" r:id="rId19"/>
    <p:sldId id="26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86B"/>
    <a:srgbClr val="006DAF"/>
    <a:srgbClr val="0C7B4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88065" autoAdjust="0"/>
  </p:normalViewPr>
  <p:slideViewPr>
    <p:cSldViewPr snapToGrid="0">
      <p:cViewPr>
        <p:scale>
          <a:sx n="283" d="100"/>
          <a:sy n="283" d="100"/>
        </p:scale>
        <p:origin x="-16" y="-9620"/>
      </p:cViewPr>
      <p:guideLst/>
    </p:cSldViewPr>
  </p:slideViewPr>
  <p:notesTextViewPr>
    <p:cViewPr>
      <p:scale>
        <a:sx n="3" d="2"/>
        <a:sy n="3" d="2"/>
      </p:scale>
      <p:origin x="0" y="0"/>
    </p:cViewPr>
  </p:notesTextViewPr>
  <p:sorterViewPr>
    <p:cViewPr varScale="1">
      <p:scale>
        <a:sx n="100" d="100"/>
        <a:sy n="100" d="100"/>
      </p:scale>
      <p:origin x="0" y="-522"/>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5936004-0B22-4460-A4FE-ACF134FDB432}" type="datetimeFigureOut">
              <a:rPr lang="en-US" smtClean="0"/>
              <a:t>11/09/2022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62CBDC8-668C-46CB-A376-1C9015680703}" type="slidenum">
              <a:rPr lang="en-US" smtClean="0"/>
              <a:t>‹#›</a:t>
            </a:fld>
            <a:endParaRPr lang="en-US"/>
          </a:p>
        </p:txBody>
      </p:sp>
    </p:spTree>
    <p:extLst>
      <p:ext uri="{BB962C8B-B14F-4D97-AF65-F5344CB8AC3E}">
        <p14:creationId xmlns:p14="http://schemas.microsoft.com/office/powerpoint/2010/main" val="245465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285145-5431-46F3-B222-8B9BC231A5DE}" type="datetimeFigureOut">
              <a:rPr lang="en-US" smtClean="0"/>
              <a:t>11/09/2022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834007-8F6A-4C44-9ABB-37E04D008B1F}" type="slidenum">
              <a:rPr lang="en-US" smtClean="0"/>
              <a:t>‹#›</a:t>
            </a:fld>
            <a:endParaRPr lang="en-US"/>
          </a:p>
        </p:txBody>
      </p:sp>
    </p:spTree>
    <p:extLst>
      <p:ext uri="{BB962C8B-B14F-4D97-AF65-F5344CB8AC3E}">
        <p14:creationId xmlns:p14="http://schemas.microsoft.com/office/powerpoint/2010/main" val="11313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a:t>
            </a:fld>
            <a:endParaRPr lang="en-US"/>
          </a:p>
        </p:txBody>
      </p:sp>
    </p:spTree>
    <p:extLst>
      <p:ext uri="{BB962C8B-B14F-4D97-AF65-F5344CB8AC3E}">
        <p14:creationId xmlns:p14="http://schemas.microsoft.com/office/powerpoint/2010/main" val="396935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you saved enough to maintain your lifestyle and become independent of the business?</a:t>
            </a:r>
          </a:p>
          <a:p>
            <a:r>
              <a:rPr lang="en-US" dirty="0"/>
              <a:t>Your retirement strategy should reflect your vision for retirement: will you retire completely, or simply step back from actively managing your business? Limiting the amount of taxes you pay in retirement helps you retire comfortably and pass more wealth on to your heirs.</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10</a:t>
            </a:fld>
            <a:endParaRPr lang="en-US"/>
          </a:p>
        </p:txBody>
      </p:sp>
    </p:spTree>
    <p:extLst>
      <p:ext uri="{BB962C8B-B14F-4D97-AF65-F5344CB8AC3E}">
        <p14:creationId xmlns:p14="http://schemas.microsoft.com/office/powerpoint/2010/main" val="114867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would happen to your business if you developed a chronic illness?</a:t>
            </a:r>
          </a:p>
          <a:p>
            <a:r>
              <a:rPr lang="en-US" dirty="0"/>
              <a:t>Because of the increasing likelihood you may need care as you age, take steps now to</a:t>
            </a:r>
          </a:p>
          <a:p>
            <a:r>
              <a:rPr lang="en-US" dirty="0"/>
              <a:t>learn about your options, including life insurance products with provisions to help you</a:t>
            </a:r>
          </a:p>
          <a:p>
            <a:r>
              <a:rPr lang="en-US" dirty="0"/>
              <a:t>plan for your potential long-term care needs.</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11</a:t>
            </a:fld>
            <a:endParaRPr lang="en-US"/>
          </a:p>
        </p:txBody>
      </p:sp>
    </p:spTree>
    <p:extLst>
      <p:ext uri="{BB962C8B-B14F-4D97-AF65-F5344CB8AC3E}">
        <p14:creationId xmlns:p14="http://schemas.microsoft.com/office/powerpoint/2010/main" val="280659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 you successfully transfer the assets you’ve worked a lifetime to accumulate?</a:t>
            </a:r>
          </a:p>
          <a:p>
            <a:r>
              <a:rPr lang="en-US" dirty="0"/>
              <a:t>Traditional estate planning focuses on what happens to assets at your death. But estate</a:t>
            </a:r>
          </a:p>
          <a:p>
            <a:r>
              <a:rPr lang="en-US" dirty="0"/>
              <a:t>planning can also provide the opportunity to focus on assets while you are alive. An</a:t>
            </a:r>
          </a:p>
          <a:p>
            <a:r>
              <a:rPr lang="en-US" dirty="0"/>
              <a:t>estate plan can maximize how you enjoy life today and in retirement, and also maximize</a:t>
            </a:r>
          </a:p>
          <a:p>
            <a:r>
              <a:rPr lang="en-US" dirty="0"/>
              <a:t>the assets you pass on to your family.</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12</a:t>
            </a:fld>
            <a:endParaRPr lang="en-US"/>
          </a:p>
        </p:txBody>
      </p:sp>
    </p:spTree>
    <p:extLst>
      <p:ext uri="{BB962C8B-B14F-4D97-AF65-F5344CB8AC3E}">
        <p14:creationId xmlns:p14="http://schemas.microsoft.com/office/powerpoint/2010/main" val="220573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your qualified retirement plan complement your business objectives?</a:t>
            </a:r>
          </a:p>
          <a:p>
            <a:r>
              <a:rPr lang="en-US" dirty="0"/>
              <a:t>Your company’s retirement plan can help retain employees and enhance their financial security. It’s crucial that your retirement plan complements your business objectives.</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13</a:t>
            </a:fld>
            <a:endParaRPr lang="en-US"/>
          </a:p>
        </p:txBody>
      </p:sp>
    </p:spTree>
    <p:extLst>
      <p:ext uri="{BB962C8B-B14F-4D97-AF65-F5344CB8AC3E}">
        <p14:creationId xmlns:p14="http://schemas.microsoft.com/office/powerpoint/2010/main" val="416228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you implemented strategies to recruit, reward and retain</a:t>
            </a:r>
          </a:p>
          <a:p>
            <a:r>
              <a:rPr lang="en-US" b="1" dirty="0"/>
              <a:t>key employees?</a:t>
            </a:r>
          </a:p>
          <a:p>
            <a:r>
              <a:rPr lang="en-US" dirty="0"/>
              <a:t>Key employees make critical contributions to your company’s profitability. Selective</a:t>
            </a:r>
          </a:p>
          <a:p>
            <a:r>
              <a:rPr lang="en-US" dirty="0"/>
              <a:t>executive compensation benefits reward those employees most responsible for your</a:t>
            </a:r>
          </a:p>
          <a:p>
            <a:r>
              <a:rPr lang="en-US" dirty="0"/>
              <a:t>company’s growth and allow key employees to share in business accomplishments.</a:t>
            </a:r>
          </a:p>
        </p:txBody>
      </p:sp>
      <p:sp>
        <p:nvSpPr>
          <p:cNvPr id="4" name="Slide Number Placeholder 3"/>
          <p:cNvSpPr>
            <a:spLocks noGrp="1"/>
          </p:cNvSpPr>
          <p:nvPr>
            <p:ph type="sldNum" sz="quarter" idx="10"/>
          </p:nvPr>
        </p:nvSpPr>
        <p:spPr/>
        <p:txBody>
          <a:bodyPr/>
          <a:lstStyle/>
          <a:p>
            <a:fld id="{18834007-8F6A-4C44-9ABB-37E04D008B1F}" type="slidenum">
              <a:rPr lang="en-US" smtClean="0"/>
              <a:t>14</a:t>
            </a:fld>
            <a:endParaRPr lang="en-US"/>
          </a:p>
        </p:txBody>
      </p:sp>
    </p:spTree>
    <p:extLst>
      <p:ext uri="{BB962C8B-B14F-4D97-AF65-F5344CB8AC3E}">
        <p14:creationId xmlns:p14="http://schemas.microsoft.com/office/powerpoint/2010/main" val="356213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 key person in your organization dies, will your business suffer financially?</a:t>
            </a:r>
          </a:p>
          <a:p>
            <a:r>
              <a:rPr lang="en-US" dirty="0"/>
              <a:t>The death of a key employee could cause serious problems for your business, such as</a:t>
            </a:r>
          </a:p>
          <a:p>
            <a:r>
              <a:rPr lang="en-US" dirty="0"/>
              <a:t>lost sales, lower earnings and loss of intellectual capital. The cost of hiring and training a replacement could negatively impact your business. You need a strategy to replace those costs and operate smoothly after losing a key employee.</a:t>
            </a:r>
          </a:p>
        </p:txBody>
      </p:sp>
      <p:sp>
        <p:nvSpPr>
          <p:cNvPr id="4" name="Slide Number Placeholder 3"/>
          <p:cNvSpPr>
            <a:spLocks noGrp="1"/>
          </p:cNvSpPr>
          <p:nvPr>
            <p:ph type="sldNum" sz="quarter" idx="10"/>
          </p:nvPr>
        </p:nvSpPr>
        <p:spPr/>
        <p:txBody>
          <a:bodyPr/>
          <a:lstStyle/>
          <a:p>
            <a:fld id="{18834007-8F6A-4C44-9ABB-37E04D008B1F}" type="slidenum">
              <a:rPr lang="en-US" smtClean="0"/>
              <a:t>15</a:t>
            </a:fld>
            <a:endParaRPr lang="en-US"/>
          </a:p>
        </p:txBody>
      </p:sp>
    </p:spTree>
    <p:extLst>
      <p:ext uri="{BB962C8B-B14F-4D97-AF65-F5344CB8AC3E}">
        <p14:creationId xmlns:p14="http://schemas.microsoft.com/office/powerpoint/2010/main" val="16217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you taken the steps to turn your hard work and goodwill into cash when you leave the business?</a:t>
            </a:r>
          </a:p>
          <a:p>
            <a:r>
              <a:rPr lang="en-US" dirty="0"/>
              <a:t>A business succession strategy is a key to the success and survival of your company. Prepared well in advance, strategies such as buy-sell arrangements can successfully transfer a business interest on your terms.</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16</a:t>
            </a:fld>
            <a:endParaRPr lang="en-US"/>
          </a:p>
        </p:txBody>
      </p:sp>
    </p:spTree>
    <p:extLst>
      <p:ext uri="{BB962C8B-B14F-4D97-AF65-F5344CB8AC3E}">
        <p14:creationId xmlns:p14="http://schemas.microsoft.com/office/powerpoint/2010/main" val="10039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17</a:t>
            </a:fld>
            <a:endParaRPr lang="en-US"/>
          </a:p>
        </p:txBody>
      </p:sp>
    </p:spTree>
    <p:extLst>
      <p:ext uri="{BB962C8B-B14F-4D97-AF65-F5344CB8AC3E}">
        <p14:creationId xmlns:p14="http://schemas.microsoft.com/office/powerpoint/2010/main" val="2856131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18</a:t>
            </a:fld>
            <a:endParaRPr lang="en-US"/>
          </a:p>
        </p:txBody>
      </p:sp>
    </p:spTree>
    <p:extLst>
      <p:ext uri="{BB962C8B-B14F-4D97-AF65-F5344CB8AC3E}">
        <p14:creationId xmlns:p14="http://schemas.microsoft.com/office/powerpoint/2010/main" val="1277157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34007-8F6A-4C44-9ABB-37E04D008B1F}" type="slidenum">
              <a:rPr lang="en-US" smtClean="0"/>
              <a:t>19</a:t>
            </a:fld>
            <a:endParaRPr lang="en-US"/>
          </a:p>
        </p:txBody>
      </p:sp>
    </p:spTree>
    <p:extLst>
      <p:ext uri="{BB962C8B-B14F-4D97-AF65-F5344CB8AC3E}">
        <p14:creationId xmlns:p14="http://schemas.microsoft.com/office/powerpoint/2010/main" val="380270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 title?</a:t>
            </a:r>
          </a:p>
          <a:p>
            <a:endParaRPr lang="en-US" dirty="0"/>
          </a:p>
          <a:p>
            <a:pPr defTabSz="931774">
              <a:defRPr/>
            </a:pPr>
            <a:r>
              <a:rPr lang="en-US" dirty="0"/>
              <a:t>As a business owner, your first concern is growing your business. </a:t>
            </a:r>
            <a:br>
              <a:rPr lang="en-US" dirty="0"/>
            </a:br>
            <a:r>
              <a:rPr lang="en-US" dirty="0"/>
              <a:t>You face tough financial questions, like: </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2</a:t>
            </a:fld>
            <a:endParaRPr lang="en-US"/>
          </a:p>
        </p:txBody>
      </p:sp>
    </p:spTree>
    <p:extLst>
      <p:ext uri="{BB962C8B-B14F-4D97-AF65-F5344CB8AC3E}">
        <p14:creationId xmlns:p14="http://schemas.microsoft.com/office/powerpoint/2010/main" val="256721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want to step back from your business one day, or walk away and fully retire?</a:t>
            </a:r>
          </a:p>
        </p:txBody>
      </p:sp>
      <p:sp>
        <p:nvSpPr>
          <p:cNvPr id="4" name="Slide Number Placeholder 3"/>
          <p:cNvSpPr>
            <a:spLocks noGrp="1"/>
          </p:cNvSpPr>
          <p:nvPr>
            <p:ph type="sldNum" sz="quarter" idx="10"/>
          </p:nvPr>
        </p:nvSpPr>
        <p:spPr/>
        <p:txBody>
          <a:bodyPr/>
          <a:lstStyle/>
          <a:p>
            <a:fld id="{18834007-8F6A-4C44-9ABB-37E04D008B1F}" type="slidenum">
              <a:rPr lang="en-US" smtClean="0"/>
              <a:t>3</a:t>
            </a:fld>
            <a:endParaRPr lang="en-US"/>
          </a:p>
        </p:txBody>
      </p:sp>
    </p:spTree>
    <p:extLst>
      <p:ext uri="{BB962C8B-B14F-4D97-AF65-F5344CB8AC3E}">
        <p14:creationId xmlns:p14="http://schemas.microsoft.com/office/powerpoint/2010/main" val="260388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your business suffer if a key  person dies or becomes disabled?</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4</a:t>
            </a:fld>
            <a:endParaRPr lang="en-US"/>
          </a:p>
        </p:txBody>
      </p:sp>
    </p:spTree>
    <p:extLst>
      <p:ext uri="{BB962C8B-B14F-4D97-AF65-F5344CB8AC3E}">
        <p14:creationId xmlns:p14="http://schemas.microsoft.com/office/powerpoint/2010/main" val="328125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most of your personal wealth tied up in the business?</a:t>
            </a:r>
          </a:p>
        </p:txBody>
      </p:sp>
      <p:sp>
        <p:nvSpPr>
          <p:cNvPr id="4" name="Slide Number Placeholder 3"/>
          <p:cNvSpPr>
            <a:spLocks noGrp="1"/>
          </p:cNvSpPr>
          <p:nvPr>
            <p:ph type="sldNum" sz="quarter" idx="10"/>
          </p:nvPr>
        </p:nvSpPr>
        <p:spPr/>
        <p:txBody>
          <a:bodyPr/>
          <a:lstStyle/>
          <a:p>
            <a:fld id="{18834007-8F6A-4C44-9ABB-37E04D008B1F}" type="slidenum">
              <a:rPr lang="en-US" smtClean="0"/>
              <a:t>5</a:t>
            </a:fld>
            <a:endParaRPr lang="en-US"/>
          </a:p>
        </p:txBody>
      </p:sp>
    </p:spTree>
    <p:extLst>
      <p:ext uri="{BB962C8B-B14F-4D97-AF65-F5344CB8AC3E}">
        <p14:creationId xmlns:p14="http://schemas.microsoft.com/office/powerpoint/2010/main" val="67744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your rank-and-file employees have retirement options?</a:t>
            </a:r>
          </a:p>
        </p:txBody>
      </p:sp>
      <p:sp>
        <p:nvSpPr>
          <p:cNvPr id="4" name="Slide Number Placeholder 3"/>
          <p:cNvSpPr>
            <a:spLocks noGrp="1"/>
          </p:cNvSpPr>
          <p:nvPr>
            <p:ph type="sldNum" sz="quarter" idx="10"/>
          </p:nvPr>
        </p:nvSpPr>
        <p:spPr/>
        <p:txBody>
          <a:bodyPr/>
          <a:lstStyle/>
          <a:p>
            <a:fld id="{18834007-8F6A-4C44-9ABB-37E04D008B1F}" type="slidenum">
              <a:rPr lang="en-US" smtClean="0"/>
              <a:t>6</a:t>
            </a:fld>
            <a:endParaRPr lang="en-US"/>
          </a:p>
        </p:txBody>
      </p:sp>
    </p:spTree>
    <p:extLst>
      <p:ext uri="{BB962C8B-B14F-4D97-AF65-F5344CB8AC3E}">
        <p14:creationId xmlns:p14="http://schemas.microsoft.com/office/powerpoint/2010/main" val="132364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your key people happy or do you risk their departure?</a:t>
            </a:r>
          </a:p>
        </p:txBody>
      </p:sp>
      <p:sp>
        <p:nvSpPr>
          <p:cNvPr id="4" name="Slide Number Placeholder 3"/>
          <p:cNvSpPr>
            <a:spLocks noGrp="1"/>
          </p:cNvSpPr>
          <p:nvPr>
            <p:ph type="sldNum" sz="quarter" idx="10"/>
          </p:nvPr>
        </p:nvSpPr>
        <p:spPr/>
        <p:txBody>
          <a:bodyPr/>
          <a:lstStyle/>
          <a:p>
            <a:fld id="{18834007-8F6A-4C44-9ABB-37E04D008B1F}" type="slidenum">
              <a:rPr lang="en-US" smtClean="0"/>
              <a:t>7</a:t>
            </a:fld>
            <a:endParaRPr lang="en-US"/>
          </a:p>
        </p:txBody>
      </p:sp>
    </p:spTree>
    <p:extLst>
      <p:ext uri="{BB962C8B-B14F-4D97-AF65-F5344CB8AC3E}">
        <p14:creationId xmlns:p14="http://schemas.microsoft.com/office/powerpoint/2010/main" val="414916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Who will take over when you no longer wish – or are no longer able – to run the operation?</a:t>
            </a:r>
          </a:p>
        </p:txBody>
      </p:sp>
      <p:sp>
        <p:nvSpPr>
          <p:cNvPr id="4" name="Slide Number Placeholder 3"/>
          <p:cNvSpPr>
            <a:spLocks noGrp="1"/>
          </p:cNvSpPr>
          <p:nvPr>
            <p:ph type="sldNum" sz="quarter" idx="10"/>
          </p:nvPr>
        </p:nvSpPr>
        <p:spPr/>
        <p:txBody>
          <a:bodyPr/>
          <a:lstStyle/>
          <a:p>
            <a:fld id="{18834007-8F6A-4C44-9ABB-37E04D008B1F}" type="slidenum">
              <a:rPr lang="en-US" smtClean="0"/>
              <a:t>8</a:t>
            </a:fld>
            <a:endParaRPr lang="en-US"/>
          </a:p>
        </p:txBody>
      </p:sp>
    </p:spTree>
    <p:extLst>
      <p:ext uri="{BB962C8B-B14F-4D97-AF65-F5344CB8AC3E}">
        <p14:creationId xmlns:p14="http://schemas.microsoft.com/office/powerpoint/2010/main" val="4766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complex issues. They can cause a business owner to avoid making decisions. They can distract you from your effective management.</a:t>
            </a:r>
          </a:p>
          <a:p>
            <a:endParaRPr lang="en-US" b="1" dirty="0"/>
          </a:p>
          <a:p>
            <a:r>
              <a:rPr lang="en-US" dirty="0"/>
              <a:t>Securian Financial offers solutions for business owners. Whether you’re trying to grow your business, retain your key people or navigate your departure from the business, we can help. We’ll show you how you can identify and prioritize your business needs and we’ll work with your tax and legal advisors to develop customized solutions.</a:t>
            </a:r>
          </a:p>
          <a:p>
            <a:endParaRPr lang="en-US" dirty="0"/>
          </a:p>
          <a:p>
            <a:r>
              <a:rPr lang="en-US" dirty="0"/>
              <a:t>The Business Owner Life-stage Design (BOLD) process can help business owners like you. With BOLD, we can help address the unique and complex challenges you face. So you can stay focused on your business – and  achieving the goals that matter most to you.</a:t>
            </a:r>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9</a:t>
            </a:fld>
            <a:endParaRPr lang="en-US"/>
          </a:p>
        </p:txBody>
      </p:sp>
    </p:spTree>
    <p:extLst>
      <p:ext uri="{BB962C8B-B14F-4D97-AF65-F5344CB8AC3E}">
        <p14:creationId xmlns:p14="http://schemas.microsoft.com/office/powerpoint/2010/main" val="4103719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23" y="450447"/>
            <a:ext cx="1628594" cy="378228"/>
          </a:xfrm>
          <a:prstGeom prst="rect">
            <a:avLst/>
          </a:prstGeom>
        </p:spPr>
      </p:pic>
      <p:sp>
        <p:nvSpPr>
          <p:cNvPr id="8" name="Title 1"/>
          <p:cNvSpPr>
            <a:spLocks noGrp="1"/>
          </p:cNvSpPr>
          <p:nvPr>
            <p:ph type="ctrTitle" hasCustomPrompt="1"/>
          </p:nvPr>
        </p:nvSpPr>
        <p:spPr>
          <a:xfrm>
            <a:off x="914400" y="1499616"/>
            <a:ext cx="621131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9" name="Subtitle 2"/>
          <p:cNvSpPr>
            <a:spLocks noGrp="1"/>
          </p:cNvSpPr>
          <p:nvPr>
            <p:ph type="subTitle" idx="1" hasCustomPrompt="1"/>
          </p:nvPr>
        </p:nvSpPr>
        <p:spPr>
          <a:xfrm>
            <a:off x="914400"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10" name="Content Placeholder 7"/>
          <p:cNvSpPr>
            <a:spLocks noGrp="1"/>
          </p:cNvSpPr>
          <p:nvPr>
            <p:ph sz="quarter" idx="10" hasCustomPrompt="1"/>
          </p:nvPr>
        </p:nvSpPr>
        <p:spPr>
          <a:xfrm>
            <a:off x="914400"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1" name="Text Placeholder 9"/>
          <p:cNvSpPr>
            <a:spLocks noGrp="1"/>
          </p:cNvSpPr>
          <p:nvPr>
            <p:ph type="body" sz="quarter" idx="11" hasCustomPrompt="1"/>
          </p:nvPr>
        </p:nvSpPr>
        <p:spPr>
          <a:xfrm>
            <a:off x="914400"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914400"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3" name="Text Placeholder 13"/>
          <p:cNvSpPr>
            <a:spLocks noGrp="1"/>
          </p:cNvSpPr>
          <p:nvPr>
            <p:ph type="body" sz="quarter" idx="13" hasCustomPrompt="1"/>
          </p:nvPr>
        </p:nvSpPr>
        <p:spPr>
          <a:xfrm>
            <a:off x="914400"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4" name="Content Placeholder 15"/>
          <p:cNvSpPr>
            <a:spLocks noGrp="1"/>
          </p:cNvSpPr>
          <p:nvPr>
            <p:ph sz="quarter" idx="14" hasCustomPrompt="1"/>
          </p:nvPr>
        </p:nvSpPr>
        <p:spPr>
          <a:xfrm>
            <a:off x="914400"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5" name="Text Placeholder 17"/>
          <p:cNvSpPr>
            <a:spLocks noGrp="1"/>
          </p:cNvSpPr>
          <p:nvPr>
            <p:ph type="body" sz="quarter" idx="15" hasCustomPrompt="1"/>
          </p:nvPr>
        </p:nvSpPr>
        <p:spPr>
          <a:xfrm>
            <a:off x="914400"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4221" y="456798"/>
            <a:ext cx="6135077" cy="6058182"/>
          </a:xfrm>
          <a:prstGeom prst="rect">
            <a:avLst/>
          </a:prstGeom>
        </p:spPr>
      </p:pic>
    </p:spTree>
    <p:extLst>
      <p:ext uri="{BB962C8B-B14F-4D97-AF65-F5344CB8AC3E}">
        <p14:creationId xmlns:p14="http://schemas.microsoft.com/office/powerpoint/2010/main" val="116053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 statement divider page (Grass)">
    <p:spTree>
      <p:nvGrpSpPr>
        <p:cNvPr id="1" name=""/>
        <p:cNvGrpSpPr/>
        <p:nvPr/>
      </p:nvGrpSpPr>
      <p:grpSpPr>
        <a:xfrm>
          <a:off x="0" y="0"/>
          <a:ext cx="0" cy="0"/>
          <a:chOff x="0" y="0"/>
          <a:chExt cx="0" cy="0"/>
        </a:xfrm>
      </p:grpSpPr>
      <p:sp>
        <p:nvSpPr>
          <p:cNvPr id="7" name="Rectangle 6"/>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hasCustomPrompt="1"/>
          </p:nvPr>
        </p:nvSpPr>
        <p:spPr>
          <a:xfrm>
            <a:off x="914400"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0779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quote divider page">
    <p:spTree>
      <p:nvGrpSpPr>
        <p:cNvPr id="1" name=""/>
        <p:cNvGrpSpPr/>
        <p:nvPr/>
      </p:nvGrpSpPr>
      <p:grpSpPr>
        <a:xfrm>
          <a:off x="0" y="0"/>
          <a:ext cx="0" cy="0"/>
          <a:chOff x="0" y="0"/>
          <a:chExt cx="0" cy="0"/>
        </a:xfrm>
      </p:grpSpPr>
      <p:sp>
        <p:nvSpPr>
          <p:cNvPr id="7" name="Rectangle 6"/>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8"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9"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881015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Standard High-Level_Overview">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363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10363200" cy="2724912"/>
          </a:xfrm>
        </p:spPr>
        <p:txBody>
          <a:bodyPr>
            <a:noAutofit/>
          </a:bodyPr>
          <a:lstStyle>
            <a:lvl1pPr marL="238125" indent="-238125">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pPr lvl="0"/>
            <a:r>
              <a:rPr lang="en-US" dirty="0"/>
              <a:t>Body 24pt </a:t>
            </a:r>
          </a:p>
          <a:p>
            <a:pPr lvl="1"/>
            <a:r>
              <a:rPr lang="en-US" dirty="0"/>
              <a:t>Second level</a:t>
            </a:r>
          </a:p>
          <a:p>
            <a:pPr lvl="2"/>
            <a:r>
              <a:rPr lang="en-US" dirty="0"/>
              <a:t>Third level</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60864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6680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54733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72200" y="2042161"/>
            <a:ext cx="5562600" cy="3622675"/>
          </a:xfrm>
        </p:spPr>
        <p:txBody>
          <a:bodyPr anchor="ctr">
            <a:normAutofit/>
          </a:bodyPr>
          <a:lstStyle>
            <a:lvl1pPr marL="0" indent="0">
              <a:buFontTx/>
              <a:buNone/>
              <a:defRPr sz="1200"/>
            </a:lvl1pPr>
          </a:lstStyle>
          <a:p>
            <a:endParaRPr lang="en-US" dirty="0"/>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46905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796155" cy="960120"/>
          </a:xfrm>
        </p:spPr>
        <p:txBody>
          <a:bodyPr>
            <a:noAutofit/>
          </a:bodyPr>
          <a:lstStyle/>
          <a:p>
            <a:r>
              <a:rPr lang="en-US" dirty="0"/>
              <a:t>Headline 30pt</a:t>
            </a:r>
            <a:br>
              <a:rPr lang="en-US" dirty="0"/>
            </a:br>
            <a:r>
              <a:rPr lang="en-US" dirty="0"/>
              <a:t>Arial bold</a:t>
            </a:r>
          </a:p>
        </p:txBody>
      </p:sp>
      <p:sp>
        <p:nvSpPr>
          <p:cNvPr id="4" name="Content Placeholder 2"/>
          <p:cNvSpPr>
            <a:spLocks noGrp="1"/>
          </p:cNvSpPr>
          <p:nvPr>
            <p:ph sz="half" idx="1" hasCustomPrompt="1"/>
          </p:nvPr>
        </p:nvSpPr>
        <p:spPr>
          <a:xfrm>
            <a:off x="9144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Content Placeholder 3"/>
          <p:cNvSpPr>
            <a:spLocks noGrp="1"/>
          </p:cNvSpPr>
          <p:nvPr>
            <p:ph sz="half" idx="2" hasCustomPrompt="1"/>
          </p:nvPr>
        </p:nvSpPr>
        <p:spPr>
          <a:xfrm>
            <a:off x="9144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419600"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924800"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6363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_Three-colum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871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2"/>
          <p:cNvSpPr>
            <a:spLocks noGrp="1"/>
          </p:cNvSpPr>
          <p:nvPr>
            <p:ph sz="half" idx="1" hasCustomPrompt="1"/>
          </p:nvPr>
        </p:nvSpPr>
        <p:spPr>
          <a:xfrm>
            <a:off x="914400"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5" name="Content Placeholder 3"/>
          <p:cNvSpPr>
            <a:spLocks noGrp="1"/>
          </p:cNvSpPr>
          <p:nvPr>
            <p:ph sz="half" idx="2" hasCustomPrompt="1"/>
          </p:nvPr>
        </p:nvSpPr>
        <p:spPr>
          <a:xfrm>
            <a:off x="914400"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419600"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924800"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8" name="Content Placeholder 3"/>
          <p:cNvSpPr>
            <a:spLocks noGrp="1"/>
          </p:cNvSpPr>
          <p:nvPr>
            <p:ph sz="half" idx="12" hasCustomPrompt="1"/>
          </p:nvPr>
        </p:nvSpPr>
        <p:spPr>
          <a:xfrm>
            <a:off x="4419600"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9" name="Content Placeholder 3"/>
          <p:cNvSpPr>
            <a:spLocks noGrp="1"/>
          </p:cNvSpPr>
          <p:nvPr>
            <p:ph sz="half" idx="13" hasCustomPrompt="1"/>
          </p:nvPr>
        </p:nvSpPr>
        <p:spPr>
          <a:xfrm>
            <a:off x="7924800"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62172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5105400" cy="960120"/>
          </a:xfrm>
        </p:spPr>
        <p:txBody>
          <a:bodyPr>
            <a:noAutofit/>
          </a:body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Picture Placeholder 5"/>
          <p:cNvSpPr>
            <a:spLocks noGrp="1"/>
          </p:cNvSpPr>
          <p:nvPr>
            <p:ph type="pic" sz="quarter" idx="10"/>
          </p:nvPr>
        </p:nvSpPr>
        <p:spPr>
          <a:xfrm>
            <a:off x="6174874"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7101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858500" cy="960120"/>
          </a:xfrm>
        </p:spPr>
        <p:txBody>
          <a:bodyPr>
            <a:noAutofit/>
          </a:bodyPr>
          <a:lstStyle>
            <a:lvl1pPr>
              <a:defRPr/>
            </a:lvl1pPr>
          </a:lstStyle>
          <a:p>
            <a:r>
              <a:rPr lang="en-US" dirty="0"/>
              <a:t>Headline 30pt Arial bold to accommodate longer headlines</a:t>
            </a:r>
          </a:p>
        </p:txBody>
      </p:sp>
      <p:sp>
        <p:nvSpPr>
          <p:cNvPr id="4" name="Content Placeholder 2"/>
          <p:cNvSpPr>
            <a:spLocks noGrp="1"/>
          </p:cNvSpPr>
          <p:nvPr>
            <p:ph idx="1" hasCustomPrompt="1"/>
          </p:nvPr>
        </p:nvSpPr>
        <p:spPr>
          <a:xfrm>
            <a:off x="9144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2012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048500" y="1447800"/>
            <a:ext cx="46736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70485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9"/>
          <p:cNvSpPr>
            <a:spLocks noGrp="1"/>
          </p:cNvSpPr>
          <p:nvPr>
            <p:ph type="pic" sz="quarter" idx="10"/>
          </p:nvPr>
        </p:nvSpPr>
        <p:spPr>
          <a:xfrm>
            <a:off x="609600" y="1447800"/>
            <a:ext cx="5562600" cy="1981200"/>
          </a:xfrm>
          <a:solidFill>
            <a:schemeClr val="accent1"/>
          </a:solidFill>
        </p:spPr>
      </p:sp>
      <p:sp>
        <p:nvSpPr>
          <p:cNvPr id="7" name="Content Placeholder 10"/>
          <p:cNvSpPr>
            <a:spLocks noGrp="1"/>
          </p:cNvSpPr>
          <p:nvPr>
            <p:ph sz="quarter" idx="11"/>
          </p:nvPr>
        </p:nvSpPr>
        <p:spPr>
          <a:xfrm>
            <a:off x="609600" y="3535681"/>
            <a:ext cx="2932176" cy="1115567"/>
          </a:xfrm>
          <a:solidFill>
            <a:schemeClr val="bg2"/>
          </a:solidFill>
        </p:spPr>
        <p:txBody>
          <a:bodyPr>
            <a:normAutofit/>
          </a:bodyPr>
          <a:lstStyle>
            <a:lvl1pPr>
              <a:defRPr sz="1600"/>
            </a:lvl1pPr>
          </a:lstStyle>
          <a:p>
            <a:endParaRPr lang="en-US" dirty="0"/>
          </a:p>
        </p:txBody>
      </p:sp>
      <p:sp>
        <p:nvSpPr>
          <p:cNvPr id="8" name="Picture Placeholder 11"/>
          <p:cNvSpPr>
            <a:spLocks noGrp="1"/>
          </p:cNvSpPr>
          <p:nvPr>
            <p:ph type="pic" sz="quarter" idx="12"/>
          </p:nvPr>
        </p:nvSpPr>
        <p:spPr>
          <a:xfrm>
            <a:off x="609600" y="4751832"/>
            <a:ext cx="2933700" cy="1801368"/>
          </a:xfrm>
          <a:solidFill>
            <a:srgbClr val="0C7B40"/>
          </a:solidFill>
        </p:spPr>
      </p:sp>
      <p:sp>
        <p:nvSpPr>
          <p:cNvPr id="9" name="Picture Placeholder 12"/>
          <p:cNvSpPr>
            <a:spLocks noGrp="1"/>
          </p:cNvSpPr>
          <p:nvPr>
            <p:ph type="pic" sz="quarter" idx="13"/>
          </p:nvPr>
        </p:nvSpPr>
        <p:spPr>
          <a:xfrm>
            <a:off x="3701288" y="3535681"/>
            <a:ext cx="2470912" cy="3017519"/>
          </a:xfrm>
          <a:solidFill>
            <a:schemeClr val="bg2"/>
          </a:solidFill>
        </p:spPr>
      </p:sp>
    </p:spTree>
    <p:extLst>
      <p:ext uri="{BB962C8B-B14F-4D97-AF65-F5344CB8AC3E}">
        <p14:creationId xmlns:p14="http://schemas.microsoft.com/office/powerpoint/2010/main" val="35149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1" y="1499616"/>
            <a:ext cx="5030128"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8" name="Subtitle 2"/>
          <p:cNvSpPr>
            <a:spLocks noGrp="1"/>
          </p:cNvSpPr>
          <p:nvPr>
            <p:ph type="subTitle" idx="1" hasCustomPrompt="1"/>
          </p:nvPr>
        </p:nvSpPr>
        <p:spPr>
          <a:xfrm>
            <a:off x="914401" y="2560320"/>
            <a:ext cx="5030128"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9" name="Content Placeholder 7"/>
          <p:cNvSpPr>
            <a:spLocks noGrp="1"/>
          </p:cNvSpPr>
          <p:nvPr>
            <p:ph sz="quarter" idx="10" hasCustomPrompt="1"/>
          </p:nvPr>
        </p:nvSpPr>
        <p:spPr>
          <a:xfrm>
            <a:off x="914400" y="3758184"/>
            <a:ext cx="5030129"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401" y="3986784"/>
            <a:ext cx="5030128"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1" name="Content Placeholder 11"/>
          <p:cNvSpPr>
            <a:spLocks noGrp="1"/>
          </p:cNvSpPr>
          <p:nvPr>
            <p:ph sz="quarter" idx="12" hasCustomPrompt="1"/>
          </p:nvPr>
        </p:nvSpPr>
        <p:spPr>
          <a:xfrm>
            <a:off x="914400" y="4279392"/>
            <a:ext cx="5029669"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2" name="Text Placeholder 13"/>
          <p:cNvSpPr>
            <a:spLocks noGrp="1"/>
          </p:cNvSpPr>
          <p:nvPr>
            <p:ph type="body" sz="quarter" idx="13" hasCustomPrompt="1"/>
          </p:nvPr>
        </p:nvSpPr>
        <p:spPr>
          <a:xfrm>
            <a:off x="914400" y="4498848"/>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3" name="Content Placeholder 15"/>
          <p:cNvSpPr>
            <a:spLocks noGrp="1"/>
          </p:cNvSpPr>
          <p:nvPr>
            <p:ph sz="quarter" idx="14" hasCustomPrompt="1"/>
          </p:nvPr>
        </p:nvSpPr>
        <p:spPr>
          <a:xfrm>
            <a:off x="914400" y="4782312"/>
            <a:ext cx="5029669"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4" name="Text Placeholder 17"/>
          <p:cNvSpPr>
            <a:spLocks noGrp="1"/>
          </p:cNvSpPr>
          <p:nvPr>
            <p:ph type="body" sz="quarter" idx="15" hasCustomPrompt="1"/>
          </p:nvPr>
        </p:nvSpPr>
        <p:spPr>
          <a:xfrm>
            <a:off x="914400" y="5010912"/>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5" name="Content Placeholder 23"/>
          <p:cNvSpPr>
            <a:spLocks noGrp="1"/>
          </p:cNvSpPr>
          <p:nvPr>
            <p:ph sz="quarter" idx="16" hasCustomPrompt="1"/>
          </p:nvPr>
        </p:nvSpPr>
        <p:spPr>
          <a:xfrm>
            <a:off x="914401"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16"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23" y="450447"/>
            <a:ext cx="1628594" cy="378228"/>
          </a:xfrm>
          <a:prstGeom prst="rect">
            <a:avLst/>
          </a:prstGeom>
        </p:spPr>
      </p:pic>
    </p:spTree>
    <p:extLst>
      <p:ext uri="{BB962C8B-B14F-4D97-AF65-F5344CB8AC3E}">
        <p14:creationId xmlns:p14="http://schemas.microsoft.com/office/powerpoint/2010/main" val="3348393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914400"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6"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48170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4" name="Content Placeholder 2"/>
          <p:cNvSpPr>
            <a:spLocks noGrp="1"/>
          </p:cNvSpPr>
          <p:nvPr>
            <p:ph idx="1" hasCustomPrompt="1"/>
          </p:nvPr>
        </p:nvSpPr>
        <p:spPr>
          <a:xfrm>
            <a:off x="2667000"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5" name="Picture Placeholder 5"/>
          <p:cNvSpPr>
            <a:spLocks noGrp="1"/>
          </p:cNvSpPr>
          <p:nvPr>
            <p:ph type="pic" sz="quarter" idx="10"/>
          </p:nvPr>
        </p:nvSpPr>
        <p:spPr>
          <a:xfrm>
            <a:off x="905256" y="2563496"/>
            <a:ext cx="1609344" cy="1060704"/>
          </a:xfrm>
        </p:spPr>
        <p:txBody>
          <a:bodyPr anchor="ctr">
            <a:normAutofit/>
          </a:bodyPr>
          <a:lstStyle>
            <a:lvl1pPr marL="0" indent="0">
              <a:buFontTx/>
              <a:buNone/>
              <a:defRPr sz="1200"/>
            </a:lvl1pPr>
          </a:lstStyle>
          <a:p>
            <a:endParaRPr lang="en-US" dirty="0"/>
          </a:p>
        </p:txBody>
      </p:sp>
      <p:sp>
        <p:nvSpPr>
          <p:cNvPr id="6" name="Picture Placeholder 5"/>
          <p:cNvSpPr>
            <a:spLocks noGrp="1"/>
          </p:cNvSpPr>
          <p:nvPr>
            <p:ph type="pic" sz="quarter" idx="11"/>
          </p:nvPr>
        </p:nvSpPr>
        <p:spPr>
          <a:xfrm>
            <a:off x="905256" y="3951636"/>
            <a:ext cx="1609344" cy="1060704"/>
          </a:xfrm>
        </p:spPr>
        <p:txBody>
          <a:bodyPr anchor="ctr">
            <a:normAutofit/>
          </a:bodyPr>
          <a:lstStyle>
            <a:lvl1pPr marL="0" indent="0">
              <a:buFontTx/>
              <a:buNone/>
              <a:defRPr sz="1200"/>
            </a:lvl1pPr>
          </a:lstStyle>
          <a:p>
            <a:endParaRPr lang="en-US" dirty="0"/>
          </a:p>
        </p:txBody>
      </p:sp>
      <p:sp>
        <p:nvSpPr>
          <p:cNvPr id="7" name="Picture Placeholder 9"/>
          <p:cNvSpPr>
            <a:spLocks noGrp="1"/>
          </p:cNvSpPr>
          <p:nvPr>
            <p:ph type="pic" sz="quarter" idx="12"/>
          </p:nvPr>
        </p:nvSpPr>
        <p:spPr>
          <a:xfrm>
            <a:off x="6172200" y="1422400"/>
            <a:ext cx="5562600" cy="4978400"/>
          </a:xfrm>
          <a:solidFill>
            <a:schemeClr val="bg1">
              <a:lumMod val="95000"/>
            </a:schemeClr>
          </a:solidFill>
        </p:spPr>
        <p:txBody>
          <a:bodyPr anchor="ctr">
            <a:normAutofit/>
          </a:bodyPr>
          <a:lstStyle>
            <a:lvl1pPr marL="0" indent="0">
              <a:buFontTx/>
              <a:buNone/>
              <a:defRPr sz="1200"/>
            </a:lvl1pPr>
          </a:lstStyle>
          <a:p>
            <a:endParaRPr lang="en-US" dirty="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46249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1447800"/>
            <a:ext cx="10325100" cy="914400"/>
          </a:xfrm>
        </p:spPr>
        <p:txBody>
          <a:bodyPr>
            <a:noAutofit/>
          </a:body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0"/>
            <a:ext cx="103251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5" name="Picture Placeholder 8"/>
          <p:cNvSpPr>
            <a:spLocks noGrp="1"/>
          </p:cNvSpPr>
          <p:nvPr>
            <p:ph type="pic" sz="quarter" idx="10"/>
          </p:nvPr>
        </p:nvSpPr>
        <p:spPr>
          <a:xfrm>
            <a:off x="914400" y="3429000"/>
            <a:ext cx="2489200" cy="1335024"/>
          </a:xfrm>
        </p:spPr>
        <p:txBody>
          <a:bodyPr/>
          <a:lstStyle>
            <a:lvl1pPr marL="0" indent="0">
              <a:buNone/>
              <a:defRPr/>
            </a:lvl1pPr>
          </a:lstStyle>
          <a:p>
            <a:endParaRPr lang="en-US" dirty="0"/>
          </a:p>
        </p:txBody>
      </p:sp>
      <p:sp>
        <p:nvSpPr>
          <p:cNvPr id="6" name="Picture Placeholder 10"/>
          <p:cNvSpPr>
            <a:spLocks noGrp="1"/>
          </p:cNvSpPr>
          <p:nvPr>
            <p:ph type="pic" sz="quarter" idx="11"/>
          </p:nvPr>
        </p:nvSpPr>
        <p:spPr>
          <a:xfrm>
            <a:off x="4419600" y="3429000"/>
            <a:ext cx="2540000" cy="1335024"/>
          </a:xfrm>
        </p:spPr>
        <p:txBody>
          <a:bodyPr/>
          <a:lstStyle>
            <a:lvl1pPr marL="0" indent="0">
              <a:buNone/>
              <a:defRPr/>
            </a:lvl1pPr>
          </a:lstStyle>
          <a:p>
            <a:endParaRPr lang="en-US"/>
          </a:p>
        </p:txBody>
      </p:sp>
      <p:sp>
        <p:nvSpPr>
          <p:cNvPr id="7" name="Picture Placeholder 12"/>
          <p:cNvSpPr>
            <a:spLocks noGrp="1"/>
          </p:cNvSpPr>
          <p:nvPr>
            <p:ph type="pic" sz="quarter" idx="12"/>
          </p:nvPr>
        </p:nvSpPr>
        <p:spPr>
          <a:xfrm>
            <a:off x="7924800" y="3429000"/>
            <a:ext cx="2550160" cy="1335024"/>
          </a:xfrm>
        </p:spPr>
        <p:txBody>
          <a:bodyPr/>
          <a:lstStyle>
            <a:lvl1pPr marL="0" indent="0">
              <a:buNone/>
              <a:defRPr/>
            </a:lvl1pPr>
          </a:lstStyle>
          <a:p>
            <a:endParaRPr lang="en-US"/>
          </a:p>
        </p:txBody>
      </p:sp>
      <p:sp>
        <p:nvSpPr>
          <p:cNvPr id="8" name="Text Placeholder 16"/>
          <p:cNvSpPr>
            <a:spLocks noGrp="1"/>
          </p:cNvSpPr>
          <p:nvPr>
            <p:ph type="body" sz="quarter" idx="13" hasCustomPrompt="1"/>
          </p:nvPr>
        </p:nvSpPr>
        <p:spPr>
          <a:xfrm>
            <a:off x="9144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9" name="Text Placeholder 16"/>
          <p:cNvSpPr>
            <a:spLocks noGrp="1"/>
          </p:cNvSpPr>
          <p:nvPr>
            <p:ph type="body" sz="quarter" idx="14" hasCustomPrompt="1"/>
          </p:nvPr>
        </p:nvSpPr>
        <p:spPr>
          <a:xfrm>
            <a:off x="44196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5" hasCustomPrompt="1"/>
          </p:nvPr>
        </p:nvSpPr>
        <p:spPr>
          <a:xfrm>
            <a:off x="7924800" y="4935538"/>
            <a:ext cx="33147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649002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3368675"/>
            <a:ext cx="10325100" cy="1276350"/>
          </a:xfrm>
        </p:spPr>
        <p:txBody>
          <a:bodyPr>
            <a:normAutofit/>
          </a:bodyPr>
          <a:lstStyle>
            <a:lvl1pPr marL="685800" indent="0">
              <a:lnSpc>
                <a:spcPts val="1000"/>
              </a:lnSpc>
              <a:spcBef>
                <a:spcPts val="0"/>
              </a:spcBef>
              <a:spcAft>
                <a:spcPts val="450"/>
              </a:spcAft>
              <a:buFontTx/>
              <a:buNone/>
              <a:defRPr sz="800"/>
            </a:lvl1pPr>
            <a:lvl2pPr marL="685800" indent="0">
              <a:lnSpc>
                <a:spcPts val="1000"/>
              </a:lnSpc>
              <a:spcAft>
                <a:spcPts val="450"/>
              </a:spcAft>
              <a:buFontTx/>
              <a:buNone/>
              <a:defRPr sz="800"/>
            </a:lvl2pPr>
            <a:lvl3pPr marL="685800" indent="0">
              <a:lnSpc>
                <a:spcPts val="1000"/>
              </a:lnSpc>
              <a:spcAft>
                <a:spcPts val="450"/>
              </a:spcAft>
              <a:buFontTx/>
              <a:buNone/>
              <a:defRPr sz="800"/>
            </a:lvl3pPr>
            <a:lvl4pPr marL="685800" indent="0">
              <a:lnSpc>
                <a:spcPts val="1000"/>
              </a:lnSpc>
              <a:spcAft>
                <a:spcPts val="450"/>
              </a:spcAft>
              <a:buFontTx/>
              <a:buNone/>
              <a:defRPr sz="800"/>
            </a:lvl4pPr>
            <a:lvl5pPr marL="685800" indent="0">
              <a:lnSpc>
                <a:spcPts val="1000"/>
              </a:lnSpc>
              <a:spcAft>
                <a:spcPts val="450"/>
              </a:spcAft>
              <a:buFontTx/>
              <a:buNone/>
              <a:defRPr sz="800"/>
            </a:lvl5pPr>
          </a:lstStyle>
          <a:p>
            <a:pPr>
              <a:lnSpc>
                <a:spcPts val="1000"/>
              </a:lnSpc>
              <a:defRPr/>
            </a:pPr>
            <a:endPar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a:lnSpc>
                <a:spcPts val="1000"/>
              </a:lnSpc>
              <a:defRPr/>
            </a:pP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Insurance products are issued by Minnesota Life Insurance Company or </a:t>
            </a: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a:lnSpc>
                <a:spcPts val="1000"/>
              </a:lnSpc>
              <a:defRPr/>
            </a:pP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Minnesota Life Insurance Company and </a:t>
            </a: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Life Insurance Company are affiliates of </a:t>
            </a: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Group, Inc.</a:t>
            </a:r>
          </a:p>
        </p:txBody>
      </p:sp>
      <p:sp>
        <p:nvSpPr>
          <p:cNvPr id="11" name="Text Placeholder 10"/>
          <p:cNvSpPr>
            <a:spLocks noGrp="1"/>
          </p:cNvSpPr>
          <p:nvPr>
            <p:ph type="body" sz="quarter" idx="11" hasCustomPrompt="1"/>
          </p:nvPr>
        </p:nvSpPr>
        <p:spPr>
          <a:xfrm>
            <a:off x="0" y="4652963"/>
            <a:ext cx="6534150" cy="628650"/>
          </a:xfrm>
        </p:spPr>
        <p:txBody>
          <a:bodyPr>
            <a:noAutofit/>
          </a:bodyPr>
          <a:lstStyle>
            <a:lvl1pPr marL="685800" indent="0">
              <a:lnSpc>
                <a:spcPts val="1000"/>
              </a:lnSpc>
              <a:spcAft>
                <a:spcPts val="450"/>
              </a:spcAft>
              <a:buFontTx/>
              <a:buNone/>
              <a:defRPr sz="800"/>
            </a:lvl1pPr>
            <a:lvl2pPr marL="685800" indent="0">
              <a:lnSpc>
                <a:spcPts val="1000"/>
              </a:lnSpc>
              <a:spcAft>
                <a:spcPts val="450"/>
              </a:spcAft>
              <a:buFontTx/>
              <a:buNone/>
              <a:defRPr sz="800"/>
            </a:lvl2pPr>
            <a:lvl3pPr marL="685800" indent="0">
              <a:lnSpc>
                <a:spcPts val="1000"/>
              </a:lnSpc>
              <a:spcAft>
                <a:spcPts val="450"/>
              </a:spcAft>
              <a:buFontTx/>
              <a:buNone/>
              <a:defRPr sz="800"/>
            </a:lvl3pPr>
            <a:lvl4pPr marL="685800" indent="0">
              <a:lnSpc>
                <a:spcPts val="1000"/>
              </a:lnSpc>
              <a:spcAft>
                <a:spcPts val="450"/>
              </a:spcAft>
              <a:buFontTx/>
              <a:buNone/>
              <a:defRPr sz="800"/>
            </a:lvl4pPr>
            <a:lvl5pPr marL="685800" indent="0">
              <a:lnSpc>
                <a:spcPts val="1000"/>
              </a:lnSpc>
              <a:spcAft>
                <a:spcPts val="450"/>
              </a:spcAft>
              <a:buFontTx/>
              <a:buNone/>
              <a:defRPr sz="800"/>
            </a:lvl5pPr>
          </a:lstStyle>
          <a:p>
            <a:pPr>
              <a:defRPr/>
            </a:pP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lang="en-US" spc="-5"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a:t>
            </a:r>
          </a:p>
        </p:txBody>
      </p:sp>
    </p:spTree>
    <p:extLst>
      <p:ext uri="{BB962C8B-B14F-4D97-AF65-F5344CB8AC3E}">
        <p14:creationId xmlns:p14="http://schemas.microsoft.com/office/powerpoint/2010/main" val="174653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7" name="Rectangle 6"/>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hasCustomPrompt="1"/>
          </p:nvPr>
        </p:nvSpPr>
        <p:spPr>
          <a:xfrm>
            <a:off x="914400" y="1447800"/>
            <a:ext cx="10399776" cy="4721629"/>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6970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a:spLocks noGrp="1"/>
          </p:cNvSpPr>
          <p:nvPr>
            <p:ph type="title" hasCustomPrompt="1"/>
          </p:nvPr>
        </p:nvSpPr>
        <p:spPr>
          <a:xfrm>
            <a:off x="914400" y="1447800"/>
            <a:ext cx="10399776" cy="498957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404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10" name="Rectangle 9"/>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title" hasCustomPrompt="1"/>
          </p:nvPr>
        </p:nvSpPr>
        <p:spPr>
          <a:xfrm>
            <a:off x="914400" y="1447800"/>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12" name="Content Placeholder 3"/>
          <p:cNvSpPr>
            <a:spLocks noGrp="1"/>
          </p:cNvSpPr>
          <p:nvPr>
            <p:ph sz="quarter" idx="10" hasCustomPrompt="1"/>
          </p:nvPr>
        </p:nvSpPr>
        <p:spPr>
          <a:xfrm>
            <a:off x="914400" y="2855974"/>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20325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6" name="Rectangle 5"/>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914400" y="1447800"/>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8" name="Content Placeholder 3"/>
          <p:cNvSpPr>
            <a:spLocks noGrp="1"/>
          </p:cNvSpPr>
          <p:nvPr>
            <p:ph sz="quarter" idx="10" hasCustomPrompt="1"/>
          </p:nvPr>
        </p:nvSpPr>
        <p:spPr>
          <a:xfrm>
            <a:off x="914400" y="2855104"/>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274513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5" name="Rectangle 4"/>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914400" y="1447800"/>
            <a:ext cx="10399776"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7" name="Picture Placeholder 4"/>
          <p:cNvSpPr>
            <a:spLocks noGrp="1"/>
          </p:cNvSpPr>
          <p:nvPr>
            <p:ph type="pic" sz="quarter" idx="10"/>
          </p:nvPr>
        </p:nvSpPr>
        <p:spPr>
          <a:xfrm>
            <a:off x="914400" y="522427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273590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a:spLocks noGrp="1"/>
          </p:cNvSpPr>
          <p:nvPr>
            <p:ph type="title" hasCustomPrompt="1"/>
          </p:nvPr>
        </p:nvSpPr>
        <p:spPr>
          <a:xfrm>
            <a:off x="914400" y="1460938"/>
            <a:ext cx="10399776"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10" name="Picture Placeholder 4"/>
          <p:cNvSpPr>
            <a:spLocks noGrp="1"/>
          </p:cNvSpPr>
          <p:nvPr>
            <p:ph type="pic" sz="quarter" idx="10"/>
          </p:nvPr>
        </p:nvSpPr>
        <p:spPr>
          <a:xfrm>
            <a:off x="914400" y="5237410"/>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92882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11" name="Rectangle 10"/>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914400"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208262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14400" y="1452420"/>
            <a:ext cx="10392696" cy="914400"/>
          </a:xfrm>
          <a:prstGeom prst="rect">
            <a:avLst/>
          </a:prstGeom>
        </p:spPr>
        <p:txBody>
          <a:bodyPr vert="horz" lIns="0" tIns="0" rIns="0" bIns="0" rtlCol="0" anchor="t" anchorCtr="0">
            <a:normAutofit/>
          </a:bodyPr>
          <a:lstStyle/>
          <a:p>
            <a:r>
              <a:rPr lang="en-US" dirty="0"/>
              <a:t>Headline 30pt</a:t>
            </a:r>
            <a:br>
              <a:rPr lang="en-US" dirty="0"/>
            </a:br>
            <a:r>
              <a:rPr lang="en-US" dirty="0"/>
              <a:t>Arial bold</a:t>
            </a:r>
          </a:p>
        </p:txBody>
      </p:sp>
      <p:sp>
        <p:nvSpPr>
          <p:cNvPr id="19" name="Text Placeholder 2"/>
          <p:cNvSpPr>
            <a:spLocks noGrp="1"/>
          </p:cNvSpPr>
          <p:nvPr>
            <p:ph type="body" idx="1"/>
          </p:nvPr>
        </p:nvSpPr>
        <p:spPr>
          <a:xfrm>
            <a:off x="914400"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20"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21" name="Picture 20"/>
          <p:cNvPicPr>
            <a:picLocks noChangeAspect="1"/>
          </p:cNvPicPr>
          <p:nvPr userDrawn="1"/>
        </p:nvPicPr>
        <p:blipFill rotWithShape="1">
          <a:blip r:embed="rId25" cstate="print">
            <a:extLst>
              <a:ext uri="{28A0092B-C50C-407E-A947-70E740481C1C}">
                <a14:useLocalDpi xmlns:a14="http://schemas.microsoft.com/office/drawing/2010/main" val="0"/>
              </a:ext>
            </a:extLst>
          </a:blip>
          <a:srcRect t="-1" r="76659" b="-14182"/>
          <a:stretch/>
        </p:blipFill>
        <p:spPr>
          <a:xfrm>
            <a:off x="518223" y="450446"/>
            <a:ext cx="380135" cy="431869"/>
          </a:xfrm>
          <a:prstGeom prst="rect">
            <a:avLst/>
          </a:prstGeom>
        </p:spPr>
      </p:pic>
    </p:spTree>
    <p:extLst>
      <p:ext uri="{BB962C8B-B14F-4D97-AF65-F5344CB8AC3E}">
        <p14:creationId xmlns:p14="http://schemas.microsoft.com/office/powerpoint/2010/main" val="3871733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guide id="5" pos="288" userDrawn="1">
          <p15:clr>
            <a:srgbClr val="F26B43"/>
          </p15:clr>
        </p15:guide>
        <p15:guide id="6" pos="384" userDrawn="1">
          <p15:clr>
            <a:srgbClr val="F26B43"/>
          </p15:clr>
        </p15:guide>
        <p15:guide id="7" pos="576" userDrawn="1">
          <p15:clr>
            <a:srgbClr val="F26B43"/>
          </p15:clr>
        </p15:guide>
        <p15:guide id="8" pos="1032" userDrawn="1">
          <p15:clr>
            <a:srgbClr val="F26B43"/>
          </p15:clr>
        </p15:guide>
        <p15:guide id="9" pos="1128" userDrawn="1">
          <p15:clr>
            <a:srgbClr val="F26B43"/>
          </p15:clr>
        </p15:guide>
        <p15:guide id="10" pos="1584" userDrawn="1">
          <p15:clr>
            <a:srgbClr val="F26B43"/>
          </p15:clr>
        </p15:guide>
        <p15:guide id="11" pos="1680" userDrawn="1">
          <p15:clr>
            <a:srgbClr val="F26B43"/>
          </p15:clr>
        </p15:guide>
        <p15:guide id="12" pos="2136" userDrawn="1">
          <p15:clr>
            <a:srgbClr val="F26B43"/>
          </p15:clr>
        </p15:guide>
        <p15:guide id="13" pos="2232" userDrawn="1">
          <p15:clr>
            <a:srgbClr val="F26B43"/>
          </p15:clr>
        </p15:guide>
        <p15:guide id="14" pos="2688" userDrawn="1">
          <p15:clr>
            <a:srgbClr val="F26B43"/>
          </p15:clr>
        </p15:guide>
        <p15:guide id="15" pos="2784" userDrawn="1">
          <p15:clr>
            <a:srgbClr val="F26B43"/>
          </p15:clr>
        </p15:guide>
        <p15:guide id="16" pos="3240" userDrawn="1">
          <p15:clr>
            <a:srgbClr val="F26B43"/>
          </p15:clr>
        </p15:guide>
        <p15:guide id="17" pos="3336" userDrawn="1">
          <p15:clr>
            <a:srgbClr val="F26B43"/>
          </p15:clr>
        </p15:guide>
        <p15:guide id="18" pos="3792" userDrawn="1">
          <p15:clr>
            <a:srgbClr val="F26B43"/>
          </p15:clr>
        </p15:guide>
        <p15:guide id="19" pos="3888" userDrawn="1">
          <p15:clr>
            <a:srgbClr val="F26B43"/>
          </p15:clr>
        </p15:guide>
        <p15:guide id="20" pos="4344" userDrawn="1">
          <p15:clr>
            <a:srgbClr val="F26B43"/>
          </p15:clr>
        </p15:guide>
        <p15:guide id="21" pos="4440" userDrawn="1">
          <p15:clr>
            <a:srgbClr val="F26B43"/>
          </p15:clr>
        </p15:guide>
        <p15:guide id="22" pos="4896" userDrawn="1">
          <p15:clr>
            <a:srgbClr val="F26B43"/>
          </p15:clr>
        </p15:guide>
        <p15:guide id="23" pos="4992" userDrawn="1">
          <p15:clr>
            <a:srgbClr val="F26B43"/>
          </p15:clr>
        </p15:guide>
        <p15:guide id="24" pos="5448" userDrawn="1">
          <p15:clr>
            <a:srgbClr val="F26B43"/>
          </p15:clr>
        </p15:guide>
        <p15:guide id="25" pos="5544" userDrawn="1">
          <p15:clr>
            <a:srgbClr val="F26B43"/>
          </p15:clr>
        </p15:guide>
        <p15:guide id="26" pos="6000" userDrawn="1">
          <p15:clr>
            <a:srgbClr val="F26B43"/>
          </p15:clr>
        </p15:guide>
        <p15:guide id="27" pos="6096" userDrawn="1">
          <p15:clr>
            <a:srgbClr val="F26B43"/>
          </p15:clr>
        </p15:guide>
        <p15:guide id="28" pos="6552" userDrawn="1">
          <p15:clr>
            <a:srgbClr val="F26B43"/>
          </p15:clr>
        </p15:guide>
        <p15:guide id="29" pos="6648" userDrawn="1">
          <p15:clr>
            <a:srgbClr val="F26B43"/>
          </p15:clr>
        </p15:guide>
        <p15:guide id="30" pos="7104" userDrawn="1">
          <p15:clr>
            <a:srgbClr val="F26B43"/>
          </p15:clr>
        </p15:guide>
        <p15:guide id="31" pos="7296" userDrawn="1">
          <p15:clr>
            <a:srgbClr val="F26B43"/>
          </p15:clr>
        </p15:guide>
        <p15:guide id="32" pos="7392" userDrawn="1">
          <p15:clr>
            <a:srgbClr val="F26B43"/>
          </p15:clr>
        </p15:guide>
        <p15:guide id="33" orient="horz" pos="288" userDrawn="1">
          <p15:clr>
            <a:srgbClr val="F26B43"/>
          </p15:clr>
        </p15:guide>
        <p15:guide id="34" orient="horz" pos="912" userDrawn="1">
          <p15:clr>
            <a:srgbClr val="F26B43"/>
          </p15:clr>
        </p15:guide>
        <p15:guide id="35" orient="horz" pos="1536" userDrawn="1">
          <p15:clr>
            <a:srgbClr val="F26B43"/>
          </p15:clr>
        </p15:guide>
        <p15:guide id="36" orient="horz" pos="2160" userDrawn="1">
          <p15:clr>
            <a:srgbClr val="F26B43"/>
          </p15:clr>
        </p15:guide>
        <p15:guide id="37" orient="horz" pos="3408" userDrawn="1">
          <p15:clr>
            <a:srgbClr val="F26B43"/>
          </p15:clr>
        </p15:guide>
        <p15:guide id="38" orient="horz" pos="2784" userDrawn="1">
          <p15:clr>
            <a:srgbClr val="F26B43"/>
          </p15:clr>
        </p15:guide>
        <p15:guide id="39"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4"/>
          <p:cNvSpPr txBox="1">
            <a:spLocks/>
          </p:cNvSpPr>
          <p:nvPr/>
        </p:nvSpPr>
        <p:spPr>
          <a:xfrm>
            <a:off x="1083366" y="3135200"/>
            <a:ext cx="3772596" cy="576072"/>
          </a:xfrm>
          <a:prstGeom prst="rect">
            <a:avLst/>
          </a:prstGeom>
        </p:spPr>
        <p:txBody>
          <a:bodyPr vert="horz" lIns="0" tIns="0" rIns="0" bIns="0" rtlCol="0" anchor="t" anchorCtr="0">
            <a:noAutofit/>
          </a:bodyPr>
          <a:lstStyle>
            <a:lvl1pPr marL="0" indent="0" algn="l" defTabSz="914400" rtl="0" eaLnBrk="1" latinLnBrk="0" hangingPunct="1">
              <a:lnSpc>
                <a:spcPts val="22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TEMPLATE: THIS SLIDE MAY BE REMOVED BASED ON PRESENTER</a:t>
            </a:r>
          </a:p>
          <a:p>
            <a:endParaRPr lang="en-US" dirty="0"/>
          </a:p>
        </p:txBody>
      </p:sp>
      <p:sp>
        <p:nvSpPr>
          <p:cNvPr id="14" name="Content Placeholder 5"/>
          <p:cNvSpPr>
            <a:spLocks noGrp="1"/>
          </p:cNvSpPr>
          <p:nvPr>
            <p:ph sz="quarter" idx="10"/>
          </p:nvPr>
        </p:nvSpPr>
        <p:spPr>
          <a:xfrm>
            <a:off x="914399" y="4219957"/>
            <a:ext cx="3772597" cy="228600"/>
          </a:xfrm>
        </p:spPr>
        <p:txBody>
          <a:bodyPr/>
          <a:lstStyle/>
          <a:p>
            <a:endParaRPr lang="en-US" dirty="0"/>
          </a:p>
        </p:txBody>
      </p:sp>
      <p:sp>
        <p:nvSpPr>
          <p:cNvPr id="15" name="Text Placeholder 6"/>
          <p:cNvSpPr>
            <a:spLocks noGrp="1"/>
          </p:cNvSpPr>
          <p:nvPr>
            <p:ph type="body" sz="quarter" idx="11"/>
          </p:nvPr>
        </p:nvSpPr>
        <p:spPr>
          <a:xfrm>
            <a:off x="914400" y="4448557"/>
            <a:ext cx="3772596" cy="228600"/>
          </a:xfrm>
        </p:spPr>
        <p:txBody>
          <a:bodyPr/>
          <a:lstStyle/>
          <a:p>
            <a:endParaRPr lang="en-US"/>
          </a:p>
        </p:txBody>
      </p:sp>
      <p:sp>
        <p:nvSpPr>
          <p:cNvPr id="16" name="Text Placeholder 8"/>
          <p:cNvSpPr>
            <a:spLocks noGrp="1"/>
          </p:cNvSpPr>
          <p:nvPr>
            <p:ph type="body" sz="quarter" idx="13"/>
          </p:nvPr>
        </p:nvSpPr>
        <p:spPr>
          <a:xfrm>
            <a:off x="914399" y="4745928"/>
            <a:ext cx="3649894" cy="1032037"/>
          </a:xfrm>
        </p:spPr>
        <p:txBody>
          <a:bodyPr/>
          <a:lstStyle/>
          <a:p>
            <a:r>
              <a:rPr lang="en-US" dirty="0"/>
              <a:t>&lt;firm contact information&gt;</a:t>
            </a:r>
          </a:p>
        </p:txBody>
      </p:sp>
      <p:sp>
        <p:nvSpPr>
          <p:cNvPr id="17" name="Text Placeholder 10"/>
          <p:cNvSpPr>
            <a:spLocks noGrp="1"/>
          </p:cNvSpPr>
          <p:nvPr>
            <p:ph type="body" sz="quarter" idx="15"/>
          </p:nvPr>
        </p:nvSpPr>
        <p:spPr>
          <a:xfrm>
            <a:off x="914399" y="5261946"/>
            <a:ext cx="3403315" cy="251352"/>
          </a:xfrm>
        </p:spPr>
        <p:txBody>
          <a:bodyPr/>
          <a:lstStyle/>
          <a:p>
            <a:r>
              <a:rPr lang="en-US" dirty="0"/>
              <a:t>&lt;firm disclosures&gt;</a:t>
            </a:r>
          </a:p>
        </p:txBody>
      </p:sp>
      <p:sp>
        <p:nvSpPr>
          <p:cNvPr id="18" name="Double Bracket 17"/>
          <p:cNvSpPr/>
          <p:nvPr/>
        </p:nvSpPr>
        <p:spPr>
          <a:xfrm>
            <a:off x="914400" y="2860879"/>
            <a:ext cx="4065104" cy="117281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ontent Placeholder 11"/>
          <p:cNvSpPr>
            <a:spLocks noGrp="1"/>
          </p:cNvSpPr>
          <p:nvPr>
            <p:ph sz="quarter" idx="16"/>
          </p:nvPr>
        </p:nvSpPr>
        <p:spPr>
          <a:xfrm>
            <a:off x="914399" y="6030468"/>
            <a:ext cx="6211313" cy="221245"/>
          </a:xfrm>
        </p:spPr>
        <p:txBody>
          <a:bodyPr/>
          <a:lstStyle/>
          <a:p>
            <a:r>
              <a:rPr lang="en-US" sz="1000" b="0" dirty="0"/>
              <a:t>Life insurance products provided by Minnesota Life Insurance Company | Securian Life Insurance company</a:t>
            </a:r>
          </a:p>
        </p:txBody>
      </p:sp>
      <p:sp>
        <p:nvSpPr>
          <p:cNvPr id="21" name="Title 3"/>
          <p:cNvSpPr>
            <a:spLocks noGrp="1"/>
          </p:cNvSpPr>
          <p:nvPr>
            <p:ph type="ctrTitle"/>
          </p:nvPr>
        </p:nvSpPr>
        <p:spPr>
          <a:xfrm>
            <a:off x="914400" y="1770556"/>
            <a:ext cx="6211312" cy="904063"/>
          </a:xfrm>
        </p:spPr>
        <p:txBody>
          <a:bodyPr/>
          <a:lstStyle/>
          <a:p>
            <a:r>
              <a:rPr lang="en-US" dirty="0"/>
              <a:t>Take BOLD action to </a:t>
            </a:r>
            <a:br>
              <a:rPr lang="en-US" dirty="0"/>
            </a:br>
            <a:r>
              <a:rPr lang="en-US" dirty="0"/>
              <a:t>advance your business</a:t>
            </a:r>
          </a:p>
        </p:txBody>
      </p:sp>
    </p:spTree>
    <p:extLst>
      <p:ext uri="{BB962C8B-B14F-4D97-AF65-F5344CB8AC3E}">
        <p14:creationId xmlns:p14="http://schemas.microsoft.com/office/powerpoint/2010/main" val="310765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top priorities</a:t>
            </a:r>
          </a:p>
        </p:txBody>
      </p:sp>
      <p:grpSp>
        <p:nvGrpSpPr>
          <p:cNvPr id="6" name="Group 5">
            <a:extLst>
              <a:ext uri="{FF2B5EF4-FFF2-40B4-BE49-F238E27FC236}">
                <a16:creationId xmlns:a16="http://schemas.microsoft.com/office/drawing/2014/main" id="{56B30767-55A1-4753-8132-BFA7457C7A84}"/>
              </a:ext>
            </a:extLst>
          </p:cNvPr>
          <p:cNvGrpSpPr/>
          <p:nvPr/>
        </p:nvGrpSpPr>
        <p:grpSpPr>
          <a:xfrm>
            <a:off x="2262187" y="1901168"/>
            <a:ext cx="7667625" cy="4848225"/>
            <a:chOff x="2262187" y="1901168"/>
            <a:chExt cx="7667625" cy="4848225"/>
          </a:xfrm>
        </p:grpSpPr>
        <p:pic>
          <p:nvPicPr>
            <p:cNvPr id="7" name="Graphic 6">
              <a:extLst>
                <a:ext uri="{FF2B5EF4-FFF2-40B4-BE49-F238E27FC236}">
                  <a16:creationId xmlns:a16="http://schemas.microsoft.com/office/drawing/2014/main" id="{A84213DE-B4D5-F6C0-A289-C59D0B7346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87" y="1901168"/>
              <a:ext cx="7667625" cy="4848225"/>
            </a:xfrm>
            <a:prstGeom prst="rect">
              <a:avLst/>
            </a:prstGeom>
          </p:spPr>
        </p:pic>
        <p:sp>
          <p:nvSpPr>
            <p:cNvPr id="14" name="Rectangle 13">
              <a:extLst>
                <a:ext uri="{FF2B5EF4-FFF2-40B4-BE49-F238E27FC236}">
                  <a16:creationId xmlns:a16="http://schemas.microsoft.com/office/drawing/2014/main" id="{71D54A22-DD2C-C556-AAE7-72B8D70196FF}"/>
                </a:ext>
              </a:extLst>
            </p:cNvPr>
            <p:cNvSpPr/>
            <p:nvPr/>
          </p:nvSpPr>
          <p:spPr>
            <a:xfrm>
              <a:off x="3090530" y="4104167"/>
              <a:ext cx="6053470" cy="22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EB7E4F9-B89A-CF91-651F-231B6BE545F5}"/>
                </a:ext>
              </a:extLst>
            </p:cNvPr>
            <p:cNvSpPr/>
            <p:nvPr/>
          </p:nvSpPr>
          <p:spPr>
            <a:xfrm>
              <a:off x="8307572" y="5684874"/>
              <a:ext cx="666307" cy="33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F014DD17-1BA1-3984-8A2A-C6CD0A4F8656}"/>
              </a:ext>
            </a:extLst>
          </p:cNvPr>
          <p:cNvSpPr/>
          <p:nvPr/>
        </p:nvSpPr>
        <p:spPr>
          <a:xfrm>
            <a:off x="6507126" y="6145619"/>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79B2A8-7199-85C6-A2A4-53EB00A83D9C}"/>
              </a:ext>
            </a:extLst>
          </p:cNvPr>
          <p:cNvSpPr/>
          <p:nvPr/>
        </p:nvSpPr>
        <p:spPr>
          <a:xfrm>
            <a:off x="4854538" y="6160427"/>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6ED2EA-C5EC-0A4B-6624-2071B70554E8}"/>
              </a:ext>
            </a:extLst>
          </p:cNvPr>
          <p:cNvSpPr/>
          <p:nvPr/>
        </p:nvSpPr>
        <p:spPr>
          <a:xfrm>
            <a:off x="2970029" y="5708544"/>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85ADC7-D3EE-3C74-0BDC-7C811E24206C}"/>
              </a:ext>
            </a:extLst>
          </p:cNvPr>
          <p:cNvSpPr/>
          <p:nvPr/>
        </p:nvSpPr>
        <p:spPr>
          <a:xfrm>
            <a:off x="7850372" y="2262684"/>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DC9DC9-96F8-F330-60F1-88B4D3EEF70F}"/>
              </a:ext>
            </a:extLst>
          </p:cNvPr>
          <p:cNvSpPr/>
          <p:nvPr/>
        </p:nvSpPr>
        <p:spPr>
          <a:xfrm>
            <a:off x="5652977" y="1927860"/>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52054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top priorities</a:t>
            </a:r>
          </a:p>
        </p:txBody>
      </p:sp>
      <p:sp>
        <p:nvSpPr>
          <p:cNvPr id="3" name="Content Placeholder 2"/>
          <p:cNvSpPr>
            <a:spLocks noGrp="1"/>
          </p:cNvSpPr>
          <p:nvPr>
            <p:ph idx="1"/>
          </p:nvPr>
        </p:nvSpPr>
        <p:spPr/>
        <p:txBody>
          <a:bodyPr/>
          <a:lstStyle/>
          <a:p>
            <a:r>
              <a:rPr lang="en-US" dirty="0"/>
              <a:t>  </a:t>
            </a:r>
          </a:p>
        </p:txBody>
      </p:sp>
      <p:grpSp>
        <p:nvGrpSpPr>
          <p:cNvPr id="10" name="Group 9">
            <a:extLst>
              <a:ext uri="{FF2B5EF4-FFF2-40B4-BE49-F238E27FC236}">
                <a16:creationId xmlns:a16="http://schemas.microsoft.com/office/drawing/2014/main" id="{F20D5ABD-D5DE-4752-B3AE-69B8198603F2}"/>
              </a:ext>
            </a:extLst>
          </p:cNvPr>
          <p:cNvGrpSpPr/>
          <p:nvPr/>
        </p:nvGrpSpPr>
        <p:grpSpPr>
          <a:xfrm>
            <a:off x="2262187" y="1901168"/>
            <a:ext cx="7667625" cy="4848225"/>
            <a:chOff x="2262187" y="1901168"/>
            <a:chExt cx="7667625" cy="4848225"/>
          </a:xfrm>
        </p:grpSpPr>
        <p:pic>
          <p:nvPicPr>
            <p:cNvPr id="11" name="Graphic 10">
              <a:extLst>
                <a:ext uri="{FF2B5EF4-FFF2-40B4-BE49-F238E27FC236}">
                  <a16:creationId xmlns:a16="http://schemas.microsoft.com/office/drawing/2014/main" id="{ADBEB7EF-5827-C87E-2CBE-920DC5F7DD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87" y="1901168"/>
              <a:ext cx="7667625" cy="4848225"/>
            </a:xfrm>
            <a:prstGeom prst="rect">
              <a:avLst/>
            </a:prstGeom>
          </p:spPr>
        </p:pic>
        <p:sp>
          <p:nvSpPr>
            <p:cNvPr id="12" name="Rectangle 11">
              <a:extLst>
                <a:ext uri="{FF2B5EF4-FFF2-40B4-BE49-F238E27FC236}">
                  <a16:creationId xmlns:a16="http://schemas.microsoft.com/office/drawing/2014/main" id="{FBC01D2D-DAAF-B960-1D76-DE8EFB4CE13A}"/>
                </a:ext>
              </a:extLst>
            </p:cNvPr>
            <p:cNvSpPr/>
            <p:nvPr/>
          </p:nvSpPr>
          <p:spPr>
            <a:xfrm>
              <a:off x="3090530" y="4104167"/>
              <a:ext cx="6053470" cy="22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2A890C-7A3E-5D39-EC4C-DDFB384BBEB6}"/>
                </a:ext>
              </a:extLst>
            </p:cNvPr>
            <p:cNvSpPr/>
            <p:nvPr/>
          </p:nvSpPr>
          <p:spPr>
            <a:xfrm>
              <a:off x="8307572" y="5684874"/>
              <a:ext cx="666307" cy="33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A3F65AB-73CE-EF4E-1389-08CD1EAA94B1}"/>
              </a:ext>
            </a:extLst>
          </p:cNvPr>
          <p:cNvSpPr/>
          <p:nvPr/>
        </p:nvSpPr>
        <p:spPr>
          <a:xfrm>
            <a:off x="6507126" y="6145619"/>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C35A749-6181-F727-C22F-86C28E352795}"/>
              </a:ext>
            </a:extLst>
          </p:cNvPr>
          <p:cNvSpPr/>
          <p:nvPr/>
        </p:nvSpPr>
        <p:spPr>
          <a:xfrm>
            <a:off x="4854538" y="6160427"/>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743D94-4BE4-98D5-39D3-109E306C8882}"/>
              </a:ext>
            </a:extLst>
          </p:cNvPr>
          <p:cNvSpPr/>
          <p:nvPr/>
        </p:nvSpPr>
        <p:spPr>
          <a:xfrm>
            <a:off x="2970029" y="5708544"/>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D6BAC4-A3B2-84E7-6DF4-67129D66571E}"/>
              </a:ext>
            </a:extLst>
          </p:cNvPr>
          <p:cNvSpPr/>
          <p:nvPr/>
        </p:nvSpPr>
        <p:spPr>
          <a:xfrm>
            <a:off x="7850372" y="2262684"/>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95451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top priorities</a:t>
            </a:r>
          </a:p>
        </p:txBody>
      </p:sp>
      <p:sp>
        <p:nvSpPr>
          <p:cNvPr id="3" name="Content Placeholder 2"/>
          <p:cNvSpPr>
            <a:spLocks noGrp="1"/>
          </p:cNvSpPr>
          <p:nvPr>
            <p:ph idx="1"/>
          </p:nvPr>
        </p:nvSpPr>
        <p:spPr/>
        <p:txBody>
          <a:bodyPr/>
          <a:lstStyle/>
          <a:p>
            <a:r>
              <a:rPr lang="en-US" dirty="0"/>
              <a:t>  </a:t>
            </a:r>
          </a:p>
        </p:txBody>
      </p:sp>
      <p:grpSp>
        <p:nvGrpSpPr>
          <p:cNvPr id="6" name="Group 5">
            <a:extLst>
              <a:ext uri="{FF2B5EF4-FFF2-40B4-BE49-F238E27FC236}">
                <a16:creationId xmlns:a16="http://schemas.microsoft.com/office/drawing/2014/main" id="{7C79D923-7E97-D543-5C3E-6A7569E5FC7B}"/>
              </a:ext>
            </a:extLst>
          </p:cNvPr>
          <p:cNvGrpSpPr/>
          <p:nvPr/>
        </p:nvGrpSpPr>
        <p:grpSpPr>
          <a:xfrm>
            <a:off x="2262187" y="1901168"/>
            <a:ext cx="7667625" cy="4848225"/>
            <a:chOff x="2262187" y="1901168"/>
            <a:chExt cx="7667625" cy="4848225"/>
          </a:xfrm>
        </p:grpSpPr>
        <p:pic>
          <p:nvPicPr>
            <p:cNvPr id="7" name="Graphic 6">
              <a:extLst>
                <a:ext uri="{FF2B5EF4-FFF2-40B4-BE49-F238E27FC236}">
                  <a16:creationId xmlns:a16="http://schemas.microsoft.com/office/drawing/2014/main" id="{9D783B3F-E142-7BFF-3BA1-ABE77EBAFB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87" y="1901168"/>
              <a:ext cx="7667625" cy="4848225"/>
            </a:xfrm>
            <a:prstGeom prst="rect">
              <a:avLst/>
            </a:prstGeom>
          </p:spPr>
        </p:pic>
        <p:sp>
          <p:nvSpPr>
            <p:cNvPr id="11" name="Rectangle 10">
              <a:extLst>
                <a:ext uri="{FF2B5EF4-FFF2-40B4-BE49-F238E27FC236}">
                  <a16:creationId xmlns:a16="http://schemas.microsoft.com/office/drawing/2014/main" id="{A8F721E7-4A2A-FA2A-CD0B-1FEB62789EFA}"/>
                </a:ext>
              </a:extLst>
            </p:cNvPr>
            <p:cNvSpPr/>
            <p:nvPr/>
          </p:nvSpPr>
          <p:spPr>
            <a:xfrm>
              <a:off x="3090530" y="4104167"/>
              <a:ext cx="6053470" cy="22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2C3128-6550-D1CD-52CA-15D80448C293}"/>
                </a:ext>
              </a:extLst>
            </p:cNvPr>
            <p:cNvSpPr/>
            <p:nvPr/>
          </p:nvSpPr>
          <p:spPr>
            <a:xfrm>
              <a:off x="8307572" y="5684874"/>
              <a:ext cx="666307" cy="33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BF3E2B3-2DF0-C597-BC89-86EA4E5EB57A}"/>
              </a:ext>
            </a:extLst>
          </p:cNvPr>
          <p:cNvSpPr/>
          <p:nvPr/>
        </p:nvSpPr>
        <p:spPr>
          <a:xfrm>
            <a:off x="6507126" y="6145619"/>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DDADE1-594A-095E-2B88-D8810AB76963}"/>
              </a:ext>
            </a:extLst>
          </p:cNvPr>
          <p:cNvSpPr/>
          <p:nvPr/>
        </p:nvSpPr>
        <p:spPr>
          <a:xfrm>
            <a:off x="4854538" y="6160427"/>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910BBE-C93C-BE20-6969-0C01A0AFDB60}"/>
              </a:ext>
            </a:extLst>
          </p:cNvPr>
          <p:cNvSpPr/>
          <p:nvPr/>
        </p:nvSpPr>
        <p:spPr>
          <a:xfrm>
            <a:off x="2970029" y="5708544"/>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62032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top priorities</a:t>
            </a:r>
          </a:p>
        </p:txBody>
      </p:sp>
      <p:sp>
        <p:nvSpPr>
          <p:cNvPr id="3" name="Content Placeholder 2"/>
          <p:cNvSpPr>
            <a:spLocks noGrp="1"/>
          </p:cNvSpPr>
          <p:nvPr>
            <p:ph idx="1"/>
          </p:nvPr>
        </p:nvSpPr>
        <p:spPr/>
        <p:txBody>
          <a:bodyPr/>
          <a:lstStyle/>
          <a:p>
            <a:r>
              <a:rPr lang="en-US" dirty="0"/>
              <a:t>  </a:t>
            </a:r>
          </a:p>
        </p:txBody>
      </p:sp>
      <p:sp>
        <p:nvSpPr>
          <p:cNvPr id="5" name="Rectangle 4"/>
          <p:cNvSpPr/>
          <p:nvPr/>
        </p:nvSpPr>
        <p:spPr>
          <a:xfrm>
            <a:off x="4029075" y="3648075"/>
            <a:ext cx="3914775" cy="923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43450" y="5053740"/>
            <a:ext cx="2524125" cy="423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81825" y="4626701"/>
            <a:ext cx="962025" cy="385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F5B7C5F-D6D7-5392-3A12-F59FF2E44582}"/>
              </a:ext>
            </a:extLst>
          </p:cNvPr>
          <p:cNvGrpSpPr/>
          <p:nvPr/>
        </p:nvGrpSpPr>
        <p:grpSpPr>
          <a:xfrm>
            <a:off x="2262187" y="1901168"/>
            <a:ext cx="7667625" cy="4848225"/>
            <a:chOff x="2262187" y="1901168"/>
            <a:chExt cx="7667625" cy="4848225"/>
          </a:xfrm>
        </p:grpSpPr>
        <p:pic>
          <p:nvPicPr>
            <p:cNvPr id="7" name="Graphic 6">
              <a:extLst>
                <a:ext uri="{FF2B5EF4-FFF2-40B4-BE49-F238E27FC236}">
                  <a16:creationId xmlns:a16="http://schemas.microsoft.com/office/drawing/2014/main" id="{BA6756C2-C10F-D39F-B2A9-A4F0C230FB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87" y="1901168"/>
              <a:ext cx="7667625" cy="4848225"/>
            </a:xfrm>
            <a:prstGeom prst="rect">
              <a:avLst/>
            </a:prstGeom>
          </p:spPr>
        </p:pic>
        <p:sp>
          <p:nvSpPr>
            <p:cNvPr id="8" name="Rectangle 7">
              <a:extLst>
                <a:ext uri="{FF2B5EF4-FFF2-40B4-BE49-F238E27FC236}">
                  <a16:creationId xmlns:a16="http://schemas.microsoft.com/office/drawing/2014/main" id="{14E817BD-6841-E152-6FA7-523F83F342C8}"/>
                </a:ext>
              </a:extLst>
            </p:cNvPr>
            <p:cNvSpPr/>
            <p:nvPr/>
          </p:nvSpPr>
          <p:spPr>
            <a:xfrm>
              <a:off x="3090530" y="4104167"/>
              <a:ext cx="6053470" cy="22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3E71F84-5130-8730-8758-AB83FF2BE0E4}"/>
                </a:ext>
              </a:extLst>
            </p:cNvPr>
            <p:cNvSpPr/>
            <p:nvPr/>
          </p:nvSpPr>
          <p:spPr>
            <a:xfrm>
              <a:off x="8307572" y="5684874"/>
              <a:ext cx="666307" cy="33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824BF743-D003-3D36-E9A2-C0121A2CCE6B}"/>
              </a:ext>
            </a:extLst>
          </p:cNvPr>
          <p:cNvSpPr/>
          <p:nvPr/>
        </p:nvSpPr>
        <p:spPr>
          <a:xfrm>
            <a:off x="6507126" y="6145619"/>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1444C9-47AE-ECAA-EA29-3C543666C907}"/>
              </a:ext>
            </a:extLst>
          </p:cNvPr>
          <p:cNvSpPr/>
          <p:nvPr/>
        </p:nvSpPr>
        <p:spPr>
          <a:xfrm>
            <a:off x="4854538" y="6160427"/>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96965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top priorities</a:t>
            </a:r>
          </a:p>
        </p:txBody>
      </p:sp>
      <p:sp>
        <p:nvSpPr>
          <p:cNvPr id="3" name="Content Placeholder 2"/>
          <p:cNvSpPr>
            <a:spLocks noGrp="1"/>
          </p:cNvSpPr>
          <p:nvPr>
            <p:ph idx="1"/>
          </p:nvPr>
        </p:nvSpPr>
        <p:spPr/>
        <p:txBody>
          <a:bodyPr/>
          <a:lstStyle/>
          <a:p>
            <a:r>
              <a:rPr lang="en-US" dirty="0"/>
              <a:t>  </a:t>
            </a:r>
          </a:p>
        </p:txBody>
      </p:sp>
      <p:sp>
        <p:nvSpPr>
          <p:cNvPr id="5" name="Rectangle 4"/>
          <p:cNvSpPr/>
          <p:nvPr/>
        </p:nvSpPr>
        <p:spPr>
          <a:xfrm>
            <a:off x="4029075" y="3648075"/>
            <a:ext cx="3914775" cy="923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EB4EC34-5D41-FB00-9C64-E8B2C3C11740}"/>
              </a:ext>
            </a:extLst>
          </p:cNvPr>
          <p:cNvGrpSpPr/>
          <p:nvPr/>
        </p:nvGrpSpPr>
        <p:grpSpPr>
          <a:xfrm>
            <a:off x="2262187" y="1901168"/>
            <a:ext cx="7667625" cy="4848225"/>
            <a:chOff x="2262187" y="1901168"/>
            <a:chExt cx="7667625" cy="4848225"/>
          </a:xfrm>
        </p:grpSpPr>
        <p:pic>
          <p:nvPicPr>
            <p:cNvPr id="9" name="Graphic 8">
              <a:extLst>
                <a:ext uri="{FF2B5EF4-FFF2-40B4-BE49-F238E27FC236}">
                  <a16:creationId xmlns:a16="http://schemas.microsoft.com/office/drawing/2014/main" id="{D27480E4-5DA3-450C-4BBE-9183A03B0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87" y="1901168"/>
              <a:ext cx="7667625" cy="4848225"/>
            </a:xfrm>
            <a:prstGeom prst="rect">
              <a:avLst/>
            </a:prstGeom>
          </p:spPr>
        </p:pic>
        <p:sp>
          <p:nvSpPr>
            <p:cNvPr id="12" name="Rectangle 11">
              <a:extLst>
                <a:ext uri="{FF2B5EF4-FFF2-40B4-BE49-F238E27FC236}">
                  <a16:creationId xmlns:a16="http://schemas.microsoft.com/office/drawing/2014/main" id="{F51E432C-F5BF-FCE0-3722-A29AFF160FB2}"/>
                </a:ext>
              </a:extLst>
            </p:cNvPr>
            <p:cNvSpPr/>
            <p:nvPr/>
          </p:nvSpPr>
          <p:spPr>
            <a:xfrm>
              <a:off x="3090530" y="4104167"/>
              <a:ext cx="6053470" cy="22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5C6C0D1-0A9B-407E-950A-7943186FA9CA}"/>
                </a:ext>
              </a:extLst>
            </p:cNvPr>
            <p:cNvSpPr/>
            <p:nvPr/>
          </p:nvSpPr>
          <p:spPr>
            <a:xfrm>
              <a:off x="8307572" y="5684874"/>
              <a:ext cx="666307" cy="33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7E142CC-4EAB-0282-902F-E1780DFA6A5F}"/>
              </a:ext>
            </a:extLst>
          </p:cNvPr>
          <p:cNvSpPr/>
          <p:nvPr/>
        </p:nvSpPr>
        <p:spPr>
          <a:xfrm>
            <a:off x="6507126" y="6145619"/>
            <a:ext cx="914400" cy="41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15707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top priorities</a:t>
            </a:r>
          </a:p>
        </p:txBody>
      </p:sp>
      <p:sp>
        <p:nvSpPr>
          <p:cNvPr id="3" name="Content Placeholder 2"/>
          <p:cNvSpPr>
            <a:spLocks noGrp="1"/>
          </p:cNvSpPr>
          <p:nvPr>
            <p:ph idx="1"/>
          </p:nvPr>
        </p:nvSpPr>
        <p:spPr/>
        <p:txBody>
          <a:bodyPr/>
          <a:lstStyle/>
          <a:p>
            <a:r>
              <a:rPr lang="en-US" dirty="0"/>
              <a:t>  </a:t>
            </a:r>
          </a:p>
        </p:txBody>
      </p:sp>
      <p:sp>
        <p:nvSpPr>
          <p:cNvPr id="5" name="Rectangle 4"/>
          <p:cNvSpPr/>
          <p:nvPr/>
        </p:nvSpPr>
        <p:spPr>
          <a:xfrm>
            <a:off x="4029075" y="3648075"/>
            <a:ext cx="3914775" cy="923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81825" y="4626701"/>
            <a:ext cx="962025" cy="385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38BC039-5631-91D0-E323-197C7477BA4E}"/>
              </a:ext>
            </a:extLst>
          </p:cNvPr>
          <p:cNvGrpSpPr/>
          <p:nvPr/>
        </p:nvGrpSpPr>
        <p:grpSpPr>
          <a:xfrm>
            <a:off x="2262187" y="1901168"/>
            <a:ext cx="7667625" cy="4848225"/>
            <a:chOff x="2262187" y="1901168"/>
            <a:chExt cx="7667625" cy="4848225"/>
          </a:xfrm>
        </p:grpSpPr>
        <p:pic>
          <p:nvPicPr>
            <p:cNvPr id="7" name="Graphic 6">
              <a:extLst>
                <a:ext uri="{FF2B5EF4-FFF2-40B4-BE49-F238E27FC236}">
                  <a16:creationId xmlns:a16="http://schemas.microsoft.com/office/drawing/2014/main" id="{55DEBEB1-8AD1-8165-764B-EF112645C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87" y="1901168"/>
              <a:ext cx="7667625" cy="4848225"/>
            </a:xfrm>
            <a:prstGeom prst="rect">
              <a:avLst/>
            </a:prstGeom>
          </p:spPr>
        </p:pic>
        <p:sp>
          <p:nvSpPr>
            <p:cNvPr id="8" name="Rectangle 7">
              <a:extLst>
                <a:ext uri="{FF2B5EF4-FFF2-40B4-BE49-F238E27FC236}">
                  <a16:creationId xmlns:a16="http://schemas.microsoft.com/office/drawing/2014/main" id="{B963B60D-C713-7623-C83B-3DBD8E890567}"/>
                </a:ext>
              </a:extLst>
            </p:cNvPr>
            <p:cNvSpPr/>
            <p:nvPr/>
          </p:nvSpPr>
          <p:spPr>
            <a:xfrm>
              <a:off x="3090530" y="4104167"/>
              <a:ext cx="6053470" cy="22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E42BD4-CF68-AD6F-77D2-2CC86678CFDE}"/>
                </a:ext>
              </a:extLst>
            </p:cNvPr>
            <p:cNvSpPr/>
            <p:nvPr/>
          </p:nvSpPr>
          <p:spPr>
            <a:xfrm>
              <a:off x="8307572" y="5684874"/>
              <a:ext cx="666307" cy="33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04006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us about your top priorities</a:t>
            </a:r>
          </a:p>
        </p:txBody>
      </p:sp>
      <p:pic>
        <p:nvPicPr>
          <p:cNvPr id="11" name="Graphic 10">
            <a:extLst>
              <a:ext uri="{FF2B5EF4-FFF2-40B4-BE49-F238E27FC236}">
                <a16:creationId xmlns:a16="http://schemas.microsoft.com/office/drawing/2014/main" id="{C18CB1B5-111B-9202-DC2E-C4272D765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187" y="1901168"/>
            <a:ext cx="7667625" cy="4848225"/>
          </a:xfrm>
          <a:prstGeom prst="rect">
            <a:avLst/>
          </a:prstGeom>
        </p:spPr>
      </p:pic>
      <p:sp>
        <p:nvSpPr>
          <p:cNvPr id="12" name="Rectangle 11">
            <a:extLst>
              <a:ext uri="{FF2B5EF4-FFF2-40B4-BE49-F238E27FC236}">
                <a16:creationId xmlns:a16="http://schemas.microsoft.com/office/drawing/2014/main" id="{26A55BEC-2334-5C90-41FF-DAA23C88E3F6}"/>
              </a:ext>
            </a:extLst>
          </p:cNvPr>
          <p:cNvSpPr/>
          <p:nvPr/>
        </p:nvSpPr>
        <p:spPr>
          <a:xfrm>
            <a:off x="3090530" y="4104167"/>
            <a:ext cx="6053470" cy="226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142817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Take BOLD action</a:t>
            </a:r>
          </a:p>
        </p:txBody>
      </p:sp>
      <p:sp>
        <p:nvSpPr>
          <p:cNvPr id="5" name="Content Placeholder 4"/>
          <p:cNvSpPr>
            <a:spLocks noGrp="1"/>
          </p:cNvSpPr>
          <p:nvPr>
            <p:ph idx="1"/>
          </p:nvPr>
        </p:nvSpPr>
        <p:spPr/>
        <p:txBody>
          <a:bodyPr/>
          <a:lstStyle/>
          <a:p>
            <a:r>
              <a:rPr lang="en-US" dirty="0"/>
              <a:t>Now, let’s get started… </a:t>
            </a:r>
          </a:p>
        </p:txBody>
      </p:sp>
      <p:pic>
        <p:nvPicPr>
          <p:cNvPr id="16" name="Picture Placeholder 15"/>
          <p:cNvPicPr>
            <a:picLocks noGrp="1" noChangeAspect="1"/>
          </p:cNvPicPr>
          <p:nvPr>
            <p:ph type="pic" sz="quarter" idx="10"/>
          </p:nvPr>
        </p:nvPicPr>
        <p:blipFill rotWithShape="1">
          <a:blip r:embed="rId3"/>
          <a:srcRect l="60" t="30847" r="180" b="15649"/>
          <a:stretch/>
        </p:blipFill>
        <p:spPr>
          <a:xfrm>
            <a:off x="612948" y="1447800"/>
            <a:ext cx="5549203" cy="1981200"/>
          </a:xfrm>
          <a:prstGeom prst="rect">
            <a:avLst/>
          </a:prstGeom>
        </p:spPr>
      </p:pic>
      <p:sp>
        <p:nvSpPr>
          <p:cNvPr id="7" name="Content Placeholder 6"/>
          <p:cNvSpPr>
            <a:spLocks noGrp="1"/>
          </p:cNvSpPr>
          <p:nvPr>
            <p:ph sz="quarter" idx="11"/>
          </p:nvPr>
        </p:nvSpPr>
        <p:spPr/>
        <p:txBody>
          <a:bodyPr/>
          <a:lstStyle/>
          <a:p>
            <a:endParaRPr lang="en-US" dirty="0"/>
          </a:p>
        </p:txBody>
      </p:sp>
      <p:pic>
        <p:nvPicPr>
          <p:cNvPr id="11" name="Picture Placeholder 10"/>
          <p:cNvPicPr>
            <a:picLocks noGrp="1" noChangeAspect="1"/>
          </p:cNvPicPr>
          <p:nvPr>
            <p:ph type="pic" sz="quarter" idx="12"/>
          </p:nvPr>
        </p:nvPicPr>
        <p:blipFill>
          <a:blip r:embed="rId4"/>
          <a:srcRect l="1613" r="1613"/>
          <a:stretch>
            <a:fillRect/>
          </a:stretch>
        </p:blipFill>
        <p:spPr>
          <a:prstGeom prst="rect">
            <a:avLst/>
          </a:prstGeom>
        </p:spPr>
      </p:pic>
      <p:pic>
        <p:nvPicPr>
          <p:cNvPr id="15" name="Picture Placeholder 14"/>
          <p:cNvPicPr>
            <a:picLocks noGrp="1" noChangeAspect="1"/>
          </p:cNvPicPr>
          <p:nvPr>
            <p:ph type="pic" sz="quarter" idx="13"/>
          </p:nvPr>
        </p:nvPicPr>
        <p:blipFill>
          <a:blip r:embed="rId5"/>
          <a:srcRect t="5508" b="5508"/>
          <a:stretch>
            <a:fillRect/>
          </a:stretch>
        </p:blipFill>
        <p:spPr>
          <a:prstGeom prst="rect">
            <a:avLst/>
          </a:prstGeom>
        </p:spPr>
      </p:pic>
    </p:spTree>
    <p:extLst>
      <p:ext uri="{BB962C8B-B14F-4D97-AF65-F5344CB8AC3E}">
        <p14:creationId xmlns:p14="http://schemas.microsoft.com/office/powerpoint/2010/main" val="270876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art Placeholder 5"/>
          <p:cNvPicPr>
            <a:picLocks noGrp="1" noChangeAspect="1"/>
          </p:cNvPicPr>
          <p:nvPr>
            <p:ph type="chart" sz="quarter" idx="10"/>
          </p:nvPr>
        </p:nvPicPr>
        <p:blipFill>
          <a:blip r:embed="rId3"/>
          <a:stretch>
            <a:fillRect/>
          </a:stretch>
        </p:blipFill>
        <p:spPr>
          <a:xfrm>
            <a:off x="469900" y="1361758"/>
            <a:ext cx="5443268" cy="2092324"/>
          </a:xfrm>
          <a:prstGeom prst="rect">
            <a:avLst/>
          </a:prstGeom>
        </p:spPr>
      </p:pic>
      <p:sp>
        <p:nvSpPr>
          <p:cNvPr id="8" name="Content Placeholder 1"/>
          <p:cNvSpPr txBox="1">
            <a:spLocks/>
          </p:cNvSpPr>
          <p:nvPr/>
        </p:nvSpPr>
        <p:spPr>
          <a:xfrm>
            <a:off x="469900" y="3576320"/>
            <a:ext cx="6197600" cy="279433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Tx/>
              <a:buNone/>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000" dirty="0"/>
              <a:t>We’re guided by our purpose: helping customers build secure tomorrows. Since 1880, we’ve been building a uniquely diversified company that has outlasted economic ups and downs while staying true to our customers. We’re committed to the markets we serve, providing insurance, investment and retirement solutions that give families the confidence to focus on what’s truly valuable: banking memories with those who matter most.</a:t>
            </a:r>
          </a:p>
        </p:txBody>
      </p:sp>
    </p:spTree>
    <p:extLst>
      <p:ext uri="{BB962C8B-B14F-4D97-AF65-F5344CB8AC3E}">
        <p14:creationId xmlns:p14="http://schemas.microsoft.com/office/powerpoint/2010/main" val="12191372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965200"/>
            <a:ext cx="10629900" cy="4616648"/>
          </a:xfrm>
          <a:prstGeom prst="rect">
            <a:avLst/>
          </a:prstGeom>
          <a:noFill/>
        </p:spPr>
        <p:txBody>
          <a:bodyPr wrap="square" rtlCol="0">
            <a:spAutoFit/>
          </a:bodyPr>
          <a:lstStyle/>
          <a:p>
            <a:r>
              <a:rPr lang="en-US" sz="1400" dirty="0"/>
              <a:t>Please keep in mind that the primary reason to purchase a life insurance product is the death benefit.</a:t>
            </a:r>
          </a:p>
          <a:p>
            <a:r>
              <a:rPr lang="en-US" sz="1400" dirty="0"/>
              <a:t>Life insurance products contain fees, such as mortality and expense charges (which may increase over time), and may contain restrictions, such as surrender periods. </a:t>
            </a:r>
          </a:p>
          <a:p>
            <a:r>
              <a:rPr lang="en-US" sz="1400" dirty="0"/>
              <a:t>Other than contribution limits or tax treatment, several other factors should be considered before purchasing any life insurance products. These include investment objectives, costs and expenses, liquidity, safety, fluctuation of principal or return, credit rates, rider availability, surrender periods and other product/ investment characteristics.</a:t>
            </a:r>
          </a:p>
          <a:p>
            <a:r>
              <a:rPr lang="en-US" sz="1400" dirty="0"/>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a:t>
            </a:r>
          </a:p>
          <a:p>
            <a:r>
              <a:rPr lang="en-US" sz="1400" dirty="0"/>
              <a:t>This is a general communication for informational and educational purposes. The information is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a:t>
            </a:r>
          </a:p>
          <a:p>
            <a:r>
              <a:rPr lang="en-US" sz="1400" dirty="0"/>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a:t>
            </a:r>
          </a:p>
          <a:p>
            <a:r>
              <a:rPr lang="en-US" sz="1400" dirty="0"/>
              <a:t>the financial obligations under the policies or contracts it issues. </a:t>
            </a:r>
          </a:p>
          <a:p>
            <a:r>
              <a:rPr lang="en-US" sz="1400" dirty="0"/>
              <a:t>Securian Financial is the marketing name for Securian Financial Group, Inc., and its subsidiaries. Minnesota Life Insurance Company and Securian Life Insurance Company are subsidiaries of Securian Financial Group, Inc.</a:t>
            </a:r>
          </a:p>
        </p:txBody>
      </p:sp>
      <p:sp>
        <p:nvSpPr>
          <p:cNvPr id="7" name="Text Placeholder 4"/>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450"/>
              </a:spcAft>
              <a:defRPr/>
            </a:pPr>
            <a:r>
              <a:rPr lang="en-US" sz="65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650" b="1" spc="15" dirty="0">
                <a:solidFill>
                  <a:srgbClr val="000000"/>
                </a:solidFill>
                <a:latin typeface="Arial" panose="020B0604020202020204" pitchFamily="34" charset="0"/>
                <a:ea typeface="Times New Roman" panose="02020603050405020304" pitchFamily="18" charset="0"/>
                <a:cs typeface="Times-Roman"/>
              </a:rPr>
            </a:br>
            <a:r>
              <a:rPr lang="en-US" sz="650" b="1" spc="15" dirty="0">
                <a:solidFill>
                  <a:srgbClr val="0C7B3F"/>
                </a:solidFill>
                <a:latin typeface="Arial" panose="020B0604020202020204" pitchFamily="34" charset="0"/>
                <a:ea typeface="Times New Roman" panose="02020603050405020304" pitchFamily="18" charset="0"/>
                <a:cs typeface="Times-Roman"/>
              </a:rPr>
              <a:t>securian.com</a:t>
            </a:r>
            <a:endParaRPr lang="en-US" sz="650" dirty="0">
              <a:solidFill>
                <a:srgbClr val="000000"/>
              </a:solidFill>
              <a:latin typeface="Times-Roman"/>
              <a:ea typeface="Times New Roman" panose="02020603050405020304" pitchFamily="18" charset="0"/>
              <a:cs typeface="Times-Roman"/>
            </a:endParaRPr>
          </a:p>
          <a:p>
            <a:pPr>
              <a:defRPr/>
            </a:pPr>
            <a:r>
              <a:rPr lang="en-US"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pc="5" dirty="0">
                <a:solidFill>
                  <a:srgbClr val="323232"/>
                </a:solidFill>
                <a:ea typeface="Times New Roman" panose="02020603050405020304" pitchFamily="18" charset="0"/>
                <a:cs typeface="HurmeGeometricSans3-Regular" panose="020B0500020000000000" pitchFamily="34" charset="0"/>
              </a:rPr>
            </a:br>
            <a:r>
              <a:rPr lang="en-US" spc="5" dirty="0">
                <a:solidFill>
                  <a:srgbClr val="323232"/>
                </a:solidFill>
                <a:ea typeface="Times New Roman" panose="02020603050405020304" pitchFamily="18" charset="0"/>
                <a:cs typeface="HurmeGeometricSans3-Regular" panose="020B0500020000000000" pitchFamily="34" charset="0"/>
              </a:rPr>
              <a:t>©2022 Securian Financial Group, Inc. All rights reserved.</a:t>
            </a:r>
            <a:endParaRPr lang="en-US" spc="-10" dirty="0">
              <a:solidFill>
                <a:srgbClr val="323232"/>
              </a:solidFill>
              <a:ea typeface="Times New Roman" panose="02020603050405020304" pitchFamily="18" charset="0"/>
              <a:cs typeface="HurmeGeometricSans3-Regular" panose="020B0500020000000000" pitchFamily="34" charset="0"/>
            </a:endParaRPr>
          </a:p>
          <a:p>
            <a:pPr>
              <a:defRPr/>
            </a:pPr>
            <a:r>
              <a:rPr lang="en-US" b="0" i="0">
                <a:solidFill>
                  <a:srgbClr val="212529"/>
                </a:solidFill>
                <a:effectLst/>
                <a:latin typeface="-apple-system"/>
              </a:rPr>
              <a:t>2571726 </a:t>
            </a:r>
            <a:r>
              <a:rPr lang="en-US" spc="5">
                <a:solidFill>
                  <a:srgbClr val="323232"/>
                </a:solidFill>
                <a:ea typeface="Times New Roman" panose="02020603050405020304" pitchFamily="18" charset="0"/>
                <a:cs typeface="HurmeGeometricSans3-Regular" panose="020B0500020000000000" pitchFamily="34" charset="0"/>
              </a:rPr>
              <a:t>   </a:t>
            </a:r>
            <a:r>
              <a:rPr lang="en-US" spc="5" dirty="0">
                <a:solidFill>
                  <a:srgbClr val="323232"/>
                </a:solidFill>
                <a:ea typeface="Times New Roman" panose="02020603050405020304" pitchFamily="18" charset="0"/>
                <a:cs typeface="HurmeGeometricSans3-Regular" panose="020B0500020000000000" pitchFamily="34" charset="0"/>
              </a:rPr>
              <a:t>DOFU 11-2022</a:t>
            </a:r>
            <a:endParaRPr lang="en-US"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394337397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solutions for complex business challenges?</a:t>
            </a:r>
          </a:p>
        </p:txBody>
      </p:sp>
    </p:spTree>
    <p:extLst>
      <p:ext uri="{BB962C8B-B14F-4D97-AF65-F5344CB8AC3E}">
        <p14:creationId xmlns:p14="http://schemas.microsoft.com/office/powerpoint/2010/main" val="42456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9217152" cy="960120"/>
          </a:xfrm>
        </p:spPr>
        <p:txBody>
          <a:bodyPr/>
          <a:lstStyle/>
          <a:p>
            <a:r>
              <a:rPr lang="en-US" dirty="0"/>
              <a:t>Need solutions for complex business challenges?</a:t>
            </a:r>
          </a:p>
        </p:txBody>
      </p:sp>
      <p:sp>
        <p:nvSpPr>
          <p:cNvPr id="3" name="Content Placeholder 2"/>
          <p:cNvSpPr>
            <a:spLocks noGrp="1"/>
          </p:cNvSpPr>
          <p:nvPr>
            <p:ph idx="1"/>
          </p:nvPr>
        </p:nvSpPr>
        <p:spPr>
          <a:xfrm>
            <a:off x="6498336" y="3343656"/>
            <a:ext cx="5105400" cy="2321180"/>
          </a:xfrm>
        </p:spPr>
        <p:txBody>
          <a:bodyPr/>
          <a:lstStyle/>
          <a:p>
            <a:r>
              <a:rPr lang="en-US" dirty="0"/>
              <a:t>Do you want to step back from your business one day, or walk away and fully retire?</a:t>
            </a:r>
          </a:p>
        </p:txBody>
      </p:sp>
      <p:sp>
        <p:nvSpPr>
          <p:cNvPr id="9" name="Oval 8"/>
          <p:cNvSpPr/>
          <p:nvPr/>
        </p:nvSpPr>
        <p:spPr>
          <a:xfrm>
            <a:off x="1863852" y="2855976"/>
            <a:ext cx="2621280" cy="2621280"/>
          </a:xfrm>
          <a:prstGeom prst="ellipse">
            <a:avLst/>
          </a:prstGeom>
          <a:solidFill>
            <a:srgbClr val="0C7B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500" b="1" dirty="0"/>
              <a:t>?</a:t>
            </a:r>
            <a:endParaRPr lang="en-US" b="1" dirty="0"/>
          </a:p>
        </p:txBody>
      </p:sp>
    </p:spTree>
    <p:extLst>
      <p:ext uri="{BB962C8B-B14F-4D97-AF65-F5344CB8AC3E}">
        <p14:creationId xmlns:p14="http://schemas.microsoft.com/office/powerpoint/2010/main" val="167322589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8336" y="3343656"/>
            <a:ext cx="5105400" cy="2321180"/>
          </a:xfrm>
        </p:spPr>
        <p:txBody>
          <a:bodyPr/>
          <a:lstStyle/>
          <a:p>
            <a:r>
              <a:rPr lang="en-US" dirty="0"/>
              <a:t>Will your business suffer if a key  person dies or becomes disabled?</a:t>
            </a:r>
          </a:p>
        </p:txBody>
      </p:sp>
      <p:sp>
        <p:nvSpPr>
          <p:cNvPr id="9" name="Oval 8"/>
          <p:cNvSpPr/>
          <p:nvPr/>
        </p:nvSpPr>
        <p:spPr>
          <a:xfrm>
            <a:off x="1863852" y="2855976"/>
            <a:ext cx="2621280" cy="2621280"/>
          </a:xfrm>
          <a:prstGeom prst="ellipse">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500" b="1" dirty="0"/>
              <a:t>?</a:t>
            </a:r>
            <a:endParaRPr lang="en-US" b="1" dirty="0"/>
          </a:p>
        </p:txBody>
      </p:sp>
      <p:sp>
        <p:nvSpPr>
          <p:cNvPr id="6" name="Title 1"/>
          <p:cNvSpPr>
            <a:spLocks noGrp="1"/>
          </p:cNvSpPr>
          <p:nvPr>
            <p:ph type="title"/>
          </p:nvPr>
        </p:nvSpPr>
        <p:spPr>
          <a:xfrm>
            <a:off x="914400" y="1447800"/>
            <a:ext cx="9217152" cy="960120"/>
          </a:xfrm>
        </p:spPr>
        <p:txBody>
          <a:bodyPr/>
          <a:lstStyle/>
          <a:p>
            <a:r>
              <a:rPr lang="en-US" dirty="0"/>
              <a:t>Need solutions for complex business challenges?</a:t>
            </a:r>
          </a:p>
        </p:txBody>
      </p:sp>
    </p:spTree>
    <p:extLst>
      <p:ext uri="{BB962C8B-B14F-4D97-AF65-F5344CB8AC3E}">
        <p14:creationId xmlns:p14="http://schemas.microsoft.com/office/powerpoint/2010/main" val="305116475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8336" y="3343656"/>
            <a:ext cx="5105400" cy="2321180"/>
          </a:xfrm>
        </p:spPr>
        <p:txBody>
          <a:bodyPr/>
          <a:lstStyle/>
          <a:p>
            <a:r>
              <a:rPr lang="en-US" dirty="0"/>
              <a:t>Is most of your personal wealth tied up in the business?</a:t>
            </a:r>
          </a:p>
        </p:txBody>
      </p:sp>
      <p:sp>
        <p:nvSpPr>
          <p:cNvPr id="9" name="Oval 8"/>
          <p:cNvSpPr/>
          <p:nvPr/>
        </p:nvSpPr>
        <p:spPr>
          <a:xfrm>
            <a:off x="1863852" y="2855976"/>
            <a:ext cx="2621280" cy="2621280"/>
          </a:xfrm>
          <a:prstGeom prst="ellipse">
            <a:avLst/>
          </a:prstGeom>
          <a:solidFill>
            <a:srgbClr val="006DA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500" b="1" dirty="0"/>
              <a:t>?</a:t>
            </a:r>
            <a:endParaRPr lang="en-US" b="1" dirty="0"/>
          </a:p>
        </p:txBody>
      </p:sp>
      <p:sp>
        <p:nvSpPr>
          <p:cNvPr id="6" name="Title 1"/>
          <p:cNvSpPr>
            <a:spLocks noGrp="1"/>
          </p:cNvSpPr>
          <p:nvPr>
            <p:ph type="title"/>
          </p:nvPr>
        </p:nvSpPr>
        <p:spPr>
          <a:xfrm>
            <a:off x="914400" y="1447800"/>
            <a:ext cx="9217152" cy="960120"/>
          </a:xfrm>
        </p:spPr>
        <p:txBody>
          <a:bodyPr/>
          <a:lstStyle/>
          <a:p>
            <a:r>
              <a:rPr lang="en-US" dirty="0"/>
              <a:t>Need solutions for complex business challenges?</a:t>
            </a:r>
          </a:p>
        </p:txBody>
      </p:sp>
    </p:spTree>
    <p:extLst>
      <p:ext uri="{BB962C8B-B14F-4D97-AF65-F5344CB8AC3E}">
        <p14:creationId xmlns:p14="http://schemas.microsoft.com/office/powerpoint/2010/main" val="33222936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9217152" cy="960120"/>
          </a:xfrm>
        </p:spPr>
        <p:txBody>
          <a:bodyPr/>
          <a:lstStyle/>
          <a:p>
            <a:r>
              <a:rPr lang="en-US" dirty="0"/>
              <a:t>Need solutions for complex business challenges?</a:t>
            </a:r>
          </a:p>
        </p:txBody>
      </p:sp>
      <p:sp>
        <p:nvSpPr>
          <p:cNvPr id="3" name="Content Placeholder 2"/>
          <p:cNvSpPr>
            <a:spLocks noGrp="1"/>
          </p:cNvSpPr>
          <p:nvPr>
            <p:ph idx="1"/>
          </p:nvPr>
        </p:nvSpPr>
        <p:spPr>
          <a:xfrm>
            <a:off x="6498336" y="3343656"/>
            <a:ext cx="5105400" cy="2321180"/>
          </a:xfrm>
        </p:spPr>
        <p:txBody>
          <a:bodyPr/>
          <a:lstStyle/>
          <a:p>
            <a:r>
              <a:rPr lang="en-US" dirty="0"/>
              <a:t>Do your rank-and-file employees have retirement options?</a:t>
            </a:r>
          </a:p>
        </p:txBody>
      </p:sp>
      <p:sp>
        <p:nvSpPr>
          <p:cNvPr id="9" name="Oval 8"/>
          <p:cNvSpPr/>
          <p:nvPr/>
        </p:nvSpPr>
        <p:spPr>
          <a:xfrm>
            <a:off x="1863852" y="2855976"/>
            <a:ext cx="2621280" cy="2621280"/>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500" b="1" dirty="0"/>
              <a:t>?</a:t>
            </a:r>
            <a:endParaRPr lang="en-US" b="1" dirty="0"/>
          </a:p>
        </p:txBody>
      </p:sp>
    </p:spTree>
    <p:extLst>
      <p:ext uri="{BB962C8B-B14F-4D97-AF65-F5344CB8AC3E}">
        <p14:creationId xmlns:p14="http://schemas.microsoft.com/office/powerpoint/2010/main" val="110320007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9217152" cy="960120"/>
          </a:xfrm>
        </p:spPr>
        <p:txBody>
          <a:bodyPr/>
          <a:lstStyle/>
          <a:p>
            <a:r>
              <a:rPr lang="en-US" dirty="0"/>
              <a:t>Need solutions for complex business challenges?</a:t>
            </a:r>
          </a:p>
        </p:txBody>
      </p:sp>
      <p:sp>
        <p:nvSpPr>
          <p:cNvPr id="3" name="Content Placeholder 2"/>
          <p:cNvSpPr>
            <a:spLocks noGrp="1"/>
          </p:cNvSpPr>
          <p:nvPr>
            <p:ph idx="1"/>
          </p:nvPr>
        </p:nvSpPr>
        <p:spPr>
          <a:xfrm>
            <a:off x="6498336" y="3343656"/>
            <a:ext cx="5105400" cy="2321180"/>
          </a:xfrm>
        </p:spPr>
        <p:txBody>
          <a:bodyPr/>
          <a:lstStyle/>
          <a:p>
            <a:r>
              <a:rPr lang="en-US" dirty="0"/>
              <a:t>Are your key people happy or do you risk their departure?</a:t>
            </a:r>
          </a:p>
        </p:txBody>
      </p:sp>
      <p:sp>
        <p:nvSpPr>
          <p:cNvPr id="9" name="Oval 8"/>
          <p:cNvSpPr/>
          <p:nvPr/>
        </p:nvSpPr>
        <p:spPr>
          <a:xfrm>
            <a:off x="1863852" y="2855976"/>
            <a:ext cx="2621280" cy="262128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500" b="1" dirty="0"/>
              <a:t>?</a:t>
            </a:r>
            <a:endParaRPr lang="en-US" b="1" dirty="0"/>
          </a:p>
        </p:txBody>
      </p:sp>
    </p:spTree>
    <p:extLst>
      <p:ext uri="{BB962C8B-B14F-4D97-AF65-F5344CB8AC3E}">
        <p14:creationId xmlns:p14="http://schemas.microsoft.com/office/powerpoint/2010/main" val="194249317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9217152" cy="960120"/>
          </a:xfrm>
        </p:spPr>
        <p:txBody>
          <a:bodyPr/>
          <a:lstStyle/>
          <a:p>
            <a:r>
              <a:rPr lang="en-US" dirty="0"/>
              <a:t>Need solutions for complex business challenges?</a:t>
            </a:r>
          </a:p>
        </p:txBody>
      </p:sp>
      <p:sp>
        <p:nvSpPr>
          <p:cNvPr id="3" name="Content Placeholder 2"/>
          <p:cNvSpPr>
            <a:spLocks noGrp="1"/>
          </p:cNvSpPr>
          <p:nvPr>
            <p:ph idx="1"/>
          </p:nvPr>
        </p:nvSpPr>
        <p:spPr>
          <a:xfrm>
            <a:off x="6498336" y="3343656"/>
            <a:ext cx="5105400" cy="2321180"/>
          </a:xfrm>
        </p:spPr>
        <p:txBody>
          <a:bodyPr/>
          <a:lstStyle/>
          <a:p>
            <a:r>
              <a:rPr lang="en-US" dirty="0"/>
              <a:t>Who will take over when you no longer wish – or are no longer able – to run the operation?</a:t>
            </a:r>
          </a:p>
        </p:txBody>
      </p:sp>
      <p:sp>
        <p:nvSpPr>
          <p:cNvPr id="9" name="Oval 8"/>
          <p:cNvSpPr/>
          <p:nvPr/>
        </p:nvSpPr>
        <p:spPr>
          <a:xfrm>
            <a:off x="1863852" y="2855976"/>
            <a:ext cx="2621280" cy="2621280"/>
          </a:xfrm>
          <a:prstGeom prst="ellipse">
            <a:avLst/>
          </a:prstGeom>
          <a:solidFill>
            <a:srgbClr val="1E386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500" b="1" dirty="0"/>
              <a:t>?</a:t>
            </a:r>
            <a:endParaRPr lang="en-US" b="1" dirty="0"/>
          </a:p>
        </p:txBody>
      </p:sp>
    </p:spTree>
    <p:extLst>
      <p:ext uri="{BB962C8B-B14F-4D97-AF65-F5344CB8AC3E}">
        <p14:creationId xmlns:p14="http://schemas.microsoft.com/office/powerpoint/2010/main" val="127237597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solidFill>
            <a:schemeClr val="accent1"/>
          </a:solidFill>
        </p:spPr>
      </p:sp>
      <p:pic>
        <p:nvPicPr>
          <p:cNvPr id="9" name="Chart Placeholder 8"/>
          <p:cNvPicPr>
            <a:picLocks noGrp="1" noChangeAspect="1"/>
          </p:cNvPicPr>
          <p:nvPr>
            <p:ph type="chart" sz="quarter" idx="11"/>
          </p:nvPr>
        </p:nvPicPr>
        <p:blipFill rotWithShape="1">
          <a:blip r:embed="rId3"/>
          <a:srcRect r="1774" b="1462"/>
          <a:stretch/>
        </p:blipFill>
        <p:spPr>
          <a:xfrm>
            <a:off x="6172201" y="3967415"/>
            <a:ext cx="3803182" cy="2477835"/>
          </a:xfrm>
          <a:prstGeom prst="rect">
            <a:avLst/>
          </a:prstGeom>
        </p:spPr>
      </p:pic>
      <p:pic>
        <p:nvPicPr>
          <p:cNvPr id="8" name="Content Placeholder 7"/>
          <p:cNvPicPr>
            <a:picLocks noGrp="1" noChangeAspect="1"/>
          </p:cNvPicPr>
          <p:nvPr>
            <p:ph idx="1"/>
          </p:nvPr>
        </p:nvPicPr>
        <p:blipFill>
          <a:blip r:embed="rId4"/>
          <a:stretch>
            <a:fillRect/>
          </a:stretch>
        </p:blipFill>
        <p:spPr>
          <a:xfrm>
            <a:off x="1144217" y="1452420"/>
            <a:ext cx="4939083" cy="4992830"/>
          </a:xfrm>
          <a:prstGeom prst="rect">
            <a:avLst/>
          </a:prstGeom>
        </p:spPr>
      </p:pic>
      <p:pic>
        <p:nvPicPr>
          <p:cNvPr id="10" name="Chart Placeholder 8"/>
          <p:cNvPicPr>
            <a:picLocks noChangeAspect="1"/>
          </p:cNvPicPr>
          <p:nvPr/>
        </p:nvPicPr>
        <p:blipFill rotWithShape="1">
          <a:blip r:embed="rId3"/>
          <a:srcRect r="1774" b="1462"/>
          <a:stretch/>
        </p:blipFill>
        <p:spPr>
          <a:xfrm>
            <a:off x="8103068" y="3967415"/>
            <a:ext cx="3631732" cy="2477835"/>
          </a:xfrm>
          <a:prstGeom prst="rect">
            <a:avLst/>
          </a:prstGeom>
        </p:spPr>
      </p:pic>
    </p:spTree>
    <p:extLst>
      <p:ext uri="{BB962C8B-B14F-4D97-AF65-F5344CB8AC3E}">
        <p14:creationId xmlns:p14="http://schemas.microsoft.com/office/powerpoint/2010/main" val="2542148747"/>
      </p:ext>
    </p:extLst>
  </p:cSld>
  <p:clrMapOvr>
    <a:masterClrMapping/>
  </p:clrMapOvr>
  <p:transition spd="slow">
    <p:wipe dir="r"/>
  </p:transition>
</p:sld>
</file>

<file path=ppt/theme/theme1.xml><?xml version="1.0" encoding="utf-8"?>
<a:theme xmlns:a="http://schemas.openxmlformats.org/drawingml/2006/main" name="Office Theme">
  <a:themeElements>
    <a:clrScheme name="Wide ppt 2019">
      <a:dk1>
        <a:srgbClr val="636466"/>
      </a:dk1>
      <a:lt1>
        <a:srgbClr val="FFFFFF"/>
      </a:lt1>
      <a:dk2>
        <a:srgbClr val="000000"/>
      </a:dk2>
      <a:lt2>
        <a:srgbClr val="95C93D"/>
      </a:lt2>
      <a:accent1>
        <a:srgbClr val="0AA147"/>
      </a:accent1>
      <a:accent2>
        <a:srgbClr val="929497"/>
      </a:accent2>
      <a:accent3>
        <a:srgbClr val="006DAF"/>
      </a:accent3>
      <a:accent4>
        <a:srgbClr val="56C4EA"/>
      </a:accent4>
      <a:accent5>
        <a:srgbClr val="636466"/>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1DF0A44-8BC8-4D1E-9E4E-1B2306319E3E}" vid="{DE165FA9-1560-4BE6-B994-A2AB0DB2C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5156</TotalTime>
  <Words>1381</Words>
  <Application>Microsoft Office PowerPoint</Application>
  <PresentationFormat>Widescreen</PresentationFormat>
  <Paragraphs>106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-apple-system</vt:lpstr>
      <vt:lpstr>Arial</vt:lpstr>
      <vt:lpstr>Calibri</vt:lpstr>
      <vt:lpstr>Times-Roman</vt:lpstr>
      <vt:lpstr>Office Theme</vt:lpstr>
      <vt:lpstr>Take BOLD action to  advance your business</vt:lpstr>
      <vt:lpstr>Need solutions for complex business challenges?</vt:lpstr>
      <vt:lpstr>Need solutions for complex business challenges?</vt:lpstr>
      <vt:lpstr>Need solutions for complex business challenges?</vt:lpstr>
      <vt:lpstr>Need solutions for complex business challenges?</vt:lpstr>
      <vt:lpstr>Need solutions for complex business challenges?</vt:lpstr>
      <vt:lpstr>Need solutions for complex business challenges?</vt:lpstr>
      <vt:lpstr>Need solutions for complex business challenges?</vt:lpstr>
      <vt:lpstr>PowerPoint Presentation</vt:lpstr>
      <vt:lpstr>Tell us about your top priorities</vt:lpstr>
      <vt:lpstr>Tell us about your top priorities</vt:lpstr>
      <vt:lpstr>Tell us about your top priorities</vt:lpstr>
      <vt:lpstr>Tell us about your top priorities</vt:lpstr>
      <vt:lpstr>Tell us about your top priorities</vt:lpstr>
      <vt:lpstr>Tell us about your top priorities</vt:lpstr>
      <vt:lpstr>Tell us about your top priorities</vt:lpstr>
      <vt:lpstr>Take BOLD action</vt:lpstr>
      <vt:lpstr>PowerPoint Presentation</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cp854</dc:creator>
  <cp:lastModifiedBy>Huberty, Douglas J.</cp:lastModifiedBy>
  <cp:revision>157</cp:revision>
  <cp:lastPrinted>2019-10-31T13:37:19Z</cp:lastPrinted>
  <dcterms:created xsi:type="dcterms:W3CDTF">2019-02-26T15:21:47Z</dcterms:created>
  <dcterms:modified xsi:type="dcterms:W3CDTF">2022-11-09T16:05:34Z</dcterms:modified>
</cp:coreProperties>
</file>