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41"/>
  </p:notesMasterIdLst>
  <p:handoutMasterIdLst>
    <p:handoutMasterId r:id="rId42"/>
  </p:handoutMasterIdLst>
  <p:sldIdLst>
    <p:sldId id="288" r:id="rId3"/>
    <p:sldId id="289" r:id="rId4"/>
    <p:sldId id="290" r:id="rId5"/>
    <p:sldId id="291" r:id="rId6"/>
    <p:sldId id="293" r:id="rId7"/>
    <p:sldId id="294" r:id="rId8"/>
    <p:sldId id="260" r:id="rId9"/>
    <p:sldId id="295" r:id="rId10"/>
    <p:sldId id="296" r:id="rId11"/>
    <p:sldId id="297" r:id="rId12"/>
    <p:sldId id="298" r:id="rId13"/>
    <p:sldId id="299" r:id="rId14"/>
    <p:sldId id="300" r:id="rId15"/>
    <p:sldId id="301" r:id="rId16"/>
    <p:sldId id="302" r:id="rId17"/>
    <p:sldId id="310" r:id="rId18"/>
    <p:sldId id="303" r:id="rId19"/>
    <p:sldId id="304" r:id="rId20"/>
    <p:sldId id="541" r:id="rId21"/>
    <p:sldId id="306" r:id="rId22"/>
    <p:sldId id="307" r:id="rId23"/>
    <p:sldId id="308" r:id="rId24"/>
    <p:sldId id="309" r:id="rId25"/>
    <p:sldId id="311" r:id="rId26"/>
    <p:sldId id="315" r:id="rId27"/>
    <p:sldId id="2147376606" r:id="rId28"/>
    <p:sldId id="313" r:id="rId29"/>
    <p:sldId id="317" r:id="rId30"/>
    <p:sldId id="318" r:id="rId31"/>
    <p:sldId id="319" r:id="rId32"/>
    <p:sldId id="320" r:id="rId33"/>
    <p:sldId id="321" r:id="rId34"/>
    <p:sldId id="322" r:id="rId35"/>
    <p:sldId id="323" r:id="rId36"/>
    <p:sldId id="324" r:id="rId37"/>
    <p:sldId id="325" r:id="rId38"/>
    <p:sldId id="326" r:id="rId39"/>
    <p:sldId id="32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AF"/>
    <a:srgbClr val="0AA147"/>
    <a:srgbClr val="0C7D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9D8AB-8CE1-45EA-A204-69D4E6607193}" v="302" dt="2026-04-03T15:24:37.792"/>
    <p1510:client id="{53E875EE-0660-17F2-906D-3B4BFEE1A632}" v="1157" dt="2026-04-03T19:46:16.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13" autoAdjust="0"/>
  </p:normalViewPr>
  <p:slideViewPr>
    <p:cSldViewPr snapToGrid="0">
      <p:cViewPr>
        <p:scale>
          <a:sx n="234" d="100"/>
          <a:sy n="234" d="100"/>
        </p:scale>
        <p:origin x="112" y="-8212"/>
      </p:cViewPr>
      <p:guideLst>
        <p:guide orient="horz" pos="225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6D6DE3-444A-4414-B771-691C1E16F598}" type="slidenum">
              <a:rPr lang="en-US" smtClean="0"/>
              <a:t>‹#›</a:t>
            </a:fld>
            <a:endParaRPr lang="en-US"/>
          </a:p>
        </p:txBody>
      </p:sp>
    </p:spTree>
    <p:extLst>
      <p:ext uri="{BB962C8B-B14F-4D97-AF65-F5344CB8AC3E}">
        <p14:creationId xmlns:p14="http://schemas.microsoft.com/office/powerpoint/2010/main" val="1348488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352778"/>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88533" y="3565172"/>
            <a:ext cx="4143024" cy="557882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E1D09-1D10-476B-87F3-22F96DB9C743}" type="slidenum">
              <a:rPr lang="en-US" smtClean="0"/>
              <a:t>‹#›</a:t>
            </a:fld>
            <a:endParaRPr lang="en-US"/>
          </a:p>
        </p:txBody>
      </p:sp>
    </p:spTree>
    <p:extLst>
      <p:ext uri="{BB962C8B-B14F-4D97-AF65-F5344CB8AC3E}">
        <p14:creationId xmlns:p14="http://schemas.microsoft.com/office/powerpoint/2010/main" val="387685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sa.gov/OACT/COLA/colaserie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sa.gov/pubs/EN-05-10035.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sa.gov/benefits/retirement/planner/agereduction.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sa.gov/oact/cola/piaformula.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sa.gov/benefits/retirement/planner/delayret.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sa.gov/pubs/EN-05-10147.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sa.gov/benefits/retirement/planner/whileworking.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sa.gov/faqs/en/questions/KA-02471.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ssa.gov/pubs/EN-05-10035.pdf" TargetMode="External"/><Relationship Id="rId5" Type="http://schemas.openxmlformats.org/officeDocument/2006/relationships/hyperlink" Target="https://www.ssa.gov/manage-benefits/request-withhold-taxes" TargetMode="External"/><Relationship Id="rId4" Type="http://schemas.openxmlformats.org/officeDocument/2006/relationships/hyperlink" Target="https://www.ssa.gov/OACT/ProgData/taxbenefits.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sa.gov/family/eligibility"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ssa.gov/pubs/EN-05-10035.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sa.gov/pubs/EN-05-10035.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ssa.gov/survivor"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ssa.gov/survivor/eligibility"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sa.gov/OACT/COLA/cbb.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ssa.gov/faqs/en/questions/KA-01921.html" TargetMode="External"/><Relationship Id="rId4" Type="http://schemas.openxmlformats.org/officeDocument/2006/relationships/hyperlink" Target="https://www.ssa.gov/faqs/en/questions/KA-01897.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sa.gov/policy/docs/chartbooks/fast_facts/2025/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Welcome, thank people for coming.</a:t>
            </a:r>
          </a:p>
        </p:txBody>
      </p:sp>
      <p:sp>
        <p:nvSpPr>
          <p:cNvPr id="4" name="Slide Number Placeholder 3"/>
          <p:cNvSpPr>
            <a:spLocks noGrp="1"/>
          </p:cNvSpPr>
          <p:nvPr>
            <p:ph type="sldNum" sz="quarter" idx="10"/>
          </p:nvPr>
        </p:nvSpPr>
        <p:spPr/>
        <p:txBody>
          <a:bodyPr/>
          <a:lstStyle/>
          <a:p>
            <a:fld id="{4F3E1D09-1D10-476B-87F3-22F96DB9C743}" type="slidenum">
              <a:rPr lang="en-US" smtClean="0"/>
              <a:t>1</a:t>
            </a:fld>
            <a:endParaRPr lang="en-US"/>
          </a:p>
        </p:txBody>
      </p:sp>
    </p:spTree>
    <p:extLst>
      <p:ext uri="{BB962C8B-B14F-4D97-AF65-F5344CB8AC3E}">
        <p14:creationId xmlns:p14="http://schemas.microsoft.com/office/powerpoint/2010/main" val="56966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Remember the table a couple slides ago? For many people Social Security is the largest chunk of what you will have in retirement. Go over information on slide and reiterate the importance</a:t>
            </a:r>
            <a:r>
              <a:rPr lang="en-US" baseline="0"/>
              <a:t> of knowing how and when you may begin to collect. </a:t>
            </a:r>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10</a:t>
            </a:fld>
            <a:endParaRPr lang="en-US"/>
          </a:p>
        </p:txBody>
      </p:sp>
    </p:spTree>
    <p:extLst>
      <p:ext uri="{BB962C8B-B14F-4D97-AF65-F5344CB8AC3E}">
        <p14:creationId xmlns:p14="http://schemas.microsoft.com/office/powerpoint/2010/main" val="314679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So let’s move into what Social Security provides. Social Security provides lifetime, inflation-adjusted income. </a:t>
            </a:r>
          </a:p>
          <a:p>
            <a:endParaRPr lang="en-US" baseline="0"/>
          </a:p>
          <a:p>
            <a:r>
              <a:rPr lang="en-US" baseline="0"/>
              <a:t>A cost of living adjustment is available annually, depending on movement in the Consumer Price Index (CPI).  It is announced each October, and is applied to benefits starting January of the next year.  </a:t>
            </a:r>
          </a:p>
          <a:p>
            <a:endParaRPr lang="en-US" baseline="0"/>
          </a:p>
          <a:p>
            <a:r>
              <a:rPr lang="en-US"/>
              <a:t>Social Security COLAs typically average 2–3% per year, but can vary widely with inflation—ranging from 0% to nearly 9% in recent years.</a:t>
            </a:r>
            <a:endParaRPr lang="en-US" baseline="0"/>
          </a:p>
          <a:p>
            <a:endParaRPr lang="en-US"/>
          </a:p>
          <a:p>
            <a:r>
              <a:rPr lang="en-US"/>
              <a:t>Social Security retirement benefits</a:t>
            </a:r>
            <a:r>
              <a:rPr lang="en-US" baseline="0"/>
              <a:t> are available not only to workers but are also available to </a:t>
            </a:r>
            <a:r>
              <a:rPr lang="en-US"/>
              <a:t>spouses,</a:t>
            </a:r>
            <a:r>
              <a:rPr lang="en-US" baseline="0"/>
              <a:t> former spouses, and survivors, providing income for those who may not qualify based on their own work record.</a:t>
            </a:r>
            <a:endParaRPr lang="en-US"/>
          </a:p>
          <a:p>
            <a:endParaRPr lang="en-US"/>
          </a:p>
          <a:p>
            <a:r>
              <a:rPr lang="en-US"/>
              <a:t>With traditional pension plans on the decline, Social Security is one of the remaining sources of inflation-adjusted income you can’t outlive. That is why it is critical </a:t>
            </a:r>
            <a:r>
              <a:rPr lang="en-US" baseline="0"/>
              <a:t>to understand how it works and how your decision on when to claim affects your lifetime benefits.</a:t>
            </a:r>
          </a:p>
          <a:p>
            <a:endParaRPr lang="en-US" baseline="0"/>
          </a:p>
          <a:p>
            <a:r>
              <a:rPr lang="en-US" baseline="0"/>
              <a:t>Source: </a:t>
            </a:r>
            <a:r>
              <a:rPr lang="en-US">
                <a:hlinkClick r:id="rId3"/>
              </a:rPr>
              <a:t>Cost-Of-Living Adjustments</a:t>
            </a:r>
            <a:r>
              <a:rPr lang="en-US"/>
              <a:t> https://www.ssa.gov/OACT/COLA/colaseries.html </a:t>
            </a:r>
          </a:p>
        </p:txBody>
      </p:sp>
      <p:sp>
        <p:nvSpPr>
          <p:cNvPr id="4" name="Slide Number Placeholder 3"/>
          <p:cNvSpPr>
            <a:spLocks noGrp="1"/>
          </p:cNvSpPr>
          <p:nvPr>
            <p:ph type="sldNum" sz="quarter" idx="10"/>
          </p:nvPr>
        </p:nvSpPr>
        <p:spPr/>
        <p:txBody>
          <a:bodyPr/>
          <a:lstStyle/>
          <a:p>
            <a:fld id="{4F3E1D09-1D10-476B-87F3-22F96DB9C743}" type="slidenum">
              <a:rPr lang="en-US" smtClean="0"/>
              <a:t>11</a:t>
            </a:fld>
            <a:endParaRPr lang="en-US"/>
          </a:p>
        </p:txBody>
      </p:sp>
    </p:spTree>
    <p:extLst>
      <p:ext uri="{BB962C8B-B14F-4D97-AF65-F5344CB8AC3E}">
        <p14:creationId xmlns:p14="http://schemas.microsoft.com/office/powerpoint/2010/main" val="55675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dirty="0"/>
              <a:t>To qualify for Social Security retirement benefits, you generally need 40 credits (10 years of work).  A credit is earned by working and paying into Social Security.  In 2026, you earn 1 credit for every $1,890.  4 credits maximum can be earned per year.  </a:t>
            </a:r>
          </a:p>
          <a:p>
            <a:endParaRPr lang="en-US" dirty="0"/>
          </a:p>
          <a:p>
            <a:r>
              <a:rPr lang="en-US" dirty="0"/>
              <a:t>Your benefit amount is based on your highest 35 years of earnings, indexed for inflation.  What is indexing for inflation?  That means that your past earnings are adjusted (indexed) to reflect today’s wage levels.  This prevents older, lower-dollar earnings from unfairly reducing your benefit.  If you worked fewer than 35 years, the missing years count as $0- lowering your average.  </a:t>
            </a:r>
          </a:p>
          <a:p>
            <a:endParaRPr lang="en-US" dirty="0"/>
          </a:p>
          <a:p>
            <a:r>
              <a:rPr lang="en-US" dirty="0"/>
              <a:t>Indicate</a:t>
            </a:r>
            <a:r>
              <a:rPr lang="en-US" baseline="0" dirty="0"/>
              <a:t> we will look at retirement age on the next slides</a:t>
            </a:r>
          </a:p>
          <a:p>
            <a:endParaRPr lang="en-US" baseline="0" dirty="0"/>
          </a:p>
          <a:p>
            <a:r>
              <a:rPr lang="en-US" baseline="0" dirty="0"/>
              <a:t>Source: </a:t>
            </a:r>
            <a:r>
              <a:rPr lang="en-US" dirty="0">
                <a:hlinkClick r:id="rId3"/>
              </a:rPr>
              <a:t>Retirement Benefits</a:t>
            </a:r>
            <a:r>
              <a:rPr lang="en-US" dirty="0"/>
              <a:t> https://www.ssa.gov/pubs/EN-05-10035.pdf </a:t>
            </a:r>
          </a:p>
        </p:txBody>
      </p:sp>
      <p:sp>
        <p:nvSpPr>
          <p:cNvPr id="4" name="Slide Number Placeholder 3"/>
          <p:cNvSpPr>
            <a:spLocks noGrp="1"/>
          </p:cNvSpPr>
          <p:nvPr>
            <p:ph type="sldNum" sz="quarter" idx="10"/>
          </p:nvPr>
        </p:nvSpPr>
        <p:spPr/>
        <p:txBody>
          <a:bodyPr/>
          <a:lstStyle/>
          <a:p>
            <a:fld id="{4F3E1D09-1D10-476B-87F3-22F96DB9C743}" type="slidenum">
              <a:rPr lang="en-US" smtClean="0"/>
              <a:t>12</a:t>
            </a:fld>
            <a:endParaRPr lang="en-US"/>
          </a:p>
        </p:txBody>
      </p:sp>
    </p:spTree>
    <p:extLst>
      <p:ext uri="{BB962C8B-B14F-4D97-AF65-F5344CB8AC3E}">
        <p14:creationId xmlns:p14="http://schemas.microsoft.com/office/powerpoint/2010/main" val="412275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Throughout today’s presentation you will hear a few reoccurring Social</a:t>
            </a:r>
            <a:r>
              <a:rPr lang="en-US" baseline="0"/>
              <a:t> Security terms. It is important to know the “Social Security terms” up front so that you don’t miss something later on in the presentation.</a:t>
            </a:r>
          </a:p>
          <a:p>
            <a:endParaRPr lang="en-US" baseline="0"/>
          </a:p>
          <a:p>
            <a:r>
              <a:rPr lang="en-US"/>
              <a:t>The first term is ‘Full Retirement Age’,</a:t>
            </a:r>
            <a:r>
              <a:rPr lang="en-US" baseline="0"/>
              <a:t> commonly referred to as ‘FRA’. This is the age at which the Social Security Administration has identified a person becomes eligible to receive full, unreduced benefits. </a:t>
            </a:r>
          </a:p>
          <a:p>
            <a:endParaRPr lang="en-US" baseline="0"/>
          </a:p>
          <a:p>
            <a:r>
              <a:rPr lang="en-US" baseline="0"/>
              <a:t>As you can see in the table, FRA is between 66 and 67 – depending on the year you were born.  </a:t>
            </a:r>
          </a:p>
          <a:p>
            <a:endParaRPr lang="en-US" baseline="0"/>
          </a:p>
          <a:p>
            <a:r>
              <a:rPr lang="en-US" baseline="0"/>
              <a:t>Source:  </a:t>
            </a:r>
            <a:r>
              <a:rPr lang="en-US">
                <a:hlinkClick r:id="rId3"/>
              </a:rPr>
              <a:t>Benefits Planner: Retirement | Retirement Age and Benefit Reduction | SSA</a:t>
            </a:r>
            <a:r>
              <a:rPr lang="en-US"/>
              <a:t> https://www.ssa.gov/benefits/retirement/planner/agereduction.html </a:t>
            </a:r>
          </a:p>
          <a:p>
            <a:endParaRPr lang="en-US"/>
          </a:p>
          <a:p>
            <a:endParaRPr lang="en-US"/>
          </a:p>
          <a:p>
            <a:r>
              <a:rPr lang="en-US"/>
              <a:t>Please fix this chart to make it look </a:t>
            </a:r>
          </a:p>
        </p:txBody>
      </p:sp>
      <p:sp>
        <p:nvSpPr>
          <p:cNvPr id="4" name="Slide Number Placeholder 3"/>
          <p:cNvSpPr>
            <a:spLocks noGrp="1"/>
          </p:cNvSpPr>
          <p:nvPr>
            <p:ph type="sldNum" sz="quarter" idx="10"/>
          </p:nvPr>
        </p:nvSpPr>
        <p:spPr/>
        <p:txBody>
          <a:bodyPr/>
          <a:lstStyle/>
          <a:p>
            <a:fld id="{4F3E1D09-1D10-476B-87F3-22F96DB9C743}" type="slidenum">
              <a:rPr lang="en-US" smtClean="0"/>
              <a:t>13</a:t>
            </a:fld>
            <a:endParaRPr lang="en-US"/>
          </a:p>
        </p:txBody>
      </p:sp>
    </p:spTree>
    <p:extLst>
      <p:ext uri="{BB962C8B-B14F-4D97-AF65-F5344CB8AC3E}">
        <p14:creationId xmlns:p14="http://schemas.microsoft.com/office/powerpoint/2010/main" val="173810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The second</a:t>
            </a:r>
            <a:r>
              <a:rPr lang="en-US" baseline="0"/>
              <a:t> term to know is ‘Primary Insurance Amount’, also referred to as ‘PIA’.  Your PIA is the full monthly Social Security benefit you are entitled to receive at your Full Retirement Age.</a:t>
            </a:r>
          </a:p>
          <a:p>
            <a:endParaRPr lang="en-US" baseline="0"/>
          </a:p>
          <a:p>
            <a:r>
              <a:rPr lang="en-US" baseline="0"/>
              <a:t>Your PIA is based on a formula that takes into account your average indexed monthly earnings. Simply put, the more you make in your working years, the more you will receive from Social Security.</a:t>
            </a:r>
          </a:p>
          <a:p>
            <a:endParaRPr lang="en-US" baseline="0"/>
          </a:p>
          <a:p>
            <a:endParaRPr lang="en-US" baseline="0"/>
          </a:p>
          <a:p>
            <a:r>
              <a:rPr lang="en-US" baseline="0"/>
              <a:t>Source: </a:t>
            </a:r>
            <a:r>
              <a:rPr lang="en-US">
                <a:hlinkClick r:id="rId3"/>
              </a:rPr>
              <a:t>Primary Insurance Amount</a:t>
            </a:r>
            <a:r>
              <a:rPr lang="en-US"/>
              <a:t> https://www.ssa.gov/oact/cola/piaformula.html </a:t>
            </a:r>
          </a:p>
        </p:txBody>
      </p:sp>
      <p:sp>
        <p:nvSpPr>
          <p:cNvPr id="4" name="Slide Number Placeholder 3"/>
          <p:cNvSpPr>
            <a:spLocks noGrp="1"/>
          </p:cNvSpPr>
          <p:nvPr>
            <p:ph type="sldNum" sz="quarter" idx="10"/>
          </p:nvPr>
        </p:nvSpPr>
        <p:spPr/>
        <p:txBody>
          <a:bodyPr/>
          <a:lstStyle/>
          <a:p>
            <a:fld id="{4F3E1D09-1D10-476B-87F3-22F96DB9C743}" type="slidenum">
              <a:rPr lang="en-US" smtClean="0"/>
              <a:t>14</a:t>
            </a:fld>
            <a:endParaRPr lang="en-US"/>
          </a:p>
        </p:txBody>
      </p:sp>
    </p:spTree>
    <p:extLst>
      <p:ext uri="{BB962C8B-B14F-4D97-AF65-F5344CB8AC3E}">
        <p14:creationId xmlns:p14="http://schemas.microsoft.com/office/powerpoint/2010/main" val="3407242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The final term we’ll talk about is a ‘Delayed Retirement Credit’ or ‘DRC’.  </a:t>
            </a:r>
          </a:p>
          <a:p>
            <a:endParaRPr lang="en-US"/>
          </a:p>
          <a:p>
            <a:pPr defTabSz="881390">
              <a:defRPr/>
            </a:pPr>
            <a:r>
              <a:rPr lang="en-US"/>
              <a:t>Delayed retirement credits or DRCs are  increases to your Social Security retirement benefit for every month you delay claiming benefits beyond your Full Retirement Age (FRA), up to age 70.  The benefit grows by 8% for each full year of delay, applied in monthly increments, for a maximum of 32%. </a:t>
            </a:r>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r>
              <a:rPr lang="en-US"/>
              <a:t>Source: </a:t>
            </a:r>
            <a:r>
              <a:rPr lang="en-US">
                <a:hlinkClick r:id="rId3"/>
              </a:rPr>
              <a:t>Benefits Planner: Retirement | Delayed Retirement Credits | SSA</a:t>
            </a:r>
            <a:r>
              <a:rPr lang="en-US"/>
              <a:t> https://www.ssa.gov/benefits/retirement/planner/delayret.html  and “2026 Retirement Benefits” https://www.ssa.gov/pubs/EN-05-10035.pdf </a:t>
            </a:r>
          </a:p>
        </p:txBody>
      </p:sp>
      <p:sp>
        <p:nvSpPr>
          <p:cNvPr id="4" name="Slide Number Placeholder 3"/>
          <p:cNvSpPr>
            <a:spLocks noGrp="1"/>
          </p:cNvSpPr>
          <p:nvPr>
            <p:ph type="sldNum" sz="quarter" idx="10"/>
          </p:nvPr>
        </p:nvSpPr>
        <p:spPr/>
        <p:txBody>
          <a:bodyPr/>
          <a:lstStyle/>
          <a:p>
            <a:fld id="{4F3E1D09-1D10-476B-87F3-22F96DB9C743}" type="slidenum">
              <a:rPr lang="en-US" smtClean="0"/>
              <a:t>15</a:t>
            </a:fld>
            <a:endParaRPr lang="en-US"/>
          </a:p>
        </p:txBody>
      </p:sp>
    </p:spTree>
    <p:extLst>
      <p:ext uri="{BB962C8B-B14F-4D97-AF65-F5344CB8AC3E}">
        <p14:creationId xmlns:p14="http://schemas.microsoft.com/office/powerpoint/2010/main" val="1974208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We’ve spent</a:t>
            </a:r>
            <a:r>
              <a:rPr lang="en-US" baseline="0"/>
              <a:t> some time looking at the basics of Social Security.  </a:t>
            </a:r>
          </a:p>
          <a:p>
            <a:endParaRPr lang="en-US" baseline="0"/>
          </a:p>
          <a:p>
            <a:r>
              <a:rPr lang="en-US"/>
              <a:t>Now let’s move onto some Social Security claiming</a:t>
            </a:r>
            <a:r>
              <a:rPr lang="en-US" baseline="0"/>
              <a:t> strategies that may apply to you or someone you know.   We will look at the basics for married couples, some claiming strategies for them to consider as well as benefits to be aware of for divorced or deceased spouses.</a:t>
            </a:r>
            <a:endParaRPr lang="en-US"/>
          </a:p>
          <a:p>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16</a:t>
            </a:fld>
            <a:endParaRPr lang="en-US"/>
          </a:p>
        </p:txBody>
      </p:sp>
    </p:spTree>
    <p:extLst>
      <p:ext uri="{BB962C8B-B14F-4D97-AF65-F5344CB8AC3E}">
        <p14:creationId xmlns:p14="http://schemas.microsoft.com/office/powerpoint/2010/main" val="62787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Qualifying</a:t>
            </a:r>
            <a:r>
              <a:rPr lang="en-US" baseline="0"/>
              <a:t> beneficiaries may elect Social Security individual or spousal benefits as early as age 62.  However, there is a cost – in the form of reduced benefits – that you pay.</a:t>
            </a:r>
          </a:p>
          <a:p>
            <a:endParaRPr lang="en-US" baseline="0"/>
          </a:p>
          <a:p>
            <a:r>
              <a:rPr lang="en-US"/>
              <a:t>The reduction</a:t>
            </a:r>
            <a:r>
              <a:rPr lang="en-US" baseline="0"/>
              <a:t> percentages depend on your Full Retirement Age (FRA). Earlier we discussed the phase in ages.  So if your FRA is age 67, the amount of your benefit at age 62 would be 30% less than the amount at age 67.</a:t>
            </a:r>
          </a:p>
          <a:p>
            <a:endParaRPr lang="en-US" baseline="0"/>
          </a:p>
          <a:p>
            <a:r>
              <a:rPr lang="en-US" baseline="0"/>
              <a:t>When you collect benefits early, your benefits remain reduced even after you reach your Full Retirement Age. This lower amount is the basis for potential COLA adjustments and survivor benefits, if any.</a:t>
            </a:r>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17</a:t>
            </a:fld>
            <a:endParaRPr lang="en-US"/>
          </a:p>
        </p:txBody>
      </p:sp>
    </p:spTree>
    <p:extLst>
      <p:ext uri="{BB962C8B-B14F-4D97-AF65-F5344CB8AC3E}">
        <p14:creationId xmlns:p14="http://schemas.microsoft.com/office/powerpoint/2010/main" val="9943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Here is a hypothetical example of an early route.</a:t>
            </a:r>
            <a:r>
              <a:rPr lang="en-US" baseline="0"/>
              <a:t> Here we have an individual born in 1964 with a Full Retirement Age of 67 and a monthly benefit of $2,000. If she collects early at age 62, she will receive a 30% reduction in benefits, resulting in a monthly benefit of $1,400.</a:t>
            </a:r>
          </a:p>
          <a:p>
            <a:endParaRPr lang="en-US" baseline="0"/>
          </a:p>
          <a:p>
            <a:r>
              <a:rPr lang="en-US" baseline="0"/>
              <a:t>The table shows how much she will collect at various ages by either starting early or starting at age 67. As you can see, if she lives past her early 80s she will collect more overall by waiting to collect until FRA. </a:t>
            </a:r>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18</a:t>
            </a:fld>
            <a:endParaRPr lang="en-US"/>
          </a:p>
        </p:txBody>
      </p:sp>
    </p:spTree>
    <p:extLst>
      <p:ext uri="{BB962C8B-B14F-4D97-AF65-F5344CB8AC3E}">
        <p14:creationId xmlns:p14="http://schemas.microsoft.com/office/powerpoint/2010/main" val="2903051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Just as claiming benefits before</a:t>
            </a:r>
            <a:r>
              <a:rPr lang="en-US" baseline="0"/>
              <a:t> </a:t>
            </a:r>
            <a:r>
              <a:rPr lang="en-US"/>
              <a:t>Full</a:t>
            </a:r>
            <a:r>
              <a:rPr lang="en-US" baseline="0"/>
              <a:t> Retirement Age decreases your benefits, delayed claiming results in a higher monthly benefit. That’s when Delayed Retirement Credits come into play.</a:t>
            </a:r>
          </a:p>
          <a:p>
            <a:endParaRPr lang="en-US" baseline="0"/>
          </a:p>
          <a:p>
            <a:r>
              <a:rPr lang="en-US" baseline="0"/>
              <a:t>Currently, delaying benefits results in an annual increase of 8 percent.  </a:t>
            </a:r>
          </a:p>
          <a:p>
            <a:endParaRPr lang="en-US" baseline="0"/>
          </a:p>
          <a:p>
            <a:r>
              <a:rPr lang="en-US" baseline="0"/>
              <a:t>In the example, a $2,000 monthly benefit at the FRA of 67 has the potential to increase to $2,480 at age 70.  </a:t>
            </a:r>
          </a:p>
          <a:p>
            <a:endParaRPr lang="en-US" baseline="0"/>
          </a:p>
          <a:p>
            <a:r>
              <a:rPr lang="en-US" baseline="0"/>
              <a:t>Of course, not everyone can afford to delay claiming benefits. But there are clear advantages, especially when you consider people are living longer. When you delay, claiming future increases for inflation are also based on the higher benefit.</a:t>
            </a:r>
          </a:p>
          <a:p>
            <a:endParaRPr lang="en-US" baseline="0"/>
          </a:p>
          <a:p>
            <a:r>
              <a:rPr lang="en-US" baseline="0"/>
              <a:t>Source:  </a:t>
            </a:r>
            <a:r>
              <a:rPr lang="en-US">
                <a:hlinkClick r:id="rId3"/>
              </a:rPr>
              <a:t>When to Start Receiving Retirement Benefits</a:t>
            </a:r>
            <a:r>
              <a:rPr lang="en-US"/>
              <a:t> https://www.ssa.gov/pubs/EN-05-10147.pdf</a:t>
            </a:r>
            <a:endParaRPr lang="en-US" sz="1200"/>
          </a:p>
        </p:txBody>
      </p:sp>
      <p:sp>
        <p:nvSpPr>
          <p:cNvPr id="4" name="Slide Number Placeholder 3"/>
          <p:cNvSpPr>
            <a:spLocks noGrp="1"/>
          </p:cNvSpPr>
          <p:nvPr>
            <p:ph type="sldNum" sz="quarter" idx="10"/>
          </p:nvPr>
        </p:nvSpPr>
        <p:spPr/>
        <p:txBody>
          <a:bodyPr/>
          <a:lstStyle/>
          <a:p>
            <a:fld id="{7013F742-EBA5-8E45-91F8-51E8BF0781BA}" type="slidenum">
              <a:rPr lang="en-US" smtClean="0"/>
              <a:t>19</a:t>
            </a:fld>
            <a:endParaRPr lang="en-US"/>
          </a:p>
        </p:txBody>
      </p:sp>
    </p:spTree>
    <p:extLst>
      <p:ext uri="{BB962C8B-B14F-4D97-AF65-F5344CB8AC3E}">
        <p14:creationId xmlns:p14="http://schemas.microsoft.com/office/powerpoint/2010/main" val="16570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We</a:t>
            </a:r>
            <a:r>
              <a:rPr lang="en-US" baseline="0"/>
              <a:t> will cover a lot of ground today on this topic.</a:t>
            </a:r>
          </a:p>
          <a:p>
            <a:endParaRPr lang="en-US" baseline="0"/>
          </a:p>
          <a:p>
            <a:pPr marL="171838" indent="-171838">
              <a:buFontTx/>
              <a:buChar char="-"/>
            </a:pPr>
            <a:r>
              <a:rPr lang="en-US" baseline="0"/>
              <a:t>First, we will set the stage with some general observations about risk faced by retirees</a:t>
            </a:r>
          </a:p>
          <a:p>
            <a:pPr marL="171838" indent="-171838" defTabSz="881390">
              <a:buFontTx/>
              <a:buChar char="-"/>
              <a:defRPr/>
            </a:pPr>
            <a:r>
              <a:rPr lang="en-US" baseline="0"/>
              <a:t>Second, we’ll explore the basics of Social Security – what it provides, who is eligible to receive it, and when benefits can begin</a:t>
            </a:r>
          </a:p>
          <a:p>
            <a:pPr marL="171838" indent="-171838">
              <a:buFontTx/>
              <a:buChar char="-"/>
            </a:pPr>
            <a:r>
              <a:rPr lang="en-US" baseline="0"/>
              <a:t>Then we’ll move into claiming strategies that you can use to maximize your Social Security benefits</a:t>
            </a:r>
          </a:p>
          <a:p>
            <a:pPr marL="171838" indent="-171838">
              <a:buFontTx/>
              <a:buChar char="-"/>
            </a:pPr>
            <a:r>
              <a:rPr lang="en-US" baseline="0"/>
              <a:t>We’ll end with resources you can use to help you explore your options</a:t>
            </a:r>
          </a:p>
          <a:p>
            <a:endParaRPr lang="en-US" baseline="0"/>
          </a:p>
          <a:p>
            <a:r>
              <a:rPr lang="en-US" baseline="0"/>
              <a:t>Many of the concepts in this workshop are described in the Guide to Social Security – Considering your options.  This is yours to keep.  Feel free to make notes in the booklet throughout the workshop.</a:t>
            </a:r>
          </a:p>
          <a:p>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2</a:t>
            </a:fld>
            <a:endParaRPr lang="en-US"/>
          </a:p>
        </p:txBody>
      </p:sp>
    </p:spTree>
    <p:extLst>
      <p:ext uri="{BB962C8B-B14F-4D97-AF65-F5344CB8AC3E}">
        <p14:creationId xmlns:p14="http://schemas.microsoft.com/office/powerpoint/2010/main" val="446164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Here is a hypothetical example of a later route. Once again we have an individual born</a:t>
            </a:r>
            <a:r>
              <a:rPr lang="en-US" baseline="0"/>
              <a:t> in 1960 with a Full Retirement Age of 67 and a monthly benefit amount of $2,000. She is eligible for a Delayed Retirement Credit of 8%, so by waiting to start until age 70 she will have received 36 months of Delayed Retirement Credits (8% per year, 24% increase) and will have a monthly benefit amount of $2,480. </a:t>
            </a:r>
          </a:p>
          <a:p>
            <a:endParaRPr lang="en-US" baseline="0"/>
          </a:p>
          <a:p>
            <a:r>
              <a:rPr lang="en-US" baseline="0"/>
              <a:t>The table compares how much she would have received at her Full Retirement Age, versus waiting to claim her maximum benefit at age 70. If she lives past her early 90s she will collect more by starting at age 70.</a:t>
            </a:r>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20</a:t>
            </a:fld>
            <a:endParaRPr lang="en-US"/>
          </a:p>
        </p:txBody>
      </p:sp>
    </p:spTree>
    <p:extLst>
      <p:ext uri="{BB962C8B-B14F-4D97-AF65-F5344CB8AC3E}">
        <p14:creationId xmlns:p14="http://schemas.microsoft.com/office/powerpoint/2010/main" val="2540777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baseline="0"/>
              <a:t>Let’s pause for a quick recap.  For many of us, the concepts of FRA, PIA and DRC can be a bit challenging to remember.  This picture is a simple way to cement in the effect of choosing to delay electing benefits.  </a:t>
            </a:r>
          </a:p>
          <a:p>
            <a:endParaRPr lang="en-US" baseline="0"/>
          </a:p>
          <a:p>
            <a:r>
              <a:rPr lang="en-US" baseline="0"/>
              <a:t>Remember, your Primary Insurance Amount is the amount you are entitled to at your Full Retirement Age. This is based upon qualifying quarters of working and your earned income over your lifetime.  </a:t>
            </a:r>
          </a:p>
          <a:p>
            <a:endParaRPr lang="en-US" baseline="0"/>
          </a:p>
          <a:p>
            <a:r>
              <a:rPr lang="en-US" baseline="0"/>
              <a:t>If you choose to take early benefits, you permanently lock in reduced benefits by as much as 30%.  If you choose to delay taking benefits to your Full Retirement Age, you will receive your full, unreduced benefit.  You can further increase your Social Security benefit by electing to defer up to age 70, where Delayed Retirement Credits come into play to increase the amount of your benefit payments.</a:t>
            </a:r>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21</a:t>
            </a:fld>
            <a:endParaRPr lang="en-US"/>
          </a:p>
        </p:txBody>
      </p:sp>
    </p:spTree>
    <p:extLst>
      <p:ext uri="{BB962C8B-B14F-4D97-AF65-F5344CB8AC3E}">
        <p14:creationId xmlns:p14="http://schemas.microsoft.com/office/powerpoint/2010/main" val="3431651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pPr defTabSz="881390">
              <a:defRPr/>
            </a:pPr>
            <a:r>
              <a:rPr lang="en-US"/>
              <a:t>It is good to know the impact of earning income when deciding when to collect your benefits. </a:t>
            </a:r>
          </a:p>
          <a:p>
            <a:pPr defTabSz="881390">
              <a:defRPr/>
            </a:pPr>
            <a:endParaRPr lang="en-US" baseline="0"/>
          </a:p>
          <a:p>
            <a:pPr defTabSz="881390">
              <a:defRPr/>
            </a:pPr>
            <a:r>
              <a:rPr lang="en-US" baseline="0"/>
              <a:t>If you choose to collect benefits early, prior to your Full Retirement Age, your benefits will be reduced by income you earn </a:t>
            </a:r>
            <a:r>
              <a:rPr lang="en-US"/>
              <a:t>above an amount that is set each year. The amount of the reduction is $1 of benefits withheld for every $2 in earnings above the limit.</a:t>
            </a:r>
          </a:p>
          <a:p>
            <a:pPr defTabSz="881390">
              <a:defRPr/>
            </a:pPr>
            <a:endParaRPr lang="en-US" baseline="0"/>
          </a:p>
          <a:p>
            <a:pPr defTabSz="881390">
              <a:defRPr/>
            </a:pPr>
            <a:r>
              <a:rPr lang="en-US" baseline="0"/>
              <a:t>If you start benefits the calendar year that you turn your Full Retirement Age, $1 in benefits will be deducted for every $3 you earn above a higher limit.  In 2026, this limit is $65,160.  Only earnings up to the month before you reach your Full Retirement Age are counted, not your earnings for the entire year.  </a:t>
            </a:r>
          </a:p>
          <a:p>
            <a:endParaRPr lang="en-US" baseline="0"/>
          </a:p>
          <a:p>
            <a:r>
              <a:rPr lang="en-US" baseline="0"/>
              <a:t>If you earn income after Full Retirement Age, your benefit payments won’t be reduced. But something to keep in mind is the impact of taxes on your benefits, which we’ll cover next.</a:t>
            </a:r>
          </a:p>
          <a:p>
            <a:endParaRPr lang="en-US" baseline="0"/>
          </a:p>
          <a:p>
            <a:r>
              <a:rPr lang="en-US" baseline="0"/>
              <a:t>Source: </a:t>
            </a:r>
            <a:r>
              <a:rPr lang="en-US">
                <a:hlinkClick r:id="rId3"/>
              </a:rPr>
              <a:t>Benefits Planner: Retirement | Receiving Benefits While Working | SSA</a:t>
            </a:r>
            <a:r>
              <a:rPr lang="en-US"/>
              <a:t> https://www.ssa.gov/benefits/retirement/planner/whileworking.html </a:t>
            </a:r>
            <a:endParaRPr lang="en-US" baseline="0"/>
          </a:p>
        </p:txBody>
      </p:sp>
      <p:sp>
        <p:nvSpPr>
          <p:cNvPr id="4" name="Slide Number Placeholder 3"/>
          <p:cNvSpPr>
            <a:spLocks noGrp="1"/>
          </p:cNvSpPr>
          <p:nvPr>
            <p:ph type="sldNum" sz="quarter" idx="10"/>
          </p:nvPr>
        </p:nvSpPr>
        <p:spPr/>
        <p:txBody>
          <a:bodyPr/>
          <a:lstStyle/>
          <a:p>
            <a:fld id="{4F3E1D09-1D10-476B-87F3-22F96DB9C743}" type="slidenum">
              <a:rPr lang="en-US" smtClean="0"/>
              <a:t>22</a:t>
            </a:fld>
            <a:endParaRPr lang="en-US"/>
          </a:p>
        </p:txBody>
      </p:sp>
    </p:spTree>
    <p:extLst>
      <p:ext uri="{BB962C8B-B14F-4D97-AF65-F5344CB8AC3E}">
        <p14:creationId xmlns:p14="http://schemas.microsoft.com/office/powerpoint/2010/main" val="1843789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pPr defTabSz="881390">
              <a:defRPr/>
            </a:pPr>
            <a:r>
              <a:rPr lang="en-US"/>
              <a:t>Social Security benefits may be taxed, but it all depends on the amount of other income you receive in a year.  </a:t>
            </a:r>
          </a:p>
          <a:p>
            <a:pPr defTabSz="881390">
              <a:defRPr/>
            </a:pPr>
            <a:endParaRPr lang="en-US"/>
          </a:p>
          <a:p>
            <a:pPr defTabSz="881390">
              <a:defRPr/>
            </a:pPr>
            <a:r>
              <a:rPr lang="en-US"/>
              <a:t>About 40% of people who receive Social Security must pay income taxes on their benefits.  Taxable benefits are determined by a formula that adds your Adjusted Gross Income, tax-exempt interest income, and one-half of your annual Social Security benefits.  If you are married filing jointly half of your spouse’s annual Social Security benefits are added to that total, also.  Depending on the total, you may pay tax on up to 85% of your Social Security benefits.</a:t>
            </a:r>
          </a:p>
          <a:p>
            <a:pPr defTabSz="881390">
              <a:defRPr/>
            </a:pPr>
            <a:endParaRPr lang="en-US"/>
          </a:p>
          <a:p>
            <a:pPr defTabSz="881390">
              <a:defRPr/>
            </a:pPr>
            <a:r>
              <a:rPr lang="en-US"/>
              <a:t>At the end of each year, Social Security will mail you a Social Security Benefit Statement (Form SSA-1099) that shows the amount of benefits you received.  </a:t>
            </a:r>
          </a:p>
          <a:p>
            <a:pPr defTabSz="881390">
              <a:defRPr/>
            </a:pPr>
            <a:endParaRPr lang="en-US"/>
          </a:p>
          <a:p>
            <a:pPr defTabSz="881390">
              <a:defRPr/>
            </a:pPr>
            <a:r>
              <a:rPr lang="en-US"/>
              <a:t>If you receive Social Security benefits, you can choose to have taxes withheld from your Social Security payment, and Social Security will credit them toward your federal taxes, but you are not required to have federal taxes withheld.  </a:t>
            </a:r>
          </a:p>
          <a:p>
            <a:pPr defTabSz="881390">
              <a:defRPr/>
            </a:pPr>
            <a:endParaRPr lang="en-US"/>
          </a:p>
          <a:p>
            <a:pPr defTabSz="881390">
              <a:defRPr/>
            </a:pPr>
            <a:r>
              <a:rPr lang="en-US"/>
              <a:t>Source:  </a:t>
            </a:r>
            <a:r>
              <a:rPr lang="en-US">
                <a:hlinkClick r:id="rId3"/>
              </a:rPr>
              <a:t>Must I pay taxes on Social Security benefits? | Frequently Asked Questions | SSA</a:t>
            </a:r>
            <a:r>
              <a:rPr lang="en-US"/>
              <a:t> https://www.ssa.gov/faqs/en/questions/KA-02471.html</a:t>
            </a:r>
          </a:p>
          <a:p>
            <a:pPr defTabSz="881390">
              <a:defRPr/>
            </a:pPr>
            <a:endParaRPr lang="en-US"/>
          </a:p>
          <a:p>
            <a:pPr defTabSz="881390">
              <a:defRPr/>
            </a:pPr>
            <a:r>
              <a:rPr lang="en-US"/>
              <a:t>Source: </a:t>
            </a:r>
            <a:r>
              <a:rPr lang="en-US">
                <a:hlinkClick r:id="rId4"/>
              </a:rPr>
              <a:t>Taxation of benefits</a:t>
            </a:r>
            <a:r>
              <a:rPr lang="en-US"/>
              <a:t> https://www.ssa.gov/OACT/ProgData/taxbenefits.html </a:t>
            </a:r>
          </a:p>
          <a:p>
            <a:pPr defTabSz="881390">
              <a:defRPr/>
            </a:pPr>
            <a:endParaRPr lang="en-US"/>
          </a:p>
          <a:p>
            <a:pPr defTabSz="881390">
              <a:defRPr/>
            </a:pPr>
            <a:r>
              <a:rPr lang="en-US"/>
              <a:t>Source: </a:t>
            </a:r>
            <a:r>
              <a:rPr lang="en-US">
                <a:hlinkClick r:id="rId5"/>
              </a:rPr>
              <a:t>Request to withhold taxes | SSA</a:t>
            </a:r>
            <a:r>
              <a:rPr lang="en-US"/>
              <a:t> https://www.ssa.gov/manage-benefits/request-withhold-taxes </a:t>
            </a:r>
          </a:p>
          <a:p>
            <a:pPr defTabSz="881390">
              <a:defRPr/>
            </a:pPr>
            <a:endParaRPr lang="en-US"/>
          </a:p>
          <a:p>
            <a:pPr defTabSz="881390">
              <a:defRPr/>
            </a:pPr>
            <a:r>
              <a:rPr lang="en-US"/>
              <a:t>Source: </a:t>
            </a:r>
            <a:r>
              <a:rPr lang="en-US">
                <a:hlinkClick r:id="rId6"/>
              </a:rPr>
              <a:t>Retirement Benefits</a:t>
            </a:r>
            <a:r>
              <a:rPr lang="en-US"/>
              <a:t>  https://www.ssa.gov/pubs/EN-05-10035.pdf (page 11 &amp; 12)</a:t>
            </a:r>
          </a:p>
        </p:txBody>
      </p:sp>
      <p:sp>
        <p:nvSpPr>
          <p:cNvPr id="4" name="Slide Number Placeholder 3"/>
          <p:cNvSpPr>
            <a:spLocks noGrp="1"/>
          </p:cNvSpPr>
          <p:nvPr>
            <p:ph type="sldNum" sz="quarter" idx="10"/>
          </p:nvPr>
        </p:nvSpPr>
        <p:spPr/>
        <p:txBody>
          <a:bodyPr/>
          <a:lstStyle/>
          <a:p>
            <a:fld id="{4F3E1D09-1D10-476B-87F3-22F96DB9C743}" type="slidenum">
              <a:rPr lang="en-US" smtClean="0"/>
              <a:t>23</a:t>
            </a:fld>
            <a:endParaRPr lang="en-US"/>
          </a:p>
        </p:txBody>
      </p:sp>
    </p:spTree>
    <p:extLst>
      <p:ext uri="{BB962C8B-B14F-4D97-AF65-F5344CB8AC3E}">
        <p14:creationId xmlns:p14="http://schemas.microsoft.com/office/powerpoint/2010/main" val="1076504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If you are married, you need not be eligible for individual benefits to claim a spousal benefit. A spousal benefit is up to 50% of your spouse’s PIA. </a:t>
            </a:r>
            <a:r>
              <a:rPr lang="en-US" baseline="0"/>
              <a:t>So, if you don’t have a work history to qualify for Social Security yourself, you can still get benefits this way. Or if you have a work history but your spouse’s benefit is double or more what you are entitled to, you may receive more by claiming a spousal benefit in addition to your own benefit.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a:t>Source: </a:t>
            </a:r>
            <a:r>
              <a:rPr lang="en-US">
                <a:hlinkClick r:id="rId3"/>
              </a:rPr>
              <a:t>Who can get Family benefits | SSA</a:t>
            </a:r>
            <a:r>
              <a:rPr lang="en-US"/>
              <a:t> https://www.ssa.gov/family/eligibility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t>Source: https://www.ssa.gov/OACT/quickcalc/spouse.html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t>Source: </a:t>
            </a:r>
            <a:r>
              <a:rPr lang="en-US">
                <a:hlinkClick r:id="rId4"/>
              </a:rPr>
              <a:t>Retirement Benefits</a:t>
            </a:r>
            <a:r>
              <a:rPr lang="en-US"/>
              <a:t> https://www.ssa.gov/pubs/EN-05-10035.pdf </a:t>
            </a:r>
          </a:p>
        </p:txBody>
      </p:sp>
      <p:sp>
        <p:nvSpPr>
          <p:cNvPr id="4" name="Slide Number Placeholder 3"/>
          <p:cNvSpPr>
            <a:spLocks noGrp="1"/>
          </p:cNvSpPr>
          <p:nvPr>
            <p:ph type="sldNum" sz="quarter" idx="10"/>
          </p:nvPr>
        </p:nvSpPr>
        <p:spPr/>
        <p:txBody>
          <a:bodyPr/>
          <a:lstStyle/>
          <a:p>
            <a:fld id="{4F3E1D09-1D10-476B-87F3-22F96DB9C743}" type="slidenum">
              <a:rPr lang="en-US" smtClean="0"/>
              <a:t>24</a:t>
            </a:fld>
            <a:endParaRPr lang="en-US"/>
          </a:p>
        </p:txBody>
      </p:sp>
    </p:spTree>
    <p:extLst>
      <p:ext uri="{BB962C8B-B14F-4D97-AF65-F5344CB8AC3E}">
        <p14:creationId xmlns:p14="http://schemas.microsoft.com/office/powerpoint/2010/main" val="4201295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Not everybody knows that spousal benefits are available to former spouses as well. These benefits apply even if your</a:t>
            </a:r>
            <a:r>
              <a:rPr lang="en-US" baseline="0"/>
              <a:t> former spouse has remarried. Why does this matter?  If your former spouse earned substantially higher benefits than your own, you may be entitled to apply for the spousal benefit, which is 50% of your ex-spouse’s benefit.</a:t>
            </a:r>
          </a:p>
          <a:p>
            <a:endParaRPr lang="en-US" baseline="0"/>
          </a:p>
          <a:p>
            <a:r>
              <a:rPr lang="en-US" baseline="0"/>
              <a:t>If you are divorced, you can claim a spousal benefit if…</a:t>
            </a:r>
          </a:p>
          <a:p>
            <a:r>
              <a:rPr lang="en-US" baseline="0"/>
              <a:t>[review points on slide]</a:t>
            </a:r>
          </a:p>
          <a:p>
            <a:endParaRPr lang="en-US" baseline="0"/>
          </a:p>
          <a:p>
            <a:r>
              <a:rPr lang="en-US" baseline="0"/>
              <a:t>Source: </a:t>
            </a:r>
            <a:r>
              <a:rPr lang="en-US">
                <a:hlinkClick r:id="rId3"/>
              </a:rPr>
              <a:t>Retirement Benefits</a:t>
            </a:r>
            <a:r>
              <a:rPr lang="en-US"/>
              <a:t> page 8 &amp; 9, https://www.ssa.gov/pubs/EN-05-10035.pdf </a:t>
            </a:r>
            <a:endParaRPr lang="en-US" baseline="0"/>
          </a:p>
        </p:txBody>
      </p:sp>
      <p:sp>
        <p:nvSpPr>
          <p:cNvPr id="4" name="Slide Number Placeholder 3"/>
          <p:cNvSpPr>
            <a:spLocks noGrp="1"/>
          </p:cNvSpPr>
          <p:nvPr>
            <p:ph type="sldNum" sz="quarter" idx="10"/>
          </p:nvPr>
        </p:nvSpPr>
        <p:spPr/>
        <p:txBody>
          <a:bodyPr/>
          <a:lstStyle/>
          <a:p>
            <a:fld id="{4F3E1D09-1D10-476B-87F3-22F96DB9C743}" type="slidenum">
              <a:rPr lang="en-US" smtClean="0"/>
              <a:t>25</a:t>
            </a:fld>
            <a:endParaRPr lang="en-US"/>
          </a:p>
        </p:txBody>
      </p:sp>
    </p:spTree>
    <p:extLst>
      <p:ext uri="{BB962C8B-B14F-4D97-AF65-F5344CB8AC3E}">
        <p14:creationId xmlns:p14="http://schemas.microsoft.com/office/powerpoint/2010/main" val="1739373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pPr>
              <a:defRPr/>
            </a:pPr>
            <a:r>
              <a:rPr lang="en-US"/>
              <a:t>Read points on slide</a:t>
            </a:r>
            <a:endParaRPr lang="en-US">
              <a:solidFill>
                <a:srgbClr val="444444"/>
              </a:solidFill>
            </a:endParaRPr>
          </a:p>
          <a:p>
            <a:pPr>
              <a:defRPr/>
            </a:pPr>
            <a:endParaRPr lang="en-US">
              <a:solidFill>
                <a:srgbClr val="444444"/>
              </a:solidFill>
            </a:endParaRPr>
          </a:p>
          <a:p>
            <a:pPr>
              <a:defRPr/>
            </a:pPr>
            <a:r>
              <a:rPr lang="en-US"/>
              <a:t>Spouses and ex-spouses</a:t>
            </a:r>
            <a:endParaRPr lang="en-US">
              <a:solidFill>
                <a:srgbClr val="444444"/>
              </a:solidFill>
            </a:endParaRPr>
          </a:p>
          <a:p>
            <a:pPr>
              <a:defRPr/>
            </a:pPr>
            <a:r>
              <a:rPr lang="en-US"/>
              <a:t>You may be eligible if you: </a:t>
            </a:r>
            <a:endParaRPr lang="en-US">
              <a:solidFill>
                <a:srgbClr val="444444"/>
              </a:solidFill>
            </a:endParaRPr>
          </a:p>
          <a:p>
            <a:pPr>
              <a:defRPr/>
            </a:pPr>
            <a:r>
              <a:rPr lang="en-US"/>
              <a:t>Are age 60 or older, or age 50–59 if you have a disability, and</a:t>
            </a:r>
            <a:endParaRPr lang="en-US">
              <a:solidFill>
                <a:srgbClr val="444444"/>
              </a:solidFill>
            </a:endParaRPr>
          </a:p>
          <a:p>
            <a:pPr>
              <a:defRPr/>
            </a:pPr>
            <a:r>
              <a:rPr lang="en-US"/>
              <a:t>Were married for at least 9 months before your spouse's death, and</a:t>
            </a:r>
            <a:endParaRPr lang="en-US">
              <a:solidFill>
                <a:srgbClr val="444444"/>
              </a:solidFill>
            </a:endParaRPr>
          </a:p>
          <a:p>
            <a:pPr>
              <a:defRPr/>
            </a:pPr>
            <a:r>
              <a:rPr lang="en-US"/>
              <a:t>Didn’t remarry before age 60 (age 50 if you have a disability). </a:t>
            </a:r>
            <a:endParaRPr lang="en-US">
              <a:solidFill>
                <a:srgbClr val="444444"/>
              </a:solidFill>
            </a:endParaRPr>
          </a:p>
          <a:p>
            <a:pPr>
              <a:defRPr/>
            </a:pPr>
            <a:r>
              <a:rPr lang="en-US"/>
              <a:t>Ex-spouses who were married for at least 10 years, as well as some valid non-marital legal relationships, may be eligible.  </a:t>
            </a:r>
            <a:endParaRPr lang="en-US">
              <a:solidFill>
                <a:srgbClr val="444444"/>
              </a:solidFill>
            </a:endParaRPr>
          </a:p>
          <a:p>
            <a:pPr>
              <a:defRPr/>
            </a:pPr>
            <a:r>
              <a:rPr lang="en-US"/>
              <a:t>You might be eligible regardless of age and how long you were married. One common example is if you’re caring for a child of the person who died.</a:t>
            </a:r>
            <a:endParaRPr lang="en-US">
              <a:solidFill>
                <a:srgbClr val="444444"/>
              </a:solidFill>
            </a:endParaRPr>
          </a:p>
          <a:p>
            <a:pPr>
              <a:defRPr/>
            </a:pPr>
            <a:endParaRPr lang="en-US">
              <a:solidFill>
                <a:srgbClr val="444444"/>
              </a:solidFill>
            </a:endParaRPr>
          </a:p>
          <a:p>
            <a:pPr>
              <a:defRPr/>
            </a:pPr>
            <a:r>
              <a:rPr lang="en-US">
                <a:solidFill>
                  <a:srgbClr val="444444"/>
                </a:solidFill>
              </a:rPr>
              <a:t>•Survivor benefit amount is based on the earnings and number of credits of the deceased worker depending on when they died</a:t>
            </a:r>
            <a:endParaRPr lang="en-US"/>
          </a:p>
          <a:p>
            <a:pPr>
              <a:defRPr/>
            </a:pPr>
            <a:r>
              <a:rPr lang="en-US">
                <a:solidFill>
                  <a:srgbClr val="444444"/>
                </a:solidFill>
              </a:rPr>
              <a:t>•If survivor qualifies for benefits on own earnings record, may switch from survivor to own retirement benefit</a:t>
            </a:r>
            <a:endParaRPr lang="en-US"/>
          </a:p>
          <a:p>
            <a:pPr>
              <a:defRPr/>
            </a:pPr>
            <a:endParaRPr lang="en-US">
              <a:solidFill>
                <a:srgbClr val="444444"/>
              </a:solidFil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receive benefits at any age, as a widow, if you are taking care of a child younger than 16 or disabled.</a:t>
            </a:r>
          </a:p>
          <a:p>
            <a:pPr>
              <a:defRPr/>
            </a:pPr>
            <a:endParaRPr lang="en-US">
              <a:solidFill>
                <a:srgbClr val="444444"/>
              </a:solidFill>
            </a:endParaRPr>
          </a:p>
          <a:p>
            <a:pPr>
              <a:defRPr/>
            </a:pPr>
            <a:r>
              <a:rPr lang="en-US"/>
              <a:t>Source: </a:t>
            </a:r>
            <a:r>
              <a:rPr lang="en-US">
                <a:hlinkClick r:id="rId3"/>
              </a:rPr>
              <a:t>https://www.ssa.gov/survivor</a:t>
            </a:r>
            <a:r>
              <a:rPr lang="en-US"/>
              <a:t> and </a:t>
            </a:r>
            <a:r>
              <a:rPr lang="en-US">
                <a:hlinkClick r:id="rId4"/>
              </a:rPr>
              <a:t>https://www.ssa.gov/survivor/eligibility</a:t>
            </a:r>
            <a:r>
              <a:rPr lang="en-US"/>
              <a:t> </a:t>
            </a:r>
            <a:endParaRPr lang="en-US">
              <a:ea typeface="Calibri"/>
              <a:cs typeface="Calibri"/>
            </a:endParaRPr>
          </a:p>
          <a:p>
            <a:pPr marL="0" marR="0" lvl="0" indent="0" algn="l" defTabSz="914400">
              <a:lnSpc>
                <a:spcPct val="100000"/>
              </a:lnSpc>
              <a:spcBef>
                <a:spcPts val="0"/>
              </a:spcBef>
              <a:spcAft>
                <a:spcPts val="0"/>
              </a:spcAft>
              <a:buClrTx/>
              <a:buSzTx/>
              <a:buFontTx/>
              <a:buNone/>
              <a:tabLst/>
              <a:defRPr/>
            </a:pPr>
            <a:r>
              <a:rPr lang="en-US">
                <a:cs typeface="Calibri"/>
              </a:rPr>
              <a:t>From submission #</a:t>
            </a:r>
            <a:r>
              <a:rPr lang="en-US" sz="1200">
                <a:solidFill>
                  <a:srgbClr val="000000"/>
                </a:solidFill>
              </a:rPr>
              <a:t>4277121</a:t>
            </a:r>
            <a:endParaRPr lang="en-US"/>
          </a:p>
          <a:p>
            <a:endParaRPr lang="en-US" i="1"/>
          </a:p>
          <a:p>
            <a:r>
              <a:rPr lang="en-US" i="1"/>
              <a:t>(*Source: https://www.ssa.gov/benefits/survivors/onyourown.html)</a:t>
            </a:r>
          </a:p>
          <a:p>
            <a:endParaRPr lang="en-US"/>
          </a:p>
          <a:p>
            <a:endParaRPr lang="en-US"/>
          </a:p>
          <a:p>
            <a:pPr defTabSz="948507">
              <a:defRPr/>
            </a:pPr>
            <a:endParaRPr lang="en-US"/>
          </a:p>
          <a:p>
            <a:pPr defTabSz="948507">
              <a:defRPr/>
            </a:pPr>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D1C772-F33A-48AD-B554-8B3C11ACCDAF}" type="slidenum">
              <a:rPr kumimoji="0" lang="en-US" sz="1200" b="0" i="0" u="none" strike="noStrike" kern="1200" cap="none" spc="0" normalizeH="0" baseline="0" noProof="0" smtClean="0">
                <a:ln>
                  <a:noFill/>
                </a:ln>
                <a:solidFill>
                  <a:prstClr val="black"/>
                </a:solidFill>
                <a:effectLst/>
                <a:uLnTx/>
                <a:uFillTx/>
                <a:latin typeface="Times" pitchFamily="96" charset="0"/>
                <a:ea typeface="ＭＳ Ｐゴシック" pitchFamily="96" charset="-128"/>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imes" pitchFamily="96" charset="0"/>
              <a:ea typeface="ＭＳ Ｐゴシック" pitchFamily="96" charset="-128"/>
            </a:endParaRPr>
          </a:p>
        </p:txBody>
      </p:sp>
    </p:spTree>
    <p:extLst>
      <p:ext uri="{BB962C8B-B14F-4D97-AF65-F5344CB8AC3E}">
        <p14:creationId xmlns:p14="http://schemas.microsoft.com/office/powerpoint/2010/main" val="2108558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ヒラギノ角ゴ Pro W3" charset="-128"/>
                <a:cs typeface="ヒラギノ角ゴ Pro W3" charset="-128"/>
              </a:rPr>
              <a:t>Restrict your claim for SS retirement benefits to spousal benefits only</a:t>
            </a:r>
          </a:p>
          <a:p>
            <a:pPr lvl="0"/>
            <a:endParaRPr lang="en-US" sz="1200" kern="1200">
              <a:solidFill>
                <a:schemeClr val="tx1"/>
              </a:solidFill>
              <a:effectLst/>
              <a:latin typeface="+mn-lt"/>
              <a:ea typeface="ヒラギノ角ゴ Pro W3" charset="-128"/>
              <a:cs typeface="ヒラギノ角ゴ Pro W3" charset="-128"/>
            </a:endParaRPr>
          </a:p>
          <a:p>
            <a:pPr lvl="0"/>
            <a:r>
              <a:rPr lang="en-US" sz="1200" kern="1200">
                <a:solidFill>
                  <a:schemeClr val="tx1"/>
                </a:solidFill>
                <a:effectLst/>
                <a:latin typeface="+mn-lt"/>
                <a:ea typeface="ヒラギノ角ゴ Pro W3" charset="-128"/>
                <a:cs typeface="ヒラギノ角ゴ Pro W3" charset="-128"/>
              </a:rPr>
              <a:t>Read slide. </a:t>
            </a:r>
          </a:p>
        </p:txBody>
      </p:sp>
      <p:sp>
        <p:nvSpPr>
          <p:cNvPr id="4" name="Slide Number Placeholder 3"/>
          <p:cNvSpPr>
            <a:spLocks noGrp="1"/>
          </p:cNvSpPr>
          <p:nvPr>
            <p:ph type="sldNum" sz="quarter" idx="10"/>
          </p:nvPr>
        </p:nvSpPr>
        <p:spPr/>
        <p:txBody>
          <a:bodyPr/>
          <a:lstStyle/>
          <a:p>
            <a:fld id="{4F3E1D09-1D10-476B-87F3-22F96DB9C743}" type="slidenum">
              <a:rPr lang="en-US" smtClean="0"/>
              <a:t>27</a:t>
            </a:fld>
            <a:endParaRPr lang="en-US"/>
          </a:p>
        </p:txBody>
      </p:sp>
    </p:spTree>
    <p:extLst>
      <p:ext uri="{BB962C8B-B14F-4D97-AF65-F5344CB8AC3E}">
        <p14:creationId xmlns:p14="http://schemas.microsoft.com/office/powerpoint/2010/main" val="2821151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28</a:t>
            </a:fld>
            <a:endParaRPr lang="en-US"/>
          </a:p>
        </p:txBody>
      </p:sp>
    </p:spTree>
    <p:extLst>
      <p:ext uri="{BB962C8B-B14F-4D97-AF65-F5344CB8AC3E}">
        <p14:creationId xmlns:p14="http://schemas.microsoft.com/office/powerpoint/2010/main" val="3205809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baseline="0"/>
              <a:t>If you are self-employed, you can receive full benefits for any month in which the SSA deems you retired.  This is a TWO part test:</a:t>
            </a:r>
          </a:p>
          <a:p>
            <a:pPr marL="232918" indent="-232918">
              <a:buAutoNum type="arabicPeriod"/>
            </a:pPr>
            <a:r>
              <a:rPr lang="en-US" baseline="0"/>
              <a:t>There must not be earned income over the income limit: AND</a:t>
            </a:r>
          </a:p>
          <a:p>
            <a:pPr marL="232918" indent="-232918">
              <a:buAutoNum type="arabicPeriod"/>
            </a:pPr>
            <a:r>
              <a:rPr lang="en-US" baseline="0"/>
              <a:t>You must not have performed what SSA considers “substantial services”</a:t>
            </a:r>
          </a:p>
          <a:p>
            <a:endParaRPr lang="en-US" baseline="0"/>
          </a:p>
          <a:p>
            <a:r>
              <a:rPr lang="en-US" baseline="0"/>
              <a:t>Remember, this really only applies to people who would be claiming Social Security benefits prior to their Full Retirement Age.</a:t>
            </a:r>
          </a:p>
          <a:p>
            <a:endParaRPr lang="en-US" baseline="0"/>
          </a:p>
          <a:p>
            <a:r>
              <a:rPr lang="en-US" baseline="0"/>
              <a:t>Source: Social Security Administration: “If you are Self-Employed” - https://www.ssa.gov/pubs/EN-05-10022.pdf </a:t>
            </a:r>
          </a:p>
        </p:txBody>
      </p:sp>
      <p:sp>
        <p:nvSpPr>
          <p:cNvPr id="4" name="Slide Number Placeholder 3"/>
          <p:cNvSpPr>
            <a:spLocks noGrp="1"/>
          </p:cNvSpPr>
          <p:nvPr>
            <p:ph type="sldNum" sz="quarter" idx="10"/>
          </p:nvPr>
        </p:nvSpPr>
        <p:spPr/>
        <p:txBody>
          <a:bodyPr/>
          <a:lstStyle/>
          <a:p>
            <a:fld id="{4F3E1D09-1D10-476B-87F3-22F96DB9C743}" type="slidenum">
              <a:rPr lang="en-US" smtClean="0"/>
              <a:t>29</a:t>
            </a:fld>
            <a:endParaRPr lang="en-US"/>
          </a:p>
        </p:txBody>
      </p:sp>
    </p:spTree>
    <p:extLst>
      <p:ext uri="{BB962C8B-B14F-4D97-AF65-F5344CB8AC3E}">
        <p14:creationId xmlns:p14="http://schemas.microsoft.com/office/powerpoint/2010/main" val="396891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With quite a bit of cash at stake, deciding when to claim is a big decision.</a:t>
            </a:r>
            <a:r>
              <a:rPr lang="en-US" baseline="0"/>
              <a:t> We will discuss ideas on the things you should consider before collecting. Record your thoughts as we go or just feel free to ask questions along the way.</a:t>
            </a:r>
            <a:endParaRPr lang="en-US"/>
          </a:p>
          <a:p>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3</a:t>
            </a:fld>
            <a:endParaRPr lang="en-US"/>
          </a:p>
        </p:txBody>
      </p:sp>
    </p:spTree>
    <p:extLst>
      <p:ext uri="{BB962C8B-B14F-4D97-AF65-F5344CB8AC3E}">
        <p14:creationId xmlns:p14="http://schemas.microsoft.com/office/powerpoint/2010/main" val="4045079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Review</a:t>
            </a:r>
            <a:r>
              <a:rPr lang="en-US" baseline="0"/>
              <a:t> bullet points.</a:t>
            </a:r>
          </a:p>
          <a:p>
            <a:endParaRPr lang="en-US" baseline="0"/>
          </a:p>
          <a:p>
            <a:r>
              <a:rPr lang="en-US" baseline="0"/>
              <a:t>Source: https://secure.ssa.gov/poms.nsf/lnx/0302505065</a:t>
            </a:r>
          </a:p>
          <a:p>
            <a:endParaRPr lang="en-US" baseline="0"/>
          </a:p>
          <a:p>
            <a:r>
              <a:rPr lang="en-US" baseline="0"/>
              <a:t>Source: https://www.ssa.gov/OP_Home/handbook/handbook.18/handbook-1807.html </a:t>
            </a:r>
          </a:p>
        </p:txBody>
      </p:sp>
      <p:sp>
        <p:nvSpPr>
          <p:cNvPr id="4" name="Slide Number Placeholder 3"/>
          <p:cNvSpPr>
            <a:spLocks noGrp="1"/>
          </p:cNvSpPr>
          <p:nvPr>
            <p:ph type="sldNum" sz="quarter" idx="10"/>
          </p:nvPr>
        </p:nvSpPr>
        <p:spPr/>
        <p:txBody>
          <a:bodyPr/>
          <a:lstStyle/>
          <a:p>
            <a:fld id="{4F3E1D09-1D10-476B-87F3-22F96DB9C743}" type="slidenum">
              <a:rPr lang="en-US" smtClean="0"/>
              <a:t>30</a:t>
            </a:fld>
            <a:endParaRPr lang="en-US"/>
          </a:p>
        </p:txBody>
      </p:sp>
    </p:spTree>
    <p:extLst>
      <p:ext uri="{BB962C8B-B14F-4D97-AF65-F5344CB8AC3E}">
        <p14:creationId xmlns:p14="http://schemas.microsoft.com/office/powerpoint/2010/main" val="1820771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Review</a:t>
            </a:r>
            <a:r>
              <a:rPr lang="en-US" baseline="0"/>
              <a:t> bullets on slide</a:t>
            </a:r>
          </a:p>
        </p:txBody>
      </p:sp>
      <p:sp>
        <p:nvSpPr>
          <p:cNvPr id="4" name="Slide Number Placeholder 3"/>
          <p:cNvSpPr>
            <a:spLocks noGrp="1"/>
          </p:cNvSpPr>
          <p:nvPr>
            <p:ph type="sldNum" sz="quarter" idx="10"/>
          </p:nvPr>
        </p:nvSpPr>
        <p:spPr/>
        <p:txBody>
          <a:bodyPr/>
          <a:lstStyle/>
          <a:p>
            <a:fld id="{4F3E1D09-1D10-476B-87F3-22F96DB9C743}" type="slidenum">
              <a:rPr lang="en-US" smtClean="0"/>
              <a:t>31</a:t>
            </a:fld>
            <a:endParaRPr lang="en-US"/>
          </a:p>
        </p:txBody>
      </p:sp>
    </p:spTree>
    <p:extLst>
      <p:ext uri="{BB962C8B-B14F-4D97-AF65-F5344CB8AC3E}">
        <p14:creationId xmlns:p14="http://schemas.microsoft.com/office/powerpoint/2010/main" val="3619439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Social Security may require some extra information from you to prove you are not earning too much income or performing substantial services. The agency will want to see evidence that you are really giving up full-time work and not merely shifting your pay to someone else. Social Security is likely to ask for information regarding your continuing involvement with your own business if:</a:t>
            </a:r>
          </a:p>
          <a:p>
            <a:endParaRPr lang="en-US"/>
          </a:p>
          <a:p>
            <a:r>
              <a:rPr lang="en-US"/>
              <a:t>REVIEW</a:t>
            </a:r>
            <a:r>
              <a:rPr lang="en-US" baseline="0"/>
              <a:t> POINTS ON SLIDE</a:t>
            </a:r>
          </a:p>
          <a:p>
            <a:endParaRPr lang="en-US" baseline="0"/>
          </a:p>
          <a:p>
            <a:r>
              <a:rPr lang="en-US"/>
              <a:t>If SSA</a:t>
            </a:r>
            <a:r>
              <a:rPr lang="en-US" baseline="0"/>
              <a:t> comes to the conclusion</a:t>
            </a:r>
            <a:r>
              <a:rPr lang="en-US"/>
              <a:t> that you provided services to the business with a value that exceeds the amount you are compensated</a:t>
            </a:r>
            <a:r>
              <a:rPr lang="en-US" baseline="0"/>
              <a:t> (</a:t>
            </a:r>
            <a:r>
              <a:rPr lang="en-US"/>
              <a:t>based on the time spent, the level of responsibility, and the value of services provided) SSA is then allowed to assign monetary</a:t>
            </a:r>
            <a:r>
              <a:rPr lang="en-US" baseline="0"/>
              <a:t> value (compensation)</a:t>
            </a:r>
            <a:r>
              <a:rPr lang="en-US"/>
              <a:t> to those services. If this value, in addition</a:t>
            </a:r>
            <a:r>
              <a:rPr lang="en-US" baseline="0"/>
              <a:t> to actual compensation</a:t>
            </a:r>
            <a:r>
              <a:rPr lang="en-US"/>
              <a:t>, is greater than the amount of earned income permitted for your age, the Social Security benefit may be reduced</a:t>
            </a:r>
          </a:p>
        </p:txBody>
      </p:sp>
      <p:sp>
        <p:nvSpPr>
          <p:cNvPr id="4" name="Slide Number Placeholder 3"/>
          <p:cNvSpPr>
            <a:spLocks noGrp="1"/>
          </p:cNvSpPr>
          <p:nvPr>
            <p:ph type="sldNum" sz="quarter" idx="10"/>
          </p:nvPr>
        </p:nvSpPr>
        <p:spPr/>
        <p:txBody>
          <a:bodyPr/>
          <a:lstStyle/>
          <a:p>
            <a:fld id="{4F3E1D09-1D10-476B-87F3-22F96DB9C743}" type="slidenum">
              <a:rPr lang="en-US" smtClean="0"/>
              <a:t>32</a:t>
            </a:fld>
            <a:endParaRPr lang="en-US"/>
          </a:p>
        </p:txBody>
      </p:sp>
    </p:spTree>
    <p:extLst>
      <p:ext uri="{BB962C8B-B14F-4D97-AF65-F5344CB8AC3E}">
        <p14:creationId xmlns:p14="http://schemas.microsoft.com/office/powerpoint/2010/main" val="2507872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33</a:t>
            </a:fld>
            <a:endParaRPr lang="en-US"/>
          </a:p>
        </p:txBody>
      </p:sp>
    </p:spTree>
    <p:extLst>
      <p:ext uri="{BB962C8B-B14F-4D97-AF65-F5344CB8AC3E}">
        <p14:creationId xmlns:p14="http://schemas.microsoft.com/office/powerpoint/2010/main" val="1860592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Discuss info on slide</a:t>
            </a:r>
          </a:p>
        </p:txBody>
      </p:sp>
      <p:sp>
        <p:nvSpPr>
          <p:cNvPr id="4" name="Slide Number Placeholder 3"/>
          <p:cNvSpPr>
            <a:spLocks noGrp="1"/>
          </p:cNvSpPr>
          <p:nvPr>
            <p:ph type="sldNum" sz="quarter" idx="10"/>
          </p:nvPr>
        </p:nvSpPr>
        <p:spPr/>
        <p:txBody>
          <a:bodyPr/>
          <a:lstStyle/>
          <a:p>
            <a:fld id="{4F3E1D09-1D10-476B-87F3-22F96DB9C743}" type="slidenum">
              <a:rPr lang="en-US" smtClean="0"/>
              <a:t>34</a:t>
            </a:fld>
            <a:endParaRPr lang="en-US"/>
          </a:p>
        </p:txBody>
      </p:sp>
    </p:spTree>
    <p:extLst>
      <p:ext uri="{BB962C8B-B14F-4D97-AF65-F5344CB8AC3E}">
        <p14:creationId xmlns:p14="http://schemas.microsoft.com/office/powerpoint/2010/main" val="2996880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endParaRPr lang="en-US"/>
          </a:p>
        </p:txBody>
      </p:sp>
      <p:sp>
        <p:nvSpPr>
          <p:cNvPr id="4" name="Slide Number Placeholder 3"/>
          <p:cNvSpPr>
            <a:spLocks noGrp="1"/>
          </p:cNvSpPr>
          <p:nvPr>
            <p:ph type="sldNum" sz="quarter" idx="5"/>
          </p:nvPr>
        </p:nvSpPr>
        <p:spPr/>
        <p:txBody>
          <a:bodyPr/>
          <a:lstStyle/>
          <a:p>
            <a:fld id="{A02934F3-05B7-D14B-B400-9EEB19E9C44A}" type="slidenum">
              <a:rPr lang="en-US" smtClean="0"/>
              <a:t>35</a:t>
            </a:fld>
            <a:endParaRPr lang="en-US"/>
          </a:p>
        </p:txBody>
      </p:sp>
    </p:spTree>
    <p:extLst>
      <p:ext uri="{BB962C8B-B14F-4D97-AF65-F5344CB8AC3E}">
        <p14:creationId xmlns:p14="http://schemas.microsoft.com/office/powerpoint/2010/main" val="796292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One of the best things you can do is stay up on current news and educate yourself as much as possible. SSA.GOV is trustworthy place to get information.</a:t>
            </a:r>
          </a:p>
        </p:txBody>
      </p:sp>
      <p:sp>
        <p:nvSpPr>
          <p:cNvPr id="4" name="Slide Number Placeholder 3"/>
          <p:cNvSpPr>
            <a:spLocks noGrp="1"/>
          </p:cNvSpPr>
          <p:nvPr>
            <p:ph type="sldNum" sz="quarter" idx="10"/>
          </p:nvPr>
        </p:nvSpPr>
        <p:spPr/>
        <p:txBody>
          <a:bodyPr/>
          <a:lstStyle/>
          <a:p>
            <a:fld id="{4F3E1D09-1D10-476B-87F3-22F96DB9C743}" type="slidenum">
              <a:rPr lang="en-US" smtClean="0"/>
              <a:t>36</a:t>
            </a:fld>
            <a:endParaRPr lang="en-US"/>
          </a:p>
        </p:txBody>
      </p:sp>
    </p:spTree>
    <p:extLst>
      <p:ext uri="{BB962C8B-B14F-4D97-AF65-F5344CB8AC3E}">
        <p14:creationId xmlns:p14="http://schemas.microsoft.com/office/powerpoint/2010/main" val="698472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T</a:t>
            </a:r>
            <a:r>
              <a:rPr lang="en-US" baseline="0"/>
              <a:t>he good news is that by attending today’s presentation you have taken an important first step in developing your Social Security strategy. Deciding when and how to collect your benefits is a huge decision. So it is important to have a financial professional to help you navigate things. You can use today’s workbook as a reference tool for when you work with your financial professional.</a:t>
            </a:r>
          </a:p>
          <a:p>
            <a:endParaRPr lang="en-US" baseline="0"/>
          </a:p>
          <a:p>
            <a:r>
              <a:rPr lang="en-US" baseline="0"/>
              <a:t>Everyone’s retirement journey is unique, so it is important to have access to planning tools that can take many factors into account. We have access to various calculators, that can help prepare a simple or comprehensive Social Security estimate for you.</a:t>
            </a:r>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37</a:t>
            </a:fld>
            <a:endParaRPr lang="en-US"/>
          </a:p>
        </p:txBody>
      </p:sp>
    </p:spTree>
    <p:extLst>
      <p:ext uri="{BB962C8B-B14F-4D97-AF65-F5344CB8AC3E}">
        <p14:creationId xmlns:p14="http://schemas.microsoft.com/office/powerpoint/2010/main" val="377726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baseline="0"/>
              <a:t>As we work through the options for electing Social Security, longevity is an important consideration when determining what claiming option is best for you.  In other words, how long do you think you will live?  Let’s look at some of the averages as shown in this graphic.</a:t>
            </a:r>
          </a:p>
          <a:p>
            <a:endParaRPr lang="en-US" baseline="0"/>
          </a:p>
          <a:p>
            <a:r>
              <a:rPr lang="en-US" b="1" i="1" baseline="0" dirty="0"/>
              <a:t>Americans are living longer, which is great, but it also means we have to realistically plan income for longer retirements. 25% of women who reach age 65 will live to age </a:t>
            </a:r>
            <a:r>
              <a:rPr lang="en-US" b="1" i="1" dirty="0"/>
              <a:t>98</a:t>
            </a:r>
            <a:r>
              <a:rPr lang="en-US" b="1" i="1" baseline="0" dirty="0"/>
              <a:t>, </a:t>
            </a:r>
            <a:r>
              <a:rPr lang="en-US" b="1" i="1" dirty="0"/>
              <a:t>25</a:t>
            </a:r>
            <a:r>
              <a:rPr lang="en-US" b="1" i="1" baseline="0" dirty="0"/>
              <a:t>% of men who reach age 65 will live to age </a:t>
            </a:r>
            <a:r>
              <a:rPr lang="en-US" b="1" i="1" dirty="0"/>
              <a:t>96</a:t>
            </a:r>
            <a:r>
              <a:rPr lang="en-US" b="1" i="1" baseline="0" dirty="0"/>
              <a:t>. And for a couple who reach age 65, one in four will have one spouse live until age </a:t>
            </a:r>
            <a:r>
              <a:rPr lang="en-US" b="1" i="1" dirty="0"/>
              <a:t>100</a:t>
            </a:r>
            <a:r>
              <a:rPr lang="en-US" b="1" i="1" baseline="0" dirty="0"/>
              <a:t>. </a:t>
            </a:r>
          </a:p>
          <a:p>
            <a:endParaRPr lang="en-US" baseline="0"/>
          </a:p>
          <a:p>
            <a:r>
              <a:rPr lang="en-US" baseline="0"/>
              <a:t>Do you have longevity in your family? Are you in relatively good health? Take a minute now to jot down things like how long your parents and grandparents each lived, or any notable health concerns you want to factor in to your decision of when to claim benefits.</a:t>
            </a:r>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4</a:t>
            </a:fld>
            <a:endParaRPr lang="en-US"/>
          </a:p>
        </p:txBody>
      </p:sp>
    </p:spTree>
    <p:extLst>
      <p:ext uri="{BB962C8B-B14F-4D97-AF65-F5344CB8AC3E}">
        <p14:creationId xmlns:p14="http://schemas.microsoft.com/office/powerpoint/2010/main" val="427435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baseline="0"/>
              <a:t>Some people consider working in retirement. Have you thought about working in retirement? It may boost your income, but your Social Security benefit may be subject to income tax. We will touch on this more later. </a:t>
            </a:r>
          </a:p>
          <a:p>
            <a:endParaRPr lang="en-US" baseline="0"/>
          </a:p>
          <a:p>
            <a:r>
              <a:rPr lang="en-US" baseline="0"/>
              <a:t>Please keep in mind that the earnings limit counts only the wages you make from your job or your net earnings if you’re self employed. This includes bonuses, commissions, and vacation pay.  What isn’t counted?:  Pensions, annuities, investment income, interest, veterans benefits, or other government or military retirement benefits.  </a:t>
            </a:r>
          </a:p>
          <a:p>
            <a:endParaRPr lang="en-US" baseline="0"/>
          </a:p>
          <a:p>
            <a:r>
              <a:rPr lang="en-US" baseline="0"/>
              <a:t>Sources:</a:t>
            </a:r>
          </a:p>
          <a:p>
            <a:endParaRPr lang="en-US" baseline="0"/>
          </a:p>
          <a:p>
            <a:r>
              <a:rPr lang="en-US" baseline="0"/>
              <a:t>Taxable Wage Base: https://www.ssa.gov/OACT/COLA/cbb.html </a:t>
            </a:r>
            <a:r>
              <a:rPr lang="en-US">
                <a:hlinkClick r:id="rId3"/>
              </a:rPr>
              <a:t>Contribution and Benefit Base</a:t>
            </a:r>
            <a:r>
              <a:rPr lang="en-US"/>
              <a:t> </a:t>
            </a:r>
            <a:endParaRPr lang="en-US" baseline="0"/>
          </a:p>
          <a:p>
            <a:endParaRPr lang="en-US" baseline="0"/>
          </a:p>
          <a:p>
            <a:r>
              <a:rPr lang="en-US" baseline="0"/>
              <a:t>Maximum benefit: https://www.ssa.gov/faqs/en/questions/KA-01897.html </a:t>
            </a:r>
            <a:r>
              <a:rPr lang="en-US">
                <a:hlinkClick r:id="rId4"/>
              </a:rPr>
              <a:t>What is the maximum Social Security retirement benefit payable? | Frequently Asked Questions | SSA</a:t>
            </a:r>
            <a:endParaRPr lang="en-US"/>
          </a:p>
          <a:p>
            <a:endParaRPr lang="en-US"/>
          </a:p>
          <a:p>
            <a:r>
              <a:rPr lang="en-US">
                <a:hlinkClick r:id="rId5"/>
              </a:rPr>
              <a:t>What happens if I work and get Social Security retirement benefits? | Frequently Asked Questions | SSA</a:t>
            </a:r>
            <a:r>
              <a:rPr lang="en-US"/>
              <a:t> https://www.ssa.gov/faqs/en/questions/KA-01921.html </a:t>
            </a:r>
          </a:p>
        </p:txBody>
      </p:sp>
      <p:sp>
        <p:nvSpPr>
          <p:cNvPr id="4" name="Slide Number Placeholder 3"/>
          <p:cNvSpPr>
            <a:spLocks noGrp="1"/>
          </p:cNvSpPr>
          <p:nvPr>
            <p:ph type="sldNum" sz="quarter" idx="10"/>
          </p:nvPr>
        </p:nvSpPr>
        <p:spPr/>
        <p:txBody>
          <a:bodyPr/>
          <a:lstStyle/>
          <a:p>
            <a:fld id="{4F3E1D09-1D10-476B-87F3-22F96DB9C743}" type="slidenum">
              <a:rPr lang="en-US" smtClean="0"/>
              <a:t>5</a:t>
            </a:fld>
            <a:endParaRPr lang="en-US"/>
          </a:p>
        </p:txBody>
      </p:sp>
    </p:spTree>
    <p:extLst>
      <p:ext uri="{BB962C8B-B14F-4D97-AF65-F5344CB8AC3E}">
        <p14:creationId xmlns:p14="http://schemas.microsoft.com/office/powerpoint/2010/main" val="119119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Finally, the last thing to consider is any other sources of retirement income. If you have retirement savings or a pension you may be able to delay collecting Social Security benefits.</a:t>
            </a:r>
            <a:r>
              <a:rPr lang="en-US" baseline="0"/>
              <a:t> If not, delaying may not be possible for you.</a:t>
            </a:r>
          </a:p>
          <a:p>
            <a:endParaRPr lang="en-US" baseline="0"/>
          </a:p>
          <a:p>
            <a:r>
              <a:rPr lang="en-US" baseline="0"/>
              <a:t>Take a minute now to jot down all your sources of retirement income to share with your financial professional. Do you have a pension? 401(k)? Other investments? </a:t>
            </a:r>
            <a:r>
              <a:rPr lang="en-US"/>
              <a:t>Could you afford to delay taking</a:t>
            </a:r>
            <a:r>
              <a:rPr lang="en-US" baseline="0"/>
              <a:t> Social Security</a:t>
            </a:r>
            <a:r>
              <a:rPr lang="en-US"/>
              <a:t>?</a:t>
            </a:r>
            <a:r>
              <a:rPr lang="en-US" baseline="0"/>
              <a:t> </a:t>
            </a:r>
            <a:r>
              <a:rPr lang="en-US"/>
              <a:t> </a:t>
            </a:r>
            <a:endParaRPr lang="en-US" baseline="0"/>
          </a:p>
          <a:p>
            <a:endParaRPr lang="en-US" baseline="0"/>
          </a:p>
          <a:p>
            <a:r>
              <a:rPr lang="en-US" baseline="0" dirty="0"/>
              <a:t>It’s also important to think about expenses and where your money will go in retirement. </a:t>
            </a:r>
            <a:r>
              <a:rPr lang="en-US" dirty="0"/>
              <a:t>Generally the bigger categories for people tend to be housing, healthcare, food and transportation. But think about your activities and associated costs there (for example travel and other entertainment). </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4F3E1D09-1D10-476B-87F3-22F96DB9C743}" type="slidenum">
              <a:rPr lang="en-US" smtClean="0"/>
              <a:t>6</a:t>
            </a:fld>
            <a:endParaRPr lang="en-US"/>
          </a:p>
        </p:txBody>
      </p:sp>
    </p:spTree>
    <p:extLst>
      <p:ext uri="{BB962C8B-B14F-4D97-AF65-F5344CB8AC3E}">
        <p14:creationId xmlns:p14="http://schemas.microsoft.com/office/powerpoint/2010/main" val="1346094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For many Americans, Social Security is a primary source of income and for many, it is the only source of income that is both guaranteed for life and with a cost of living component. </a:t>
            </a:r>
            <a:r>
              <a:rPr lang="en-US"/>
              <a:t>Let’s learn more abou</a:t>
            </a:r>
            <a:r>
              <a:rPr lang="en-US" baseline="0"/>
              <a:t>t this important retirement income source and why many consider it the cornerstone in building a solid retirement income strategy.</a:t>
            </a:r>
            <a:endParaRPr lang="en-US"/>
          </a:p>
          <a:p>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7</a:t>
            </a:fld>
            <a:endParaRPr lang="en-US"/>
          </a:p>
        </p:txBody>
      </p:sp>
    </p:spTree>
    <p:extLst>
      <p:ext uri="{BB962C8B-B14F-4D97-AF65-F5344CB8AC3E}">
        <p14:creationId xmlns:p14="http://schemas.microsoft.com/office/powerpoint/2010/main" val="188376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The Social Security program was created in 1935 during the Great Depression. The idea was to help build an</a:t>
            </a:r>
            <a:r>
              <a:rPr lang="en-US" baseline="0"/>
              <a:t> American retirement safety net with current workers paying into the program to support former workers.</a:t>
            </a:r>
          </a:p>
          <a:p>
            <a:endParaRPr lang="en-US" baseline="0"/>
          </a:p>
          <a:p>
            <a:r>
              <a:rPr lang="en-US" baseline="0"/>
              <a:t>Although Social Security provides more than just retirement benefits, for our discussion today we’ll keep our focus on the retirement benefits available under this program.</a:t>
            </a:r>
            <a:endParaRPr lang="en-US"/>
          </a:p>
        </p:txBody>
      </p:sp>
      <p:sp>
        <p:nvSpPr>
          <p:cNvPr id="4" name="Slide Number Placeholder 3"/>
          <p:cNvSpPr>
            <a:spLocks noGrp="1"/>
          </p:cNvSpPr>
          <p:nvPr>
            <p:ph type="sldNum" sz="quarter" idx="10"/>
          </p:nvPr>
        </p:nvSpPr>
        <p:spPr/>
        <p:txBody>
          <a:bodyPr/>
          <a:lstStyle/>
          <a:p>
            <a:fld id="{4F3E1D09-1D10-476B-87F3-22F96DB9C743}" type="slidenum">
              <a:rPr lang="en-US" smtClean="0"/>
              <a:t>8</a:t>
            </a:fld>
            <a:endParaRPr lang="en-US"/>
          </a:p>
        </p:txBody>
      </p:sp>
    </p:spTree>
    <p:extLst>
      <p:ext uri="{BB962C8B-B14F-4D97-AF65-F5344CB8AC3E}">
        <p14:creationId xmlns:p14="http://schemas.microsoft.com/office/powerpoint/2010/main" val="82993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r>
              <a:rPr lang="en-US"/>
              <a:t>Go through points on slide</a:t>
            </a:r>
          </a:p>
          <a:p>
            <a:endParaRPr lang="en-US"/>
          </a:p>
          <a:p>
            <a:endParaRPr lang="en-US"/>
          </a:p>
          <a:p>
            <a:r>
              <a:rPr lang="en-US"/>
              <a:t>Source: </a:t>
            </a:r>
            <a:r>
              <a:rPr lang="en-US">
                <a:hlinkClick r:id="rId3"/>
              </a:rPr>
              <a:t>Fast Facts &amp; Figures About Social Security, 2025 – Contents</a:t>
            </a:r>
            <a:r>
              <a:rPr lang="en-US"/>
              <a:t> https://www.ssa.gov/policy/docs/chartbooks/fast_facts/2025/index.html </a:t>
            </a:r>
          </a:p>
        </p:txBody>
      </p:sp>
      <p:sp>
        <p:nvSpPr>
          <p:cNvPr id="4" name="Slide Number Placeholder 3"/>
          <p:cNvSpPr>
            <a:spLocks noGrp="1"/>
          </p:cNvSpPr>
          <p:nvPr>
            <p:ph type="sldNum" sz="quarter" idx="10"/>
          </p:nvPr>
        </p:nvSpPr>
        <p:spPr/>
        <p:txBody>
          <a:bodyPr/>
          <a:lstStyle/>
          <a:p>
            <a:fld id="{4F3E1D09-1D10-476B-87F3-22F96DB9C743}" type="slidenum">
              <a:rPr lang="en-US" smtClean="0"/>
              <a:t>9</a:t>
            </a:fld>
            <a:endParaRPr lang="en-US"/>
          </a:p>
        </p:txBody>
      </p:sp>
    </p:spTree>
    <p:extLst>
      <p:ext uri="{BB962C8B-B14F-4D97-AF65-F5344CB8AC3E}">
        <p14:creationId xmlns:p14="http://schemas.microsoft.com/office/powerpoint/2010/main" val="1375357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4510314" cy="932688"/>
          </a:xfrm>
        </p:spPr>
        <p:txBody>
          <a:bodyPr anchor="t">
            <a:noAutofit/>
          </a:bodyPr>
          <a:lstStyle>
            <a:lvl1pPr algn="l">
              <a:lnSpc>
                <a:spcPts val="3300"/>
              </a:lnSpc>
              <a:defRPr sz="3200"/>
            </a:lvl1pPr>
          </a:lstStyle>
          <a:p>
            <a:r>
              <a:rPr lang="en-US"/>
              <a:t>Headline 32pt</a:t>
            </a:r>
            <a:br>
              <a:rPr lang="en-US"/>
            </a:br>
            <a:r>
              <a:rPr lang="en-US"/>
              <a:t>Arial bold</a:t>
            </a:r>
          </a:p>
        </p:txBody>
      </p:sp>
      <p:sp>
        <p:nvSpPr>
          <p:cNvPr id="3" name="Subtitle 2"/>
          <p:cNvSpPr>
            <a:spLocks noGrp="1"/>
          </p:cNvSpPr>
          <p:nvPr>
            <p:ph type="subTitle" idx="1" hasCustomPrompt="1"/>
          </p:nvPr>
        </p:nvSpPr>
        <p:spPr>
          <a:xfrm>
            <a:off x="685800" y="2560320"/>
            <a:ext cx="3815540"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Kicker 20pt Arial </a:t>
            </a:r>
          </a:p>
        </p:txBody>
      </p:sp>
      <p:sp>
        <p:nvSpPr>
          <p:cNvPr id="8" name="Content Placeholder 7"/>
          <p:cNvSpPr>
            <a:spLocks noGrp="1"/>
          </p:cNvSpPr>
          <p:nvPr>
            <p:ph sz="quarter" idx="10" hasCustomPrompt="1"/>
          </p:nvPr>
        </p:nvSpPr>
        <p:spPr>
          <a:xfrm>
            <a:off x="685535" y="3758184"/>
            <a:ext cx="3816153" cy="219456"/>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Presenter Name 14pt Arial bold</a:t>
            </a:r>
          </a:p>
        </p:txBody>
      </p:sp>
      <p:sp>
        <p:nvSpPr>
          <p:cNvPr id="10" name="Text Placeholder 9"/>
          <p:cNvSpPr>
            <a:spLocks noGrp="1"/>
          </p:cNvSpPr>
          <p:nvPr>
            <p:ph type="body" sz="quarter" idx="11" hasCustomPrompt="1"/>
          </p:nvPr>
        </p:nvSpPr>
        <p:spPr>
          <a:xfrm>
            <a:off x="685536" y="3986784"/>
            <a:ext cx="3816152" cy="219456"/>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nn-NO"/>
              <a:t>Title 14pt Arial</a:t>
            </a:r>
          </a:p>
        </p:txBody>
      </p:sp>
      <p:sp>
        <p:nvSpPr>
          <p:cNvPr id="12" name="Content Placeholder 11"/>
          <p:cNvSpPr>
            <a:spLocks noGrp="1"/>
          </p:cNvSpPr>
          <p:nvPr>
            <p:ph sz="quarter" idx="12" hasCustomPrompt="1"/>
          </p:nvPr>
        </p:nvSpPr>
        <p:spPr>
          <a:xfrm>
            <a:off x="685536" y="4279392"/>
            <a:ext cx="3815804" cy="219456"/>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a:t>Presenter Name 14pt Arial bold</a:t>
            </a:r>
          </a:p>
        </p:txBody>
      </p:sp>
      <p:sp>
        <p:nvSpPr>
          <p:cNvPr id="14" name="Text Placeholder 13"/>
          <p:cNvSpPr>
            <a:spLocks noGrp="1"/>
          </p:cNvSpPr>
          <p:nvPr>
            <p:ph type="body" sz="quarter" idx="13" hasCustomPrompt="1"/>
          </p:nvPr>
        </p:nvSpPr>
        <p:spPr>
          <a:xfrm>
            <a:off x="685536" y="4498848"/>
            <a:ext cx="3815804"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nn-NO"/>
              <a:t>Title 14pt Arial</a:t>
            </a:r>
          </a:p>
        </p:txBody>
      </p:sp>
      <p:sp>
        <p:nvSpPr>
          <p:cNvPr id="16" name="Content Placeholder 15"/>
          <p:cNvSpPr>
            <a:spLocks noGrp="1"/>
          </p:cNvSpPr>
          <p:nvPr>
            <p:ph sz="quarter" idx="14" hasCustomPrompt="1"/>
          </p:nvPr>
        </p:nvSpPr>
        <p:spPr>
          <a:xfrm>
            <a:off x="685536" y="4782312"/>
            <a:ext cx="3815804" cy="219456"/>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a:t>Presenter Name 14pt Arial bold</a:t>
            </a:r>
          </a:p>
        </p:txBody>
      </p:sp>
      <p:sp>
        <p:nvSpPr>
          <p:cNvPr id="18" name="Text Placeholder 17"/>
          <p:cNvSpPr>
            <a:spLocks noGrp="1"/>
          </p:cNvSpPr>
          <p:nvPr>
            <p:ph type="body" sz="quarter" idx="15" hasCustomPrompt="1"/>
          </p:nvPr>
        </p:nvSpPr>
        <p:spPr>
          <a:xfrm>
            <a:off x="685536" y="5010912"/>
            <a:ext cx="3815804" cy="219456"/>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nn-NO"/>
              <a:t>Title 14pt Arial</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1340" y="1130300"/>
            <a:ext cx="4642658" cy="4584469"/>
          </a:xfrm>
          <a:prstGeom prst="rect">
            <a:avLst/>
          </a:prstGeom>
        </p:spPr>
      </p:pic>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1000"/>
              </a:lnSpc>
              <a:spcBef>
                <a:spcPts val="0"/>
              </a:spcBef>
              <a:buFontTx/>
              <a:buNone/>
              <a:defRPr sz="800" b="1" cap="all"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a:t>Click to add date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366" y="456797"/>
            <a:ext cx="1633451" cy="378229"/>
          </a:xfrm>
          <a:prstGeom prst="rect">
            <a:avLst/>
          </a:prstGeom>
        </p:spPr>
      </p:pic>
    </p:spTree>
    <p:extLst>
      <p:ext uri="{BB962C8B-B14F-4D97-AF65-F5344CB8AC3E}">
        <p14:creationId xmlns:p14="http://schemas.microsoft.com/office/powerpoint/2010/main" val="101198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Divider (Grass)">
    <p:spTree>
      <p:nvGrpSpPr>
        <p:cNvPr id="1" name=""/>
        <p:cNvGrpSpPr/>
        <p:nvPr/>
      </p:nvGrpSpPr>
      <p:grpSpPr>
        <a:xfrm>
          <a:off x="0" y="0"/>
          <a:ext cx="0" cy="0"/>
          <a:chOff x="0" y="0"/>
          <a:chExt cx="0" cy="0"/>
        </a:xfrm>
      </p:grpSpPr>
      <p:sp>
        <p:nvSpPr>
          <p:cNvPr id="9" name="Rectangle 8"/>
          <p:cNvSpPr/>
          <p:nvPr userDrawn="1"/>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6300"/>
              </a:lnSpc>
              <a:defRPr sz="6600" baseline="0">
                <a:solidFill>
                  <a:schemeClr val="bg1"/>
                </a:solidFill>
              </a:defRPr>
            </a:lvl1pPr>
          </a:lstStyle>
          <a:p>
            <a:r>
              <a:rPr lang="en-US"/>
              <a:t>Large text impact slide </a:t>
            </a:r>
            <a:br>
              <a:rPr lang="en-US"/>
            </a:br>
            <a:r>
              <a:rPr lang="en-US"/>
              <a:t>66pt Arial bold</a:t>
            </a:r>
            <a:br>
              <a:rPr lang="en-US"/>
            </a:br>
            <a:endParaRPr lang="en-US"/>
          </a:p>
        </p:txBody>
      </p:sp>
    </p:spTree>
    <p:extLst>
      <p:ext uri="{BB962C8B-B14F-4D97-AF65-F5344CB8AC3E}">
        <p14:creationId xmlns:p14="http://schemas.microsoft.com/office/powerpoint/2010/main" val="199038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6300"/>
              </a:lnSpc>
              <a:defRPr sz="6600" baseline="0">
                <a:solidFill>
                  <a:schemeClr val="accent1"/>
                </a:solidFill>
              </a:defRPr>
            </a:lvl1pPr>
          </a:lstStyle>
          <a:p>
            <a:r>
              <a:rPr lang="en-US"/>
              <a:t>Large text impact slide </a:t>
            </a:r>
            <a:br>
              <a:rPr lang="en-US"/>
            </a:br>
            <a:r>
              <a:rPr lang="en-US"/>
              <a:t>66pt Arial bold</a:t>
            </a:r>
            <a:br>
              <a:rPr lang="en-US"/>
            </a:br>
            <a:endParaRPr lang="en-US"/>
          </a:p>
        </p:txBody>
      </p:sp>
      <p:sp>
        <p:nvSpPr>
          <p:cNvPr id="5"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Tree>
    <p:extLst>
      <p:ext uri="{BB962C8B-B14F-4D97-AF65-F5344CB8AC3E}">
        <p14:creationId xmlns:p14="http://schemas.microsoft.com/office/powerpoint/2010/main" val="2838628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Large Quote">
    <p:spTree>
      <p:nvGrpSpPr>
        <p:cNvPr id="1" name=""/>
        <p:cNvGrpSpPr/>
        <p:nvPr/>
      </p:nvGrpSpPr>
      <p:grpSpPr>
        <a:xfrm>
          <a:off x="0" y="0"/>
          <a:ext cx="0" cy="0"/>
          <a:chOff x="0" y="0"/>
          <a:chExt cx="0" cy="0"/>
        </a:xfrm>
      </p:grpSpPr>
      <p:sp>
        <p:nvSpPr>
          <p:cNvPr id="9" name="Rectangle 8"/>
          <p:cNvSpPr/>
          <p:nvPr userDrawn="1"/>
        </p:nvSpPr>
        <p:spPr>
          <a:xfrm>
            <a:off x="228600" y="1298448"/>
            <a:ext cx="86868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 name="Title 1"/>
          <p:cNvSpPr>
            <a:spLocks noGrp="1"/>
          </p:cNvSpPr>
          <p:nvPr>
            <p:ph type="title" hasCustomPrompt="1"/>
          </p:nvPr>
        </p:nvSpPr>
        <p:spPr>
          <a:xfrm>
            <a:off x="1298448" y="1920240"/>
            <a:ext cx="6611112" cy="3639312"/>
          </a:xfrm>
        </p:spPr>
        <p:txBody>
          <a:bodyPr anchor="t">
            <a:noAutofit/>
          </a:bodyPr>
          <a:lstStyle>
            <a:lvl1pPr>
              <a:lnSpc>
                <a:spcPts val="4500"/>
              </a:lnSpc>
              <a:defRPr sz="4000" baseline="0">
                <a:solidFill>
                  <a:schemeClr val="bg1"/>
                </a:solidFill>
              </a:defRPr>
            </a:lvl1pPr>
          </a:lstStyle>
          <a:p>
            <a:r>
              <a:rPr lang="en-US"/>
              <a:t>Large statement message</a:t>
            </a:r>
            <a:br>
              <a:rPr lang="en-US"/>
            </a:br>
            <a:r>
              <a:rPr lang="en-US"/>
              <a:t>or pull quote 40pt Arial bold </a:t>
            </a:r>
            <a:r>
              <a:rPr lang="en-US" err="1"/>
              <a:t>pudam</a:t>
            </a:r>
            <a:r>
              <a:rPr lang="en-US"/>
              <a:t> </a:t>
            </a:r>
            <a:r>
              <a:rPr lang="en-US" err="1"/>
              <a:t>nosecti</a:t>
            </a:r>
            <a:r>
              <a:rPr lang="en-US"/>
              <a:t> </a:t>
            </a:r>
            <a:r>
              <a:rPr lang="en-US" err="1"/>
              <a:t>nos</a:t>
            </a:r>
            <a:r>
              <a:rPr lang="en-US"/>
              <a:t> alit in </a:t>
            </a:r>
            <a:r>
              <a:rPr lang="en-US" err="1"/>
              <a:t>nos</a:t>
            </a:r>
            <a:r>
              <a:rPr lang="en-US"/>
              <a:t> et di.”</a:t>
            </a:r>
          </a:p>
        </p:txBody>
      </p:sp>
      <p:sp>
        <p:nvSpPr>
          <p:cNvPr id="6" name="object 3"/>
          <p:cNvSpPr txBox="1"/>
          <p:nvPr userDrawn="1"/>
        </p:nvSpPr>
        <p:spPr>
          <a:xfrm>
            <a:off x="517651" y="1680197"/>
            <a:ext cx="558800" cy="1549400"/>
          </a:xfrm>
          <a:prstGeom prst="rect">
            <a:avLst/>
          </a:prstGeom>
        </p:spPr>
        <p:txBody>
          <a:bodyPr vert="horz" wrap="square" lIns="0" tIns="12700" rIns="0" bIns="0" rtlCol="0">
            <a:spAutoFit/>
          </a:bodyPr>
          <a:lstStyle/>
          <a:p>
            <a:pPr marL="12700">
              <a:lnSpc>
                <a:spcPct val="100000"/>
              </a:lnSpc>
              <a:spcBef>
                <a:spcPts val="100"/>
              </a:spcBef>
            </a:pPr>
            <a:r>
              <a:rPr sz="10000" b="1">
                <a:solidFill>
                  <a:srgbClr val="FFFFFF"/>
                </a:solidFill>
                <a:latin typeface="+mj-lt"/>
                <a:cs typeface="HurmeGeometricSans3-SemiBold"/>
              </a:rPr>
              <a:t>“</a:t>
            </a:r>
            <a:endParaRPr sz="10000">
              <a:latin typeface="+mj-lt"/>
              <a:cs typeface="HurmeGeometricSans3-SemiBold"/>
            </a:endParaRPr>
          </a:p>
        </p:txBody>
      </p:sp>
      <p:sp>
        <p:nvSpPr>
          <p:cNvPr id="10" name="object 4"/>
          <p:cNvSpPr txBox="1"/>
          <p:nvPr userDrawn="1"/>
        </p:nvSpPr>
        <p:spPr>
          <a:xfrm>
            <a:off x="7913689" y="1629398"/>
            <a:ext cx="565150" cy="1549400"/>
          </a:xfrm>
          <a:prstGeom prst="rect">
            <a:avLst/>
          </a:prstGeom>
        </p:spPr>
        <p:txBody>
          <a:bodyPr vert="horz" wrap="square" lIns="0" tIns="12700" rIns="0" bIns="0" rtlCol="0">
            <a:spAutoFit/>
          </a:bodyPr>
          <a:lstStyle/>
          <a:p>
            <a:pPr marL="12700">
              <a:lnSpc>
                <a:spcPct val="100000"/>
              </a:lnSpc>
              <a:spcBef>
                <a:spcPts val="100"/>
              </a:spcBef>
            </a:pPr>
            <a:endParaRPr sz="10000">
              <a:latin typeface="+mj-lt"/>
              <a:cs typeface="HurmeGeometricSans3-SemiBold"/>
            </a:endParaRPr>
          </a:p>
        </p:txBody>
      </p:sp>
      <p:sp>
        <p:nvSpPr>
          <p:cNvPr id="4" name="Text Placeholder 3"/>
          <p:cNvSpPr>
            <a:spLocks noGrp="1"/>
          </p:cNvSpPr>
          <p:nvPr>
            <p:ph type="body" sz="quarter" idx="10" hasCustomPrompt="1"/>
          </p:nvPr>
        </p:nvSpPr>
        <p:spPr>
          <a:xfrm>
            <a:off x="1289050" y="5694363"/>
            <a:ext cx="4979320" cy="365125"/>
          </a:xfrm>
        </p:spPr>
        <p:txBody>
          <a:bodyPr>
            <a:noAutofit/>
          </a:bodyPr>
          <a:lstStyle>
            <a:lvl1pPr marL="0" indent="0">
              <a:buNone/>
              <a:defRPr sz="2000" baseline="0">
                <a:solidFill>
                  <a:schemeClr val="tx2"/>
                </a:solidFill>
              </a:defRPr>
            </a:lvl1pPr>
            <a:lvl2pPr marL="233363" indent="0">
              <a:buNone/>
              <a:defRPr sz="1600"/>
            </a:lvl2pPr>
            <a:lvl3pPr marL="465138" indent="0">
              <a:buNone/>
              <a:defRPr sz="1600"/>
            </a:lvl3pPr>
            <a:lvl4pPr marL="1371600" indent="0">
              <a:buNone/>
              <a:defRPr sz="1600"/>
            </a:lvl4pPr>
            <a:lvl5pPr marL="1828800" indent="0">
              <a:buNone/>
              <a:defRPr sz="1600"/>
            </a:lvl5pPr>
          </a:lstStyle>
          <a:p>
            <a:pPr lvl="0"/>
            <a:r>
              <a:rPr lang="en-US"/>
              <a:t>FIRSTNAME LASTNAME</a:t>
            </a:r>
          </a:p>
        </p:txBody>
      </p:sp>
    </p:spTree>
    <p:extLst>
      <p:ext uri="{BB962C8B-B14F-4D97-AF65-F5344CB8AC3E}">
        <p14:creationId xmlns:p14="http://schemas.microsoft.com/office/powerpoint/2010/main" val="717281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a:t>Headline 30pt</a:t>
            </a:r>
            <a:br>
              <a:rPr lang="en-US"/>
            </a:br>
            <a:r>
              <a:rPr lang="en-US"/>
              <a:t>Arial bold</a:t>
            </a:r>
          </a:p>
        </p:txBody>
      </p:sp>
      <p:sp>
        <p:nvSpPr>
          <p:cNvPr id="3" name="Content Placeholder 2"/>
          <p:cNvSpPr>
            <a:spLocks noGrp="1"/>
          </p:cNvSpPr>
          <p:nvPr>
            <p:ph idx="1" hasCustomPrompt="1"/>
          </p:nvPr>
        </p:nvSpPr>
        <p:spPr>
          <a:xfrm>
            <a:off x="685800" y="2487168"/>
            <a:ext cx="7772400" cy="4104132"/>
          </a:xfrm>
        </p:spPr>
        <p:txBody>
          <a:bodyPr>
            <a:noAutofit/>
          </a:bodyPr>
          <a:lstStyle>
            <a:lvl1pPr marL="238125" indent="-238125">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a:t>Bullet copy 24pt Arial.</a:t>
            </a:r>
          </a:p>
          <a:p>
            <a:pPr lvl="1"/>
            <a:r>
              <a:rPr lang="en-US"/>
              <a:t>Nos alit in </a:t>
            </a:r>
            <a:r>
              <a:rPr lang="en-US" err="1"/>
              <a:t>nos</a:t>
            </a:r>
            <a:r>
              <a:rPr lang="en-US"/>
              <a:t> et di </a:t>
            </a:r>
            <a:r>
              <a:rPr lang="en-US" err="1"/>
              <a:t>offictent</a:t>
            </a:r>
            <a:r>
              <a:rPr lang="en-US"/>
              <a:t> </a:t>
            </a:r>
            <a:r>
              <a:rPr lang="en-US" err="1"/>
              <a:t>molo</a:t>
            </a:r>
            <a:r>
              <a:rPr lang="en-US"/>
              <a:t> </a:t>
            </a:r>
            <a:r>
              <a:rPr lang="en-US" err="1"/>
              <a:t>te</a:t>
            </a:r>
            <a:r>
              <a:rPr lang="en-US"/>
              <a:t> </a:t>
            </a:r>
            <a:r>
              <a:rPr lang="en-US" err="1"/>
              <a:t>everum</a:t>
            </a:r>
            <a:r>
              <a:rPr lang="en-US"/>
              <a:t>.</a:t>
            </a:r>
          </a:p>
          <a:p>
            <a:pPr lvl="2"/>
            <a:r>
              <a:rPr lang="en-US"/>
              <a:t>Et quam, cup et </a:t>
            </a:r>
            <a:r>
              <a:rPr lang="en-US" err="1"/>
              <a:t>ra</a:t>
            </a:r>
            <a:r>
              <a:rPr lang="en-US"/>
              <a:t> </a:t>
            </a:r>
            <a:r>
              <a:rPr lang="en-US" err="1"/>
              <a:t>peleceped</a:t>
            </a:r>
            <a:r>
              <a:rPr lang="en-US"/>
              <a:t> </a:t>
            </a:r>
            <a:r>
              <a:rPr lang="en-US" err="1"/>
              <a:t>magnat</a:t>
            </a:r>
            <a:r>
              <a:rPr lang="en-US"/>
              <a:t>.</a:t>
            </a:r>
          </a:p>
        </p:txBody>
      </p:sp>
      <p:sp>
        <p:nvSpPr>
          <p:cNvPr id="7"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Tree>
    <p:extLst>
      <p:ext uri="{BB962C8B-B14F-4D97-AF65-F5344CB8AC3E}">
        <p14:creationId xmlns:p14="http://schemas.microsoft.com/office/powerpoint/2010/main" val="395140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a:t>Headline 30pt</a:t>
            </a:r>
            <a:br>
              <a:rPr lang="en-US"/>
            </a:br>
            <a:r>
              <a:rPr lang="en-US"/>
              <a:t>Arial bold</a:t>
            </a:r>
          </a:p>
        </p:txBody>
      </p:sp>
      <p:sp>
        <p:nvSpPr>
          <p:cNvPr id="3" name="Content Placeholder 2"/>
          <p:cNvSpPr>
            <a:spLocks noGrp="1"/>
          </p:cNvSpPr>
          <p:nvPr>
            <p:ph idx="1" hasCustomPrompt="1"/>
          </p:nvPr>
        </p:nvSpPr>
        <p:spPr>
          <a:xfrm>
            <a:off x="685800" y="3127248"/>
            <a:ext cx="3810000" cy="3464052"/>
          </a:xfrm>
        </p:spPr>
        <p:txBody>
          <a:bodyPr>
            <a:noAutofit/>
          </a:bodyPr>
          <a:lstStyle>
            <a:lvl1pPr marL="238125" indent="-238125">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a:t>Bullet copy 24pt Arial.</a:t>
            </a:r>
          </a:p>
          <a:p>
            <a:pPr lvl="1"/>
            <a:r>
              <a:rPr lang="en-US"/>
              <a:t>Nos alit in </a:t>
            </a:r>
            <a:r>
              <a:rPr lang="en-US" err="1"/>
              <a:t>nos</a:t>
            </a:r>
            <a:r>
              <a:rPr lang="en-US"/>
              <a:t> et di </a:t>
            </a:r>
            <a:r>
              <a:rPr lang="en-US" err="1"/>
              <a:t>offictent</a:t>
            </a:r>
            <a:r>
              <a:rPr lang="en-US"/>
              <a:t> </a:t>
            </a:r>
            <a:r>
              <a:rPr lang="en-US" err="1"/>
              <a:t>molo</a:t>
            </a:r>
            <a:r>
              <a:rPr lang="en-US"/>
              <a:t> </a:t>
            </a:r>
            <a:r>
              <a:rPr lang="en-US" err="1"/>
              <a:t>te</a:t>
            </a:r>
            <a:r>
              <a:rPr lang="en-US"/>
              <a:t> </a:t>
            </a:r>
            <a:r>
              <a:rPr lang="en-US" err="1"/>
              <a:t>everum</a:t>
            </a:r>
            <a:r>
              <a:rPr lang="en-US"/>
              <a:t>.</a:t>
            </a:r>
          </a:p>
          <a:p>
            <a:pPr lvl="2"/>
            <a:r>
              <a:rPr lang="en-US"/>
              <a:t>Et quam, cup et </a:t>
            </a:r>
            <a:r>
              <a:rPr lang="en-US" err="1"/>
              <a:t>ra</a:t>
            </a:r>
            <a:r>
              <a:rPr lang="en-US"/>
              <a:t> </a:t>
            </a:r>
            <a:r>
              <a:rPr lang="en-US" err="1"/>
              <a:t>peleceped</a:t>
            </a:r>
            <a:r>
              <a:rPr lang="en-US"/>
              <a:t> </a:t>
            </a:r>
            <a:r>
              <a:rPr lang="en-US" err="1"/>
              <a:t>magnat</a:t>
            </a:r>
            <a:r>
              <a:rPr lang="en-US"/>
              <a:t>.</a:t>
            </a:r>
          </a:p>
        </p:txBody>
      </p:sp>
      <p:sp>
        <p:nvSpPr>
          <p:cNvPr id="7"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5" name="Content Placeholder 2"/>
          <p:cNvSpPr>
            <a:spLocks noGrp="1"/>
          </p:cNvSpPr>
          <p:nvPr>
            <p:ph idx="10" hasCustomPrompt="1"/>
          </p:nvPr>
        </p:nvSpPr>
        <p:spPr>
          <a:xfrm>
            <a:off x="4610100" y="3127248"/>
            <a:ext cx="3810000" cy="3464052"/>
          </a:xfrm>
        </p:spPr>
        <p:txBody>
          <a:bodyPr>
            <a:noAutofit/>
          </a:bodyPr>
          <a:lstStyle>
            <a:lvl1pPr marL="238125" indent="-238125">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a:t>Bullet copy 24pt Arial.</a:t>
            </a:r>
          </a:p>
          <a:p>
            <a:pPr lvl="1"/>
            <a:r>
              <a:rPr lang="en-US"/>
              <a:t>Nos alit in </a:t>
            </a:r>
            <a:r>
              <a:rPr lang="en-US" err="1"/>
              <a:t>nos</a:t>
            </a:r>
            <a:r>
              <a:rPr lang="en-US"/>
              <a:t> et di </a:t>
            </a:r>
            <a:r>
              <a:rPr lang="en-US" err="1"/>
              <a:t>offictent</a:t>
            </a:r>
            <a:r>
              <a:rPr lang="en-US"/>
              <a:t> </a:t>
            </a:r>
            <a:r>
              <a:rPr lang="en-US" err="1"/>
              <a:t>molo</a:t>
            </a:r>
            <a:r>
              <a:rPr lang="en-US"/>
              <a:t> </a:t>
            </a:r>
            <a:r>
              <a:rPr lang="en-US" err="1"/>
              <a:t>te</a:t>
            </a:r>
            <a:r>
              <a:rPr lang="en-US"/>
              <a:t> </a:t>
            </a:r>
            <a:r>
              <a:rPr lang="en-US" err="1"/>
              <a:t>everum</a:t>
            </a:r>
            <a:r>
              <a:rPr lang="en-US"/>
              <a:t>.</a:t>
            </a:r>
          </a:p>
          <a:p>
            <a:pPr lvl="2"/>
            <a:r>
              <a:rPr lang="en-US"/>
              <a:t>Et quam, cup et </a:t>
            </a:r>
            <a:r>
              <a:rPr lang="en-US" err="1"/>
              <a:t>ra</a:t>
            </a:r>
            <a:r>
              <a:rPr lang="en-US"/>
              <a:t> </a:t>
            </a:r>
            <a:r>
              <a:rPr lang="en-US" err="1"/>
              <a:t>peleceped</a:t>
            </a:r>
            <a:r>
              <a:rPr lang="en-US"/>
              <a:t> </a:t>
            </a:r>
            <a:r>
              <a:rPr lang="en-US" err="1"/>
              <a:t>magnat</a:t>
            </a:r>
            <a:r>
              <a:rPr lang="en-US"/>
              <a:t>.</a:t>
            </a:r>
          </a:p>
        </p:txBody>
      </p:sp>
      <p:sp>
        <p:nvSpPr>
          <p:cNvPr id="6" name="Content Placeholder 2"/>
          <p:cNvSpPr>
            <a:spLocks noGrp="1"/>
          </p:cNvSpPr>
          <p:nvPr>
            <p:ph sz="half" idx="11" hasCustomPrompt="1"/>
          </p:nvPr>
        </p:nvSpPr>
        <p:spPr>
          <a:xfrm>
            <a:off x="700902" y="2487169"/>
            <a:ext cx="3828288" cy="449995"/>
          </a:xfrm>
        </p:spPr>
        <p:txBody>
          <a:bodyPr>
            <a:noAutofit/>
          </a:bodyPr>
          <a:lstStyle>
            <a:lvl1pPr marL="0" indent="0">
              <a:buFontTx/>
              <a:buNone/>
              <a:defRPr b="1" baseline="0">
                <a:solidFill>
                  <a:schemeClr val="accent6"/>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a:t>Subhead 24pt Arial bold</a:t>
            </a:r>
          </a:p>
        </p:txBody>
      </p:sp>
      <p:sp>
        <p:nvSpPr>
          <p:cNvPr id="8" name="Content Placeholder 2"/>
          <p:cNvSpPr>
            <a:spLocks noGrp="1"/>
          </p:cNvSpPr>
          <p:nvPr>
            <p:ph sz="half" idx="12" hasCustomPrompt="1"/>
          </p:nvPr>
        </p:nvSpPr>
        <p:spPr>
          <a:xfrm>
            <a:off x="4629912" y="2487169"/>
            <a:ext cx="3828288" cy="449995"/>
          </a:xfrm>
        </p:spPr>
        <p:txBody>
          <a:bodyPr>
            <a:noAutofit/>
          </a:bodyPr>
          <a:lstStyle>
            <a:lvl1pPr marL="0" indent="0">
              <a:buFontTx/>
              <a:buNone/>
              <a:defRPr b="1" baseline="0">
                <a:solidFill>
                  <a:schemeClr val="accent6"/>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a:t>Subhead 24pt Arial bold</a:t>
            </a:r>
          </a:p>
        </p:txBody>
      </p:sp>
    </p:spTree>
    <p:extLst>
      <p:ext uri="{BB962C8B-B14F-4D97-AF65-F5344CB8AC3E}">
        <p14:creationId xmlns:p14="http://schemas.microsoft.com/office/powerpoint/2010/main" val="356920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a:t>Headline 30pt</a:t>
            </a:r>
            <a:br>
              <a:rPr lang="en-US"/>
            </a:br>
            <a:r>
              <a:rPr lang="en-US"/>
              <a:t>Arial bold</a:t>
            </a:r>
          </a:p>
        </p:txBody>
      </p:sp>
      <p:sp>
        <p:nvSpPr>
          <p:cNvPr id="3" name="Content Placeholder 2"/>
          <p:cNvSpPr>
            <a:spLocks noGrp="1"/>
          </p:cNvSpPr>
          <p:nvPr>
            <p:ph idx="1" hasCustomPrompt="1"/>
          </p:nvPr>
        </p:nvSpPr>
        <p:spPr>
          <a:xfrm>
            <a:off x="685800" y="2487168"/>
            <a:ext cx="7772400" cy="3949918"/>
          </a:xfrm>
        </p:spPr>
        <p:txBody>
          <a:bodyPr>
            <a:noAutofit/>
          </a:bodyPr>
          <a:lstStyle>
            <a:lvl1pPr marL="0" indent="0">
              <a:buFontTx/>
              <a:buNone/>
              <a:defRPr>
                <a:solidFill>
                  <a:schemeClr val="tx1"/>
                </a:solidFill>
              </a:defRPr>
            </a:lvl1pPr>
          </a:lstStyle>
          <a:p>
            <a:pPr lvl="0"/>
            <a:r>
              <a:rPr lang="en-US"/>
              <a:t>Intro copy 24pt Arial regular </a:t>
            </a:r>
            <a:r>
              <a:rPr lang="en-US" err="1"/>
              <a:t>pudam</a:t>
            </a:r>
            <a:r>
              <a:rPr lang="en-US"/>
              <a:t> </a:t>
            </a:r>
            <a:r>
              <a:rPr lang="en-US" err="1"/>
              <a:t>nonsecti</a:t>
            </a:r>
            <a:r>
              <a:rPr lang="en-US"/>
              <a:t> </a:t>
            </a:r>
            <a:r>
              <a:rPr lang="en-US" err="1"/>
              <a:t>nos</a:t>
            </a:r>
            <a:r>
              <a:rPr lang="en-US"/>
              <a:t> alit in </a:t>
            </a:r>
            <a:r>
              <a:rPr lang="en-US" err="1"/>
              <a:t>nos</a:t>
            </a:r>
            <a:r>
              <a:rPr lang="en-US"/>
              <a:t> et di </a:t>
            </a:r>
            <a:r>
              <a:rPr lang="en-US" err="1"/>
              <a:t>offictent</a:t>
            </a:r>
            <a:r>
              <a:rPr lang="en-US"/>
              <a:t> </a:t>
            </a:r>
            <a:r>
              <a:rPr lang="en-US" err="1"/>
              <a:t>Molo</a:t>
            </a:r>
            <a:r>
              <a:rPr lang="en-US"/>
              <a:t> </a:t>
            </a:r>
            <a:r>
              <a:rPr lang="en-US" err="1"/>
              <a:t>te</a:t>
            </a:r>
            <a:r>
              <a:rPr lang="en-US"/>
              <a:t> </a:t>
            </a:r>
            <a:r>
              <a:rPr lang="en-US" err="1"/>
              <a:t>everum</a:t>
            </a:r>
            <a:r>
              <a:rPr lang="en-US"/>
              <a:t> </a:t>
            </a:r>
            <a:r>
              <a:rPr lang="en-US" err="1"/>
              <a:t>secae</a:t>
            </a:r>
            <a:r>
              <a:rPr lang="en-US"/>
              <a:t> </a:t>
            </a:r>
            <a:r>
              <a:rPr lang="en-US" err="1"/>
              <a:t>nonese</a:t>
            </a:r>
            <a:r>
              <a:rPr lang="en-US"/>
              <a:t> </a:t>
            </a:r>
            <a:r>
              <a:rPr lang="en-US" err="1"/>
              <a:t>voluptatem</a:t>
            </a:r>
            <a:r>
              <a:rPr lang="en-US"/>
              <a:t> </a:t>
            </a:r>
            <a:r>
              <a:rPr lang="en-US" err="1"/>
              <a:t>ent</a:t>
            </a:r>
            <a:r>
              <a:rPr lang="en-US"/>
              <a:t> </a:t>
            </a:r>
            <a:r>
              <a:rPr lang="en-US" err="1"/>
              <a:t>molut</a:t>
            </a:r>
            <a:r>
              <a:rPr lang="en-US"/>
              <a:t> </a:t>
            </a:r>
            <a:r>
              <a:rPr lang="en-US" err="1"/>
              <a:t>ped</a:t>
            </a:r>
            <a:r>
              <a:rPr lang="en-US"/>
              <a:t> </a:t>
            </a:r>
            <a:r>
              <a:rPr lang="en-US" err="1"/>
              <a:t>ea</a:t>
            </a:r>
            <a:r>
              <a:rPr lang="en-US"/>
              <a:t> bum </a:t>
            </a:r>
            <a:r>
              <a:rPr lang="en-US" err="1"/>
              <a:t>incto</a:t>
            </a:r>
            <a:r>
              <a:rPr lang="en-US"/>
              <a:t> intis </a:t>
            </a:r>
            <a:r>
              <a:rPr lang="en-US" err="1"/>
              <a:t>sandae</a:t>
            </a:r>
            <a:r>
              <a:rPr lang="en-US"/>
              <a:t> </a:t>
            </a:r>
            <a:r>
              <a:rPr lang="en-US" err="1"/>
              <a:t>nimus</a:t>
            </a:r>
            <a:r>
              <a:rPr lang="en-US"/>
              <a:t> </a:t>
            </a:r>
            <a:r>
              <a:rPr lang="en-US" err="1"/>
              <a:t>moluptat</a:t>
            </a:r>
            <a:r>
              <a:rPr lang="en-US"/>
              <a:t>. </a:t>
            </a:r>
            <a:r>
              <a:rPr lang="en-US" err="1"/>
              <a:t>Itam</a:t>
            </a:r>
            <a:r>
              <a:rPr lang="en-US"/>
              <a:t>, </a:t>
            </a:r>
            <a:r>
              <a:rPr lang="en-US" err="1"/>
              <a:t>accusam</a:t>
            </a:r>
            <a:r>
              <a:rPr lang="en-US"/>
              <a:t> </a:t>
            </a:r>
            <a:r>
              <a:rPr lang="en-US" err="1"/>
              <a:t>lique</a:t>
            </a:r>
            <a:r>
              <a:rPr lang="en-US"/>
              <a:t> sit </a:t>
            </a:r>
            <a:r>
              <a:rPr lang="en-US" err="1"/>
              <a:t>idel</a:t>
            </a:r>
            <a:r>
              <a:rPr lang="en-US"/>
              <a:t> </a:t>
            </a:r>
            <a:r>
              <a:rPr lang="en-US" err="1"/>
              <a:t>explam</a:t>
            </a:r>
            <a:r>
              <a:rPr lang="en-US"/>
              <a:t>, et quam </a:t>
            </a:r>
            <a:r>
              <a:rPr lang="en-US" err="1"/>
              <a:t>quiam</a:t>
            </a:r>
            <a:r>
              <a:rPr lang="en-US"/>
              <a:t>, </a:t>
            </a:r>
            <a:r>
              <a:rPr lang="en-US" err="1"/>
              <a:t>ilitas</a:t>
            </a:r>
            <a:r>
              <a:rPr lang="en-US"/>
              <a:t> </a:t>
            </a:r>
            <a:r>
              <a:rPr lang="en-US" err="1"/>
              <a:t>deliat</a:t>
            </a:r>
            <a:r>
              <a:rPr lang="en-US"/>
              <a:t> </a:t>
            </a:r>
            <a:r>
              <a:rPr lang="en-US" err="1"/>
              <a:t>quis</a:t>
            </a:r>
            <a:r>
              <a:rPr lang="en-US"/>
              <a:t> </a:t>
            </a:r>
            <a:r>
              <a:rPr lang="en-US" err="1"/>
              <a:t>escimodio</a:t>
            </a:r>
            <a:r>
              <a:rPr lang="en-US"/>
              <a:t>. </a:t>
            </a:r>
            <a:r>
              <a:rPr lang="en-US" err="1"/>
              <a:t>Ita</a:t>
            </a:r>
            <a:r>
              <a:rPr lang="en-US"/>
              <a:t> </a:t>
            </a:r>
            <a:r>
              <a:rPr lang="en-US" err="1"/>
              <a:t>cubalica</a:t>
            </a:r>
            <a:r>
              <a:rPr lang="en-US"/>
              <a:t> in rest, </a:t>
            </a:r>
            <a:r>
              <a:rPr lang="en-US" err="1"/>
              <a:t>tendit</a:t>
            </a:r>
            <a:r>
              <a:rPr lang="en-US"/>
              <a:t> </a:t>
            </a:r>
            <a:r>
              <a:rPr lang="en-US" err="1"/>
              <a:t>omnis</a:t>
            </a:r>
            <a:r>
              <a:rPr lang="en-US"/>
              <a:t> el </a:t>
            </a:r>
            <a:r>
              <a:rPr lang="en-US" err="1"/>
              <a:t>iuntur</a:t>
            </a:r>
            <a:r>
              <a:rPr lang="en-US"/>
              <a:t>, </a:t>
            </a:r>
            <a:r>
              <a:rPr lang="en-US" err="1"/>
              <a:t>quat</a:t>
            </a:r>
            <a:r>
              <a:rPr lang="en-US"/>
              <a:t>.</a:t>
            </a:r>
          </a:p>
        </p:txBody>
      </p:sp>
      <p:sp>
        <p:nvSpPr>
          <p:cNvPr id="7"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Tree>
    <p:extLst>
      <p:ext uri="{BB962C8B-B14F-4D97-AF65-F5344CB8AC3E}">
        <p14:creationId xmlns:p14="http://schemas.microsoft.com/office/powerpoint/2010/main" val="2418831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a:t>Headline 30pt</a:t>
            </a:r>
            <a:br>
              <a:rPr lang="en-US"/>
            </a:br>
            <a:r>
              <a:rPr lang="en-US"/>
              <a:t>Arial bold</a:t>
            </a:r>
          </a:p>
        </p:txBody>
      </p:sp>
      <p:sp>
        <p:nvSpPr>
          <p:cNvPr id="3" name="Content Placeholder 2"/>
          <p:cNvSpPr>
            <a:spLocks noGrp="1"/>
          </p:cNvSpPr>
          <p:nvPr>
            <p:ph idx="1" hasCustomPrompt="1"/>
          </p:nvPr>
        </p:nvSpPr>
        <p:spPr>
          <a:xfrm>
            <a:off x="685800" y="3131127"/>
            <a:ext cx="3810000" cy="3305958"/>
          </a:xfrm>
        </p:spPr>
        <p:txBody>
          <a:bodyPr>
            <a:noAutofit/>
          </a:bodyPr>
          <a:lstStyle>
            <a:lvl1pPr marL="0" indent="0">
              <a:lnSpc>
                <a:spcPts val="2200"/>
              </a:lnSpc>
              <a:buFontTx/>
              <a:buNone/>
              <a:defRPr sz="2000" b="0">
                <a:solidFill>
                  <a:schemeClr val="tx1"/>
                </a:solidFill>
              </a:defRPr>
            </a:lvl1pPr>
          </a:lstStyle>
          <a:p>
            <a:pPr lvl="0"/>
            <a:r>
              <a:rPr lang="en-US"/>
              <a:t>Intro copy 20pt Arial regular </a:t>
            </a:r>
            <a:r>
              <a:rPr lang="en-US" err="1"/>
              <a:t>pudam</a:t>
            </a:r>
            <a:r>
              <a:rPr lang="en-US"/>
              <a:t> </a:t>
            </a:r>
            <a:r>
              <a:rPr lang="en-US" err="1"/>
              <a:t>nonsecti</a:t>
            </a:r>
            <a:r>
              <a:rPr lang="en-US"/>
              <a:t> </a:t>
            </a:r>
            <a:r>
              <a:rPr lang="en-US" err="1"/>
              <a:t>nos</a:t>
            </a:r>
            <a:r>
              <a:rPr lang="en-US"/>
              <a:t> alit in </a:t>
            </a:r>
            <a:r>
              <a:rPr lang="en-US" err="1"/>
              <a:t>nos</a:t>
            </a:r>
            <a:r>
              <a:rPr lang="en-US"/>
              <a:t> et di </a:t>
            </a:r>
            <a:r>
              <a:rPr lang="en-US" err="1"/>
              <a:t>offictent</a:t>
            </a:r>
            <a:r>
              <a:rPr lang="en-US"/>
              <a:t> </a:t>
            </a:r>
            <a:r>
              <a:rPr lang="en-US" err="1"/>
              <a:t>Molo</a:t>
            </a:r>
            <a:r>
              <a:rPr lang="en-US"/>
              <a:t> </a:t>
            </a:r>
            <a:r>
              <a:rPr lang="en-US" err="1"/>
              <a:t>te</a:t>
            </a:r>
            <a:r>
              <a:rPr lang="en-US"/>
              <a:t> </a:t>
            </a:r>
            <a:r>
              <a:rPr lang="en-US" err="1"/>
              <a:t>everum</a:t>
            </a:r>
            <a:r>
              <a:rPr lang="en-US"/>
              <a:t> </a:t>
            </a:r>
            <a:r>
              <a:rPr lang="en-US" err="1"/>
              <a:t>secae</a:t>
            </a:r>
            <a:r>
              <a:rPr lang="en-US"/>
              <a:t> </a:t>
            </a:r>
            <a:r>
              <a:rPr lang="en-US" err="1"/>
              <a:t>nonese</a:t>
            </a:r>
            <a:r>
              <a:rPr lang="en-US"/>
              <a:t> </a:t>
            </a:r>
            <a:r>
              <a:rPr lang="en-US" err="1"/>
              <a:t>voluptatem</a:t>
            </a:r>
            <a:r>
              <a:rPr lang="en-US"/>
              <a:t> </a:t>
            </a:r>
            <a:r>
              <a:rPr lang="en-US" err="1"/>
              <a:t>ent</a:t>
            </a:r>
            <a:r>
              <a:rPr lang="en-US"/>
              <a:t> </a:t>
            </a:r>
            <a:r>
              <a:rPr lang="en-US" err="1"/>
              <a:t>molut</a:t>
            </a:r>
            <a:r>
              <a:rPr lang="en-US"/>
              <a:t> </a:t>
            </a:r>
            <a:r>
              <a:rPr lang="en-US" err="1"/>
              <a:t>ped</a:t>
            </a:r>
            <a:r>
              <a:rPr lang="en-US"/>
              <a:t> </a:t>
            </a:r>
            <a:r>
              <a:rPr lang="en-US" err="1"/>
              <a:t>ea</a:t>
            </a:r>
            <a:r>
              <a:rPr lang="en-US"/>
              <a:t> bum </a:t>
            </a:r>
            <a:r>
              <a:rPr lang="en-US" err="1"/>
              <a:t>incto</a:t>
            </a:r>
            <a:r>
              <a:rPr lang="en-US"/>
              <a:t> intis </a:t>
            </a:r>
            <a:r>
              <a:rPr lang="en-US" err="1"/>
              <a:t>sandae</a:t>
            </a:r>
            <a:r>
              <a:rPr lang="en-US"/>
              <a:t> </a:t>
            </a:r>
            <a:r>
              <a:rPr lang="en-US" err="1"/>
              <a:t>nimus</a:t>
            </a:r>
            <a:r>
              <a:rPr lang="en-US"/>
              <a:t> </a:t>
            </a:r>
            <a:r>
              <a:rPr lang="en-US" err="1"/>
              <a:t>moluptat</a:t>
            </a:r>
            <a:r>
              <a:rPr lang="en-US"/>
              <a:t>. </a:t>
            </a:r>
          </a:p>
        </p:txBody>
      </p:sp>
      <p:sp>
        <p:nvSpPr>
          <p:cNvPr id="7"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5" name="Content Placeholder 2"/>
          <p:cNvSpPr>
            <a:spLocks noGrp="1"/>
          </p:cNvSpPr>
          <p:nvPr>
            <p:ph idx="10" hasCustomPrompt="1"/>
          </p:nvPr>
        </p:nvSpPr>
        <p:spPr>
          <a:xfrm>
            <a:off x="4627419" y="3131127"/>
            <a:ext cx="3830781" cy="3305958"/>
          </a:xfrm>
        </p:spPr>
        <p:txBody>
          <a:bodyPr>
            <a:noAutofit/>
          </a:bodyPr>
          <a:lstStyle>
            <a:lvl1pPr marL="0" indent="0">
              <a:lnSpc>
                <a:spcPts val="2200"/>
              </a:lnSpc>
              <a:buFontTx/>
              <a:buNone/>
              <a:defRPr sz="2000">
                <a:solidFill>
                  <a:schemeClr val="tx1"/>
                </a:solidFill>
              </a:defRPr>
            </a:lvl1pPr>
          </a:lstStyle>
          <a:p>
            <a:pPr lvl="0"/>
            <a:r>
              <a:rPr lang="en-US"/>
              <a:t>Intro copy 20pt Arial regular </a:t>
            </a:r>
            <a:r>
              <a:rPr lang="en-US" err="1"/>
              <a:t>pudam</a:t>
            </a:r>
            <a:r>
              <a:rPr lang="en-US"/>
              <a:t> </a:t>
            </a:r>
            <a:r>
              <a:rPr lang="en-US" err="1"/>
              <a:t>nonsecti</a:t>
            </a:r>
            <a:r>
              <a:rPr lang="en-US"/>
              <a:t> </a:t>
            </a:r>
            <a:r>
              <a:rPr lang="en-US" err="1"/>
              <a:t>nos</a:t>
            </a:r>
            <a:r>
              <a:rPr lang="en-US"/>
              <a:t> alit in </a:t>
            </a:r>
            <a:r>
              <a:rPr lang="en-US" err="1"/>
              <a:t>nos</a:t>
            </a:r>
            <a:r>
              <a:rPr lang="en-US"/>
              <a:t> et di </a:t>
            </a:r>
            <a:r>
              <a:rPr lang="en-US" err="1"/>
              <a:t>offictent</a:t>
            </a:r>
            <a:r>
              <a:rPr lang="en-US"/>
              <a:t> </a:t>
            </a:r>
            <a:r>
              <a:rPr lang="en-US" err="1"/>
              <a:t>Molo</a:t>
            </a:r>
            <a:r>
              <a:rPr lang="en-US"/>
              <a:t> </a:t>
            </a:r>
            <a:r>
              <a:rPr lang="en-US" err="1"/>
              <a:t>te</a:t>
            </a:r>
            <a:r>
              <a:rPr lang="en-US"/>
              <a:t> </a:t>
            </a:r>
            <a:r>
              <a:rPr lang="en-US" err="1"/>
              <a:t>everum</a:t>
            </a:r>
            <a:r>
              <a:rPr lang="en-US"/>
              <a:t> </a:t>
            </a:r>
            <a:r>
              <a:rPr lang="en-US" err="1"/>
              <a:t>secae</a:t>
            </a:r>
            <a:r>
              <a:rPr lang="en-US"/>
              <a:t> </a:t>
            </a:r>
            <a:r>
              <a:rPr lang="en-US" err="1"/>
              <a:t>nonese</a:t>
            </a:r>
            <a:r>
              <a:rPr lang="en-US"/>
              <a:t> </a:t>
            </a:r>
            <a:r>
              <a:rPr lang="en-US" err="1"/>
              <a:t>voluptatem</a:t>
            </a:r>
            <a:r>
              <a:rPr lang="en-US"/>
              <a:t> </a:t>
            </a:r>
            <a:r>
              <a:rPr lang="en-US" err="1"/>
              <a:t>ent</a:t>
            </a:r>
            <a:r>
              <a:rPr lang="en-US"/>
              <a:t> </a:t>
            </a:r>
            <a:r>
              <a:rPr lang="en-US" err="1"/>
              <a:t>molut</a:t>
            </a:r>
            <a:r>
              <a:rPr lang="en-US"/>
              <a:t> </a:t>
            </a:r>
            <a:r>
              <a:rPr lang="en-US" err="1"/>
              <a:t>ped</a:t>
            </a:r>
            <a:r>
              <a:rPr lang="en-US"/>
              <a:t> </a:t>
            </a:r>
            <a:r>
              <a:rPr lang="en-US" err="1"/>
              <a:t>ea</a:t>
            </a:r>
            <a:r>
              <a:rPr lang="en-US"/>
              <a:t> bum </a:t>
            </a:r>
            <a:r>
              <a:rPr lang="en-US" err="1"/>
              <a:t>incto</a:t>
            </a:r>
            <a:r>
              <a:rPr lang="en-US"/>
              <a:t> intis </a:t>
            </a:r>
            <a:r>
              <a:rPr lang="en-US" err="1"/>
              <a:t>sandae</a:t>
            </a:r>
            <a:r>
              <a:rPr lang="en-US"/>
              <a:t> </a:t>
            </a:r>
            <a:r>
              <a:rPr lang="en-US" err="1"/>
              <a:t>nimus</a:t>
            </a:r>
            <a:r>
              <a:rPr lang="en-US"/>
              <a:t> </a:t>
            </a:r>
            <a:r>
              <a:rPr lang="en-US" err="1"/>
              <a:t>moluptat</a:t>
            </a:r>
            <a:r>
              <a:rPr lang="en-US"/>
              <a:t>. </a:t>
            </a:r>
          </a:p>
        </p:txBody>
      </p:sp>
      <p:sp>
        <p:nvSpPr>
          <p:cNvPr id="6" name="Content Placeholder 2"/>
          <p:cNvSpPr>
            <a:spLocks noGrp="1"/>
          </p:cNvSpPr>
          <p:nvPr>
            <p:ph sz="half" idx="11" hasCustomPrompt="1"/>
          </p:nvPr>
        </p:nvSpPr>
        <p:spPr>
          <a:xfrm>
            <a:off x="700902" y="2487169"/>
            <a:ext cx="3828288" cy="449995"/>
          </a:xfrm>
        </p:spPr>
        <p:txBody>
          <a:bodyPr>
            <a:noAutofit/>
          </a:bodyPr>
          <a:lstStyle>
            <a:lvl1pPr marL="0" indent="0">
              <a:buFontTx/>
              <a:buNone/>
              <a:defRPr b="1" baseline="0">
                <a:solidFill>
                  <a:schemeClr val="accent6"/>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a:t>Subhead 24pt Arial bold</a:t>
            </a:r>
          </a:p>
        </p:txBody>
      </p:sp>
      <p:sp>
        <p:nvSpPr>
          <p:cNvPr id="8" name="Content Placeholder 2"/>
          <p:cNvSpPr>
            <a:spLocks noGrp="1"/>
          </p:cNvSpPr>
          <p:nvPr>
            <p:ph sz="half" idx="12" hasCustomPrompt="1"/>
          </p:nvPr>
        </p:nvSpPr>
        <p:spPr>
          <a:xfrm>
            <a:off x="4629912" y="2487169"/>
            <a:ext cx="3828288" cy="449995"/>
          </a:xfrm>
        </p:spPr>
        <p:txBody>
          <a:bodyPr>
            <a:noAutofit/>
          </a:bodyPr>
          <a:lstStyle>
            <a:lvl1pPr marL="0" indent="0">
              <a:buFontTx/>
              <a:buNone/>
              <a:defRPr b="1" baseline="0">
                <a:solidFill>
                  <a:schemeClr val="accent6"/>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a:t>Subhead 24pt Arial bold</a:t>
            </a:r>
          </a:p>
        </p:txBody>
      </p:sp>
    </p:spTree>
    <p:extLst>
      <p:ext uri="{BB962C8B-B14F-4D97-AF65-F5344CB8AC3E}">
        <p14:creationId xmlns:p14="http://schemas.microsoft.com/office/powerpoint/2010/main" val="4290727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a:t>Headline 30pt</a:t>
            </a:r>
            <a:br>
              <a:rPr lang="en-US"/>
            </a:br>
            <a:r>
              <a:rPr lang="en-US"/>
              <a:t>Arial bold</a:t>
            </a:r>
          </a:p>
        </p:txBody>
      </p:sp>
      <p:sp>
        <p:nvSpPr>
          <p:cNvPr id="3" name="Content Placeholder 2"/>
          <p:cNvSpPr>
            <a:spLocks noGrp="1"/>
          </p:cNvSpPr>
          <p:nvPr>
            <p:ph idx="1" hasCustomPrompt="1"/>
          </p:nvPr>
        </p:nvSpPr>
        <p:spPr>
          <a:xfrm>
            <a:off x="685800" y="2487168"/>
            <a:ext cx="3810000" cy="4102318"/>
          </a:xfrm>
        </p:spPr>
        <p:txBody>
          <a:bodyPr>
            <a:noAutofit/>
          </a:bodyPr>
          <a:lstStyle>
            <a:lvl1pPr marL="0" indent="0">
              <a:buFontTx/>
              <a:buNone/>
              <a:defRPr baseline="0">
                <a:solidFill>
                  <a:schemeClr val="tx1"/>
                </a:solidFill>
              </a:defRPr>
            </a:lvl1pPr>
          </a:lstStyle>
          <a:p>
            <a:pPr lvl="0"/>
            <a:r>
              <a:rPr lang="en-US"/>
              <a:t>Intro copy 24pt Arial regular </a:t>
            </a:r>
            <a:r>
              <a:rPr lang="en-US" err="1"/>
              <a:t>pudam</a:t>
            </a:r>
            <a:r>
              <a:rPr lang="en-US"/>
              <a:t> </a:t>
            </a:r>
            <a:r>
              <a:rPr lang="en-US" err="1"/>
              <a:t>nonsecti</a:t>
            </a:r>
            <a:r>
              <a:rPr lang="en-US"/>
              <a:t> </a:t>
            </a:r>
            <a:r>
              <a:rPr lang="en-US" err="1"/>
              <a:t>nos</a:t>
            </a:r>
            <a:r>
              <a:rPr lang="en-US"/>
              <a:t> alit in </a:t>
            </a:r>
            <a:r>
              <a:rPr lang="en-US" err="1"/>
              <a:t>nos</a:t>
            </a:r>
            <a:r>
              <a:rPr lang="en-US"/>
              <a:t> et di </a:t>
            </a:r>
            <a:r>
              <a:rPr lang="en-US" err="1"/>
              <a:t>offictent</a:t>
            </a:r>
            <a:r>
              <a:rPr lang="en-US"/>
              <a:t> </a:t>
            </a:r>
            <a:r>
              <a:rPr lang="en-US" err="1"/>
              <a:t>Molo</a:t>
            </a:r>
            <a:r>
              <a:rPr lang="en-US"/>
              <a:t> </a:t>
            </a:r>
            <a:r>
              <a:rPr lang="en-US" err="1"/>
              <a:t>te</a:t>
            </a:r>
            <a:r>
              <a:rPr lang="en-US"/>
              <a:t> ever.</a:t>
            </a:r>
          </a:p>
          <a:p>
            <a:pPr lvl="0"/>
            <a:r>
              <a:rPr lang="en-US"/>
              <a:t>Um </a:t>
            </a:r>
            <a:r>
              <a:rPr lang="en-US" err="1"/>
              <a:t>nonese</a:t>
            </a:r>
            <a:r>
              <a:rPr lang="en-US"/>
              <a:t> </a:t>
            </a:r>
            <a:r>
              <a:rPr lang="en-US" err="1"/>
              <a:t>voluptatem</a:t>
            </a:r>
            <a:r>
              <a:rPr lang="en-US"/>
              <a:t> </a:t>
            </a:r>
            <a:r>
              <a:rPr lang="en-US" err="1"/>
              <a:t>ent</a:t>
            </a:r>
            <a:r>
              <a:rPr lang="en-US"/>
              <a:t> </a:t>
            </a:r>
            <a:r>
              <a:rPr lang="en-US" err="1"/>
              <a:t>molut</a:t>
            </a:r>
            <a:r>
              <a:rPr lang="en-US"/>
              <a:t> </a:t>
            </a:r>
            <a:r>
              <a:rPr lang="en-US" err="1"/>
              <a:t>ped</a:t>
            </a:r>
            <a:r>
              <a:rPr lang="en-US"/>
              <a:t> </a:t>
            </a:r>
            <a:r>
              <a:rPr lang="en-US" err="1"/>
              <a:t>ea</a:t>
            </a:r>
            <a:r>
              <a:rPr lang="en-US"/>
              <a:t> bum </a:t>
            </a:r>
            <a:r>
              <a:rPr lang="en-US" err="1"/>
              <a:t>incto</a:t>
            </a:r>
            <a:r>
              <a:rPr lang="en-US"/>
              <a:t> intis </a:t>
            </a:r>
            <a:r>
              <a:rPr lang="en-US" err="1"/>
              <a:t>sandae</a:t>
            </a:r>
            <a:r>
              <a:rPr lang="en-US"/>
              <a:t> </a:t>
            </a:r>
            <a:r>
              <a:rPr lang="en-US" err="1"/>
              <a:t>nimus</a:t>
            </a:r>
            <a:r>
              <a:rPr lang="en-US"/>
              <a:t> </a:t>
            </a:r>
            <a:r>
              <a:rPr lang="en-US" err="1"/>
              <a:t>moluptat</a:t>
            </a:r>
            <a:r>
              <a:rPr lang="en-US"/>
              <a:t>. </a:t>
            </a:r>
            <a:r>
              <a:rPr lang="en-US" err="1"/>
              <a:t>Itam</a:t>
            </a:r>
            <a:r>
              <a:rPr lang="en-US"/>
              <a:t>, </a:t>
            </a:r>
            <a:r>
              <a:rPr lang="en-US" err="1"/>
              <a:t>accusam</a:t>
            </a:r>
            <a:r>
              <a:rPr lang="en-US"/>
              <a:t> </a:t>
            </a:r>
            <a:r>
              <a:rPr lang="en-US" err="1"/>
              <a:t>lique</a:t>
            </a:r>
            <a:r>
              <a:rPr lang="en-US"/>
              <a:t> sit </a:t>
            </a:r>
            <a:r>
              <a:rPr lang="en-US" err="1"/>
              <a:t>idel</a:t>
            </a:r>
            <a:r>
              <a:rPr lang="en-US"/>
              <a:t>.</a:t>
            </a:r>
          </a:p>
        </p:txBody>
      </p:sp>
      <p:sp>
        <p:nvSpPr>
          <p:cNvPr id="7"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1200"/>
            </a:lvl1pPr>
          </a:lstStyle>
          <a:p>
            <a:r>
              <a:rPr lang="en-US"/>
              <a:t>Click icon to add chart</a:t>
            </a:r>
          </a:p>
        </p:txBody>
      </p:sp>
    </p:spTree>
    <p:extLst>
      <p:ext uri="{BB962C8B-B14F-4D97-AF65-F5344CB8AC3E}">
        <p14:creationId xmlns:p14="http://schemas.microsoft.com/office/powerpoint/2010/main" val="2375023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a:t>Headline 30pt</a:t>
            </a:r>
            <a:br>
              <a:rPr lang="en-US"/>
            </a:br>
            <a:r>
              <a:rPr lang="en-US"/>
              <a:t>Arial bold</a:t>
            </a:r>
          </a:p>
        </p:txBody>
      </p:sp>
      <p:sp>
        <p:nvSpPr>
          <p:cNvPr id="7"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1200"/>
            </a:lvl1pPr>
          </a:lstStyle>
          <a:p>
            <a:r>
              <a:rPr lang="en-US"/>
              <a:t>Click icon to add chart</a:t>
            </a:r>
          </a:p>
        </p:txBody>
      </p:sp>
      <p:sp>
        <p:nvSpPr>
          <p:cNvPr id="6" name="Content Placeholder 2"/>
          <p:cNvSpPr>
            <a:spLocks noGrp="1"/>
          </p:cNvSpPr>
          <p:nvPr>
            <p:ph idx="1" hasCustomPrompt="1"/>
          </p:nvPr>
        </p:nvSpPr>
        <p:spPr>
          <a:xfrm>
            <a:off x="685800" y="2487168"/>
            <a:ext cx="3810000" cy="4104132"/>
          </a:xfrm>
        </p:spPr>
        <p:txBody>
          <a:bodyPr>
            <a:noAutofit/>
          </a:bodyPr>
          <a:lstStyle>
            <a:lvl1pPr marL="238125" indent="-238125">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a:t>Bullet copy 24pt Arial.</a:t>
            </a:r>
          </a:p>
          <a:p>
            <a:pPr lvl="1"/>
            <a:r>
              <a:rPr lang="en-US"/>
              <a:t>Nos alit in </a:t>
            </a:r>
            <a:r>
              <a:rPr lang="en-US" err="1"/>
              <a:t>nos</a:t>
            </a:r>
            <a:r>
              <a:rPr lang="en-US"/>
              <a:t> et di </a:t>
            </a:r>
            <a:r>
              <a:rPr lang="en-US" err="1"/>
              <a:t>offictent</a:t>
            </a:r>
            <a:r>
              <a:rPr lang="en-US"/>
              <a:t> </a:t>
            </a:r>
            <a:r>
              <a:rPr lang="en-US" err="1"/>
              <a:t>molo</a:t>
            </a:r>
            <a:r>
              <a:rPr lang="en-US"/>
              <a:t> </a:t>
            </a:r>
            <a:r>
              <a:rPr lang="en-US" err="1"/>
              <a:t>te</a:t>
            </a:r>
            <a:r>
              <a:rPr lang="en-US"/>
              <a:t> </a:t>
            </a:r>
            <a:r>
              <a:rPr lang="en-US" err="1"/>
              <a:t>everum</a:t>
            </a:r>
            <a:r>
              <a:rPr lang="en-US"/>
              <a:t>.</a:t>
            </a:r>
          </a:p>
          <a:p>
            <a:pPr lvl="2"/>
            <a:r>
              <a:rPr lang="en-US"/>
              <a:t>Et quam, cup et </a:t>
            </a:r>
            <a:r>
              <a:rPr lang="en-US" err="1"/>
              <a:t>ra</a:t>
            </a:r>
            <a:r>
              <a:rPr lang="en-US"/>
              <a:t> </a:t>
            </a:r>
            <a:r>
              <a:rPr lang="en-US" err="1"/>
              <a:t>peleceped</a:t>
            </a:r>
            <a:r>
              <a:rPr lang="en-US"/>
              <a:t> </a:t>
            </a:r>
            <a:r>
              <a:rPr lang="en-US" err="1"/>
              <a:t>magnat</a:t>
            </a:r>
            <a:r>
              <a:rPr lang="en-US"/>
              <a:t>.</a:t>
            </a:r>
          </a:p>
        </p:txBody>
      </p:sp>
    </p:spTree>
    <p:extLst>
      <p:ext uri="{BB962C8B-B14F-4D97-AF65-F5344CB8AC3E}">
        <p14:creationId xmlns:p14="http://schemas.microsoft.com/office/powerpoint/2010/main" val="45224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a:t>Headline 30pt</a:t>
            </a:r>
            <a:br>
              <a:rPr lang="en-US"/>
            </a:br>
            <a:r>
              <a:rPr lang="en-US"/>
              <a:t>Arial bold</a:t>
            </a:r>
          </a:p>
        </p:txBody>
      </p:sp>
      <p:sp>
        <p:nvSpPr>
          <p:cNvPr id="3" name="Content Placeholder 2"/>
          <p:cNvSpPr>
            <a:spLocks noGrp="1"/>
          </p:cNvSpPr>
          <p:nvPr>
            <p:ph sz="half" idx="1" hasCustomPrompt="1"/>
          </p:nvPr>
        </p:nvSpPr>
        <p:spPr>
          <a:xfrm>
            <a:off x="667512" y="2487169"/>
            <a:ext cx="7790688" cy="941832"/>
          </a:xfrm>
        </p:spPr>
        <p:txBody>
          <a:bodyPr>
            <a:noAutofit/>
          </a:bodyPr>
          <a:lstStyle>
            <a:lvl1pPr marL="0" indent="0">
              <a:buFontTx/>
              <a:buNone/>
              <a:defRPr b="1" baseline="0">
                <a:solidFill>
                  <a:schemeClr val="accent6"/>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a:t>Intro copy 24pt Arial bold </a:t>
            </a:r>
            <a:r>
              <a:rPr lang="en-US" err="1"/>
              <a:t>pudam</a:t>
            </a:r>
            <a:r>
              <a:rPr lang="en-US"/>
              <a:t> </a:t>
            </a:r>
            <a:r>
              <a:rPr lang="en-US" err="1"/>
              <a:t>nonsecti</a:t>
            </a:r>
            <a:r>
              <a:rPr lang="en-US"/>
              <a:t> </a:t>
            </a:r>
            <a:r>
              <a:rPr lang="en-US" err="1"/>
              <a:t>nos</a:t>
            </a:r>
            <a:r>
              <a:rPr lang="en-US"/>
              <a:t> alit in </a:t>
            </a:r>
            <a:r>
              <a:rPr lang="en-US" err="1"/>
              <a:t>nos</a:t>
            </a:r>
            <a:r>
              <a:rPr lang="en-US"/>
              <a:t> et di </a:t>
            </a:r>
            <a:r>
              <a:rPr lang="en-US" err="1"/>
              <a:t>offictent</a:t>
            </a:r>
            <a:r>
              <a:rPr lang="en-US"/>
              <a:t> </a:t>
            </a:r>
            <a:r>
              <a:rPr lang="en-US" err="1"/>
              <a:t>Molo</a:t>
            </a:r>
            <a:r>
              <a:rPr lang="en-US"/>
              <a:t> </a:t>
            </a:r>
            <a:r>
              <a:rPr lang="en-US" err="1"/>
              <a:t>te</a:t>
            </a:r>
            <a:r>
              <a:rPr lang="en-US"/>
              <a:t> (optional).</a:t>
            </a:r>
          </a:p>
        </p:txBody>
      </p:sp>
      <p:sp>
        <p:nvSpPr>
          <p:cNvPr id="4" name="Content Placeholder 3"/>
          <p:cNvSpPr>
            <a:spLocks noGrp="1"/>
          </p:cNvSpPr>
          <p:nvPr>
            <p:ph sz="half" idx="2" hasCustomPrompt="1"/>
          </p:nvPr>
        </p:nvSpPr>
        <p:spPr>
          <a:xfrm>
            <a:off x="685800" y="3593592"/>
            <a:ext cx="25146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Text 20pt Arial </a:t>
            </a:r>
            <a:r>
              <a:rPr lang="en-US" err="1"/>
              <a:t>pud</a:t>
            </a:r>
            <a:r>
              <a:rPr lang="en-US"/>
              <a:t> </a:t>
            </a:r>
            <a:r>
              <a:rPr lang="en-US" err="1"/>
              <a:t>amer</a:t>
            </a:r>
            <a:r>
              <a:rPr lang="en-US"/>
              <a:t> non section lorem.</a:t>
            </a:r>
          </a:p>
        </p:txBody>
      </p:sp>
      <p:sp>
        <p:nvSpPr>
          <p:cNvPr id="8"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6" name="Content Placeholder 3"/>
          <p:cNvSpPr>
            <a:spLocks noGrp="1"/>
          </p:cNvSpPr>
          <p:nvPr>
            <p:ph sz="half" idx="10" hasCustomPrompt="1"/>
          </p:nvPr>
        </p:nvSpPr>
        <p:spPr>
          <a:xfrm>
            <a:off x="3276600" y="3593592"/>
            <a:ext cx="25146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Text 20pt Arial </a:t>
            </a:r>
            <a:r>
              <a:rPr lang="en-US" err="1"/>
              <a:t>pud</a:t>
            </a:r>
            <a:r>
              <a:rPr lang="en-US"/>
              <a:t> </a:t>
            </a:r>
            <a:r>
              <a:rPr lang="en-US" err="1"/>
              <a:t>amer</a:t>
            </a:r>
            <a:r>
              <a:rPr lang="en-US"/>
              <a:t> non section lorem.</a:t>
            </a:r>
          </a:p>
        </p:txBody>
      </p:sp>
      <p:sp>
        <p:nvSpPr>
          <p:cNvPr id="7" name="Content Placeholder 3"/>
          <p:cNvSpPr>
            <a:spLocks noGrp="1"/>
          </p:cNvSpPr>
          <p:nvPr>
            <p:ph sz="half" idx="11" hasCustomPrompt="1"/>
          </p:nvPr>
        </p:nvSpPr>
        <p:spPr>
          <a:xfrm>
            <a:off x="5905500" y="3593592"/>
            <a:ext cx="25146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Text 20pt Arial </a:t>
            </a:r>
            <a:r>
              <a:rPr lang="en-US" err="1"/>
              <a:t>pud</a:t>
            </a:r>
            <a:r>
              <a:rPr lang="en-US"/>
              <a:t> </a:t>
            </a:r>
            <a:r>
              <a:rPr lang="en-US" err="1"/>
              <a:t>amer</a:t>
            </a:r>
            <a:r>
              <a:rPr lang="en-US"/>
              <a:t> non section lorem.</a:t>
            </a:r>
          </a:p>
        </p:txBody>
      </p:sp>
    </p:spTree>
    <p:extLst>
      <p:ext uri="{BB962C8B-B14F-4D97-AF65-F5344CB8AC3E}">
        <p14:creationId xmlns:p14="http://schemas.microsoft.com/office/powerpoint/2010/main" val="411612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1499616"/>
            <a:ext cx="3690257" cy="932688"/>
          </a:xfrm>
        </p:spPr>
        <p:txBody>
          <a:bodyPr anchor="t">
            <a:noAutofit/>
          </a:bodyPr>
          <a:lstStyle>
            <a:lvl1pPr algn="l">
              <a:lnSpc>
                <a:spcPts val="3300"/>
              </a:lnSpc>
              <a:defRPr sz="3200"/>
            </a:lvl1pPr>
          </a:lstStyle>
          <a:p>
            <a:r>
              <a:rPr lang="en-US"/>
              <a:t>Headline 32pt</a:t>
            </a:r>
            <a:br>
              <a:rPr lang="en-US"/>
            </a:br>
            <a:r>
              <a:rPr lang="en-US"/>
              <a:t>Arial bold</a:t>
            </a:r>
          </a:p>
        </p:txBody>
      </p:sp>
      <p:sp>
        <p:nvSpPr>
          <p:cNvPr id="3" name="Subtitle 2"/>
          <p:cNvSpPr>
            <a:spLocks noGrp="1"/>
          </p:cNvSpPr>
          <p:nvPr>
            <p:ph type="subTitle" idx="1" hasCustomPrompt="1"/>
          </p:nvPr>
        </p:nvSpPr>
        <p:spPr>
          <a:xfrm>
            <a:off x="685800" y="2560320"/>
            <a:ext cx="3690256" cy="576072"/>
          </a:xfrm>
        </p:spPr>
        <p:txBody>
          <a:bodyPr>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a:t>Kicker 20pt Arial </a:t>
            </a:r>
          </a:p>
          <a:p>
            <a:br>
              <a:rPr lang="en-US"/>
            </a:br>
            <a:endParaRPr lang="en-US"/>
          </a:p>
        </p:txBody>
      </p:sp>
      <p:sp>
        <p:nvSpPr>
          <p:cNvPr id="8" name="Content Placeholder 7"/>
          <p:cNvSpPr>
            <a:spLocks noGrp="1"/>
          </p:cNvSpPr>
          <p:nvPr>
            <p:ph sz="quarter" idx="10" hasCustomPrompt="1"/>
          </p:nvPr>
        </p:nvSpPr>
        <p:spPr>
          <a:xfrm>
            <a:off x="691841" y="3758184"/>
            <a:ext cx="3684551"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Presenter Name 14pt Arial bold</a:t>
            </a:r>
          </a:p>
        </p:txBody>
      </p:sp>
      <p:sp>
        <p:nvSpPr>
          <p:cNvPr id="10" name="Text Placeholder 9"/>
          <p:cNvSpPr>
            <a:spLocks noGrp="1"/>
          </p:cNvSpPr>
          <p:nvPr>
            <p:ph type="body" sz="quarter" idx="11" hasCustomPrompt="1"/>
          </p:nvPr>
        </p:nvSpPr>
        <p:spPr>
          <a:xfrm>
            <a:off x="691842" y="3986784"/>
            <a:ext cx="3684550"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nn-NO"/>
              <a:t>Title 14pt Arial</a:t>
            </a:r>
          </a:p>
        </p:txBody>
      </p:sp>
      <p:sp>
        <p:nvSpPr>
          <p:cNvPr id="12" name="Content Placeholder 11"/>
          <p:cNvSpPr>
            <a:spLocks noGrp="1"/>
          </p:cNvSpPr>
          <p:nvPr>
            <p:ph sz="quarter" idx="12" hasCustomPrompt="1"/>
          </p:nvPr>
        </p:nvSpPr>
        <p:spPr>
          <a:xfrm>
            <a:off x="691842" y="4279392"/>
            <a:ext cx="3684214"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a:t>Presenter Name 14pt Arial bold</a:t>
            </a:r>
          </a:p>
        </p:txBody>
      </p:sp>
      <p:sp>
        <p:nvSpPr>
          <p:cNvPr id="14" name="Text Placeholder 13"/>
          <p:cNvSpPr>
            <a:spLocks noGrp="1"/>
          </p:cNvSpPr>
          <p:nvPr>
            <p:ph type="body" sz="quarter" idx="13" hasCustomPrompt="1"/>
          </p:nvPr>
        </p:nvSpPr>
        <p:spPr>
          <a:xfrm>
            <a:off x="691842" y="4498848"/>
            <a:ext cx="3684214"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nn-NO"/>
              <a:t>Title 14pt Arial</a:t>
            </a:r>
          </a:p>
        </p:txBody>
      </p:sp>
      <p:sp>
        <p:nvSpPr>
          <p:cNvPr id="16" name="Content Placeholder 15"/>
          <p:cNvSpPr>
            <a:spLocks noGrp="1"/>
          </p:cNvSpPr>
          <p:nvPr>
            <p:ph sz="quarter" idx="14" hasCustomPrompt="1"/>
          </p:nvPr>
        </p:nvSpPr>
        <p:spPr>
          <a:xfrm>
            <a:off x="691842" y="4782312"/>
            <a:ext cx="3684214" cy="228600"/>
          </a:xfrm>
        </p:spPr>
        <p:txBody>
          <a:bodyPr>
            <a:noAutofit/>
          </a:bodyPr>
          <a:lstStyle>
            <a:lvl1pPr marL="0" indent="0">
              <a:lnSpc>
                <a:spcPts val="1600"/>
              </a:lnSpc>
              <a:buFontTx/>
              <a:buNone/>
              <a:defRPr sz="1400" b="1" baseline="0">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a:t>Presenter Name 14pt Arial bold</a:t>
            </a:r>
          </a:p>
        </p:txBody>
      </p:sp>
      <p:sp>
        <p:nvSpPr>
          <p:cNvPr id="18" name="Text Placeholder 17"/>
          <p:cNvSpPr>
            <a:spLocks noGrp="1"/>
          </p:cNvSpPr>
          <p:nvPr>
            <p:ph type="body" sz="quarter" idx="15" hasCustomPrompt="1"/>
          </p:nvPr>
        </p:nvSpPr>
        <p:spPr>
          <a:xfrm>
            <a:off x="691842" y="5010912"/>
            <a:ext cx="3684214"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nn-NO"/>
              <a:t>Title 14pt Arial</a:t>
            </a:r>
          </a:p>
        </p:txBody>
      </p:sp>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1000"/>
              </a:lnSpc>
              <a:spcBef>
                <a:spcPts val="0"/>
              </a:spcBef>
              <a:buFontTx/>
              <a:buNone/>
              <a:defRPr sz="800" b="1" cap="all"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a:t>Click to add date</a:t>
            </a:r>
          </a:p>
        </p:txBody>
      </p:sp>
      <p:sp>
        <p:nvSpPr>
          <p:cNvPr id="5" name="Picture Placeholder 4"/>
          <p:cNvSpPr>
            <a:spLocks noGrp="1"/>
          </p:cNvSpPr>
          <p:nvPr>
            <p:ph type="pic" sz="quarter" idx="17"/>
          </p:nvPr>
        </p:nvSpPr>
        <p:spPr>
          <a:xfrm>
            <a:off x="4617720" y="0"/>
            <a:ext cx="4526280" cy="6858000"/>
          </a:xfrm>
          <a:solidFill>
            <a:schemeClr val="bg1">
              <a:lumMod val="95000"/>
            </a:schemeClr>
          </a:solidFill>
        </p:spPr>
        <p:txBody>
          <a:bodyPr anchor="ctr">
            <a:normAutofit/>
          </a:bodyPr>
          <a:lstStyle>
            <a:lvl1pPr marL="0" indent="0">
              <a:buFontTx/>
              <a:buNone/>
              <a:defRPr sz="1200"/>
            </a:lvl1pPr>
          </a:lstStyle>
          <a:p>
            <a:r>
              <a:rPr lang="en-US"/>
              <a:t>Click icon to add picture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66" y="456797"/>
            <a:ext cx="1633451" cy="378229"/>
          </a:xfrm>
          <a:prstGeom prst="rect">
            <a:avLst/>
          </a:prstGeom>
        </p:spPr>
      </p:pic>
    </p:spTree>
    <p:extLst>
      <p:ext uri="{BB962C8B-B14F-4D97-AF65-F5344CB8AC3E}">
        <p14:creationId xmlns:p14="http://schemas.microsoft.com/office/powerpoint/2010/main" val="3435995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799" y="1408176"/>
            <a:ext cx="8153401" cy="960120"/>
          </a:xfrm>
        </p:spPr>
        <p:txBody>
          <a:bodyPr>
            <a:noAutofit/>
          </a:bodyPr>
          <a:lstStyle>
            <a:lvl1pPr>
              <a:defRPr/>
            </a:lvl1pPr>
          </a:lstStyle>
          <a:p>
            <a:r>
              <a:rPr lang="en-US"/>
              <a:t>Headline 30pt Arial bold to accommodate longer headlines</a:t>
            </a:r>
          </a:p>
        </p:txBody>
      </p:sp>
      <p:sp>
        <p:nvSpPr>
          <p:cNvPr id="3" name="Content Placeholder 2"/>
          <p:cNvSpPr>
            <a:spLocks noGrp="1"/>
          </p:cNvSpPr>
          <p:nvPr>
            <p:ph idx="1" hasCustomPrompt="1"/>
          </p:nvPr>
        </p:nvSpPr>
        <p:spPr>
          <a:xfrm>
            <a:off x="685800" y="2487167"/>
            <a:ext cx="3810000" cy="4142231"/>
          </a:xfrm>
        </p:spPr>
        <p:txBody>
          <a:bodyPr>
            <a:noAutofit/>
          </a:bodyPr>
          <a:lstStyle>
            <a:lvl1pPr marL="0" indent="0">
              <a:lnSpc>
                <a:spcPts val="2200"/>
              </a:lnSpc>
              <a:buFontTx/>
              <a:buNone/>
              <a:defRPr sz="2000" baseline="0">
                <a:solidFill>
                  <a:schemeClr val="tx1"/>
                </a:solidFill>
              </a:defRPr>
            </a:lvl1pPr>
          </a:lstStyle>
          <a:p>
            <a:pPr lvl="0"/>
            <a:r>
              <a:rPr lang="en-US"/>
              <a:t>Intro copy 20pt Arial and </a:t>
            </a:r>
            <a:r>
              <a:rPr lang="en-US" err="1"/>
              <a:t>regurlar</a:t>
            </a:r>
            <a:r>
              <a:rPr lang="en-US"/>
              <a:t> </a:t>
            </a:r>
            <a:r>
              <a:rPr lang="en-US" err="1"/>
              <a:t>pudam</a:t>
            </a:r>
            <a:r>
              <a:rPr lang="en-US"/>
              <a:t> </a:t>
            </a:r>
            <a:r>
              <a:rPr lang="en-US" err="1"/>
              <a:t>nonsecti</a:t>
            </a:r>
            <a:r>
              <a:rPr lang="en-US"/>
              <a:t> </a:t>
            </a:r>
            <a:r>
              <a:rPr lang="en-US" err="1"/>
              <a:t>nos</a:t>
            </a:r>
            <a:r>
              <a:rPr lang="en-US"/>
              <a:t> alit in </a:t>
            </a:r>
            <a:r>
              <a:rPr lang="en-US" err="1"/>
              <a:t>nos</a:t>
            </a:r>
            <a:r>
              <a:rPr lang="en-US"/>
              <a:t> et di </a:t>
            </a:r>
            <a:r>
              <a:rPr lang="en-US" err="1"/>
              <a:t>offictent</a:t>
            </a:r>
            <a:r>
              <a:rPr lang="en-US"/>
              <a:t> </a:t>
            </a:r>
            <a:r>
              <a:rPr lang="en-US" err="1"/>
              <a:t>Molo</a:t>
            </a:r>
            <a:r>
              <a:rPr lang="en-US"/>
              <a:t> </a:t>
            </a:r>
            <a:r>
              <a:rPr lang="en-US" err="1"/>
              <a:t>te</a:t>
            </a:r>
            <a:r>
              <a:rPr lang="en-US"/>
              <a:t> ever.</a:t>
            </a:r>
          </a:p>
          <a:p>
            <a:pPr lvl="0"/>
            <a:r>
              <a:rPr lang="en-US"/>
              <a:t>Um </a:t>
            </a:r>
            <a:r>
              <a:rPr lang="en-US" err="1"/>
              <a:t>nonese</a:t>
            </a:r>
            <a:r>
              <a:rPr lang="en-US"/>
              <a:t> </a:t>
            </a:r>
            <a:r>
              <a:rPr lang="en-US" err="1"/>
              <a:t>voluptatem</a:t>
            </a:r>
            <a:r>
              <a:rPr lang="en-US"/>
              <a:t> </a:t>
            </a:r>
            <a:r>
              <a:rPr lang="en-US" err="1"/>
              <a:t>ent</a:t>
            </a:r>
            <a:r>
              <a:rPr lang="en-US"/>
              <a:t> </a:t>
            </a:r>
            <a:r>
              <a:rPr lang="en-US" err="1"/>
              <a:t>molut</a:t>
            </a:r>
            <a:r>
              <a:rPr lang="en-US"/>
              <a:t> </a:t>
            </a:r>
            <a:r>
              <a:rPr lang="en-US" err="1"/>
              <a:t>ped</a:t>
            </a:r>
            <a:r>
              <a:rPr lang="en-US"/>
              <a:t> </a:t>
            </a:r>
            <a:r>
              <a:rPr lang="en-US" err="1"/>
              <a:t>ea</a:t>
            </a:r>
            <a:r>
              <a:rPr lang="en-US"/>
              <a:t> bum </a:t>
            </a:r>
            <a:r>
              <a:rPr lang="en-US" err="1"/>
              <a:t>incto</a:t>
            </a:r>
            <a:r>
              <a:rPr lang="en-US"/>
              <a:t> intis </a:t>
            </a:r>
            <a:r>
              <a:rPr lang="en-US" err="1"/>
              <a:t>sandae</a:t>
            </a:r>
            <a:r>
              <a:rPr lang="en-US"/>
              <a:t> </a:t>
            </a:r>
            <a:r>
              <a:rPr lang="en-US" err="1"/>
              <a:t>nimus</a:t>
            </a:r>
            <a:r>
              <a:rPr lang="en-US"/>
              <a:t> </a:t>
            </a:r>
            <a:r>
              <a:rPr lang="en-US" err="1"/>
              <a:t>moluptat</a:t>
            </a:r>
            <a:r>
              <a:rPr lang="en-US"/>
              <a:t>. </a:t>
            </a:r>
            <a:r>
              <a:rPr lang="en-US" err="1"/>
              <a:t>Itam</a:t>
            </a:r>
            <a:r>
              <a:rPr lang="en-US"/>
              <a:t>, </a:t>
            </a:r>
            <a:r>
              <a:rPr lang="en-US" err="1"/>
              <a:t>accusam</a:t>
            </a:r>
            <a:r>
              <a:rPr lang="en-US"/>
              <a:t> </a:t>
            </a:r>
            <a:r>
              <a:rPr lang="en-US" err="1"/>
              <a:t>lique</a:t>
            </a:r>
            <a:r>
              <a:rPr lang="en-US"/>
              <a:t> sit </a:t>
            </a:r>
            <a:r>
              <a:rPr lang="en-US" err="1"/>
              <a:t>idel</a:t>
            </a:r>
            <a:r>
              <a:rPr lang="en-US"/>
              <a:t>.</a:t>
            </a:r>
          </a:p>
        </p:txBody>
      </p:sp>
      <p:sp>
        <p:nvSpPr>
          <p:cNvPr id="7"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6" name="Picture Placeholder 5"/>
          <p:cNvSpPr>
            <a:spLocks noGrp="1"/>
          </p:cNvSpPr>
          <p:nvPr>
            <p:ph type="pic" sz="quarter" idx="10"/>
          </p:nvPr>
        </p:nvSpPr>
        <p:spPr>
          <a:xfrm>
            <a:off x="4610100" y="2496456"/>
            <a:ext cx="4229100" cy="4132943"/>
          </a:xfrm>
        </p:spPr>
        <p:txBody>
          <a:bodyPr anchor="ctr">
            <a:normAutofit/>
          </a:bodyPr>
          <a:lstStyle>
            <a:lvl1pPr marL="0" indent="0">
              <a:buFontTx/>
              <a:buNone/>
              <a:defRPr sz="1200"/>
            </a:lvl1pPr>
          </a:lstStyle>
          <a:p>
            <a:r>
              <a:rPr lang="en-US"/>
              <a:t>Click icon to add picture</a:t>
            </a:r>
          </a:p>
        </p:txBody>
      </p:sp>
    </p:spTree>
    <p:extLst>
      <p:ext uri="{BB962C8B-B14F-4D97-AF65-F5344CB8AC3E}">
        <p14:creationId xmlns:p14="http://schemas.microsoft.com/office/powerpoint/2010/main" val="1163535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799" y="1408176"/>
            <a:ext cx="8153401" cy="960120"/>
          </a:xfrm>
        </p:spPr>
        <p:txBody>
          <a:bodyPr>
            <a:noAutofit/>
          </a:bodyPr>
          <a:lstStyle>
            <a:lvl1pPr>
              <a:defRPr/>
            </a:lvl1pPr>
          </a:lstStyle>
          <a:p>
            <a:r>
              <a:rPr lang="en-US"/>
              <a:t>Headline 30pt Arial bold to accommodate longer headlines</a:t>
            </a:r>
          </a:p>
        </p:txBody>
      </p:sp>
      <p:sp>
        <p:nvSpPr>
          <p:cNvPr id="7"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6" name="Picture Placeholder 5"/>
          <p:cNvSpPr>
            <a:spLocks noGrp="1"/>
          </p:cNvSpPr>
          <p:nvPr>
            <p:ph type="pic" sz="quarter" idx="10"/>
          </p:nvPr>
        </p:nvSpPr>
        <p:spPr>
          <a:xfrm>
            <a:off x="4610100" y="2496456"/>
            <a:ext cx="4229100" cy="4132943"/>
          </a:xfrm>
        </p:spPr>
        <p:txBody>
          <a:bodyPr anchor="ctr">
            <a:normAutofit/>
          </a:bodyPr>
          <a:lstStyle>
            <a:lvl1pPr marL="0" indent="0">
              <a:buFontTx/>
              <a:buNone/>
              <a:defRPr sz="1200"/>
            </a:lvl1pPr>
          </a:lstStyle>
          <a:p>
            <a:r>
              <a:rPr lang="en-US"/>
              <a:t>Click icon to add picture</a:t>
            </a:r>
          </a:p>
        </p:txBody>
      </p:sp>
      <p:sp>
        <p:nvSpPr>
          <p:cNvPr id="8" name="Content Placeholder 2"/>
          <p:cNvSpPr>
            <a:spLocks noGrp="1"/>
          </p:cNvSpPr>
          <p:nvPr>
            <p:ph idx="1" hasCustomPrompt="1"/>
          </p:nvPr>
        </p:nvSpPr>
        <p:spPr>
          <a:xfrm>
            <a:off x="685800" y="2487168"/>
            <a:ext cx="3810000" cy="4104132"/>
          </a:xfrm>
        </p:spPr>
        <p:txBody>
          <a:bodyPr>
            <a:noAutofit/>
          </a:bodyPr>
          <a:lstStyle>
            <a:lvl1pPr marL="238125" indent="-238125">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a:t>Bullet copy 20pt Arial.</a:t>
            </a:r>
          </a:p>
          <a:p>
            <a:pPr lvl="1"/>
            <a:r>
              <a:rPr lang="en-US"/>
              <a:t>Nos alit in </a:t>
            </a:r>
            <a:r>
              <a:rPr lang="en-US" err="1"/>
              <a:t>nos</a:t>
            </a:r>
            <a:r>
              <a:rPr lang="en-US"/>
              <a:t> et di </a:t>
            </a:r>
            <a:r>
              <a:rPr lang="en-US" err="1"/>
              <a:t>offictent</a:t>
            </a:r>
            <a:r>
              <a:rPr lang="en-US"/>
              <a:t> </a:t>
            </a:r>
            <a:r>
              <a:rPr lang="en-US" err="1"/>
              <a:t>molo</a:t>
            </a:r>
            <a:r>
              <a:rPr lang="en-US"/>
              <a:t> </a:t>
            </a:r>
            <a:r>
              <a:rPr lang="en-US" err="1"/>
              <a:t>te</a:t>
            </a:r>
            <a:r>
              <a:rPr lang="en-US"/>
              <a:t> </a:t>
            </a:r>
            <a:r>
              <a:rPr lang="en-US" err="1"/>
              <a:t>everum</a:t>
            </a:r>
            <a:r>
              <a:rPr lang="en-US"/>
              <a:t>.</a:t>
            </a:r>
          </a:p>
          <a:p>
            <a:pPr lvl="2"/>
            <a:r>
              <a:rPr lang="en-US"/>
              <a:t>Et quam, cup et </a:t>
            </a:r>
            <a:r>
              <a:rPr lang="en-US" err="1"/>
              <a:t>ra</a:t>
            </a:r>
            <a:r>
              <a:rPr lang="en-US"/>
              <a:t> </a:t>
            </a:r>
            <a:r>
              <a:rPr lang="en-US" err="1"/>
              <a:t>peleceped</a:t>
            </a:r>
            <a:r>
              <a:rPr lang="en-US"/>
              <a:t> </a:t>
            </a:r>
            <a:r>
              <a:rPr lang="en-US" err="1"/>
              <a:t>magnat</a:t>
            </a:r>
            <a:r>
              <a:rPr lang="en-US"/>
              <a:t>.</a:t>
            </a:r>
          </a:p>
        </p:txBody>
      </p:sp>
    </p:spTree>
    <p:extLst>
      <p:ext uri="{BB962C8B-B14F-4D97-AF65-F5344CB8AC3E}">
        <p14:creationId xmlns:p14="http://schemas.microsoft.com/office/powerpoint/2010/main" val="886010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3000"/>
            </a:lvl1pPr>
          </a:lstStyle>
          <a:p>
            <a:r>
              <a:rPr lang="en-US"/>
              <a:t>Headline 30pt</a:t>
            </a:r>
            <a:br>
              <a:rPr lang="en-US"/>
            </a:br>
            <a:r>
              <a:rPr lang="en-US"/>
              <a:t>Arial bold</a:t>
            </a:r>
          </a:p>
        </p:txBody>
      </p:sp>
      <p:sp>
        <p:nvSpPr>
          <p:cNvPr id="3" name="Content Placeholder 2"/>
          <p:cNvSpPr>
            <a:spLocks noGrp="1"/>
          </p:cNvSpPr>
          <p:nvPr>
            <p:ph idx="1" hasCustomPrompt="1"/>
          </p:nvPr>
        </p:nvSpPr>
        <p:spPr>
          <a:xfrm>
            <a:off x="685800" y="2487168"/>
            <a:ext cx="3810000" cy="3913632"/>
          </a:xfrm>
        </p:spPr>
        <p:txBody>
          <a:bodyPr>
            <a:noAutofit/>
          </a:bodyPr>
          <a:lstStyle>
            <a:lvl1pPr marL="0" indent="0">
              <a:lnSpc>
                <a:spcPts val="2200"/>
              </a:lnSpc>
              <a:buFontTx/>
              <a:buNone/>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err="1"/>
              <a:t>Text</a:t>
            </a:r>
            <a:r>
              <a:rPr lang="fr-FR"/>
              <a:t>  20pt Arial </a:t>
            </a:r>
            <a:r>
              <a:rPr lang="fr-FR" err="1"/>
              <a:t>regular</a:t>
            </a:r>
            <a:r>
              <a:rPr lang="fr-FR"/>
              <a:t> </a:t>
            </a:r>
            <a:r>
              <a:rPr lang="fr-FR" err="1"/>
              <a:t>pud</a:t>
            </a:r>
            <a:r>
              <a:rPr lang="fr-FR"/>
              <a:t> amer non section </a:t>
            </a:r>
            <a:r>
              <a:rPr lang="fr-FR" err="1"/>
              <a:t>lorem</a:t>
            </a:r>
            <a:r>
              <a:rPr lang="fr-FR"/>
              <a:t>.</a:t>
            </a:r>
          </a:p>
        </p:txBody>
      </p:sp>
      <p:sp>
        <p:nvSpPr>
          <p:cNvPr id="8"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5" name="Chart Placeholder 4"/>
          <p:cNvSpPr>
            <a:spLocks noGrp="1"/>
          </p:cNvSpPr>
          <p:nvPr>
            <p:ph type="chart" sz="quarter" idx="10"/>
          </p:nvPr>
        </p:nvSpPr>
        <p:spPr>
          <a:xfrm>
            <a:off x="4617720" y="1408176"/>
            <a:ext cx="4297680" cy="2514600"/>
          </a:xfrm>
        </p:spPr>
        <p:txBody>
          <a:bodyPr anchor="ctr">
            <a:normAutofit/>
          </a:bodyPr>
          <a:lstStyle>
            <a:lvl1pPr marL="0" indent="0">
              <a:buFontTx/>
              <a:buNone/>
              <a:defRPr sz="1200"/>
            </a:lvl1pPr>
          </a:lstStyle>
          <a:p>
            <a:r>
              <a:rPr lang="en-US"/>
              <a:t>Click icon to add chart</a:t>
            </a:r>
          </a:p>
        </p:txBody>
      </p:sp>
      <p:sp>
        <p:nvSpPr>
          <p:cNvPr id="11" name="Chart Placeholder 4"/>
          <p:cNvSpPr>
            <a:spLocks noGrp="1"/>
          </p:cNvSpPr>
          <p:nvPr>
            <p:ph type="chart" sz="quarter" idx="11"/>
          </p:nvPr>
        </p:nvSpPr>
        <p:spPr>
          <a:xfrm>
            <a:off x="4617720" y="3913632"/>
            <a:ext cx="4297680" cy="2514600"/>
          </a:xfrm>
        </p:spPr>
        <p:txBody>
          <a:bodyPr anchor="ctr">
            <a:normAutofit/>
          </a:bodyPr>
          <a:lstStyle>
            <a:lvl1pPr marL="0" indent="0">
              <a:buFontTx/>
              <a:buNone/>
              <a:defRPr sz="1200"/>
            </a:lvl1pPr>
          </a:lstStyle>
          <a:p>
            <a:r>
              <a:rPr lang="en-US"/>
              <a:t>Click icon to add chart</a:t>
            </a:r>
          </a:p>
        </p:txBody>
      </p:sp>
    </p:spTree>
    <p:extLst>
      <p:ext uri="{BB962C8B-B14F-4D97-AF65-F5344CB8AC3E}">
        <p14:creationId xmlns:p14="http://schemas.microsoft.com/office/powerpoint/2010/main" val="131452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3000"/>
            </a:lvl1pPr>
          </a:lstStyle>
          <a:p>
            <a:r>
              <a:rPr lang="en-US"/>
              <a:t>Headline 30pt</a:t>
            </a:r>
            <a:br>
              <a:rPr lang="en-US"/>
            </a:br>
            <a:r>
              <a:rPr lang="en-US"/>
              <a:t>Arial bold</a:t>
            </a:r>
          </a:p>
        </p:txBody>
      </p:sp>
      <p:sp>
        <p:nvSpPr>
          <p:cNvPr id="3" name="Content Placeholder 2"/>
          <p:cNvSpPr>
            <a:spLocks noGrp="1"/>
          </p:cNvSpPr>
          <p:nvPr>
            <p:ph idx="1" hasCustomPrompt="1"/>
          </p:nvPr>
        </p:nvSpPr>
        <p:spPr>
          <a:xfrm>
            <a:off x="1981200" y="2487168"/>
            <a:ext cx="2514600" cy="41041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err="1"/>
              <a:t>Text</a:t>
            </a:r>
            <a:r>
              <a:rPr lang="fr-FR"/>
              <a:t>  20pt Arial </a:t>
            </a:r>
            <a:r>
              <a:rPr lang="fr-FR" err="1"/>
              <a:t>pud</a:t>
            </a:r>
            <a:r>
              <a:rPr lang="fr-FR"/>
              <a:t> amer non section </a:t>
            </a:r>
            <a:r>
              <a:rPr lang="fr-FR" err="1"/>
              <a:t>lorem</a:t>
            </a:r>
            <a:r>
              <a:rPr lang="fr-FR"/>
              <a:t>.</a:t>
            </a:r>
          </a:p>
          <a:p>
            <a:pPr lvl="0"/>
            <a:endParaRPr lang="fr-FR"/>
          </a:p>
          <a:p>
            <a:pPr marL="0" marR="0" lvl="0" indent="0" algn="l" defTabSz="914400" rtl="0" eaLnBrk="1" fontAlgn="auto" latinLnBrk="0" hangingPunct="1">
              <a:lnSpc>
                <a:spcPts val="2200"/>
              </a:lnSpc>
              <a:spcBef>
                <a:spcPts val="1000"/>
              </a:spcBef>
              <a:spcAft>
                <a:spcPts val="0"/>
              </a:spcAft>
              <a:buClrTx/>
              <a:buSzTx/>
              <a:buFontTx/>
              <a:buNone/>
              <a:tabLst/>
              <a:defRPr/>
            </a:pPr>
            <a:r>
              <a:rPr lang="fr-FR" err="1"/>
              <a:t>Text</a:t>
            </a:r>
            <a:r>
              <a:rPr lang="fr-FR"/>
              <a:t>  20pt Arial </a:t>
            </a:r>
            <a:r>
              <a:rPr lang="fr-FR" err="1"/>
              <a:t>pud</a:t>
            </a:r>
            <a:r>
              <a:rPr lang="fr-FR"/>
              <a:t> amer non section </a:t>
            </a:r>
            <a:r>
              <a:rPr lang="fr-FR" err="1"/>
              <a:t>lorem</a:t>
            </a:r>
            <a:r>
              <a:rPr lang="fr-FR"/>
              <a:t>.</a:t>
            </a:r>
          </a:p>
          <a:p>
            <a:pPr lvl="0"/>
            <a:endParaRPr lang="fr-FR"/>
          </a:p>
        </p:txBody>
      </p:sp>
      <p:sp>
        <p:nvSpPr>
          <p:cNvPr id="8"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6" name="Picture Placeholder 5"/>
          <p:cNvSpPr>
            <a:spLocks noGrp="1"/>
          </p:cNvSpPr>
          <p:nvPr>
            <p:ph type="pic" sz="quarter" idx="10"/>
          </p:nvPr>
        </p:nvSpPr>
        <p:spPr>
          <a:xfrm>
            <a:off x="685800" y="2487168"/>
            <a:ext cx="1207008" cy="1060704"/>
          </a:xfrm>
        </p:spPr>
        <p:txBody>
          <a:bodyPr anchor="ctr">
            <a:normAutofit/>
          </a:bodyPr>
          <a:lstStyle>
            <a:lvl1pPr marL="0" indent="0">
              <a:lnSpc>
                <a:spcPts val="1400"/>
              </a:lnSpc>
              <a:buFontTx/>
              <a:buNone/>
              <a:defRPr sz="1200"/>
            </a:lvl1pPr>
          </a:lstStyle>
          <a:p>
            <a:r>
              <a:rPr lang="en-US"/>
              <a:t>Click icon to add picture</a:t>
            </a:r>
          </a:p>
        </p:txBody>
      </p:sp>
      <p:sp>
        <p:nvSpPr>
          <p:cNvPr id="9" name="Picture Placeholder 5"/>
          <p:cNvSpPr>
            <a:spLocks noGrp="1"/>
          </p:cNvSpPr>
          <p:nvPr>
            <p:ph type="pic" sz="quarter" idx="11"/>
          </p:nvPr>
        </p:nvSpPr>
        <p:spPr>
          <a:xfrm>
            <a:off x="685800" y="3907392"/>
            <a:ext cx="1207008" cy="1060704"/>
          </a:xfrm>
        </p:spPr>
        <p:txBody>
          <a:bodyPr anchor="ctr">
            <a:normAutofit/>
          </a:bodyPr>
          <a:lstStyle>
            <a:lvl1pPr marL="0" indent="0">
              <a:lnSpc>
                <a:spcPts val="1400"/>
              </a:lnSpc>
              <a:buFontTx/>
              <a:buNone/>
              <a:defRPr sz="1200"/>
            </a:lvl1pPr>
          </a:lstStyle>
          <a:p>
            <a:r>
              <a:rPr lang="en-US"/>
              <a:t>Click icon to add picture</a:t>
            </a:r>
          </a:p>
        </p:txBody>
      </p:sp>
      <p:sp>
        <p:nvSpPr>
          <p:cNvPr id="10" name="Picture Placeholder 9"/>
          <p:cNvSpPr>
            <a:spLocks noGrp="1"/>
          </p:cNvSpPr>
          <p:nvPr>
            <p:ph type="pic" sz="quarter" idx="12"/>
          </p:nvPr>
        </p:nvSpPr>
        <p:spPr>
          <a:xfrm>
            <a:off x="4610100" y="1422400"/>
            <a:ext cx="4305300" cy="5168900"/>
          </a:xfrm>
        </p:spPr>
        <p:txBody>
          <a:bodyPr anchor="ctr">
            <a:normAutofit/>
          </a:bodyPr>
          <a:lstStyle>
            <a:lvl1pPr marL="0" indent="0">
              <a:buFontTx/>
              <a:buNone/>
              <a:defRPr sz="1200"/>
            </a:lvl1pPr>
          </a:lstStyle>
          <a:p>
            <a:r>
              <a:rPr lang="en-US"/>
              <a:t>Click icon to add picture</a:t>
            </a:r>
          </a:p>
        </p:txBody>
      </p:sp>
    </p:spTree>
    <p:extLst>
      <p:ext uri="{BB962C8B-B14F-4D97-AF65-F5344CB8AC3E}">
        <p14:creationId xmlns:p14="http://schemas.microsoft.com/office/powerpoint/2010/main" val="3073626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a:t>Headline 30pt</a:t>
            </a:r>
            <a:br>
              <a:rPr lang="en-US"/>
            </a:br>
            <a:r>
              <a:rPr lang="en-US"/>
              <a:t>Arial bold</a:t>
            </a:r>
          </a:p>
        </p:txBody>
      </p:sp>
      <p:sp>
        <p:nvSpPr>
          <p:cNvPr id="4" name="Content Placeholder 3"/>
          <p:cNvSpPr>
            <a:spLocks noGrp="1"/>
          </p:cNvSpPr>
          <p:nvPr>
            <p:ph sz="half" idx="2" hasCustomPrompt="1"/>
          </p:nvPr>
        </p:nvSpPr>
        <p:spPr>
          <a:xfrm>
            <a:off x="685800" y="2487469"/>
            <a:ext cx="77724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6"/>
                </a:solidFill>
              </a:defRPr>
            </a:lvl1pPr>
          </a:lstStyle>
          <a:p>
            <a:pPr lvl="0"/>
            <a:r>
              <a:rPr lang="en-US"/>
              <a:t>Text 24pt Arial bold </a:t>
            </a:r>
            <a:r>
              <a:rPr lang="en-US" err="1"/>
              <a:t>pud</a:t>
            </a:r>
            <a:r>
              <a:rPr lang="en-US"/>
              <a:t> </a:t>
            </a:r>
            <a:r>
              <a:rPr lang="en-US" err="1"/>
              <a:t>amer</a:t>
            </a:r>
            <a:r>
              <a:rPr lang="en-US"/>
              <a:t> non section lorem </a:t>
            </a:r>
            <a:r>
              <a:rPr lang="fr-FR" err="1"/>
              <a:t>pudam</a:t>
            </a:r>
            <a:r>
              <a:rPr lang="fr-FR"/>
              <a:t> </a:t>
            </a:r>
            <a:r>
              <a:rPr lang="fr-FR" err="1"/>
              <a:t>nonsecti</a:t>
            </a:r>
            <a:r>
              <a:rPr lang="fr-FR"/>
              <a:t> nos </a:t>
            </a:r>
            <a:r>
              <a:rPr lang="fr-FR" err="1"/>
              <a:t>alit</a:t>
            </a:r>
            <a:r>
              <a:rPr lang="fr-FR"/>
              <a:t> in nos (</a:t>
            </a:r>
            <a:r>
              <a:rPr lang="fr-FR" err="1"/>
              <a:t>optional</a:t>
            </a:r>
            <a:r>
              <a:rPr lang="fr-FR"/>
              <a:t>).</a:t>
            </a:r>
            <a:endParaRPr lang="en-US"/>
          </a:p>
        </p:txBody>
      </p:sp>
      <p:sp>
        <p:nvSpPr>
          <p:cNvPr id="8" name="object 3"/>
          <p:cNvSpPr/>
          <p:nvPr userDrawn="1"/>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9" name="Picture Placeholder 8"/>
          <p:cNvSpPr>
            <a:spLocks noGrp="1"/>
          </p:cNvSpPr>
          <p:nvPr>
            <p:ph type="pic" sz="quarter" idx="10"/>
          </p:nvPr>
        </p:nvSpPr>
        <p:spPr>
          <a:xfrm>
            <a:off x="685800" y="3429000"/>
            <a:ext cx="1563666" cy="1066800"/>
          </a:xfrm>
        </p:spPr>
        <p:txBody>
          <a:bodyPr anchor="ctr">
            <a:normAutofit/>
          </a:bodyPr>
          <a:lstStyle>
            <a:lvl1pPr marL="0" indent="0">
              <a:lnSpc>
                <a:spcPts val="1400"/>
              </a:lnSpc>
              <a:buNone/>
              <a:defRPr sz="1200"/>
            </a:lvl1pPr>
          </a:lstStyle>
          <a:p>
            <a:r>
              <a:rPr lang="en-US"/>
              <a:t>Click icon to add picture</a:t>
            </a:r>
          </a:p>
        </p:txBody>
      </p:sp>
      <p:sp>
        <p:nvSpPr>
          <p:cNvPr id="11" name="Picture Placeholder 10"/>
          <p:cNvSpPr>
            <a:spLocks noGrp="1"/>
          </p:cNvSpPr>
          <p:nvPr>
            <p:ph type="pic" sz="quarter" idx="11"/>
          </p:nvPr>
        </p:nvSpPr>
        <p:spPr>
          <a:xfrm>
            <a:off x="3300984" y="3429000"/>
            <a:ext cx="1570973" cy="1066800"/>
          </a:xfrm>
        </p:spPr>
        <p:txBody>
          <a:bodyPr anchor="ctr">
            <a:normAutofit/>
          </a:bodyPr>
          <a:lstStyle>
            <a:lvl1pPr marL="0" indent="0">
              <a:lnSpc>
                <a:spcPts val="1400"/>
              </a:lnSpc>
              <a:buNone/>
              <a:defRPr sz="1200"/>
            </a:lvl1pPr>
          </a:lstStyle>
          <a:p>
            <a:r>
              <a:rPr lang="en-US"/>
              <a:t>Click icon to add picture</a:t>
            </a:r>
          </a:p>
        </p:txBody>
      </p:sp>
      <p:sp>
        <p:nvSpPr>
          <p:cNvPr id="13" name="Picture Placeholder 12"/>
          <p:cNvSpPr>
            <a:spLocks noGrp="1"/>
          </p:cNvSpPr>
          <p:nvPr>
            <p:ph type="pic" sz="quarter" idx="12"/>
          </p:nvPr>
        </p:nvSpPr>
        <p:spPr>
          <a:xfrm>
            <a:off x="5905500" y="3429000"/>
            <a:ext cx="1570973" cy="1066800"/>
          </a:xfrm>
        </p:spPr>
        <p:txBody>
          <a:bodyPr anchor="ctr">
            <a:normAutofit/>
          </a:bodyPr>
          <a:lstStyle>
            <a:lvl1pPr marL="0" indent="0">
              <a:lnSpc>
                <a:spcPts val="1400"/>
              </a:lnSpc>
              <a:buNone/>
              <a:defRPr sz="1200"/>
            </a:lvl1pPr>
          </a:lstStyle>
          <a:p>
            <a:r>
              <a:rPr lang="en-US"/>
              <a:t>Click icon to add picture</a:t>
            </a:r>
          </a:p>
        </p:txBody>
      </p:sp>
      <p:sp>
        <p:nvSpPr>
          <p:cNvPr id="17" name="Text Placeholder 16"/>
          <p:cNvSpPr>
            <a:spLocks noGrp="1"/>
          </p:cNvSpPr>
          <p:nvPr>
            <p:ph type="body" sz="quarter" idx="13" hasCustomPrompt="1"/>
          </p:nvPr>
        </p:nvSpPr>
        <p:spPr>
          <a:xfrm>
            <a:off x="685800" y="4791869"/>
            <a:ext cx="25146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a:t>Text 20pt Arial regular </a:t>
            </a:r>
            <a:r>
              <a:rPr lang="en-US" err="1"/>
              <a:t>pud</a:t>
            </a:r>
            <a:r>
              <a:rPr lang="en-US"/>
              <a:t> </a:t>
            </a:r>
            <a:r>
              <a:rPr lang="en-US" err="1"/>
              <a:t>amer</a:t>
            </a:r>
            <a:r>
              <a:rPr lang="en-US"/>
              <a:t> section lorem.</a:t>
            </a:r>
          </a:p>
        </p:txBody>
      </p:sp>
      <p:sp>
        <p:nvSpPr>
          <p:cNvPr id="10" name="Text Placeholder 16"/>
          <p:cNvSpPr>
            <a:spLocks noGrp="1"/>
          </p:cNvSpPr>
          <p:nvPr>
            <p:ph type="body" sz="quarter" idx="14" hasCustomPrompt="1"/>
          </p:nvPr>
        </p:nvSpPr>
        <p:spPr>
          <a:xfrm>
            <a:off x="3276600" y="4791869"/>
            <a:ext cx="25146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a:t>Text 20pt Arial regular </a:t>
            </a:r>
            <a:r>
              <a:rPr lang="en-US" err="1"/>
              <a:t>pud</a:t>
            </a:r>
            <a:r>
              <a:rPr lang="en-US"/>
              <a:t> </a:t>
            </a:r>
            <a:r>
              <a:rPr lang="en-US" err="1"/>
              <a:t>amer</a:t>
            </a:r>
            <a:r>
              <a:rPr lang="en-US"/>
              <a:t> section lorem.</a:t>
            </a:r>
          </a:p>
        </p:txBody>
      </p:sp>
      <p:sp>
        <p:nvSpPr>
          <p:cNvPr id="12" name="Text Placeholder 16"/>
          <p:cNvSpPr>
            <a:spLocks noGrp="1"/>
          </p:cNvSpPr>
          <p:nvPr>
            <p:ph type="body" sz="quarter" idx="15" hasCustomPrompt="1"/>
          </p:nvPr>
        </p:nvSpPr>
        <p:spPr>
          <a:xfrm>
            <a:off x="5905500" y="4791869"/>
            <a:ext cx="25146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a:t>Text 20pt Arial regular </a:t>
            </a:r>
            <a:r>
              <a:rPr lang="en-US" err="1"/>
              <a:t>pud</a:t>
            </a:r>
            <a:r>
              <a:rPr lang="en-US"/>
              <a:t> </a:t>
            </a:r>
            <a:r>
              <a:rPr lang="en-US" err="1"/>
              <a:t>amer</a:t>
            </a:r>
            <a:r>
              <a:rPr lang="en-US"/>
              <a:t> section lorem.</a:t>
            </a:r>
          </a:p>
        </p:txBody>
      </p:sp>
    </p:spTree>
    <p:extLst>
      <p:ext uri="{BB962C8B-B14F-4D97-AF65-F5344CB8AC3E}">
        <p14:creationId xmlns:p14="http://schemas.microsoft.com/office/powerpoint/2010/main" val="3028245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5524500"/>
            <a:ext cx="6591300" cy="1333500"/>
          </a:xfrm>
        </p:spPr>
        <p:txBody>
          <a:bodyPr bIns="457200" anchor="b" anchorCtr="0"/>
          <a:lstStyle>
            <a:lvl1pPr marL="685800" marR="0" indent="0" algn="l" defTabSz="457200" rtl="0" eaLnBrk="1" fontAlgn="auto" latinLnBrk="0" hangingPunct="1">
              <a:lnSpc>
                <a:spcPts val="900"/>
              </a:lnSpc>
              <a:spcBef>
                <a:spcPts val="0"/>
              </a:spcBef>
              <a:spcAft>
                <a:spcPts val="215"/>
              </a:spcAft>
              <a:buClrTx/>
              <a:buSzTx/>
              <a:buFontTx/>
              <a:buNone/>
              <a:tabLst/>
              <a:defRPr>
                <a:latin typeface="+mn-lt"/>
              </a:defRPr>
            </a:lvl1pPr>
          </a:lstStyle>
          <a:p>
            <a:pPr marL="685800" marR="0" lvl="0" indent="0" algn="l" defTabSz="457200" rtl="0" eaLnBrk="1" fontAlgn="auto" latinLnBrk="0" hangingPunct="1">
              <a:lnSpc>
                <a:spcPct val="120000"/>
              </a:lnSpc>
              <a:spcBef>
                <a:spcPts val="0"/>
              </a:spcBef>
              <a:spcAft>
                <a:spcPts val="450"/>
              </a:spcAft>
              <a:buClrTx/>
              <a:buSzTx/>
              <a:buFontTx/>
              <a:buNone/>
              <a:tabLst/>
              <a:defRPr/>
            </a:pPr>
            <a:r>
              <a:rPr kumimoji="0" lang="en-US" sz="650" b="1" i="0" u="none" strike="noStrike" kern="1200" cap="none" spc="15"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0" b="1" i="0" u="none" strike="noStrike" kern="1200" cap="none" spc="15"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0" b="1" i="0" u="none" strike="noStrike" kern="1200" cap="none" spc="15"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0" b="1" i="0" u="none" strike="noStrike" kern="1200" cap="none" spc="15" normalizeH="0" baseline="0" noProof="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0" b="0" i="0" u="none" strike="noStrike" kern="1200" cap="none" spc="0" normalizeH="0" baseline="0" noProof="0">
              <a:ln>
                <a:noFill/>
              </a:ln>
              <a:solidFill>
                <a:srgbClr val="000000"/>
              </a:solidFill>
              <a:effectLst/>
              <a:uLnTx/>
              <a:uFillTx/>
              <a:latin typeface="Times-Roman"/>
              <a:ea typeface="Times New Roman" panose="02020603050405020304" pitchFamily="18" charset="0"/>
              <a:cs typeface="Times-Roman"/>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0" normalizeH="0" baseline="0" noProof="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600" b="0" i="0" u="none" strike="noStrike" kern="1200" cap="none" spc="-10" normalizeH="0" baseline="0" noProof="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Content Placeholder 5"/>
          <p:cNvSpPr>
            <a:spLocks noGrp="1"/>
          </p:cNvSpPr>
          <p:nvPr>
            <p:ph sz="quarter" idx="11"/>
          </p:nvPr>
        </p:nvSpPr>
        <p:spPr>
          <a:xfrm>
            <a:off x="0" y="4164013"/>
            <a:ext cx="7886700" cy="1360487"/>
          </a:xfrm>
        </p:spPr>
        <p:txBody>
          <a:bodyPr bIns="457200" anchor="b" anchorCtr="0">
            <a:noAutofit/>
          </a:bodyPr>
          <a:lstStyle>
            <a:lvl1pPr marL="685800" indent="0">
              <a:lnSpc>
                <a:spcPts val="1000"/>
              </a:lnSpc>
              <a:spcBef>
                <a:spcPts val="0"/>
              </a:spcBef>
              <a:spcAft>
                <a:spcPts val="450"/>
              </a:spcAft>
              <a:buNone/>
              <a:defRPr sz="800">
                <a:solidFill>
                  <a:schemeClr val="tx2">
                    <a:lumMod val="65000"/>
                    <a:lumOff val="35000"/>
                  </a:schemeClr>
                </a:solidFill>
              </a:defRPr>
            </a:lvl1pPr>
            <a:lvl2pPr>
              <a:lnSpc>
                <a:spcPts val="1000"/>
              </a:lnSpc>
              <a:defRPr sz="800">
                <a:solidFill>
                  <a:schemeClr val="tx2">
                    <a:lumMod val="65000"/>
                    <a:lumOff val="35000"/>
                  </a:schemeClr>
                </a:solidFill>
              </a:defRPr>
            </a:lvl2pPr>
            <a:lvl3pPr>
              <a:lnSpc>
                <a:spcPts val="1000"/>
              </a:lnSpc>
              <a:defRPr sz="800">
                <a:solidFill>
                  <a:schemeClr val="tx2">
                    <a:lumMod val="65000"/>
                    <a:lumOff val="35000"/>
                  </a:schemeClr>
                </a:solidFill>
              </a:defRPr>
            </a:lvl3pPr>
            <a:lvl4pPr>
              <a:lnSpc>
                <a:spcPts val="1000"/>
              </a:lnSpc>
              <a:defRPr sz="800">
                <a:solidFill>
                  <a:schemeClr val="tx2">
                    <a:lumMod val="65000"/>
                    <a:lumOff val="35000"/>
                  </a:schemeClr>
                </a:solidFill>
              </a:defRPr>
            </a:lvl4pPr>
            <a:lvl5pPr>
              <a:lnSpc>
                <a:spcPts val="1000"/>
              </a:lnSpc>
              <a:defRPr sz="800">
                <a:solidFill>
                  <a:schemeClr val="tx2">
                    <a:lumMod val="65000"/>
                    <a:lumOff val="35000"/>
                  </a:schemeClr>
                </a:solidFill>
              </a:defRPr>
            </a:lvl5pPr>
          </a:lstStyle>
          <a:p>
            <a:pPr marL="690563" lvl="0" algn="just">
              <a:lnSpc>
                <a:spcPts val="800"/>
              </a:lnSpc>
              <a:spcAft>
                <a:spcPts val="215"/>
              </a:spcAft>
            </a:pPr>
            <a:r>
              <a:rPr lang="en-US" sz="800" spc="-5">
                <a:solidFill>
                  <a:srgbClr val="595959"/>
                </a:solidFill>
                <a:latin typeface="Arial" panose="020B0604020202020204" pitchFamily="34" charset="0"/>
              </a:rPr>
              <a:t>Edit Master text styles</a:t>
            </a:r>
          </a:p>
          <a:p>
            <a:pPr marL="690563" lvl="1" algn="just">
              <a:lnSpc>
                <a:spcPts val="800"/>
              </a:lnSpc>
              <a:spcAft>
                <a:spcPts val="215"/>
              </a:spcAft>
            </a:pPr>
            <a:r>
              <a:rPr lang="en-US" sz="800" spc="-5">
                <a:solidFill>
                  <a:srgbClr val="595959"/>
                </a:solidFill>
                <a:latin typeface="Arial" panose="020B0604020202020204" pitchFamily="34" charset="0"/>
              </a:rPr>
              <a:t>Second level</a:t>
            </a:r>
          </a:p>
        </p:txBody>
      </p:sp>
    </p:spTree>
    <p:extLst>
      <p:ext uri="{BB962C8B-B14F-4D97-AF65-F5344CB8AC3E}">
        <p14:creationId xmlns:p14="http://schemas.microsoft.com/office/powerpoint/2010/main" val="442607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49"/>
            <a:ext cx="5829300" cy="1404851"/>
          </a:xfrm>
        </p:spPr>
        <p:txBody>
          <a:bodyPr bIns="457200" anchor="b" anchorCtr="0"/>
          <a:lstStyle>
            <a:lvl1pPr marL="685800" marR="0" indent="0" algn="l" defTabSz="457200" rtl="0" eaLnBrk="1" fontAlgn="auto" latinLnBrk="0" hangingPunct="1">
              <a:lnSpc>
                <a:spcPts val="900"/>
              </a:lnSpc>
              <a:spcBef>
                <a:spcPts val="0"/>
              </a:spcBef>
              <a:spcAft>
                <a:spcPts val="215"/>
              </a:spcAft>
              <a:buClrTx/>
              <a:buSzTx/>
              <a:buFontTx/>
              <a:buNone/>
              <a:tabLst/>
              <a:defRPr sz="650"/>
            </a:lvl1pPr>
          </a:lstStyle>
          <a:p>
            <a:pPr marL="685800" marR="0" lvl="0" indent="0" algn="l" defTabSz="457200" rtl="0" eaLnBrk="1" fontAlgn="auto" latinLnBrk="0" hangingPunct="1">
              <a:lnSpc>
                <a:spcPct val="120000"/>
              </a:lnSpc>
              <a:spcBef>
                <a:spcPts val="0"/>
              </a:spcBef>
              <a:spcAft>
                <a:spcPts val="450"/>
              </a:spcAft>
              <a:buClrTx/>
              <a:buSzTx/>
              <a:buFontTx/>
              <a:buNone/>
              <a:tabLst/>
              <a:defRPr/>
            </a:pPr>
            <a:r>
              <a:rPr kumimoji="0" lang="en-US" sz="650" b="1" i="0" u="none" strike="noStrike" kern="1200" cap="none" spc="15"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0" b="1" i="0" u="none" strike="noStrike" kern="1200" cap="none" spc="15"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0" b="1" i="0" u="none" strike="noStrike" kern="1200" cap="none" spc="15"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0" b="1" i="0" u="none" strike="noStrike" kern="1200" cap="none" spc="15" normalizeH="0" baseline="0" noProof="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0" b="0" i="0" u="none" strike="noStrike" kern="1200" cap="none" spc="0" normalizeH="0" baseline="0" noProof="0">
              <a:ln>
                <a:noFill/>
              </a:ln>
              <a:solidFill>
                <a:srgbClr val="000000"/>
              </a:solidFill>
              <a:effectLst/>
              <a:uLnTx/>
              <a:uFillTx/>
              <a:latin typeface="Times-Roman"/>
              <a:ea typeface="Times New Roman" panose="02020603050405020304" pitchFamily="18" charset="0"/>
              <a:cs typeface="Times-Roman"/>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0" normalizeH="0" baseline="0" noProof="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600" b="0" i="0" u="none" strike="noStrike" kern="1200" cap="none" spc="-10" normalizeH="0" baseline="0" noProof="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5829300" cy="1497012"/>
          </a:xfrm>
        </p:spPr>
        <p:txBody>
          <a:bodyPr bIns="457200" anchor="b" anchorCtr="0">
            <a:noAutofit/>
          </a:bodyPr>
          <a:lstStyle>
            <a:lvl1pPr marL="690563" marR="0" indent="0" algn="just" defTabSz="457200" rtl="0" eaLnBrk="1" fontAlgn="auto" latinLnBrk="0" hangingPunct="1">
              <a:lnSpc>
                <a:spcPts val="800"/>
              </a:lnSpc>
              <a:spcBef>
                <a:spcPts val="0"/>
              </a:spcBef>
              <a:spcAft>
                <a:spcPts val="215"/>
              </a:spcAft>
              <a:buClrTx/>
              <a:buSzTx/>
              <a:buFontTx/>
              <a:buNone/>
              <a:tabLst/>
              <a:defRPr/>
            </a:lvl1pPr>
          </a:lstStyle>
          <a:p>
            <a:pPr marL="690563" marR="0" lvl="0" indent="0" algn="just" defTabSz="457200"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a:ln>
                  <a:noFill/>
                </a:ln>
                <a:solidFill>
                  <a:srgbClr val="595959"/>
                </a:solidFill>
                <a:effectLst/>
                <a:uLnTx/>
                <a:uFillTx/>
                <a:latin typeface="Arial" panose="020B0604020202020204" pitchFamily="34" charset="0"/>
              </a:rPr>
              <a:t>Edit Master text styles</a:t>
            </a:r>
          </a:p>
          <a:p>
            <a:pPr marL="690563" marR="0" lvl="1" indent="0" algn="just" defTabSz="457200"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a:ln>
                  <a:noFill/>
                </a:ln>
                <a:solidFill>
                  <a:srgbClr val="595959"/>
                </a:solidFill>
                <a:effectLst/>
                <a:uLnTx/>
                <a:uFillTx/>
                <a:latin typeface="Arial" panose="020B0604020202020204" pitchFamily="34" charset="0"/>
              </a:rPr>
              <a:t>Second level</a:t>
            </a:r>
          </a:p>
        </p:txBody>
      </p:sp>
    </p:spTree>
    <p:extLst>
      <p:ext uri="{BB962C8B-B14F-4D97-AF65-F5344CB8AC3E}">
        <p14:creationId xmlns:p14="http://schemas.microsoft.com/office/powerpoint/2010/main" val="1533094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4562450" y="2501758"/>
            <a:ext cx="3646614" cy="3169610"/>
          </a:xfrm>
        </p:spPr>
        <p:txBody>
          <a:bodyPr/>
          <a:lstStyle>
            <a:lvl1pPr marL="182880" indent="-182880">
              <a:spcBef>
                <a:spcPts val="0"/>
              </a:spcBef>
              <a:spcAft>
                <a:spcPts val="1200"/>
              </a:spcAft>
              <a:buClr>
                <a:schemeClr val="accent1"/>
              </a:buClr>
              <a:buSzPct val="80000"/>
              <a:buFontTx/>
              <a:buBlip>
                <a:blip r:embed="rId2"/>
              </a:buBlip>
              <a:defRPr>
                <a:solidFill>
                  <a:srgbClr val="5F5F5F"/>
                </a:solidFill>
              </a:defRPr>
            </a:lvl1pPr>
            <a:lvl2pPr>
              <a:spcBef>
                <a:spcPts val="0"/>
              </a:spcBef>
              <a:spcAft>
                <a:spcPts val="1200"/>
              </a:spcAft>
              <a:defRPr>
                <a:solidFill>
                  <a:srgbClr val="5F5F5F"/>
                </a:solidFill>
              </a:defRPr>
            </a:lvl2pPr>
            <a:lvl3pPr>
              <a:spcBef>
                <a:spcPts val="0"/>
              </a:spcBef>
              <a:spcAft>
                <a:spcPts val="1200"/>
              </a:spcAft>
              <a:defRPr>
                <a:solidFill>
                  <a:srgbClr val="5F5F5F"/>
                </a:solidFill>
              </a:defRPr>
            </a:lvl3pPr>
            <a:lvl4pPr>
              <a:spcBef>
                <a:spcPts val="0"/>
              </a:spcBef>
              <a:spcAft>
                <a:spcPts val="1200"/>
              </a:spcAft>
              <a:defRPr>
                <a:solidFill>
                  <a:srgbClr val="5F5F5F"/>
                </a:solidFill>
              </a:defRPr>
            </a:lvl4pPr>
            <a:lvl5pPr>
              <a:spcBef>
                <a:spcPts val="0"/>
              </a:spcBef>
              <a:spcAft>
                <a:spcPts val="1200"/>
              </a:spcAft>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0"/>
          <p:cNvSpPr>
            <a:spLocks noGrp="1"/>
          </p:cNvSpPr>
          <p:nvPr>
            <p:ph type="pic" sz="quarter" idx="11" hasCustomPrompt="1"/>
          </p:nvPr>
        </p:nvSpPr>
        <p:spPr>
          <a:xfrm>
            <a:off x="444501" y="460864"/>
            <a:ext cx="712011" cy="950030"/>
          </a:xfrm>
        </p:spPr>
        <p:txBody>
          <a:bodyPr anchor="ctr">
            <a:normAutofit/>
          </a:bodyPr>
          <a:lstStyle>
            <a:lvl1pPr algn="ctr">
              <a:defRPr sz="800" baseline="0">
                <a:solidFill>
                  <a:schemeClr val="tx2">
                    <a:lumMod val="40000"/>
                    <a:lumOff val="60000"/>
                  </a:schemeClr>
                </a:solidFill>
              </a:defRPr>
            </a:lvl1pPr>
          </a:lstStyle>
          <a:p>
            <a:r>
              <a:rPr lang="en-US"/>
              <a:t>PLACE</a:t>
            </a:r>
            <a:br>
              <a:rPr lang="en-US"/>
            </a:br>
            <a:r>
              <a:rPr lang="en-US"/>
              <a:t>ICON HERE</a:t>
            </a:r>
          </a:p>
        </p:txBody>
      </p:sp>
      <p:sp>
        <p:nvSpPr>
          <p:cNvPr id="10" name="Title 11"/>
          <p:cNvSpPr>
            <a:spLocks noGrp="1"/>
          </p:cNvSpPr>
          <p:nvPr>
            <p:ph type="title"/>
          </p:nvPr>
        </p:nvSpPr>
        <p:spPr>
          <a:xfrm>
            <a:off x="444501" y="2501758"/>
            <a:ext cx="3474720" cy="3169610"/>
          </a:xfrm>
        </p:spPr>
        <p:txBody>
          <a:bodyPr vert="horz"/>
          <a:lstStyle/>
          <a:p>
            <a:r>
              <a:rPr lang="en-US"/>
              <a:t>Click to edit Master title style</a:t>
            </a:r>
          </a:p>
        </p:txBody>
      </p:sp>
      <p:sp>
        <p:nvSpPr>
          <p:cNvPr id="16" name="bk object 16"/>
          <p:cNvSpPr/>
          <p:nvPr userDrawn="1"/>
        </p:nvSpPr>
        <p:spPr>
          <a:xfrm>
            <a:off x="125926" y="6394261"/>
            <a:ext cx="8892540" cy="0"/>
          </a:xfrm>
          <a:custGeom>
            <a:avLst/>
            <a:gdLst/>
            <a:ahLst/>
            <a:cxnLst/>
            <a:rect l="l" t="t" r="r" b="b"/>
            <a:pathLst>
              <a:path w="8892540">
                <a:moveTo>
                  <a:pt x="0" y="0"/>
                </a:moveTo>
                <a:lnTo>
                  <a:pt x="8892146" y="0"/>
                </a:lnTo>
              </a:path>
            </a:pathLst>
          </a:custGeom>
          <a:ln w="3873">
            <a:solidFill>
              <a:srgbClr val="696666"/>
            </a:solidFill>
          </a:ln>
        </p:spPr>
        <p:txBody>
          <a:bodyPr wrap="square" lIns="0" tIns="0" rIns="0" bIns="0" rtlCol="0"/>
          <a:lstStyle/>
          <a:p>
            <a:endParaRPr sz="1800"/>
          </a:p>
        </p:txBody>
      </p:sp>
      <p:sp>
        <p:nvSpPr>
          <p:cNvPr id="13" name="Text Placeholder 11"/>
          <p:cNvSpPr>
            <a:spLocks noGrp="1"/>
          </p:cNvSpPr>
          <p:nvPr>
            <p:ph type="body" sz="quarter" idx="15"/>
          </p:nvPr>
        </p:nvSpPr>
        <p:spPr>
          <a:xfrm>
            <a:off x="156469" y="6399251"/>
            <a:ext cx="7088305" cy="458750"/>
          </a:xfrm>
        </p:spPr>
        <p:txBody>
          <a:bodyPr anchor="ctr"/>
          <a:lstStyle>
            <a:lvl1pPr>
              <a:lnSpc>
                <a:spcPct val="100000"/>
              </a:lnSpc>
              <a:spcAft>
                <a:spcPts val="0"/>
              </a:spcAft>
              <a:defRPr sz="600" spc="20" baseline="0">
                <a:solidFill>
                  <a:srgbClr val="5F5F5F"/>
                </a:solidFill>
              </a:defRPr>
            </a:lvl1pPr>
          </a:lstStyle>
          <a:p>
            <a:pPr lvl="0"/>
            <a:r>
              <a:rPr lang="en-US"/>
              <a:t>Click to edit Master</a:t>
            </a:r>
          </a:p>
        </p:txBody>
      </p:sp>
      <p:sp>
        <p:nvSpPr>
          <p:cNvPr id="18" name="TextBox 17"/>
          <p:cNvSpPr txBox="1"/>
          <p:nvPr userDrawn="1"/>
        </p:nvSpPr>
        <p:spPr>
          <a:xfrm>
            <a:off x="7897092" y="6587830"/>
            <a:ext cx="1102591" cy="92333"/>
          </a:xfrm>
          <a:prstGeom prst="rect">
            <a:avLst/>
          </a:prstGeom>
          <a:noFill/>
        </p:spPr>
        <p:txBody>
          <a:bodyPr wrap="square" tIns="0" rIns="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1F151E-4BA3-2A4A-9CF2-CE3A7F59A7AF}" type="slidenum">
              <a:rPr lang="en-US" sz="600" smtClean="0">
                <a:solidFill>
                  <a:schemeClr val="tx2"/>
                </a:solidFill>
              </a:rPr>
              <a:pPr marL="0" marR="0" lvl="0" indent="0" algn="r" defTabSz="457200" rtl="0" eaLnBrk="1" fontAlgn="auto" latinLnBrk="0" hangingPunct="1">
                <a:lnSpc>
                  <a:spcPct val="100000"/>
                </a:lnSpc>
                <a:spcBef>
                  <a:spcPts val="0"/>
                </a:spcBef>
                <a:spcAft>
                  <a:spcPts val="0"/>
                </a:spcAft>
                <a:buClrTx/>
                <a:buSzTx/>
                <a:buFontTx/>
                <a:buNone/>
                <a:tabLst/>
                <a:defRPr/>
              </a:pPr>
              <a:t>‹#›</a:t>
            </a:fld>
            <a:endParaRPr lang="en-US" sz="600">
              <a:solidFill>
                <a:schemeClr val="tx2"/>
              </a:solidFill>
            </a:endParaRPr>
          </a:p>
        </p:txBody>
      </p:sp>
    </p:spTree>
    <p:extLst>
      <p:ext uri="{BB962C8B-B14F-4D97-AF65-F5344CB8AC3E}">
        <p14:creationId xmlns:p14="http://schemas.microsoft.com/office/powerpoint/2010/main" val="1353184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3920" y="1499616"/>
            <a:ext cx="3227832" cy="932688"/>
          </a:xfrm>
        </p:spPr>
        <p:txBody>
          <a:bodyPr anchor="t">
            <a:noAutofit/>
          </a:bodyPr>
          <a:lstStyle>
            <a:lvl1pPr algn="l">
              <a:lnSpc>
                <a:spcPts val="2475"/>
              </a:lnSpc>
              <a:defRPr sz="2400"/>
            </a:lvl1pPr>
          </a:lstStyle>
          <a:p>
            <a:r>
              <a:rPr lang="en-US"/>
              <a:t>Headline 32/33</a:t>
            </a:r>
            <a:br>
              <a:rPr lang="en-US"/>
            </a:br>
            <a:r>
              <a:rPr lang="en-US"/>
              <a:t>Arial Bold</a:t>
            </a:r>
          </a:p>
        </p:txBody>
      </p:sp>
      <p:sp>
        <p:nvSpPr>
          <p:cNvPr id="3" name="Subtitle 2"/>
          <p:cNvSpPr>
            <a:spLocks noGrp="1"/>
          </p:cNvSpPr>
          <p:nvPr>
            <p:ph type="subTitle" idx="1" hasCustomPrompt="1"/>
          </p:nvPr>
        </p:nvSpPr>
        <p:spPr>
          <a:xfrm>
            <a:off x="663920" y="2560320"/>
            <a:ext cx="3209544" cy="576072"/>
          </a:xfrm>
        </p:spPr>
        <p:txBody>
          <a:bodyPr>
            <a:noAutofit/>
          </a:bodyPr>
          <a:lstStyle>
            <a:lvl1pPr marL="0" indent="0" algn="l">
              <a:lnSpc>
                <a:spcPts val="1650"/>
              </a:lnSpc>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Kicker 20/22 Arial </a:t>
            </a:r>
            <a:r>
              <a:rPr lang="en-US" err="1"/>
              <a:t>Reg</a:t>
            </a:r>
            <a:endParaRPr lang="en-US"/>
          </a:p>
        </p:txBody>
      </p:sp>
      <p:sp>
        <p:nvSpPr>
          <p:cNvPr id="8" name="Content Placeholder 7"/>
          <p:cNvSpPr>
            <a:spLocks noGrp="1"/>
          </p:cNvSpPr>
          <p:nvPr>
            <p:ph sz="quarter" idx="10" hasCustomPrompt="1"/>
          </p:nvPr>
        </p:nvSpPr>
        <p:spPr>
          <a:xfrm>
            <a:off x="663920" y="3758184"/>
            <a:ext cx="3475038" cy="228600"/>
          </a:xfrm>
        </p:spPr>
        <p:txBody>
          <a:bodyPr>
            <a:noAutofit/>
          </a:bodyPr>
          <a:lstStyle>
            <a:lvl1pPr marL="0" indent="0">
              <a:lnSpc>
                <a:spcPts val="1200"/>
              </a:lnSpc>
              <a:spcBef>
                <a:spcPts val="0"/>
              </a:spcBef>
              <a:buFontTx/>
              <a:buNone/>
              <a:defRPr sz="1050" b="1">
                <a:solidFill>
                  <a:schemeClr val="tx2"/>
                </a:solidFill>
              </a:defRPr>
            </a:lvl1pPr>
            <a:lvl2pPr marL="175022" indent="0">
              <a:buFontTx/>
              <a:buNone/>
              <a:defRPr sz="1050" b="1">
                <a:solidFill>
                  <a:schemeClr val="tx2"/>
                </a:solidFill>
              </a:defRPr>
            </a:lvl2pPr>
            <a:lvl3pPr marL="348854" indent="0">
              <a:buFontTx/>
              <a:buNone/>
              <a:defRPr sz="1050" b="1">
                <a:solidFill>
                  <a:schemeClr val="tx2"/>
                </a:solidFill>
              </a:defRPr>
            </a:lvl3pPr>
            <a:lvl4pPr marL="1028700" indent="0">
              <a:buFontTx/>
              <a:buNone/>
              <a:defRPr sz="1050" b="1">
                <a:solidFill>
                  <a:schemeClr val="tx2"/>
                </a:solidFill>
              </a:defRPr>
            </a:lvl4pPr>
            <a:lvl5pPr marL="1371600" indent="0">
              <a:buFontTx/>
              <a:buNone/>
              <a:defRPr sz="1050" b="1">
                <a:solidFill>
                  <a:schemeClr val="tx2"/>
                </a:solidFill>
              </a:defRPr>
            </a:lvl5pPr>
          </a:lstStyle>
          <a:p>
            <a:pPr lvl="0"/>
            <a:r>
              <a:rPr lang="en-US"/>
              <a:t>Presenter Name 1 Bold</a:t>
            </a:r>
          </a:p>
        </p:txBody>
      </p:sp>
      <p:sp>
        <p:nvSpPr>
          <p:cNvPr id="10" name="Text Placeholder 9"/>
          <p:cNvSpPr>
            <a:spLocks noGrp="1"/>
          </p:cNvSpPr>
          <p:nvPr>
            <p:ph type="body" sz="quarter" idx="11" hasCustomPrompt="1"/>
          </p:nvPr>
        </p:nvSpPr>
        <p:spPr>
          <a:xfrm>
            <a:off x="663921" y="3986784"/>
            <a:ext cx="3475037" cy="228600"/>
          </a:xfrm>
        </p:spPr>
        <p:txBody>
          <a:bodyPr>
            <a:noAutofit/>
          </a:bodyPr>
          <a:lstStyle>
            <a:lvl1pPr marL="0" indent="0">
              <a:lnSpc>
                <a:spcPts val="1200"/>
              </a:lnSpc>
              <a:buFontTx/>
              <a:buNone/>
              <a:defRPr sz="1050">
                <a:solidFill>
                  <a:schemeClr val="tx1"/>
                </a:solidFill>
              </a:defRPr>
            </a:lvl1pPr>
            <a:lvl2pPr marL="175022" indent="0">
              <a:buFontTx/>
              <a:buNone/>
              <a:defRPr sz="1050">
                <a:solidFill>
                  <a:schemeClr val="tx1"/>
                </a:solidFill>
              </a:defRPr>
            </a:lvl2pPr>
            <a:lvl3pPr marL="348854" indent="0">
              <a:buFontTx/>
              <a:buNone/>
              <a:defRPr sz="1050">
                <a:solidFill>
                  <a:schemeClr val="tx1"/>
                </a:solidFill>
              </a:defRPr>
            </a:lvl3pPr>
            <a:lvl4pPr marL="1028700" indent="0">
              <a:buFontTx/>
              <a:buNone/>
              <a:defRPr sz="1050">
                <a:solidFill>
                  <a:schemeClr val="tx1"/>
                </a:solidFill>
              </a:defRPr>
            </a:lvl4pPr>
            <a:lvl5pPr marL="1371600" indent="0">
              <a:buFontTx/>
              <a:buNone/>
              <a:defRPr sz="1050">
                <a:solidFill>
                  <a:schemeClr val="tx1"/>
                </a:solidFill>
              </a:defRPr>
            </a:lvl5pPr>
          </a:lstStyle>
          <a:p>
            <a:pPr lvl="0"/>
            <a:r>
              <a:rPr lang="nn-NO"/>
              <a:t>Title 14/16 Arial Reg</a:t>
            </a:r>
          </a:p>
        </p:txBody>
      </p:sp>
      <p:sp>
        <p:nvSpPr>
          <p:cNvPr id="12" name="Content Placeholder 11"/>
          <p:cNvSpPr>
            <a:spLocks noGrp="1"/>
          </p:cNvSpPr>
          <p:nvPr>
            <p:ph sz="quarter" idx="12" hasCustomPrompt="1"/>
          </p:nvPr>
        </p:nvSpPr>
        <p:spPr>
          <a:xfrm>
            <a:off x="663920" y="4279392"/>
            <a:ext cx="3474720" cy="228600"/>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a:t>Presenter Name 1 Bold</a:t>
            </a:r>
          </a:p>
        </p:txBody>
      </p:sp>
      <p:sp>
        <p:nvSpPr>
          <p:cNvPr id="14" name="Text Placeholder 13"/>
          <p:cNvSpPr>
            <a:spLocks noGrp="1"/>
          </p:cNvSpPr>
          <p:nvPr>
            <p:ph type="body" sz="quarter" idx="13" hasCustomPrompt="1"/>
          </p:nvPr>
        </p:nvSpPr>
        <p:spPr>
          <a:xfrm>
            <a:off x="663920" y="4498848"/>
            <a:ext cx="3474720"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en-US"/>
              <a:t>Title 14/16 Arial </a:t>
            </a:r>
            <a:r>
              <a:rPr lang="en-US" err="1"/>
              <a:t>Reg</a:t>
            </a:r>
            <a:endParaRPr lang="en-US"/>
          </a:p>
        </p:txBody>
      </p:sp>
      <p:sp>
        <p:nvSpPr>
          <p:cNvPr id="16" name="Content Placeholder 15"/>
          <p:cNvSpPr>
            <a:spLocks noGrp="1"/>
          </p:cNvSpPr>
          <p:nvPr>
            <p:ph sz="quarter" idx="14" hasCustomPrompt="1"/>
          </p:nvPr>
        </p:nvSpPr>
        <p:spPr>
          <a:xfrm>
            <a:off x="663920" y="4782312"/>
            <a:ext cx="3474720" cy="228600"/>
          </a:xfrm>
        </p:spPr>
        <p:txBody>
          <a:bodyPr>
            <a:noAutofit/>
          </a:bodyPr>
          <a:lstStyle>
            <a:lvl1pPr marL="0" indent="0">
              <a:lnSpc>
                <a:spcPts val="1200"/>
              </a:lnSpc>
              <a:buFontTx/>
              <a:buNone/>
              <a:defRPr sz="1050" b="1">
                <a:solidFill>
                  <a:schemeClr val="tx2"/>
                </a:solidFill>
              </a:defRPr>
            </a:lvl1pPr>
            <a:lvl2pPr marL="175022" indent="0">
              <a:lnSpc>
                <a:spcPts val="1200"/>
              </a:lnSpc>
              <a:buFontTx/>
              <a:buNone/>
              <a:defRPr sz="1050" b="1">
                <a:solidFill>
                  <a:schemeClr val="tx2"/>
                </a:solidFill>
              </a:defRPr>
            </a:lvl2pPr>
            <a:lvl3pPr marL="348854" indent="0">
              <a:lnSpc>
                <a:spcPts val="1200"/>
              </a:lnSpc>
              <a:buFontTx/>
              <a:buNone/>
              <a:defRPr sz="1050" b="1">
                <a:solidFill>
                  <a:schemeClr val="tx2"/>
                </a:solidFill>
              </a:defRPr>
            </a:lvl3pPr>
            <a:lvl4pPr marL="1028700" indent="0">
              <a:lnSpc>
                <a:spcPts val="1200"/>
              </a:lnSpc>
              <a:buFontTx/>
              <a:buNone/>
              <a:defRPr sz="1050" b="1">
                <a:solidFill>
                  <a:schemeClr val="tx2"/>
                </a:solidFill>
              </a:defRPr>
            </a:lvl4pPr>
            <a:lvl5pPr marL="1371600" indent="0">
              <a:lnSpc>
                <a:spcPts val="1200"/>
              </a:lnSpc>
              <a:buFontTx/>
              <a:buNone/>
              <a:defRPr sz="1050" b="1">
                <a:solidFill>
                  <a:schemeClr val="tx2"/>
                </a:solidFill>
              </a:defRPr>
            </a:lvl5pPr>
          </a:lstStyle>
          <a:p>
            <a:pPr lvl="0"/>
            <a:r>
              <a:rPr lang="en-US"/>
              <a:t>Presenter Name 1 Bold</a:t>
            </a:r>
          </a:p>
        </p:txBody>
      </p:sp>
      <p:sp>
        <p:nvSpPr>
          <p:cNvPr id="18" name="Text Placeholder 17"/>
          <p:cNvSpPr>
            <a:spLocks noGrp="1"/>
          </p:cNvSpPr>
          <p:nvPr>
            <p:ph type="body" sz="quarter" idx="15" hasCustomPrompt="1"/>
          </p:nvPr>
        </p:nvSpPr>
        <p:spPr>
          <a:xfrm>
            <a:off x="663920" y="5010912"/>
            <a:ext cx="3474720"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en-US"/>
              <a:t>Title 14/16 Arial </a:t>
            </a:r>
            <a:r>
              <a:rPr lang="en-US" err="1"/>
              <a:t>Reg</a:t>
            </a:r>
            <a:endParaRPr lang="en-US"/>
          </a:p>
        </p:txBody>
      </p:sp>
      <p:sp>
        <p:nvSpPr>
          <p:cNvPr id="24" name="Content Placeholder 23"/>
          <p:cNvSpPr>
            <a:spLocks noGrp="1"/>
          </p:cNvSpPr>
          <p:nvPr>
            <p:ph sz="quarter" idx="16" hasCustomPrompt="1"/>
          </p:nvPr>
        </p:nvSpPr>
        <p:spPr>
          <a:xfrm>
            <a:off x="663920" y="5568696"/>
            <a:ext cx="1746504" cy="228600"/>
          </a:xfrm>
        </p:spPr>
        <p:txBody>
          <a:bodyPr>
            <a:noAutofit/>
          </a:bodyPr>
          <a:lstStyle>
            <a:lvl1pPr marL="0" indent="0">
              <a:lnSpc>
                <a:spcPts val="750"/>
              </a:lnSpc>
              <a:spcBef>
                <a:spcPts val="0"/>
              </a:spcBef>
              <a:buFontTx/>
              <a:buNone/>
              <a:defRPr sz="600" b="1" cap="none" baseline="0">
                <a:solidFill>
                  <a:schemeClr val="tx2"/>
                </a:solidFill>
              </a:defRPr>
            </a:lvl1pPr>
            <a:lvl2pPr marL="175022" indent="0">
              <a:buFontTx/>
              <a:buNone/>
              <a:defRPr sz="600" cap="all" baseline="0">
                <a:solidFill>
                  <a:schemeClr val="tx2"/>
                </a:solidFill>
              </a:defRPr>
            </a:lvl2pPr>
            <a:lvl3pPr marL="348854" indent="0">
              <a:buFontTx/>
              <a:buNone/>
              <a:defRPr sz="600" cap="all" baseline="0">
                <a:solidFill>
                  <a:schemeClr val="tx2"/>
                </a:solidFill>
              </a:defRPr>
            </a:lvl3pPr>
            <a:lvl4pPr marL="1028700" indent="0">
              <a:buFontTx/>
              <a:buNone/>
              <a:defRPr sz="600" cap="all" baseline="0">
                <a:solidFill>
                  <a:schemeClr val="tx2"/>
                </a:solidFill>
              </a:defRPr>
            </a:lvl4pPr>
            <a:lvl5pPr marL="1371600" indent="0">
              <a:buFontTx/>
              <a:buNone/>
              <a:defRPr sz="600" cap="all" baseline="0">
                <a:solidFill>
                  <a:schemeClr val="tx2"/>
                </a:solidFill>
              </a:defRPr>
            </a:lvl5pPr>
          </a:lstStyle>
          <a:p>
            <a:pPr lvl="0"/>
            <a:r>
              <a:rPr lang="en-US"/>
              <a:t>Click to add date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693" y="456798"/>
            <a:ext cx="4601308" cy="6058182"/>
          </a:xfrm>
          <a:prstGeom prst="rect">
            <a:avLst/>
          </a:prstGeom>
        </p:spPr>
      </p:pic>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339327" y="460995"/>
            <a:ext cx="1224428" cy="377961"/>
          </a:xfrm>
          <a:prstGeom prst="rect">
            <a:avLst/>
          </a:prstGeom>
        </p:spPr>
      </p:pic>
    </p:spTree>
    <p:extLst>
      <p:ext uri="{BB962C8B-B14F-4D97-AF65-F5344CB8AC3E}">
        <p14:creationId xmlns:p14="http://schemas.microsoft.com/office/powerpoint/2010/main" val="286926829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5226" y="1499616"/>
            <a:ext cx="3227832" cy="932688"/>
          </a:xfrm>
        </p:spPr>
        <p:txBody>
          <a:bodyPr anchor="t">
            <a:noAutofit/>
          </a:bodyPr>
          <a:lstStyle>
            <a:lvl1pPr algn="l">
              <a:lnSpc>
                <a:spcPts val="2475"/>
              </a:lnSpc>
              <a:defRPr sz="2400"/>
            </a:lvl1pPr>
          </a:lstStyle>
          <a:p>
            <a:r>
              <a:rPr lang="en-US"/>
              <a:t>Headline 32/33</a:t>
            </a:r>
            <a:br>
              <a:rPr lang="en-US"/>
            </a:br>
            <a:r>
              <a:rPr lang="en-US"/>
              <a:t>Arial Bold</a:t>
            </a:r>
          </a:p>
        </p:txBody>
      </p:sp>
      <p:sp>
        <p:nvSpPr>
          <p:cNvPr id="3" name="Subtitle 2"/>
          <p:cNvSpPr>
            <a:spLocks noGrp="1"/>
          </p:cNvSpPr>
          <p:nvPr>
            <p:ph type="subTitle" idx="1" hasCustomPrompt="1"/>
          </p:nvPr>
        </p:nvSpPr>
        <p:spPr>
          <a:xfrm>
            <a:off x="665226" y="2560320"/>
            <a:ext cx="3209544" cy="576072"/>
          </a:xfrm>
        </p:spPr>
        <p:txBody>
          <a:bodyPr>
            <a:noAutofit/>
          </a:bodyPr>
          <a:lstStyle>
            <a:lvl1pPr marL="0" indent="0" algn="l">
              <a:lnSpc>
                <a:spcPts val="1650"/>
              </a:lnSpc>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Kicker 20/22 Arial </a:t>
            </a:r>
            <a:r>
              <a:rPr lang="en-US" err="1"/>
              <a:t>Reg</a:t>
            </a:r>
            <a:endParaRPr lang="en-US"/>
          </a:p>
        </p:txBody>
      </p:sp>
      <p:sp>
        <p:nvSpPr>
          <p:cNvPr id="8" name="Content Placeholder 7"/>
          <p:cNvSpPr>
            <a:spLocks noGrp="1"/>
          </p:cNvSpPr>
          <p:nvPr>
            <p:ph sz="quarter" idx="10" hasCustomPrompt="1"/>
          </p:nvPr>
        </p:nvSpPr>
        <p:spPr>
          <a:xfrm>
            <a:off x="665226" y="3758184"/>
            <a:ext cx="3475038" cy="228600"/>
          </a:xfrm>
        </p:spPr>
        <p:txBody>
          <a:bodyPr>
            <a:noAutofit/>
          </a:bodyPr>
          <a:lstStyle>
            <a:lvl1pPr marL="0" indent="0">
              <a:lnSpc>
                <a:spcPts val="1200"/>
              </a:lnSpc>
              <a:spcBef>
                <a:spcPts val="0"/>
              </a:spcBef>
              <a:buFontTx/>
              <a:buNone/>
              <a:defRPr sz="1050" b="1">
                <a:solidFill>
                  <a:schemeClr val="tx2"/>
                </a:solidFill>
              </a:defRPr>
            </a:lvl1pPr>
            <a:lvl2pPr marL="175022" indent="0">
              <a:buFontTx/>
              <a:buNone/>
              <a:defRPr sz="1050" b="1">
                <a:solidFill>
                  <a:schemeClr val="tx2"/>
                </a:solidFill>
              </a:defRPr>
            </a:lvl2pPr>
            <a:lvl3pPr marL="348854" indent="0">
              <a:buFontTx/>
              <a:buNone/>
              <a:defRPr sz="1050" b="1">
                <a:solidFill>
                  <a:schemeClr val="tx2"/>
                </a:solidFill>
              </a:defRPr>
            </a:lvl3pPr>
            <a:lvl4pPr marL="1028700" indent="0">
              <a:buFontTx/>
              <a:buNone/>
              <a:defRPr sz="1050" b="1">
                <a:solidFill>
                  <a:schemeClr val="tx2"/>
                </a:solidFill>
              </a:defRPr>
            </a:lvl4pPr>
            <a:lvl5pPr marL="1371600" indent="0">
              <a:buFontTx/>
              <a:buNone/>
              <a:defRPr sz="1050" b="1">
                <a:solidFill>
                  <a:schemeClr val="tx2"/>
                </a:solidFill>
              </a:defRPr>
            </a:lvl5pPr>
          </a:lstStyle>
          <a:p>
            <a:pPr lvl="0"/>
            <a:r>
              <a:rPr lang="en-US"/>
              <a:t>Presenter Name 1 Bold</a:t>
            </a:r>
          </a:p>
        </p:txBody>
      </p:sp>
      <p:sp>
        <p:nvSpPr>
          <p:cNvPr id="10" name="Text Placeholder 9"/>
          <p:cNvSpPr>
            <a:spLocks noGrp="1"/>
          </p:cNvSpPr>
          <p:nvPr>
            <p:ph type="body" sz="quarter" idx="11" hasCustomPrompt="1"/>
          </p:nvPr>
        </p:nvSpPr>
        <p:spPr>
          <a:xfrm>
            <a:off x="665227" y="3986784"/>
            <a:ext cx="3475037" cy="228600"/>
          </a:xfrm>
        </p:spPr>
        <p:txBody>
          <a:bodyPr>
            <a:noAutofit/>
          </a:bodyPr>
          <a:lstStyle>
            <a:lvl1pPr marL="0" indent="0">
              <a:lnSpc>
                <a:spcPts val="1200"/>
              </a:lnSpc>
              <a:buFontTx/>
              <a:buNone/>
              <a:defRPr sz="1050">
                <a:solidFill>
                  <a:schemeClr val="tx1"/>
                </a:solidFill>
              </a:defRPr>
            </a:lvl1pPr>
            <a:lvl2pPr marL="175022" indent="0">
              <a:buFontTx/>
              <a:buNone/>
              <a:defRPr sz="1050">
                <a:solidFill>
                  <a:schemeClr val="tx1"/>
                </a:solidFill>
              </a:defRPr>
            </a:lvl2pPr>
            <a:lvl3pPr marL="348854" indent="0">
              <a:buFontTx/>
              <a:buNone/>
              <a:defRPr sz="1050">
                <a:solidFill>
                  <a:schemeClr val="tx1"/>
                </a:solidFill>
              </a:defRPr>
            </a:lvl3pPr>
            <a:lvl4pPr marL="1028700" indent="0">
              <a:buFontTx/>
              <a:buNone/>
              <a:defRPr sz="1050">
                <a:solidFill>
                  <a:schemeClr val="tx1"/>
                </a:solidFill>
              </a:defRPr>
            </a:lvl4pPr>
            <a:lvl5pPr marL="1371600" indent="0">
              <a:buFontTx/>
              <a:buNone/>
              <a:defRPr sz="1050">
                <a:solidFill>
                  <a:schemeClr val="tx1"/>
                </a:solidFill>
              </a:defRPr>
            </a:lvl5pPr>
          </a:lstStyle>
          <a:p>
            <a:pPr lvl="0"/>
            <a:r>
              <a:rPr lang="nn-NO"/>
              <a:t>Title 14/16 Arial Reg</a:t>
            </a:r>
          </a:p>
        </p:txBody>
      </p:sp>
      <p:sp>
        <p:nvSpPr>
          <p:cNvPr id="12" name="Content Placeholder 11"/>
          <p:cNvSpPr>
            <a:spLocks noGrp="1"/>
          </p:cNvSpPr>
          <p:nvPr>
            <p:ph sz="quarter" idx="12" hasCustomPrompt="1"/>
          </p:nvPr>
        </p:nvSpPr>
        <p:spPr>
          <a:xfrm>
            <a:off x="665226" y="4279392"/>
            <a:ext cx="3474720" cy="228600"/>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a:t>Presenter Name 1 Bold</a:t>
            </a:r>
          </a:p>
        </p:txBody>
      </p:sp>
      <p:sp>
        <p:nvSpPr>
          <p:cNvPr id="14" name="Text Placeholder 13"/>
          <p:cNvSpPr>
            <a:spLocks noGrp="1"/>
          </p:cNvSpPr>
          <p:nvPr>
            <p:ph type="body" sz="quarter" idx="13" hasCustomPrompt="1"/>
          </p:nvPr>
        </p:nvSpPr>
        <p:spPr>
          <a:xfrm>
            <a:off x="665226" y="4498848"/>
            <a:ext cx="3474720"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en-US"/>
              <a:t>Title 14/16 Arial </a:t>
            </a:r>
            <a:r>
              <a:rPr lang="en-US" err="1"/>
              <a:t>Reg</a:t>
            </a:r>
            <a:endParaRPr lang="en-US"/>
          </a:p>
        </p:txBody>
      </p:sp>
      <p:sp>
        <p:nvSpPr>
          <p:cNvPr id="16" name="Content Placeholder 15"/>
          <p:cNvSpPr>
            <a:spLocks noGrp="1"/>
          </p:cNvSpPr>
          <p:nvPr>
            <p:ph sz="quarter" idx="14" hasCustomPrompt="1"/>
          </p:nvPr>
        </p:nvSpPr>
        <p:spPr>
          <a:xfrm>
            <a:off x="665226" y="4782312"/>
            <a:ext cx="3474720" cy="228600"/>
          </a:xfrm>
        </p:spPr>
        <p:txBody>
          <a:bodyPr>
            <a:noAutofit/>
          </a:bodyPr>
          <a:lstStyle>
            <a:lvl1pPr marL="0" indent="0">
              <a:lnSpc>
                <a:spcPts val="1200"/>
              </a:lnSpc>
              <a:buFontTx/>
              <a:buNone/>
              <a:defRPr sz="1050" b="1">
                <a:solidFill>
                  <a:schemeClr val="tx2"/>
                </a:solidFill>
              </a:defRPr>
            </a:lvl1pPr>
            <a:lvl2pPr marL="175022" indent="0">
              <a:lnSpc>
                <a:spcPts val="1200"/>
              </a:lnSpc>
              <a:buFontTx/>
              <a:buNone/>
              <a:defRPr sz="1050" b="1">
                <a:solidFill>
                  <a:schemeClr val="tx2"/>
                </a:solidFill>
              </a:defRPr>
            </a:lvl2pPr>
            <a:lvl3pPr marL="348854" indent="0">
              <a:lnSpc>
                <a:spcPts val="1200"/>
              </a:lnSpc>
              <a:buFontTx/>
              <a:buNone/>
              <a:defRPr sz="1050" b="1">
                <a:solidFill>
                  <a:schemeClr val="tx2"/>
                </a:solidFill>
              </a:defRPr>
            </a:lvl3pPr>
            <a:lvl4pPr marL="1028700" indent="0">
              <a:lnSpc>
                <a:spcPts val="1200"/>
              </a:lnSpc>
              <a:buFontTx/>
              <a:buNone/>
              <a:defRPr sz="1050" b="1">
                <a:solidFill>
                  <a:schemeClr val="tx2"/>
                </a:solidFill>
              </a:defRPr>
            </a:lvl4pPr>
            <a:lvl5pPr marL="1371600" indent="0">
              <a:lnSpc>
                <a:spcPts val="1200"/>
              </a:lnSpc>
              <a:buFontTx/>
              <a:buNone/>
              <a:defRPr sz="1050" b="1">
                <a:solidFill>
                  <a:schemeClr val="tx2"/>
                </a:solidFill>
              </a:defRPr>
            </a:lvl5pPr>
          </a:lstStyle>
          <a:p>
            <a:pPr lvl="0"/>
            <a:r>
              <a:rPr lang="en-US"/>
              <a:t>Presenter Name 1 Bold</a:t>
            </a:r>
          </a:p>
        </p:txBody>
      </p:sp>
      <p:sp>
        <p:nvSpPr>
          <p:cNvPr id="18" name="Text Placeholder 17"/>
          <p:cNvSpPr>
            <a:spLocks noGrp="1"/>
          </p:cNvSpPr>
          <p:nvPr>
            <p:ph type="body" sz="quarter" idx="15" hasCustomPrompt="1"/>
          </p:nvPr>
        </p:nvSpPr>
        <p:spPr>
          <a:xfrm>
            <a:off x="665226" y="5010912"/>
            <a:ext cx="3474720"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en-US"/>
              <a:t>Title 14/16 Arial </a:t>
            </a:r>
            <a:r>
              <a:rPr lang="en-US" err="1"/>
              <a:t>Reg</a:t>
            </a:r>
            <a:endParaRPr lang="en-US"/>
          </a:p>
        </p:txBody>
      </p:sp>
      <p:sp>
        <p:nvSpPr>
          <p:cNvPr id="24" name="Content Placeholder 23"/>
          <p:cNvSpPr>
            <a:spLocks noGrp="1"/>
          </p:cNvSpPr>
          <p:nvPr>
            <p:ph sz="quarter" idx="16" hasCustomPrompt="1"/>
          </p:nvPr>
        </p:nvSpPr>
        <p:spPr>
          <a:xfrm>
            <a:off x="665226" y="5568696"/>
            <a:ext cx="1746504" cy="228600"/>
          </a:xfrm>
        </p:spPr>
        <p:txBody>
          <a:bodyPr>
            <a:noAutofit/>
          </a:bodyPr>
          <a:lstStyle>
            <a:lvl1pPr marL="0" indent="0">
              <a:lnSpc>
                <a:spcPts val="750"/>
              </a:lnSpc>
              <a:spcBef>
                <a:spcPts val="0"/>
              </a:spcBef>
              <a:buFontTx/>
              <a:buNone/>
              <a:defRPr sz="600" b="1" cap="none" baseline="0">
                <a:solidFill>
                  <a:schemeClr val="tx2"/>
                </a:solidFill>
              </a:defRPr>
            </a:lvl1pPr>
            <a:lvl2pPr marL="175022" indent="0">
              <a:buFontTx/>
              <a:buNone/>
              <a:defRPr sz="600" cap="all" baseline="0">
                <a:solidFill>
                  <a:schemeClr val="tx2"/>
                </a:solidFill>
              </a:defRPr>
            </a:lvl2pPr>
            <a:lvl3pPr marL="348854" indent="0">
              <a:buFontTx/>
              <a:buNone/>
              <a:defRPr sz="600" cap="all" baseline="0">
                <a:solidFill>
                  <a:schemeClr val="tx2"/>
                </a:solidFill>
              </a:defRPr>
            </a:lvl3pPr>
            <a:lvl4pPr marL="1028700" indent="0">
              <a:buFontTx/>
              <a:buNone/>
              <a:defRPr sz="600" cap="all" baseline="0">
                <a:solidFill>
                  <a:schemeClr val="tx2"/>
                </a:solidFill>
              </a:defRPr>
            </a:lvl4pPr>
            <a:lvl5pPr marL="1371600" indent="0">
              <a:buFontTx/>
              <a:buNone/>
              <a:defRPr sz="600" cap="all" baseline="0">
                <a:solidFill>
                  <a:schemeClr val="tx2"/>
                </a:solidFill>
              </a:defRPr>
            </a:lvl5pPr>
          </a:lstStyle>
          <a:p>
            <a:pPr lvl="0"/>
            <a:r>
              <a:rPr lang="en-US"/>
              <a:t>Click to add date</a:t>
            </a:r>
          </a:p>
        </p:txBody>
      </p:sp>
      <p:sp>
        <p:nvSpPr>
          <p:cNvPr id="5" name="Picture Placeholder 4"/>
          <p:cNvSpPr>
            <a:spLocks noGrp="1"/>
          </p:cNvSpPr>
          <p:nvPr>
            <p:ph type="pic" sz="quarter" idx="17"/>
          </p:nvPr>
        </p:nvSpPr>
        <p:spPr>
          <a:xfrm>
            <a:off x="4629150" y="0"/>
            <a:ext cx="4514850" cy="6858000"/>
          </a:xfrm>
          <a:solidFill>
            <a:schemeClr val="bg1">
              <a:lumMod val="95000"/>
            </a:schemeClr>
          </a:solidFill>
        </p:spPr>
        <p:txBody>
          <a:bodyPr anchor="ctr">
            <a:normAutofit/>
          </a:bodyPr>
          <a:lstStyle>
            <a:lvl1pPr marL="0" indent="0">
              <a:buFontTx/>
              <a:buNone/>
              <a:defRPr sz="900"/>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3" r="-4276" b="-11126"/>
          <a:stretch/>
        </p:blipFill>
        <p:spPr>
          <a:xfrm>
            <a:off x="342900" y="457201"/>
            <a:ext cx="1277579" cy="420329"/>
          </a:xfrm>
          <a:prstGeom prst="rect">
            <a:avLst/>
          </a:prstGeom>
        </p:spPr>
      </p:pic>
    </p:spTree>
    <p:extLst>
      <p:ext uri="{BB962C8B-B14F-4D97-AF65-F5344CB8AC3E}">
        <p14:creationId xmlns:p14="http://schemas.microsoft.com/office/powerpoint/2010/main" val="242964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8" name="Rectangle 7"/>
          <p:cNvSpPr/>
          <p:nvPr userDrawn="1"/>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1554480"/>
            <a:ext cx="7799832" cy="4882896"/>
          </a:xfrm>
        </p:spPr>
        <p:txBody>
          <a:bodyPr>
            <a:noAutofit/>
          </a:bodyPr>
          <a:lstStyle>
            <a:lvl1pPr>
              <a:lnSpc>
                <a:spcPts val="5200"/>
              </a:lnSpc>
              <a:defRPr sz="5000">
                <a:solidFill>
                  <a:schemeClr val="bg1"/>
                </a:solidFill>
              </a:defRPr>
            </a:lvl1pPr>
          </a:lstStyle>
          <a:p>
            <a:r>
              <a:rPr lang="en-US"/>
              <a:t>Chapter slide 50pt</a:t>
            </a:r>
            <a:br>
              <a:rPr lang="en-US"/>
            </a:br>
            <a:r>
              <a:rPr lang="en-US"/>
              <a:t>Arial bold</a:t>
            </a:r>
            <a:br>
              <a:rPr lang="en-US"/>
            </a:br>
            <a:r>
              <a:rPr lang="en-US"/>
              <a:t>lorem ipsum dolor</a:t>
            </a:r>
          </a:p>
        </p:txBody>
      </p:sp>
    </p:spTree>
    <p:extLst>
      <p:ext uri="{BB962C8B-B14F-4D97-AF65-F5344CB8AC3E}">
        <p14:creationId xmlns:p14="http://schemas.microsoft.com/office/powerpoint/2010/main" val="1547180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8" name="Rectangle 7"/>
          <p:cNvSpPr/>
          <p:nvPr userDrawn="1"/>
        </p:nvSpPr>
        <p:spPr>
          <a:xfrm>
            <a:off x="228600" y="1298448"/>
            <a:ext cx="86868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63678" y="1554481"/>
            <a:ext cx="7799832" cy="4721629"/>
          </a:xfrm>
        </p:spPr>
        <p:txBody>
          <a:bodyPr>
            <a:noAutofit/>
          </a:bodyPr>
          <a:lstStyle>
            <a:lvl1pPr>
              <a:lnSpc>
                <a:spcPts val="3900"/>
              </a:lnSpc>
              <a:defRPr sz="3750">
                <a:solidFill>
                  <a:schemeClr val="bg1"/>
                </a:solidFill>
              </a:defRPr>
            </a:lvl1pPr>
          </a:lstStyle>
          <a:p>
            <a:r>
              <a:rPr lang="en-US"/>
              <a:t>Chapter slide 50/52</a:t>
            </a:r>
            <a:br>
              <a:rPr lang="en-US"/>
            </a:br>
            <a:r>
              <a:rPr lang="en-US"/>
              <a:t>Arial bold</a:t>
            </a:r>
            <a:br>
              <a:rPr lang="en-US"/>
            </a:br>
            <a:r>
              <a:rPr lang="en-US"/>
              <a:t>lorem ipsum dolor</a:t>
            </a:r>
          </a:p>
        </p:txBody>
      </p:sp>
    </p:spTree>
    <p:extLst>
      <p:ext uri="{BB962C8B-B14F-4D97-AF65-F5344CB8AC3E}">
        <p14:creationId xmlns:p14="http://schemas.microsoft.com/office/powerpoint/2010/main" val="2954848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8" name="Rectangle 7"/>
          <p:cNvSpPr/>
          <p:nvPr userDrawn="1"/>
        </p:nvSpPr>
        <p:spPr>
          <a:xfrm>
            <a:off x="228600" y="1298448"/>
            <a:ext cx="86868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58368" y="1554480"/>
            <a:ext cx="7799832" cy="4882896"/>
          </a:xfrm>
        </p:spPr>
        <p:txBody>
          <a:bodyPr>
            <a:noAutofit/>
          </a:bodyPr>
          <a:lstStyle>
            <a:lvl1pPr>
              <a:lnSpc>
                <a:spcPts val="3900"/>
              </a:lnSpc>
              <a:defRPr sz="3750">
                <a:solidFill>
                  <a:schemeClr val="bg1"/>
                </a:solidFill>
              </a:defRPr>
            </a:lvl1pPr>
          </a:lstStyle>
          <a:p>
            <a:r>
              <a:rPr lang="en-US"/>
              <a:t>Chapter slide 50/52</a:t>
            </a:r>
            <a:br>
              <a:rPr lang="en-US"/>
            </a:br>
            <a:r>
              <a:rPr lang="en-US"/>
              <a:t>Arial bold</a:t>
            </a:r>
            <a:br>
              <a:rPr lang="en-US"/>
            </a:br>
            <a:r>
              <a:rPr lang="en-US"/>
              <a:t>lorem ipsum dolor</a:t>
            </a:r>
          </a:p>
        </p:txBody>
      </p:sp>
    </p:spTree>
    <p:extLst>
      <p:ext uri="{BB962C8B-B14F-4D97-AF65-F5344CB8AC3E}">
        <p14:creationId xmlns:p14="http://schemas.microsoft.com/office/powerpoint/2010/main" val="3504596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8" name="Rectangle 7"/>
          <p:cNvSpPr/>
          <p:nvPr userDrawn="1"/>
        </p:nvSpPr>
        <p:spPr>
          <a:xfrm>
            <a:off x="228600" y="1298448"/>
            <a:ext cx="86868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58368" y="1554482"/>
            <a:ext cx="7799832" cy="1319348"/>
          </a:xfrm>
        </p:spPr>
        <p:txBody>
          <a:bodyPr>
            <a:noAutofit/>
          </a:bodyPr>
          <a:lstStyle>
            <a:lvl1pPr>
              <a:lnSpc>
                <a:spcPts val="3900"/>
              </a:lnSpc>
              <a:defRPr sz="3750">
                <a:solidFill>
                  <a:schemeClr val="bg1"/>
                </a:solidFill>
              </a:defRPr>
            </a:lvl1pPr>
          </a:lstStyle>
          <a:p>
            <a:r>
              <a:rPr lang="en-US"/>
              <a:t>Chapter slide 50/52</a:t>
            </a:r>
            <a:br>
              <a:rPr lang="en-US"/>
            </a:br>
            <a:r>
              <a:rPr lang="en-US"/>
              <a:t>Arial bold</a:t>
            </a:r>
          </a:p>
        </p:txBody>
      </p:sp>
      <p:sp>
        <p:nvSpPr>
          <p:cNvPr id="4" name="Content Placeholder 3"/>
          <p:cNvSpPr>
            <a:spLocks noGrp="1"/>
          </p:cNvSpPr>
          <p:nvPr>
            <p:ph sz="quarter" idx="10" hasCustomPrompt="1"/>
          </p:nvPr>
        </p:nvSpPr>
        <p:spPr>
          <a:xfrm>
            <a:off x="658369" y="2962657"/>
            <a:ext cx="3741737" cy="465109"/>
          </a:xfrm>
        </p:spPr>
        <p:txBody>
          <a:bodyPr>
            <a:noAutofit/>
          </a:bodyPr>
          <a:lstStyle>
            <a:lvl1pPr marL="0" indent="0">
              <a:lnSpc>
                <a:spcPts val="1200"/>
              </a:lnSpc>
              <a:buFontTx/>
              <a:buNone/>
              <a:defRPr sz="1200">
                <a:solidFill>
                  <a:schemeClr val="tx2"/>
                </a:solidFill>
              </a:defRPr>
            </a:lvl1pPr>
            <a:lvl2pPr marL="175022" indent="0">
              <a:lnSpc>
                <a:spcPts val="1200"/>
              </a:lnSpc>
              <a:buFontTx/>
              <a:buNone/>
              <a:defRPr sz="1200">
                <a:solidFill>
                  <a:schemeClr val="tx2"/>
                </a:solidFill>
              </a:defRPr>
            </a:lvl2pPr>
            <a:lvl3pPr marL="348854" indent="0">
              <a:lnSpc>
                <a:spcPts val="1200"/>
              </a:lnSpc>
              <a:buFontTx/>
              <a:buNone/>
              <a:defRPr sz="1200">
                <a:solidFill>
                  <a:schemeClr val="tx2"/>
                </a:solidFill>
              </a:defRPr>
            </a:lvl3pPr>
            <a:lvl4pPr marL="1028700" indent="0">
              <a:lnSpc>
                <a:spcPts val="1200"/>
              </a:lnSpc>
              <a:buFontTx/>
              <a:buNone/>
              <a:defRPr sz="1200">
                <a:solidFill>
                  <a:schemeClr val="tx2"/>
                </a:solidFill>
              </a:defRPr>
            </a:lvl4pPr>
            <a:lvl5pPr marL="1371600" indent="0">
              <a:lnSpc>
                <a:spcPts val="1200"/>
              </a:lnSpc>
              <a:buFontTx/>
              <a:buNone/>
              <a:defRPr sz="1200">
                <a:solidFill>
                  <a:schemeClr val="tx2"/>
                </a:solidFill>
              </a:defRPr>
            </a:lvl5pPr>
          </a:lstStyle>
          <a:p>
            <a:pPr lvl="0"/>
            <a:r>
              <a:rPr lang="en-US"/>
              <a:t>Kicker16/18 Arial </a:t>
            </a:r>
            <a:br>
              <a:rPr lang="en-US"/>
            </a:br>
            <a:r>
              <a:rPr lang="en-US"/>
              <a:t>Regular</a:t>
            </a:r>
          </a:p>
        </p:txBody>
      </p:sp>
    </p:spTree>
    <p:extLst>
      <p:ext uri="{BB962C8B-B14F-4D97-AF65-F5344CB8AC3E}">
        <p14:creationId xmlns:p14="http://schemas.microsoft.com/office/powerpoint/2010/main" val="4174753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8" name="Rectangle 7"/>
          <p:cNvSpPr/>
          <p:nvPr userDrawn="1"/>
        </p:nvSpPr>
        <p:spPr>
          <a:xfrm>
            <a:off x="228600" y="1298448"/>
            <a:ext cx="86868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58368" y="1554482"/>
            <a:ext cx="7799832" cy="1319348"/>
          </a:xfrm>
        </p:spPr>
        <p:txBody>
          <a:bodyPr>
            <a:noAutofit/>
          </a:bodyPr>
          <a:lstStyle>
            <a:lvl1pPr>
              <a:lnSpc>
                <a:spcPts val="3900"/>
              </a:lnSpc>
              <a:defRPr sz="3750">
                <a:solidFill>
                  <a:schemeClr val="bg1"/>
                </a:solidFill>
              </a:defRPr>
            </a:lvl1pPr>
          </a:lstStyle>
          <a:p>
            <a:r>
              <a:rPr lang="en-US"/>
              <a:t>Chapter slide 50/52</a:t>
            </a:r>
            <a:br>
              <a:rPr lang="en-US"/>
            </a:br>
            <a:r>
              <a:rPr lang="en-US"/>
              <a:t>Arial bold</a:t>
            </a:r>
          </a:p>
        </p:txBody>
      </p:sp>
      <p:sp>
        <p:nvSpPr>
          <p:cNvPr id="4" name="Content Placeholder 3"/>
          <p:cNvSpPr>
            <a:spLocks noGrp="1"/>
          </p:cNvSpPr>
          <p:nvPr>
            <p:ph sz="quarter" idx="10" hasCustomPrompt="1"/>
          </p:nvPr>
        </p:nvSpPr>
        <p:spPr>
          <a:xfrm>
            <a:off x="658368" y="2961787"/>
            <a:ext cx="6153912" cy="465109"/>
          </a:xfrm>
        </p:spPr>
        <p:txBody>
          <a:bodyPr>
            <a:noAutofit/>
          </a:bodyPr>
          <a:lstStyle>
            <a:lvl1pPr marL="0" indent="0">
              <a:lnSpc>
                <a:spcPts val="1200"/>
              </a:lnSpc>
              <a:buFontTx/>
              <a:buNone/>
              <a:defRPr sz="1200">
                <a:solidFill>
                  <a:schemeClr val="tx2"/>
                </a:solidFill>
              </a:defRPr>
            </a:lvl1pPr>
            <a:lvl2pPr marL="175022" indent="0">
              <a:lnSpc>
                <a:spcPts val="1200"/>
              </a:lnSpc>
              <a:buFontTx/>
              <a:buNone/>
              <a:defRPr sz="1200">
                <a:solidFill>
                  <a:schemeClr val="tx2"/>
                </a:solidFill>
              </a:defRPr>
            </a:lvl2pPr>
            <a:lvl3pPr marL="348854" indent="0">
              <a:lnSpc>
                <a:spcPts val="1200"/>
              </a:lnSpc>
              <a:buFontTx/>
              <a:buNone/>
              <a:defRPr sz="1200">
                <a:solidFill>
                  <a:schemeClr val="tx2"/>
                </a:solidFill>
              </a:defRPr>
            </a:lvl3pPr>
            <a:lvl4pPr marL="1028700" indent="0">
              <a:lnSpc>
                <a:spcPts val="1200"/>
              </a:lnSpc>
              <a:buFontTx/>
              <a:buNone/>
              <a:defRPr sz="1200">
                <a:solidFill>
                  <a:schemeClr val="tx2"/>
                </a:solidFill>
              </a:defRPr>
            </a:lvl4pPr>
            <a:lvl5pPr marL="1371600" indent="0">
              <a:lnSpc>
                <a:spcPts val="1200"/>
              </a:lnSpc>
              <a:buFontTx/>
              <a:buNone/>
              <a:defRPr sz="1200">
                <a:solidFill>
                  <a:schemeClr val="tx2"/>
                </a:solidFill>
              </a:defRPr>
            </a:lvl5pPr>
          </a:lstStyle>
          <a:p>
            <a:pPr lvl="0"/>
            <a:r>
              <a:rPr lang="en-US"/>
              <a:t>Kicker16/18 Arial </a:t>
            </a:r>
            <a:br>
              <a:rPr lang="en-US"/>
            </a:br>
            <a:r>
              <a:rPr lang="en-US"/>
              <a:t>Regular</a:t>
            </a:r>
          </a:p>
        </p:txBody>
      </p:sp>
    </p:spTree>
    <p:extLst>
      <p:ext uri="{BB962C8B-B14F-4D97-AF65-F5344CB8AC3E}">
        <p14:creationId xmlns:p14="http://schemas.microsoft.com/office/powerpoint/2010/main" val="1478077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8" name="Rectangle 7"/>
          <p:cNvSpPr/>
          <p:nvPr userDrawn="1"/>
        </p:nvSpPr>
        <p:spPr>
          <a:xfrm>
            <a:off x="228600" y="1298448"/>
            <a:ext cx="86868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58368" y="1554480"/>
            <a:ext cx="7799832" cy="4015047"/>
          </a:xfrm>
        </p:spPr>
        <p:txBody>
          <a:bodyPr>
            <a:noAutofit/>
          </a:bodyPr>
          <a:lstStyle>
            <a:lvl1pPr>
              <a:lnSpc>
                <a:spcPts val="3900"/>
              </a:lnSpc>
              <a:defRPr sz="3750">
                <a:solidFill>
                  <a:schemeClr val="bg1"/>
                </a:solidFill>
              </a:defRPr>
            </a:lvl1pPr>
          </a:lstStyle>
          <a:p>
            <a:r>
              <a:rPr lang="en-US"/>
              <a:t>Chapter slide 50/52</a:t>
            </a:r>
            <a:br>
              <a:rPr lang="en-US"/>
            </a:br>
            <a:r>
              <a:rPr lang="en-US"/>
              <a:t>Arial bold</a:t>
            </a:r>
            <a:br>
              <a:rPr lang="en-US"/>
            </a:br>
            <a:r>
              <a:rPr lang="en-US"/>
              <a:t>lorem ipsum dolor</a:t>
            </a:r>
          </a:p>
        </p:txBody>
      </p:sp>
      <p:sp>
        <p:nvSpPr>
          <p:cNvPr id="5" name="Picture Placeholder 4"/>
          <p:cNvSpPr>
            <a:spLocks noGrp="1"/>
          </p:cNvSpPr>
          <p:nvPr>
            <p:ph type="pic" sz="quarter" idx="10"/>
          </p:nvPr>
        </p:nvSpPr>
        <p:spPr>
          <a:xfrm>
            <a:off x="685800" y="5330952"/>
            <a:ext cx="722376" cy="722376"/>
          </a:xfrm>
        </p:spPr>
        <p:txBody>
          <a:bodyPr anchor="t">
            <a:normAutofit/>
          </a:bodyPr>
          <a:lstStyle>
            <a:lvl1pPr marL="0" indent="0">
              <a:buFontTx/>
              <a:buNone/>
              <a:defRPr sz="900">
                <a:solidFill>
                  <a:schemeClr val="bg1"/>
                </a:solidFill>
              </a:defRPr>
            </a:lvl1pPr>
          </a:lstStyle>
          <a:p>
            <a:endParaRPr lang="en-US"/>
          </a:p>
        </p:txBody>
      </p:sp>
    </p:spTree>
    <p:extLst>
      <p:ext uri="{BB962C8B-B14F-4D97-AF65-F5344CB8AC3E}">
        <p14:creationId xmlns:p14="http://schemas.microsoft.com/office/powerpoint/2010/main" val="953808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 Icon Callout Chapter (Grass)">
    <p:spTree>
      <p:nvGrpSpPr>
        <p:cNvPr id="1" name=""/>
        <p:cNvGrpSpPr/>
        <p:nvPr/>
      </p:nvGrpSpPr>
      <p:grpSpPr>
        <a:xfrm>
          <a:off x="0" y="0"/>
          <a:ext cx="0" cy="0"/>
          <a:chOff x="0" y="0"/>
          <a:chExt cx="0" cy="0"/>
        </a:xfrm>
      </p:grpSpPr>
      <p:sp>
        <p:nvSpPr>
          <p:cNvPr id="8" name="Rectangle 7"/>
          <p:cNvSpPr/>
          <p:nvPr userDrawn="1"/>
        </p:nvSpPr>
        <p:spPr>
          <a:xfrm>
            <a:off x="228600" y="1298448"/>
            <a:ext cx="86868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2368298"/>
            <a:ext cx="7799832" cy="4015047"/>
          </a:xfrm>
        </p:spPr>
        <p:txBody>
          <a:bodyPr>
            <a:noAutofit/>
          </a:bodyPr>
          <a:lstStyle>
            <a:lvl1pPr>
              <a:lnSpc>
                <a:spcPts val="3900"/>
              </a:lnSpc>
              <a:defRPr sz="3750">
                <a:solidFill>
                  <a:schemeClr val="bg1"/>
                </a:solidFill>
              </a:defRPr>
            </a:lvl1pPr>
          </a:lstStyle>
          <a:p>
            <a:r>
              <a:rPr lang="en-US"/>
              <a:t>Chapter slide 50/52</a:t>
            </a:r>
            <a:br>
              <a:rPr lang="en-US"/>
            </a:br>
            <a:r>
              <a:rPr lang="en-US"/>
              <a:t>Arial bold</a:t>
            </a:r>
            <a:br>
              <a:rPr lang="en-US"/>
            </a:br>
            <a:r>
              <a:rPr lang="en-US"/>
              <a:t>lorem ipsum dolor</a:t>
            </a:r>
          </a:p>
        </p:txBody>
      </p:sp>
      <p:sp>
        <p:nvSpPr>
          <p:cNvPr id="5" name="Picture Placeholder 4"/>
          <p:cNvSpPr>
            <a:spLocks noGrp="1"/>
          </p:cNvSpPr>
          <p:nvPr>
            <p:ph type="pic" sz="quarter" idx="10"/>
          </p:nvPr>
        </p:nvSpPr>
        <p:spPr>
          <a:xfrm>
            <a:off x="685800" y="1554480"/>
            <a:ext cx="722376" cy="722376"/>
          </a:xfrm>
        </p:spPr>
        <p:txBody>
          <a:bodyPr anchor="t">
            <a:normAutofit/>
          </a:bodyPr>
          <a:lstStyle>
            <a:lvl1pPr marL="0" indent="0">
              <a:buFontTx/>
              <a:buNone/>
              <a:defRPr sz="900">
                <a:solidFill>
                  <a:schemeClr val="bg1"/>
                </a:solidFill>
              </a:defRPr>
            </a:lvl1pPr>
          </a:lstStyle>
          <a:p>
            <a:endParaRPr lang="en-US"/>
          </a:p>
        </p:txBody>
      </p:sp>
    </p:spTree>
    <p:extLst>
      <p:ext uri="{BB962C8B-B14F-4D97-AF65-F5344CB8AC3E}">
        <p14:creationId xmlns:p14="http://schemas.microsoft.com/office/powerpoint/2010/main" val="3961533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9" name="Rectangle 8"/>
          <p:cNvSpPr/>
          <p:nvPr userDrawn="1"/>
        </p:nvSpPr>
        <p:spPr>
          <a:xfrm>
            <a:off x="228600" y="1298448"/>
            <a:ext cx="86868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p:cNvSpPr>
            <a:spLocks noGrp="1"/>
          </p:cNvSpPr>
          <p:nvPr>
            <p:ph type="title" hasCustomPrompt="1"/>
          </p:nvPr>
        </p:nvSpPr>
        <p:spPr>
          <a:xfrm>
            <a:off x="623889" y="1709739"/>
            <a:ext cx="4557712" cy="4757563"/>
          </a:xfrm>
        </p:spPr>
        <p:txBody>
          <a:bodyPr anchor="b">
            <a:noAutofit/>
          </a:bodyPr>
          <a:lstStyle>
            <a:lvl1pPr>
              <a:lnSpc>
                <a:spcPts val="4725"/>
              </a:lnSpc>
              <a:defRPr sz="4950">
                <a:solidFill>
                  <a:schemeClr val="bg1"/>
                </a:solidFill>
              </a:defRPr>
            </a:lvl1pPr>
          </a:lstStyle>
          <a:p>
            <a:r>
              <a:rPr lang="en-US"/>
              <a:t>Chapter </a:t>
            </a:r>
            <a:br>
              <a:rPr lang="en-US"/>
            </a:br>
            <a:r>
              <a:rPr lang="en-US"/>
              <a:t>slide </a:t>
            </a:r>
            <a:br>
              <a:rPr lang="en-US"/>
            </a:br>
            <a:r>
              <a:rPr lang="en-US"/>
              <a:t>66/63</a:t>
            </a:r>
            <a:br>
              <a:rPr lang="en-US"/>
            </a:br>
            <a:r>
              <a:rPr lang="en-US"/>
              <a:t>Arial </a:t>
            </a:r>
            <a:r>
              <a:rPr lang="en-US" err="1"/>
              <a:t>reg</a:t>
            </a:r>
            <a:br>
              <a:rPr lang="en-US"/>
            </a:br>
            <a:r>
              <a:rPr lang="en-US"/>
              <a:t>lorem</a:t>
            </a:r>
            <a:br>
              <a:rPr lang="en-US"/>
            </a:br>
            <a:r>
              <a:rPr lang="en-US"/>
              <a:t>ipsum</a:t>
            </a:r>
          </a:p>
        </p:txBody>
      </p:sp>
    </p:spTree>
    <p:extLst>
      <p:ext uri="{BB962C8B-B14F-4D97-AF65-F5344CB8AC3E}">
        <p14:creationId xmlns:p14="http://schemas.microsoft.com/office/powerpoint/2010/main" val="1076415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Divider (Grass)">
    <p:spTree>
      <p:nvGrpSpPr>
        <p:cNvPr id="1" name=""/>
        <p:cNvGrpSpPr/>
        <p:nvPr/>
      </p:nvGrpSpPr>
      <p:grpSpPr>
        <a:xfrm>
          <a:off x="0" y="0"/>
          <a:ext cx="0" cy="0"/>
          <a:chOff x="0" y="0"/>
          <a:chExt cx="0" cy="0"/>
        </a:xfrm>
      </p:grpSpPr>
      <p:sp>
        <p:nvSpPr>
          <p:cNvPr id="9" name="Rectangle 8"/>
          <p:cNvSpPr/>
          <p:nvPr userDrawn="1"/>
        </p:nvSpPr>
        <p:spPr>
          <a:xfrm>
            <a:off x="228600" y="1295400"/>
            <a:ext cx="86868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3889" y="1709739"/>
            <a:ext cx="4557712" cy="4757563"/>
          </a:xfrm>
        </p:spPr>
        <p:txBody>
          <a:bodyPr anchor="b">
            <a:noAutofit/>
          </a:bodyPr>
          <a:lstStyle>
            <a:lvl1pPr>
              <a:lnSpc>
                <a:spcPts val="4725"/>
              </a:lnSpc>
              <a:defRPr sz="4950">
                <a:solidFill>
                  <a:schemeClr val="bg1"/>
                </a:solidFill>
              </a:defRPr>
            </a:lvl1pPr>
          </a:lstStyle>
          <a:p>
            <a:r>
              <a:rPr lang="en-US"/>
              <a:t>Chapter </a:t>
            </a:r>
            <a:br>
              <a:rPr lang="en-US"/>
            </a:br>
            <a:r>
              <a:rPr lang="en-US"/>
              <a:t>slide </a:t>
            </a:r>
            <a:br>
              <a:rPr lang="en-US"/>
            </a:br>
            <a:r>
              <a:rPr lang="en-US"/>
              <a:t>66/63</a:t>
            </a:r>
            <a:br>
              <a:rPr lang="en-US"/>
            </a:br>
            <a:r>
              <a:rPr lang="en-US"/>
              <a:t>Arial </a:t>
            </a:r>
            <a:r>
              <a:rPr lang="en-US" err="1"/>
              <a:t>reg</a:t>
            </a:r>
            <a:br>
              <a:rPr lang="en-US"/>
            </a:br>
            <a:r>
              <a:rPr lang="en-US"/>
              <a:t>lorem</a:t>
            </a:r>
            <a:br>
              <a:rPr lang="en-US"/>
            </a:br>
            <a:r>
              <a:rPr lang="en-US"/>
              <a:t>ipsum</a:t>
            </a:r>
          </a:p>
        </p:txBody>
      </p:sp>
    </p:spTree>
    <p:extLst>
      <p:ext uri="{BB962C8B-B14F-4D97-AF65-F5344CB8AC3E}">
        <p14:creationId xmlns:p14="http://schemas.microsoft.com/office/powerpoint/2010/main" val="1923217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Large Quote">
    <p:spTree>
      <p:nvGrpSpPr>
        <p:cNvPr id="1" name=""/>
        <p:cNvGrpSpPr/>
        <p:nvPr/>
      </p:nvGrpSpPr>
      <p:grpSpPr>
        <a:xfrm>
          <a:off x="0" y="0"/>
          <a:ext cx="0" cy="0"/>
          <a:chOff x="0" y="0"/>
          <a:chExt cx="0" cy="0"/>
        </a:xfrm>
      </p:grpSpPr>
      <p:sp>
        <p:nvSpPr>
          <p:cNvPr id="9" name="Rectangle 8"/>
          <p:cNvSpPr/>
          <p:nvPr userDrawn="1"/>
        </p:nvSpPr>
        <p:spPr>
          <a:xfrm>
            <a:off x="228600" y="1298448"/>
            <a:ext cx="86868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a:p>
        </p:txBody>
      </p:sp>
      <p:sp>
        <p:nvSpPr>
          <p:cNvPr id="2" name="Title 1"/>
          <p:cNvSpPr>
            <a:spLocks noGrp="1"/>
          </p:cNvSpPr>
          <p:nvPr>
            <p:ph type="title" hasCustomPrompt="1"/>
          </p:nvPr>
        </p:nvSpPr>
        <p:spPr>
          <a:xfrm>
            <a:off x="1219200" y="1920240"/>
            <a:ext cx="6576060" cy="3639312"/>
          </a:xfrm>
        </p:spPr>
        <p:txBody>
          <a:bodyPr anchor="t">
            <a:noAutofit/>
          </a:bodyPr>
          <a:lstStyle>
            <a:lvl1pPr>
              <a:lnSpc>
                <a:spcPts val="3375"/>
              </a:lnSpc>
              <a:defRPr sz="3000" baseline="0">
                <a:solidFill>
                  <a:schemeClr val="bg1"/>
                </a:solidFill>
              </a:defRPr>
            </a:lvl1pPr>
          </a:lstStyle>
          <a:p>
            <a:r>
              <a:rPr lang="en-US"/>
              <a:t>Large statement message</a:t>
            </a:r>
            <a:br>
              <a:rPr lang="en-US"/>
            </a:br>
            <a:r>
              <a:rPr lang="en-US"/>
              <a:t>or pull quote 40/45 </a:t>
            </a:r>
            <a:r>
              <a:rPr lang="en-US" err="1"/>
              <a:t>arial</a:t>
            </a:r>
            <a:r>
              <a:rPr lang="en-US"/>
              <a:t> regular </a:t>
            </a:r>
            <a:r>
              <a:rPr lang="en-US" err="1"/>
              <a:t>pudam</a:t>
            </a:r>
            <a:r>
              <a:rPr lang="en-US"/>
              <a:t> </a:t>
            </a:r>
            <a:r>
              <a:rPr lang="en-US" err="1"/>
              <a:t>nosecti</a:t>
            </a:r>
            <a:r>
              <a:rPr lang="en-US"/>
              <a:t> </a:t>
            </a:r>
            <a:r>
              <a:rPr lang="en-US" err="1"/>
              <a:t>nos</a:t>
            </a:r>
            <a:r>
              <a:rPr lang="en-US"/>
              <a:t> alit in </a:t>
            </a:r>
            <a:r>
              <a:rPr lang="en-US" err="1"/>
              <a:t>nos</a:t>
            </a:r>
            <a:r>
              <a:rPr lang="en-US"/>
              <a:t> et di </a:t>
            </a:r>
            <a:r>
              <a:rPr lang="en-US" err="1"/>
              <a:t>offictent</a:t>
            </a:r>
            <a:r>
              <a:rPr lang="en-US"/>
              <a:t> </a:t>
            </a:r>
            <a:r>
              <a:rPr lang="en-US" err="1"/>
              <a:t>molo</a:t>
            </a:r>
            <a:r>
              <a:rPr lang="en-US"/>
              <a:t> </a:t>
            </a:r>
            <a:r>
              <a:rPr lang="en-US" err="1"/>
              <a:t>te</a:t>
            </a:r>
            <a:r>
              <a:rPr lang="en-US"/>
              <a:t> </a:t>
            </a:r>
            <a:r>
              <a:rPr lang="en-US" err="1"/>
              <a:t>everum</a:t>
            </a:r>
            <a:r>
              <a:rPr lang="en-US"/>
              <a:t> </a:t>
            </a:r>
            <a:r>
              <a:rPr lang="en-US" err="1"/>
              <a:t>secae</a:t>
            </a:r>
            <a:r>
              <a:rPr lang="en-US"/>
              <a:t> non </a:t>
            </a:r>
            <a:r>
              <a:rPr lang="en-US" err="1"/>
              <a:t>ped</a:t>
            </a:r>
            <a:r>
              <a:rPr lang="en-US"/>
              <a:t> </a:t>
            </a:r>
            <a:r>
              <a:rPr lang="en-US" err="1"/>
              <a:t>bumh</a:t>
            </a:r>
            <a:r>
              <a:rPr lang="en-US"/>
              <a:t> </a:t>
            </a:r>
            <a:r>
              <a:rPr lang="en-US" err="1"/>
              <a:t>incto</a:t>
            </a:r>
            <a:r>
              <a:rPr lang="en-US"/>
              <a:t> dolor intis.”</a:t>
            </a:r>
          </a:p>
        </p:txBody>
      </p:sp>
      <p:sp>
        <p:nvSpPr>
          <p:cNvPr id="6" name="object 3"/>
          <p:cNvSpPr txBox="1"/>
          <p:nvPr userDrawn="1"/>
        </p:nvSpPr>
        <p:spPr>
          <a:xfrm>
            <a:off x="589497" y="1629398"/>
            <a:ext cx="558800" cy="1166986"/>
          </a:xfrm>
          <a:prstGeom prst="rect">
            <a:avLst/>
          </a:prstGeom>
        </p:spPr>
        <p:txBody>
          <a:bodyPr vert="horz" wrap="square" lIns="0" tIns="9525" rIns="0" bIns="0" rtlCol="0">
            <a:spAutoFit/>
          </a:bodyPr>
          <a:lstStyle/>
          <a:p>
            <a:pPr marL="9525">
              <a:lnSpc>
                <a:spcPct val="100000"/>
              </a:lnSpc>
              <a:spcBef>
                <a:spcPts val="75"/>
              </a:spcBef>
            </a:pPr>
            <a:r>
              <a:rPr sz="7500" b="1">
                <a:solidFill>
                  <a:srgbClr val="FFFFFF"/>
                </a:solidFill>
                <a:latin typeface="+mj-lt"/>
                <a:cs typeface="HurmeGeometricSans3-SemiBold"/>
              </a:rPr>
              <a:t>“</a:t>
            </a:r>
            <a:endParaRPr sz="7500">
              <a:latin typeface="+mj-lt"/>
              <a:cs typeface="HurmeGeometricSans3-SemiBold"/>
            </a:endParaRPr>
          </a:p>
        </p:txBody>
      </p:sp>
      <p:sp>
        <p:nvSpPr>
          <p:cNvPr id="4" name="Text Placeholder 3"/>
          <p:cNvSpPr>
            <a:spLocks noGrp="1"/>
          </p:cNvSpPr>
          <p:nvPr>
            <p:ph type="body" sz="quarter" idx="10" hasCustomPrompt="1"/>
          </p:nvPr>
        </p:nvSpPr>
        <p:spPr>
          <a:xfrm>
            <a:off x="1219201" y="5621340"/>
            <a:ext cx="2224088" cy="309905"/>
          </a:xfrm>
        </p:spPr>
        <p:txBody>
          <a:bodyPr>
            <a:noAutofit/>
          </a:bodyPr>
          <a:lstStyle>
            <a:lvl1pPr marL="0" indent="0">
              <a:lnSpc>
                <a:spcPts val="750"/>
              </a:lnSpc>
              <a:spcBef>
                <a:spcPts val="0"/>
              </a:spcBef>
              <a:buNone/>
              <a:defRPr sz="1200" b="1" baseline="0">
                <a:solidFill>
                  <a:schemeClr val="tx2"/>
                </a:solidFill>
              </a:defRPr>
            </a:lvl1pPr>
            <a:lvl2pPr marL="175022" indent="0">
              <a:buNone/>
              <a:defRPr sz="675" b="1">
                <a:solidFill>
                  <a:schemeClr val="tx2"/>
                </a:solidFill>
              </a:defRPr>
            </a:lvl2pPr>
            <a:lvl3pPr marL="348854" indent="0">
              <a:buNone/>
              <a:defRPr sz="675" b="1">
                <a:solidFill>
                  <a:schemeClr val="tx2"/>
                </a:solidFill>
              </a:defRPr>
            </a:lvl3pPr>
            <a:lvl4pPr marL="1028700" indent="0">
              <a:buNone/>
              <a:defRPr sz="675" b="1">
                <a:solidFill>
                  <a:schemeClr val="tx2"/>
                </a:solidFill>
              </a:defRPr>
            </a:lvl4pPr>
            <a:lvl5pPr marL="1371600" indent="0">
              <a:buNone/>
              <a:defRPr sz="675" b="1">
                <a:solidFill>
                  <a:schemeClr val="tx2"/>
                </a:solidFill>
              </a:defRPr>
            </a:lvl5pPr>
          </a:lstStyle>
          <a:p>
            <a:pPr lvl="0"/>
            <a:r>
              <a:rPr lang="en-US"/>
              <a:t>FIRSTNAME LASTNAME</a:t>
            </a:r>
          </a:p>
        </p:txBody>
      </p:sp>
    </p:spTree>
    <p:extLst>
      <p:ext uri="{BB962C8B-B14F-4D97-AF65-F5344CB8AC3E}">
        <p14:creationId xmlns:p14="http://schemas.microsoft.com/office/powerpoint/2010/main" val="242768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1447800"/>
            <a:ext cx="7772400" cy="960120"/>
          </a:xfrm>
        </p:spPr>
        <p:txBody>
          <a:bodyPr>
            <a:noAutofit/>
          </a:bodyPr>
          <a:lstStyle/>
          <a:p>
            <a:r>
              <a:rPr lang="en-US"/>
              <a:t>Headline 30/31</a:t>
            </a:r>
            <a:br>
              <a:rPr lang="en-US"/>
            </a:br>
            <a:r>
              <a:rPr lang="en-US"/>
              <a:t>Arial bold</a:t>
            </a:r>
          </a:p>
        </p:txBody>
      </p:sp>
      <p:sp>
        <p:nvSpPr>
          <p:cNvPr id="3" name="Content Placeholder 2"/>
          <p:cNvSpPr>
            <a:spLocks noGrp="1"/>
          </p:cNvSpPr>
          <p:nvPr>
            <p:ph idx="1" hasCustomPrompt="1"/>
          </p:nvPr>
        </p:nvSpPr>
        <p:spPr>
          <a:xfrm>
            <a:off x="657225" y="2526792"/>
            <a:ext cx="7772400" cy="2724912"/>
          </a:xfrm>
        </p:spPr>
        <p:txBody>
          <a:bodyPr>
            <a:noAutofit/>
          </a:bodyPr>
          <a:lstStyle>
            <a:lvl1pPr marL="178594" indent="-178594">
              <a:buFont typeface="Arial" panose="020B0604020202020204" pitchFamily="34" charset="0"/>
              <a:buChar char="•"/>
              <a:defRPr>
                <a:solidFill>
                  <a:schemeClr val="accent5"/>
                </a:solidFill>
              </a:defRPr>
            </a:lvl1pPr>
            <a:lvl2pPr>
              <a:defRPr>
                <a:solidFill>
                  <a:schemeClr val="accent5"/>
                </a:solidFill>
              </a:defRPr>
            </a:lvl2pPr>
            <a:lvl3pPr>
              <a:defRPr>
                <a:solidFill>
                  <a:schemeClr val="accent5"/>
                </a:solidFill>
              </a:defRPr>
            </a:lvl3pPr>
          </a:lstStyle>
          <a:p>
            <a:pPr lvl="0"/>
            <a:r>
              <a:rPr lang="en-US"/>
              <a:t>Body 24/28 </a:t>
            </a:r>
          </a:p>
          <a:p>
            <a:pPr lvl="1"/>
            <a:r>
              <a:rPr lang="en-US"/>
              <a:t>Second level</a:t>
            </a:r>
          </a:p>
          <a:p>
            <a:pPr lvl="2"/>
            <a:r>
              <a:rPr lang="en-US"/>
              <a:t>Third level</a:t>
            </a:r>
          </a:p>
        </p:txBody>
      </p:sp>
      <p:sp>
        <p:nvSpPr>
          <p:cNvPr id="7" name="object 3"/>
          <p:cNvSpPr/>
          <p:nvPr userDrawn="1"/>
        </p:nvSpPr>
        <p:spPr>
          <a:xfrm>
            <a:off x="342900" y="1295401"/>
            <a:ext cx="8462772"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10569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8" name="Rectangle 7"/>
          <p:cNvSpPr/>
          <p:nvPr userDrawn="1"/>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1554480"/>
            <a:ext cx="7799832" cy="4882896"/>
          </a:xfrm>
        </p:spPr>
        <p:txBody>
          <a:bodyPr>
            <a:noAutofit/>
          </a:bodyPr>
          <a:lstStyle>
            <a:lvl1pPr>
              <a:lnSpc>
                <a:spcPts val="5200"/>
              </a:lnSpc>
              <a:defRPr sz="5000">
                <a:solidFill>
                  <a:schemeClr val="bg1"/>
                </a:solidFill>
              </a:defRPr>
            </a:lvl1pPr>
          </a:lstStyle>
          <a:p>
            <a:r>
              <a:rPr lang="en-US"/>
              <a:t>Chapter slide 50pt</a:t>
            </a:r>
            <a:br>
              <a:rPr lang="en-US"/>
            </a:br>
            <a:r>
              <a:rPr lang="en-US"/>
              <a:t>Arial bold</a:t>
            </a:r>
            <a:br>
              <a:rPr lang="en-US"/>
            </a:br>
            <a:r>
              <a:rPr lang="en-US"/>
              <a:t>lorem ipsum dolor</a:t>
            </a:r>
          </a:p>
        </p:txBody>
      </p:sp>
    </p:spTree>
    <p:extLst>
      <p:ext uri="{BB962C8B-B14F-4D97-AF65-F5344CB8AC3E}">
        <p14:creationId xmlns:p14="http://schemas.microsoft.com/office/powerpoint/2010/main" val="1043906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1447800"/>
            <a:ext cx="8001000" cy="960120"/>
          </a:xfrm>
        </p:spPr>
        <p:txBody>
          <a:bodyPr>
            <a:noAutofit/>
          </a:bodyPr>
          <a:lstStyle/>
          <a:p>
            <a:r>
              <a:rPr lang="en-US"/>
              <a:t>Headline 30/31</a:t>
            </a:r>
            <a:br>
              <a:rPr lang="en-US"/>
            </a:br>
            <a:r>
              <a:rPr lang="en-US"/>
              <a:t>Arial bold</a:t>
            </a:r>
          </a:p>
        </p:txBody>
      </p:sp>
      <p:sp>
        <p:nvSpPr>
          <p:cNvPr id="3" name="Content Placeholder 2"/>
          <p:cNvSpPr>
            <a:spLocks noGrp="1"/>
          </p:cNvSpPr>
          <p:nvPr>
            <p:ph idx="1" hasCustomPrompt="1"/>
          </p:nvPr>
        </p:nvSpPr>
        <p:spPr>
          <a:xfrm>
            <a:off x="657225" y="2526792"/>
            <a:ext cx="7800975" cy="2724912"/>
          </a:xfrm>
        </p:spPr>
        <p:txBody>
          <a:bodyPr>
            <a:noAutofit/>
          </a:bodyPr>
          <a:lstStyle>
            <a:lvl1pPr marL="0" indent="0">
              <a:buFontTx/>
              <a:buNone/>
              <a:defRPr>
                <a:solidFill>
                  <a:schemeClr val="accent5"/>
                </a:solidFill>
              </a:defRPr>
            </a:lvl1pPr>
          </a:lstStyle>
          <a:p>
            <a:pPr lvl="0"/>
            <a:r>
              <a:rPr lang="en-US"/>
              <a:t>Intro copy 24/28 Arial regular </a:t>
            </a:r>
            <a:r>
              <a:rPr lang="en-US" err="1"/>
              <a:t>pudam</a:t>
            </a:r>
            <a:r>
              <a:rPr lang="en-US"/>
              <a:t> </a:t>
            </a:r>
            <a:r>
              <a:rPr lang="en-US" err="1"/>
              <a:t>nonsecti</a:t>
            </a:r>
            <a:r>
              <a:rPr lang="en-US"/>
              <a:t> </a:t>
            </a:r>
            <a:r>
              <a:rPr lang="en-US" err="1"/>
              <a:t>nos</a:t>
            </a:r>
            <a:r>
              <a:rPr lang="en-US"/>
              <a:t> alit in </a:t>
            </a:r>
            <a:r>
              <a:rPr lang="en-US" err="1"/>
              <a:t>nos</a:t>
            </a:r>
            <a:r>
              <a:rPr lang="en-US"/>
              <a:t> et di </a:t>
            </a:r>
            <a:r>
              <a:rPr lang="en-US" err="1"/>
              <a:t>offictent</a:t>
            </a:r>
            <a:r>
              <a:rPr lang="en-US"/>
              <a:t> </a:t>
            </a:r>
            <a:r>
              <a:rPr lang="en-US" err="1"/>
              <a:t>Molo</a:t>
            </a:r>
            <a:r>
              <a:rPr lang="en-US"/>
              <a:t> </a:t>
            </a:r>
            <a:r>
              <a:rPr lang="en-US" err="1"/>
              <a:t>te</a:t>
            </a:r>
            <a:r>
              <a:rPr lang="en-US"/>
              <a:t> </a:t>
            </a:r>
            <a:r>
              <a:rPr lang="en-US" err="1"/>
              <a:t>everum</a:t>
            </a:r>
            <a:r>
              <a:rPr lang="en-US"/>
              <a:t> </a:t>
            </a:r>
            <a:r>
              <a:rPr lang="en-US" err="1"/>
              <a:t>secae</a:t>
            </a:r>
            <a:r>
              <a:rPr lang="en-US"/>
              <a:t> </a:t>
            </a:r>
            <a:r>
              <a:rPr lang="en-US" err="1"/>
              <a:t>nonese</a:t>
            </a:r>
            <a:r>
              <a:rPr lang="en-US"/>
              <a:t> </a:t>
            </a:r>
            <a:r>
              <a:rPr lang="en-US" err="1"/>
              <a:t>voluptatem</a:t>
            </a:r>
            <a:r>
              <a:rPr lang="en-US"/>
              <a:t> </a:t>
            </a:r>
            <a:r>
              <a:rPr lang="en-US" err="1"/>
              <a:t>ent</a:t>
            </a:r>
            <a:r>
              <a:rPr lang="en-US"/>
              <a:t> </a:t>
            </a:r>
            <a:r>
              <a:rPr lang="en-US" err="1"/>
              <a:t>molut</a:t>
            </a:r>
            <a:r>
              <a:rPr lang="en-US"/>
              <a:t> </a:t>
            </a:r>
            <a:r>
              <a:rPr lang="en-US" err="1"/>
              <a:t>ped</a:t>
            </a:r>
            <a:r>
              <a:rPr lang="en-US"/>
              <a:t> </a:t>
            </a:r>
            <a:r>
              <a:rPr lang="en-US" err="1"/>
              <a:t>ea</a:t>
            </a:r>
            <a:r>
              <a:rPr lang="en-US"/>
              <a:t> bum </a:t>
            </a:r>
            <a:r>
              <a:rPr lang="en-US" err="1"/>
              <a:t>incto</a:t>
            </a:r>
            <a:r>
              <a:rPr lang="en-US"/>
              <a:t> intis </a:t>
            </a:r>
            <a:r>
              <a:rPr lang="en-US" err="1"/>
              <a:t>sandae</a:t>
            </a:r>
            <a:r>
              <a:rPr lang="en-US"/>
              <a:t> </a:t>
            </a:r>
            <a:r>
              <a:rPr lang="en-US" err="1"/>
              <a:t>nimus</a:t>
            </a:r>
            <a:r>
              <a:rPr lang="en-US"/>
              <a:t> </a:t>
            </a:r>
            <a:r>
              <a:rPr lang="en-US" err="1"/>
              <a:t>moluptat</a:t>
            </a:r>
            <a:r>
              <a:rPr lang="en-US"/>
              <a:t>. </a:t>
            </a:r>
            <a:r>
              <a:rPr lang="en-US" err="1"/>
              <a:t>Itam</a:t>
            </a:r>
            <a:r>
              <a:rPr lang="en-US"/>
              <a:t>, </a:t>
            </a:r>
            <a:r>
              <a:rPr lang="en-US" err="1"/>
              <a:t>accusam</a:t>
            </a:r>
            <a:r>
              <a:rPr lang="en-US"/>
              <a:t> </a:t>
            </a:r>
            <a:r>
              <a:rPr lang="en-US" err="1"/>
              <a:t>lique</a:t>
            </a:r>
            <a:r>
              <a:rPr lang="en-US"/>
              <a:t> sit </a:t>
            </a:r>
            <a:r>
              <a:rPr lang="en-US" err="1"/>
              <a:t>idel</a:t>
            </a:r>
            <a:r>
              <a:rPr lang="en-US"/>
              <a:t> </a:t>
            </a:r>
            <a:r>
              <a:rPr lang="en-US" err="1"/>
              <a:t>explam</a:t>
            </a:r>
            <a:r>
              <a:rPr lang="en-US"/>
              <a:t>, et quam </a:t>
            </a:r>
            <a:r>
              <a:rPr lang="en-US" err="1"/>
              <a:t>quiam</a:t>
            </a:r>
            <a:r>
              <a:rPr lang="en-US"/>
              <a:t>, </a:t>
            </a:r>
            <a:r>
              <a:rPr lang="en-US" err="1"/>
              <a:t>ilitas</a:t>
            </a:r>
            <a:r>
              <a:rPr lang="en-US"/>
              <a:t> </a:t>
            </a:r>
            <a:r>
              <a:rPr lang="en-US" err="1"/>
              <a:t>deliat</a:t>
            </a:r>
            <a:r>
              <a:rPr lang="en-US"/>
              <a:t> </a:t>
            </a:r>
            <a:r>
              <a:rPr lang="en-US" err="1"/>
              <a:t>quis</a:t>
            </a:r>
            <a:r>
              <a:rPr lang="en-US"/>
              <a:t> </a:t>
            </a:r>
            <a:r>
              <a:rPr lang="en-US" err="1"/>
              <a:t>escimodio</a:t>
            </a:r>
            <a:r>
              <a:rPr lang="en-US"/>
              <a:t>. </a:t>
            </a:r>
            <a:r>
              <a:rPr lang="en-US" err="1"/>
              <a:t>Ita</a:t>
            </a:r>
            <a:r>
              <a:rPr lang="en-US"/>
              <a:t> </a:t>
            </a:r>
            <a:r>
              <a:rPr lang="en-US" err="1"/>
              <a:t>cubalica</a:t>
            </a:r>
            <a:r>
              <a:rPr lang="en-US"/>
              <a:t> in rest, </a:t>
            </a:r>
            <a:r>
              <a:rPr lang="en-US" err="1"/>
              <a:t>tendit</a:t>
            </a:r>
            <a:r>
              <a:rPr lang="en-US"/>
              <a:t> </a:t>
            </a:r>
            <a:r>
              <a:rPr lang="en-US" err="1"/>
              <a:t>omnis</a:t>
            </a:r>
            <a:r>
              <a:rPr lang="en-US"/>
              <a:t> el </a:t>
            </a:r>
            <a:r>
              <a:rPr lang="en-US" err="1"/>
              <a:t>iuntur</a:t>
            </a:r>
            <a:r>
              <a:rPr lang="en-US"/>
              <a:t>, </a:t>
            </a:r>
            <a:r>
              <a:rPr lang="en-US" err="1"/>
              <a:t>quat</a:t>
            </a:r>
            <a:r>
              <a:rPr lang="en-US"/>
              <a:t>.</a:t>
            </a:r>
          </a:p>
        </p:txBody>
      </p:sp>
      <p:sp>
        <p:nvSpPr>
          <p:cNvPr id="6" name="object 3"/>
          <p:cNvSpPr/>
          <p:nvPr userDrawn="1"/>
        </p:nvSpPr>
        <p:spPr>
          <a:xfrm>
            <a:off x="342900" y="1295401"/>
            <a:ext cx="8462772"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1952111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1447800"/>
            <a:ext cx="3829050" cy="960120"/>
          </a:xfrm>
        </p:spPr>
        <p:txBody>
          <a:bodyPr>
            <a:noAutofit/>
          </a:bodyPr>
          <a:lstStyle/>
          <a:p>
            <a:r>
              <a:rPr lang="en-US"/>
              <a:t>Headline 30/31</a:t>
            </a:r>
            <a:br>
              <a:rPr lang="en-US"/>
            </a:br>
            <a:r>
              <a:rPr lang="en-US"/>
              <a:t>Arial bold</a:t>
            </a:r>
          </a:p>
        </p:txBody>
      </p:sp>
      <p:sp>
        <p:nvSpPr>
          <p:cNvPr id="3" name="Content Placeholder 2"/>
          <p:cNvSpPr>
            <a:spLocks noGrp="1"/>
          </p:cNvSpPr>
          <p:nvPr>
            <p:ph idx="1" hasCustomPrompt="1"/>
          </p:nvPr>
        </p:nvSpPr>
        <p:spPr>
          <a:xfrm>
            <a:off x="657225" y="2526792"/>
            <a:ext cx="3829050" cy="2724912"/>
          </a:xfrm>
        </p:spPr>
        <p:txBody>
          <a:bodyPr>
            <a:noAutofit/>
          </a:bodyPr>
          <a:lstStyle>
            <a:lvl1pPr marL="0" indent="0">
              <a:buFontTx/>
              <a:buNone/>
              <a:defRPr baseline="0"/>
            </a:lvl1pPr>
          </a:lstStyle>
          <a:p>
            <a:pPr lvl="0"/>
            <a:r>
              <a:rPr lang="en-US"/>
              <a:t>Intro copy 24/28 Arial regular </a:t>
            </a:r>
            <a:r>
              <a:rPr lang="en-US" err="1"/>
              <a:t>pudam</a:t>
            </a:r>
            <a:r>
              <a:rPr lang="en-US"/>
              <a:t> </a:t>
            </a:r>
            <a:r>
              <a:rPr lang="en-US" err="1"/>
              <a:t>nonsecti</a:t>
            </a:r>
            <a:r>
              <a:rPr lang="en-US"/>
              <a:t> </a:t>
            </a:r>
            <a:r>
              <a:rPr lang="en-US" err="1"/>
              <a:t>nos</a:t>
            </a:r>
            <a:r>
              <a:rPr lang="en-US"/>
              <a:t> alit in </a:t>
            </a:r>
            <a:r>
              <a:rPr lang="en-US" err="1"/>
              <a:t>nos</a:t>
            </a:r>
            <a:r>
              <a:rPr lang="en-US"/>
              <a:t> et di </a:t>
            </a:r>
            <a:r>
              <a:rPr lang="en-US" err="1"/>
              <a:t>offictent</a:t>
            </a:r>
            <a:r>
              <a:rPr lang="en-US"/>
              <a:t> </a:t>
            </a:r>
            <a:r>
              <a:rPr lang="en-US" err="1"/>
              <a:t>Molo</a:t>
            </a:r>
            <a:r>
              <a:rPr lang="en-US"/>
              <a:t> </a:t>
            </a:r>
            <a:r>
              <a:rPr lang="en-US" err="1"/>
              <a:t>te</a:t>
            </a:r>
            <a:r>
              <a:rPr lang="en-US"/>
              <a:t> ever.</a:t>
            </a:r>
          </a:p>
          <a:p>
            <a:pPr lvl="0"/>
            <a:r>
              <a:rPr lang="en-US"/>
              <a:t>Um </a:t>
            </a:r>
            <a:r>
              <a:rPr lang="en-US" err="1"/>
              <a:t>nonese</a:t>
            </a:r>
            <a:r>
              <a:rPr lang="en-US"/>
              <a:t> </a:t>
            </a:r>
            <a:r>
              <a:rPr lang="en-US" err="1"/>
              <a:t>voluptatem</a:t>
            </a:r>
            <a:r>
              <a:rPr lang="en-US"/>
              <a:t> </a:t>
            </a:r>
            <a:r>
              <a:rPr lang="en-US" err="1"/>
              <a:t>ent</a:t>
            </a:r>
            <a:r>
              <a:rPr lang="en-US"/>
              <a:t> </a:t>
            </a:r>
            <a:r>
              <a:rPr lang="en-US" err="1"/>
              <a:t>molut</a:t>
            </a:r>
            <a:r>
              <a:rPr lang="en-US"/>
              <a:t> </a:t>
            </a:r>
            <a:r>
              <a:rPr lang="en-US" err="1"/>
              <a:t>ped</a:t>
            </a:r>
            <a:r>
              <a:rPr lang="en-US"/>
              <a:t> </a:t>
            </a:r>
            <a:r>
              <a:rPr lang="en-US" err="1"/>
              <a:t>ea</a:t>
            </a:r>
            <a:r>
              <a:rPr lang="en-US"/>
              <a:t> bum </a:t>
            </a:r>
            <a:r>
              <a:rPr lang="en-US" err="1"/>
              <a:t>incto</a:t>
            </a:r>
            <a:r>
              <a:rPr lang="en-US"/>
              <a:t> intis </a:t>
            </a:r>
            <a:r>
              <a:rPr lang="en-US" err="1"/>
              <a:t>sandae</a:t>
            </a:r>
            <a:r>
              <a:rPr lang="en-US"/>
              <a:t> </a:t>
            </a:r>
            <a:r>
              <a:rPr lang="en-US" err="1"/>
              <a:t>nimus</a:t>
            </a:r>
            <a:r>
              <a:rPr lang="en-US"/>
              <a:t> </a:t>
            </a:r>
            <a:r>
              <a:rPr lang="en-US" err="1"/>
              <a:t>moluptat</a:t>
            </a:r>
            <a:r>
              <a:rPr lang="en-US"/>
              <a:t>. </a:t>
            </a:r>
            <a:r>
              <a:rPr lang="en-US" err="1"/>
              <a:t>Itam</a:t>
            </a:r>
            <a:r>
              <a:rPr lang="en-US"/>
              <a:t>, </a:t>
            </a:r>
            <a:r>
              <a:rPr lang="en-US" err="1"/>
              <a:t>accusam</a:t>
            </a:r>
            <a:r>
              <a:rPr lang="en-US"/>
              <a:t> </a:t>
            </a:r>
            <a:r>
              <a:rPr lang="en-US" err="1"/>
              <a:t>lique</a:t>
            </a:r>
            <a:r>
              <a:rPr lang="en-US"/>
              <a:t> sit </a:t>
            </a:r>
            <a:r>
              <a:rPr lang="en-US" err="1"/>
              <a:t>idel</a:t>
            </a:r>
            <a:r>
              <a:rPr lang="en-US"/>
              <a:t>.</a:t>
            </a:r>
          </a:p>
        </p:txBody>
      </p:sp>
      <p:sp>
        <p:nvSpPr>
          <p:cNvPr id="5" name="Chart Placeholder 4"/>
          <p:cNvSpPr>
            <a:spLocks noGrp="1"/>
          </p:cNvSpPr>
          <p:nvPr>
            <p:ph type="chart" sz="quarter" idx="10"/>
          </p:nvPr>
        </p:nvSpPr>
        <p:spPr>
          <a:xfrm>
            <a:off x="4600575" y="2042162"/>
            <a:ext cx="4171950" cy="3622675"/>
          </a:xfrm>
        </p:spPr>
        <p:txBody>
          <a:bodyPr anchor="ctr">
            <a:normAutofit/>
          </a:bodyPr>
          <a:lstStyle>
            <a:lvl1pPr marL="0" indent="0">
              <a:buFontTx/>
              <a:buNone/>
              <a:defRPr sz="900"/>
            </a:lvl1pPr>
          </a:lstStyle>
          <a:p>
            <a:endParaRPr lang="en-US"/>
          </a:p>
        </p:txBody>
      </p:sp>
      <p:sp>
        <p:nvSpPr>
          <p:cNvPr id="7" name="object 3"/>
          <p:cNvSpPr/>
          <p:nvPr userDrawn="1"/>
        </p:nvSpPr>
        <p:spPr>
          <a:xfrm>
            <a:off x="342900" y="1295401"/>
            <a:ext cx="8462772"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3744930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6" y="1447800"/>
            <a:ext cx="8097116" cy="960120"/>
          </a:xfrm>
        </p:spPr>
        <p:txBody>
          <a:bodyPr>
            <a:noAutofit/>
          </a:bodyPr>
          <a:lstStyle/>
          <a:p>
            <a:r>
              <a:rPr lang="en-US"/>
              <a:t>Headline 30/31</a:t>
            </a:r>
            <a:br>
              <a:rPr lang="en-US"/>
            </a:br>
            <a:r>
              <a:rPr lang="en-US"/>
              <a:t>Arial bold</a:t>
            </a:r>
          </a:p>
        </p:txBody>
      </p:sp>
      <p:sp>
        <p:nvSpPr>
          <p:cNvPr id="3" name="Content Placeholder 2"/>
          <p:cNvSpPr>
            <a:spLocks noGrp="1"/>
          </p:cNvSpPr>
          <p:nvPr>
            <p:ph sz="half" idx="1" hasCustomPrompt="1"/>
          </p:nvPr>
        </p:nvSpPr>
        <p:spPr>
          <a:xfrm>
            <a:off x="657226" y="2526793"/>
            <a:ext cx="8153400" cy="941832"/>
          </a:xfrm>
        </p:spPr>
        <p:txBody>
          <a:bodyPr>
            <a:noAutofit/>
          </a:bodyPr>
          <a:lstStyle>
            <a:lvl1pPr marL="0" indent="0">
              <a:buFontTx/>
              <a:buNone/>
              <a:defRPr b="1" baseline="0">
                <a:solidFill>
                  <a:schemeClr val="accent2"/>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a:t>Intro copy 24/28 Arial Bold </a:t>
            </a:r>
            <a:r>
              <a:rPr lang="en-US" err="1"/>
              <a:t>pudam</a:t>
            </a:r>
            <a:r>
              <a:rPr lang="en-US"/>
              <a:t> </a:t>
            </a:r>
            <a:r>
              <a:rPr lang="en-US" err="1"/>
              <a:t>nonsecti</a:t>
            </a:r>
            <a:r>
              <a:rPr lang="en-US"/>
              <a:t> </a:t>
            </a:r>
            <a:r>
              <a:rPr lang="en-US" err="1"/>
              <a:t>nos</a:t>
            </a:r>
            <a:r>
              <a:rPr lang="en-US"/>
              <a:t> alit in </a:t>
            </a:r>
            <a:r>
              <a:rPr lang="en-US" err="1"/>
              <a:t>nos</a:t>
            </a:r>
            <a:r>
              <a:rPr lang="en-US"/>
              <a:t> et di </a:t>
            </a:r>
            <a:r>
              <a:rPr lang="en-US" err="1"/>
              <a:t>offictent</a:t>
            </a:r>
            <a:r>
              <a:rPr lang="en-US"/>
              <a:t> </a:t>
            </a:r>
            <a:r>
              <a:rPr lang="en-US" err="1"/>
              <a:t>Molo</a:t>
            </a:r>
            <a:r>
              <a:rPr lang="en-US"/>
              <a:t> </a:t>
            </a:r>
            <a:r>
              <a:rPr lang="en-US" err="1"/>
              <a:t>te</a:t>
            </a:r>
            <a:r>
              <a:rPr lang="en-US"/>
              <a:t> (optional).</a:t>
            </a:r>
          </a:p>
        </p:txBody>
      </p:sp>
      <p:sp>
        <p:nvSpPr>
          <p:cNvPr id="4" name="Content Placeholder 3"/>
          <p:cNvSpPr>
            <a:spLocks noGrp="1"/>
          </p:cNvSpPr>
          <p:nvPr>
            <p:ph sz="half" idx="2" hasCustomPrompt="1"/>
          </p:nvPr>
        </p:nvSpPr>
        <p:spPr>
          <a:xfrm>
            <a:off x="657226" y="3633218"/>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accent5"/>
                </a:solidFill>
              </a:defRPr>
            </a:lvl1pPr>
          </a:lstStyle>
          <a:p>
            <a:pPr lvl="0"/>
            <a:r>
              <a:rPr lang="en-US"/>
              <a:t>Text 20/22 </a:t>
            </a:r>
            <a:r>
              <a:rPr lang="en-US" err="1"/>
              <a:t>Hurm</a:t>
            </a:r>
            <a:r>
              <a:rPr lang="en-US"/>
              <a:t> 3 Semi Bold </a:t>
            </a:r>
            <a:r>
              <a:rPr lang="en-US" err="1"/>
              <a:t>pud</a:t>
            </a:r>
            <a:r>
              <a:rPr lang="en-US"/>
              <a:t> </a:t>
            </a:r>
            <a:r>
              <a:rPr lang="en-US" err="1"/>
              <a:t>amer</a:t>
            </a:r>
            <a:r>
              <a:rPr lang="en-US"/>
              <a:t> non section lorem.</a:t>
            </a:r>
          </a:p>
        </p:txBody>
      </p:sp>
      <p:sp>
        <p:nvSpPr>
          <p:cNvPr id="6" name="Content Placeholder 3"/>
          <p:cNvSpPr>
            <a:spLocks noGrp="1"/>
          </p:cNvSpPr>
          <p:nvPr>
            <p:ph sz="half" idx="10" hasCustomPrompt="1"/>
          </p:nvPr>
        </p:nvSpPr>
        <p:spPr>
          <a:xfrm>
            <a:off x="3248026" y="3633218"/>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accent5"/>
                </a:solidFill>
              </a:defRPr>
            </a:lvl1pPr>
          </a:lstStyle>
          <a:p>
            <a:pPr lvl="0"/>
            <a:r>
              <a:rPr lang="en-US"/>
              <a:t>Text 20/22 </a:t>
            </a:r>
            <a:r>
              <a:rPr lang="en-US" err="1"/>
              <a:t>Hurm</a:t>
            </a:r>
            <a:r>
              <a:rPr lang="en-US"/>
              <a:t> 3 Semi Bold </a:t>
            </a:r>
            <a:r>
              <a:rPr lang="en-US" err="1"/>
              <a:t>pud</a:t>
            </a:r>
            <a:r>
              <a:rPr lang="en-US"/>
              <a:t> </a:t>
            </a:r>
            <a:r>
              <a:rPr lang="en-US" err="1"/>
              <a:t>amer</a:t>
            </a:r>
            <a:r>
              <a:rPr lang="en-US"/>
              <a:t> non section lorem.</a:t>
            </a:r>
          </a:p>
        </p:txBody>
      </p:sp>
      <p:sp>
        <p:nvSpPr>
          <p:cNvPr id="7" name="Content Placeholder 3"/>
          <p:cNvSpPr>
            <a:spLocks noGrp="1"/>
          </p:cNvSpPr>
          <p:nvPr>
            <p:ph sz="half" idx="11" hasCustomPrompt="1"/>
          </p:nvPr>
        </p:nvSpPr>
        <p:spPr>
          <a:xfrm>
            <a:off x="5883853" y="3633218"/>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accent5"/>
                </a:solidFill>
              </a:defRPr>
            </a:lvl1pPr>
          </a:lstStyle>
          <a:p>
            <a:pPr lvl="0"/>
            <a:r>
              <a:rPr lang="en-US"/>
              <a:t>Text 20/22 </a:t>
            </a:r>
            <a:r>
              <a:rPr lang="en-US" err="1"/>
              <a:t>Hurm</a:t>
            </a:r>
            <a:r>
              <a:rPr lang="en-US"/>
              <a:t> 3 Semi Bold </a:t>
            </a:r>
            <a:r>
              <a:rPr lang="en-US" err="1"/>
              <a:t>pud</a:t>
            </a:r>
            <a:r>
              <a:rPr lang="en-US"/>
              <a:t> </a:t>
            </a:r>
            <a:r>
              <a:rPr lang="en-US" err="1"/>
              <a:t>amer</a:t>
            </a:r>
            <a:r>
              <a:rPr lang="en-US"/>
              <a:t> non section lorem.</a:t>
            </a:r>
          </a:p>
        </p:txBody>
      </p:sp>
      <p:sp>
        <p:nvSpPr>
          <p:cNvPr id="8" name="object 3"/>
          <p:cNvSpPr/>
          <p:nvPr userDrawn="1"/>
        </p:nvSpPr>
        <p:spPr>
          <a:xfrm>
            <a:off x="342900" y="1295401"/>
            <a:ext cx="8462772"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203756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1447800"/>
            <a:ext cx="8153400" cy="960120"/>
          </a:xfrm>
        </p:spPr>
        <p:txBody>
          <a:bodyPr>
            <a:noAutofit/>
          </a:bodyPr>
          <a:lstStyle>
            <a:lvl1pPr>
              <a:defRPr/>
            </a:lvl1pPr>
          </a:lstStyle>
          <a:p>
            <a:r>
              <a:rPr lang="en-US"/>
              <a:t>Headline 30/31</a:t>
            </a:r>
            <a:br>
              <a:rPr lang="en-US"/>
            </a:br>
            <a:r>
              <a:rPr lang="en-US"/>
              <a:t>Arial bold</a:t>
            </a:r>
          </a:p>
        </p:txBody>
      </p:sp>
      <p:sp>
        <p:nvSpPr>
          <p:cNvPr id="3" name="Content Placeholder 2"/>
          <p:cNvSpPr>
            <a:spLocks noGrp="1"/>
          </p:cNvSpPr>
          <p:nvPr>
            <p:ph sz="half" idx="1" hasCustomPrompt="1"/>
          </p:nvPr>
        </p:nvSpPr>
        <p:spPr>
          <a:xfrm>
            <a:off x="658368" y="2526794"/>
            <a:ext cx="2514600" cy="1133855"/>
          </a:xfrm>
        </p:spPr>
        <p:txBody>
          <a:bodyPr>
            <a:normAutofit/>
          </a:bodyPr>
          <a:lstStyle>
            <a:lvl1pPr marL="0" indent="0" algn="l">
              <a:lnSpc>
                <a:spcPts val="9000"/>
              </a:lnSpc>
              <a:spcBef>
                <a:spcPts val="0"/>
              </a:spcBef>
              <a:buFontTx/>
              <a:buNone/>
              <a:defRPr sz="9000" b="1" baseline="0"/>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a:t>1</a:t>
            </a:r>
          </a:p>
        </p:txBody>
      </p:sp>
      <p:sp>
        <p:nvSpPr>
          <p:cNvPr id="4" name="Content Placeholder 3"/>
          <p:cNvSpPr>
            <a:spLocks noGrp="1"/>
          </p:cNvSpPr>
          <p:nvPr>
            <p:ph sz="half" idx="2" hasCustomPrompt="1"/>
          </p:nvPr>
        </p:nvSpPr>
        <p:spPr>
          <a:xfrm>
            <a:off x="658368" y="3770378"/>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accent5"/>
                </a:solidFill>
              </a:defRPr>
            </a:lvl1pPr>
          </a:lstStyle>
          <a:p>
            <a:pPr lvl="0"/>
            <a:r>
              <a:rPr lang="en-US"/>
              <a:t>Text 20/22 </a:t>
            </a:r>
            <a:r>
              <a:rPr lang="en-US" err="1"/>
              <a:t>Hurm</a:t>
            </a:r>
            <a:r>
              <a:rPr lang="en-US"/>
              <a:t> 3 Semi Bold </a:t>
            </a:r>
            <a:r>
              <a:rPr lang="en-US" err="1"/>
              <a:t>pud</a:t>
            </a:r>
            <a:r>
              <a:rPr lang="en-US"/>
              <a:t> </a:t>
            </a:r>
            <a:r>
              <a:rPr lang="en-US" err="1"/>
              <a:t>amer</a:t>
            </a:r>
            <a:r>
              <a:rPr lang="en-US"/>
              <a:t> non section lorem.</a:t>
            </a:r>
          </a:p>
        </p:txBody>
      </p:sp>
      <p:sp>
        <p:nvSpPr>
          <p:cNvPr id="6" name="Content Placeholder 2"/>
          <p:cNvSpPr>
            <a:spLocks noGrp="1"/>
          </p:cNvSpPr>
          <p:nvPr>
            <p:ph sz="half" idx="10" hasCustomPrompt="1"/>
          </p:nvPr>
        </p:nvSpPr>
        <p:spPr>
          <a:xfrm>
            <a:off x="3294114" y="2526794"/>
            <a:ext cx="2514600" cy="1133855"/>
          </a:xfrm>
        </p:spPr>
        <p:txBody>
          <a:bodyPr>
            <a:normAutofit/>
          </a:bodyPr>
          <a:lstStyle>
            <a:lvl1pPr marL="0" indent="0" algn="l">
              <a:lnSpc>
                <a:spcPts val="9000"/>
              </a:lnSpc>
              <a:spcBef>
                <a:spcPts val="0"/>
              </a:spcBef>
              <a:buFontTx/>
              <a:buNone/>
              <a:defRPr sz="9000" b="1" baseline="0">
                <a:solidFill>
                  <a:schemeClr val="bg2"/>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a:t>2</a:t>
            </a:r>
          </a:p>
        </p:txBody>
      </p:sp>
      <p:sp>
        <p:nvSpPr>
          <p:cNvPr id="7" name="Content Placeholder 2"/>
          <p:cNvSpPr>
            <a:spLocks noGrp="1"/>
          </p:cNvSpPr>
          <p:nvPr>
            <p:ph sz="half" idx="11" hasCustomPrompt="1"/>
          </p:nvPr>
        </p:nvSpPr>
        <p:spPr>
          <a:xfrm>
            <a:off x="5923014" y="2526794"/>
            <a:ext cx="2514600" cy="1133855"/>
          </a:xfrm>
        </p:spPr>
        <p:txBody>
          <a:bodyPr>
            <a:normAutofit/>
          </a:bodyPr>
          <a:lstStyle>
            <a:lvl1pPr marL="0" indent="0" algn="l">
              <a:lnSpc>
                <a:spcPts val="9000"/>
              </a:lnSpc>
              <a:spcBef>
                <a:spcPts val="0"/>
              </a:spcBef>
              <a:buFontTx/>
              <a:buNone/>
              <a:defRPr sz="9000" b="1" baseline="0">
                <a:solidFill>
                  <a:schemeClr val="accent1"/>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a:t>3</a:t>
            </a:r>
          </a:p>
        </p:txBody>
      </p:sp>
      <p:sp>
        <p:nvSpPr>
          <p:cNvPr id="9" name="Content Placeholder 3"/>
          <p:cNvSpPr>
            <a:spLocks noGrp="1"/>
          </p:cNvSpPr>
          <p:nvPr>
            <p:ph sz="half" idx="12" hasCustomPrompt="1"/>
          </p:nvPr>
        </p:nvSpPr>
        <p:spPr>
          <a:xfrm>
            <a:off x="3294114" y="3770378"/>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accent5"/>
                </a:solidFill>
              </a:defRPr>
            </a:lvl1pPr>
          </a:lstStyle>
          <a:p>
            <a:pPr lvl="0"/>
            <a:r>
              <a:rPr lang="en-US"/>
              <a:t>Text 20/22 </a:t>
            </a:r>
            <a:r>
              <a:rPr lang="en-US" err="1"/>
              <a:t>Hurm</a:t>
            </a:r>
            <a:r>
              <a:rPr lang="en-US"/>
              <a:t> 3 Semi Bold </a:t>
            </a:r>
            <a:r>
              <a:rPr lang="en-US" err="1"/>
              <a:t>pud</a:t>
            </a:r>
            <a:r>
              <a:rPr lang="en-US"/>
              <a:t> </a:t>
            </a:r>
            <a:r>
              <a:rPr lang="en-US" err="1"/>
              <a:t>amer</a:t>
            </a:r>
            <a:r>
              <a:rPr lang="en-US"/>
              <a:t> non section lorem.</a:t>
            </a:r>
          </a:p>
        </p:txBody>
      </p:sp>
      <p:sp>
        <p:nvSpPr>
          <p:cNvPr id="10" name="Content Placeholder 3"/>
          <p:cNvSpPr>
            <a:spLocks noGrp="1"/>
          </p:cNvSpPr>
          <p:nvPr>
            <p:ph sz="half" idx="13" hasCustomPrompt="1"/>
          </p:nvPr>
        </p:nvSpPr>
        <p:spPr>
          <a:xfrm>
            <a:off x="5923015" y="3770378"/>
            <a:ext cx="2514599"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accent5"/>
                </a:solidFill>
              </a:defRPr>
            </a:lvl1pPr>
          </a:lstStyle>
          <a:p>
            <a:pPr lvl="0"/>
            <a:r>
              <a:rPr lang="en-US"/>
              <a:t>Text 20/22 </a:t>
            </a:r>
            <a:r>
              <a:rPr lang="en-US" err="1"/>
              <a:t>Hurm</a:t>
            </a:r>
            <a:r>
              <a:rPr lang="en-US"/>
              <a:t> 3 Semi Bold </a:t>
            </a:r>
            <a:r>
              <a:rPr lang="en-US" err="1"/>
              <a:t>pud</a:t>
            </a:r>
            <a:r>
              <a:rPr lang="en-US"/>
              <a:t> </a:t>
            </a:r>
            <a:r>
              <a:rPr lang="en-US" err="1"/>
              <a:t>amer</a:t>
            </a:r>
            <a:r>
              <a:rPr lang="en-US"/>
              <a:t> non section lorem.</a:t>
            </a:r>
          </a:p>
        </p:txBody>
      </p:sp>
      <p:sp>
        <p:nvSpPr>
          <p:cNvPr id="12" name="object 3"/>
          <p:cNvSpPr/>
          <p:nvPr userDrawn="1"/>
        </p:nvSpPr>
        <p:spPr>
          <a:xfrm>
            <a:off x="342900" y="1295401"/>
            <a:ext cx="8462772"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918561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1447800"/>
            <a:ext cx="3829050" cy="960120"/>
          </a:xfrm>
        </p:spPr>
        <p:txBody>
          <a:bodyPr>
            <a:noAutofit/>
          </a:bodyPr>
          <a:lstStyle/>
          <a:p>
            <a:r>
              <a:rPr lang="en-US"/>
              <a:t>Headline 30/31</a:t>
            </a:r>
            <a:br>
              <a:rPr lang="en-US"/>
            </a:br>
            <a:r>
              <a:rPr lang="en-US"/>
              <a:t>Arial bold</a:t>
            </a:r>
          </a:p>
        </p:txBody>
      </p:sp>
      <p:sp>
        <p:nvSpPr>
          <p:cNvPr id="3" name="Content Placeholder 2"/>
          <p:cNvSpPr>
            <a:spLocks noGrp="1"/>
          </p:cNvSpPr>
          <p:nvPr>
            <p:ph idx="1" hasCustomPrompt="1"/>
          </p:nvPr>
        </p:nvSpPr>
        <p:spPr>
          <a:xfrm>
            <a:off x="657225" y="2526792"/>
            <a:ext cx="3829050" cy="2724912"/>
          </a:xfrm>
        </p:spPr>
        <p:txBody>
          <a:bodyPr>
            <a:noAutofit/>
          </a:bodyPr>
          <a:lstStyle>
            <a:lvl1pPr marL="0" indent="0">
              <a:lnSpc>
                <a:spcPts val="1650"/>
              </a:lnSpc>
              <a:buFontTx/>
              <a:buNone/>
              <a:defRPr sz="1500" baseline="0">
                <a:solidFill>
                  <a:schemeClr val="accent5"/>
                </a:solidFill>
              </a:defRPr>
            </a:lvl1pPr>
          </a:lstStyle>
          <a:p>
            <a:pPr lvl="0"/>
            <a:r>
              <a:rPr lang="en-US"/>
              <a:t>Intro copy 20/22 Arial Regular </a:t>
            </a:r>
            <a:r>
              <a:rPr lang="en-US" err="1"/>
              <a:t>pudam</a:t>
            </a:r>
            <a:r>
              <a:rPr lang="en-US"/>
              <a:t> </a:t>
            </a:r>
            <a:r>
              <a:rPr lang="en-US" err="1"/>
              <a:t>nonsecti</a:t>
            </a:r>
            <a:r>
              <a:rPr lang="en-US"/>
              <a:t> </a:t>
            </a:r>
            <a:r>
              <a:rPr lang="en-US" err="1"/>
              <a:t>nos</a:t>
            </a:r>
            <a:r>
              <a:rPr lang="en-US"/>
              <a:t> alit in </a:t>
            </a:r>
            <a:r>
              <a:rPr lang="en-US" err="1"/>
              <a:t>nos</a:t>
            </a:r>
            <a:r>
              <a:rPr lang="en-US"/>
              <a:t> et di </a:t>
            </a:r>
            <a:r>
              <a:rPr lang="en-US" err="1"/>
              <a:t>offictent</a:t>
            </a:r>
            <a:r>
              <a:rPr lang="en-US"/>
              <a:t> </a:t>
            </a:r>
            <a:r>
              <a:rPr lang="en-US" err="1"/>
              <a:t>Molo</a:t>
            </a:r>
            <a:r>
              <a:rPr lang="en-US"/>
              <a:t> </a:t>
            </a:r>
            <a:r>
              <a:rPr lang="en-US" err="1"/>
              <a:t>te</a:t>
            </a:r>
            <a:r>
              <a:rPr lang="en-US"/>
              <a:t> ever.</a:t>
            </a:r>
          </a:p>
          <a:p>
            <a:pPr lvl="0"/>
            <a:r>
              <a:rPr lang="en-US"/>
              <a:t>Um </a:t>
            </a:r>
            <a:r>
              <a:rPr lang="en-US" err="1"/>
              <a:t>nonese</a:t>
            </a:r>
            <a:r>
              <a:rPr lang="en-US"/>
              <a:t> </a:t>
            </a:r>
            <a:r>
              <a:rPr lang="en-US" err="1"/>
              <a:t>voluptatem</a:t>
            </a:r>
            <a:r>
              <a:rPr lang="en-US"/>
              <a:t> </a:t>
            </a:r>
            <a:r>
              <a:rPr lang="en-US" err="1"/>
              <a:t>ent</a:t>
            </a:r>
            <a:r>
              <a:rPr lang="en-US"/>
              <a:t> </a:t>
            </a:r>
            <a:r>
              <a:rPr lang="en-US" err="1"/>
              <a:t>molut</a:t>
            </a:r>
            <a:r>
              <a:rPr lang="en-US"/>
              <a:t> </a:t>
            </a:r>
            <a:r>
              <a:rPr lang="en-US" err="1"/>
              <a:t>ped</a:t>
            </a:r>
            <a:r>
              <a:rPr lang="en-US"/>
              <a:t> </a:t>
            </a:r>
            <a:r>
              <a:rPr lang="en-US" err="1"/>
              <a:t>ea</a:t>
            </a:r>
            <a:r>
              <a:rPr lang="en-US"/>
              <a:t> bum </a:t>
            </a:r>
            <a:r>
              <a:rPr lang="en-US" err="1"/>
              <a:t>incto</a:t>
            </a:r>
            <a:r>
              <a:rPr lang="en-US"/>
              <a:t> intis </a:t>
            </a:r>
            <a:r>
              <a:rPr lang="en-US" err="1"/>
              <a:t>sandae</a:t>
            </a:r>
            <a:r>
              <a:rPr lang="en-US"/>
              <a:t> </a:t>
            </a:r>
            <a:r>
              <a:rPr lang="en-US" err="1"/>
              <a:t>nimus</a:t>
            </a:r>
            <a:r>
              <a:rPr lang="en-US"/>
              <a:t> </a:t>
            </a:r>
            <a:r>
              <a:rPr lang="en-US" err="1"/>
              <a:t>moluptat</a:t>
            </a:r>
            <a:r>
              <a:rPr lang="en-US"/>
              <a:t>. </a:t>
            </a:r>
            <a:r>
              <a:rPr lang="en-US" err="1"/>
              <a:t>Itam</a:t>
            </a:r>
            <a:r>
              <a:rPr lang="en-US"/>
              <a:t>, </a:t>
            </a:r>
            <a:r>
              <a:rPr lang="en-US" err="1"/>
              <a:t>accusam</a:t>
            </a:r>
            <a:r>
              <a:rPr lang="en-US"/>
              <a:t> </a:t>
            </a:r>
            <a:r>
              <a:rPr lang="en-US" err="1"/>
              <a:t>lique</a:t>
            </a:r>
            <a:r>
              <a:rPr lang="en-US"/>
              <a:t> sit </a:t>
            </a:r>
            <a:r>
              <a:rPr lang="en-US" err="1"/>
              <a:t>idel</a:t>
            </a:r>
            <a:r>
              <a:rPr lang="en-US"/>
              <a:t>.</a:t>
            </a:r>
          </a:p>
        </p:txBody>
      </p:sp>
      <p:sp>
        <p:nvSpPr>
          <p:cNvPr id="6" name="Picture Placeholder 5"/>
          <p:cNvSpPr>
            <a:spLocks noGrp="1"/>
          </p:cNvSpPr>
          <p:nvPr>
            <p:ph type="pic" sz="quarter" idx="10"/>
          </p:nvPr>
        </p:nvSpPr>
        <p:spPr>
          <a:xfrm>
            <a:off x="4610100" y="1447800"/>
            <a:ext cx="4191000" cy="5105400"/>
          </a:xfrm>
          <a:solidFill>
            <a:schemeClr val="bg1">
              <a:lumMod val="95000"/>
            </a:schemeClr>
          </a:solidFill>
        </p:spPr>
        <p:txBody>
          <a:bodyPr anchor="ctr">
            <a:normAutofit/>
          </a:bodyPr>
          <a:lstStyle>
            <a:lvl1pPr marL="0" indent="0">
              <a:buFontTx/>
              <a:buNone/>
              <a:defRPr sz="900"/>
            </a:lvl1pPr>
          </a:lstStyle>
          <a:p>
            <a:endParaRPr lang="en-US"/>
          </a:p>
        </p:txBody>
      </p:sp>
      <p:sp>
        <p:nvSpPr>
          <p:cNvPr id="7" name="object 3"/>
          <p:cNvSpPr/>
          <p:nvPr userDrawn="1"/>
        </p:nvSpPr>
        <p:spPr>
          <a:xfrm>
            <a:off x="342900" y="1295401"/>
            <a:ext cx="8462772"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6295606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1447800"/>
            <a:ext cx="7800975" cy="960120"/>
          </a:xfrm>
        </p:spPr>
        <p:txBody>
          <a:bodyPr>
            <a:noAutofit/>
          </a:bodyPr>
          <a:lstStyle>
            <a:lvl1pPr>
              <a:defRPr/>
            </a:lvl1pPr>
          </a:lstStyle>
          <a:p>
            <a:r>
              <a:rPr lang="en-US"/>
              <a:t>Headline 30/31 Arial Bold to accommodate longer headlines</a:t>
            </a:r>
          </a:p>
        </p:txBody>
      </p:sp>
      <p:sp>
        <p:nvSpPr>
          <p:cNvPr id="3" name="Content Placeholder 2"/>
          <p:cNvSpPr>
            <a:spLocks noGrp="1"/>
          </p:cNvSpPr>
          <p:nvPr>
            <p:ph idx="1" hasCustomPrompt="1"/>
          </p:nvPr>
        </p:nvSpPr>
        <p:spPr>
          <a:xfrm>
            <a:off x="657225" y="2526792"/>
            <a:ext cx="3829050" cy="2724912"/>
          </a:xfrm>
        </p:spPr>
        <p:txBody>
          <a:bodyPr>
            <a:noAutofit/>
          </a:bodyPr>
          <a:lstStyle>
            <a:lvl1pPr marL="0" indent="0">
              <a:lnSpc>
                <a:spcPts val="1650"/>
              </a:lnSpc>
              <a:buFontTx/>
              <a:buNone/>
              <a:defRPr sz="1500" baseline="0">
                <a:solidFill>
                  <a:schemeClr val="accent5"/>
                </a:solidFill>
              </a:defRPr>
            </a:lvl1pPr>
          </a:lstStyle>
          <a:p>
            <a:pPr lvl="0"/>
            <a:r>
              <a:rPr lang="en-US"/>
              <a:t>Intro copy 20/228 Arial bold and </a:t>
            </a:r>
            <a:r>
              <a:rPr lang="en-US" err="1"/>
              <a:t>regurlar</a:t>
            </a:r>
            <a:r>
              <a:rPr lang="en-US"/>
              <a:t> </a:t>
            </a:r>
            <a:r>
              <a:rPr lang="en-US" err="1"/>
              <a:t>pudam</a:t>
            </a:r>
            <a:r>
              <a:rPr lang="en-US"/>
              <a:t> </a:t>
            </a:r>
            <a:r>
              <a:rPr lang="en-US" err="1"/>
              <a:t>nonsecti</a:t>
            </a:r>
            <a:r>
              <a:rPr lang="en-US"/>
              <a:t> </a:t>
            </a:r>
            <a:r>
              <a:rPr lang="en-US" err="1"/>
              <a:t>nos</a:t>
            </a:r>
            <a:r>
              <a:rPr lang="en-US"/>
              <a:t> alit in </a:t>
            </a:r>
            <a:r>
              <a:rPr lang="en-US" err="1"/>
              <a:t>nos</a:t>
            </a:r>
            <a:r>
              <a:rPr lang="en-US"/>
              <a:t> et di </a:t>
            </a:r>
            <a:r>
              <a:rPr lang="en-US" err="1"/>
              <a:t>offictent</a:t>
            </a:r>
            <a:r>
              <a:rPr lang="en-US"/>
              <a:t> </a:t>
            </a:r>
            <a:r>
              <a:rPr lang="en-US" err="1"/>
              <a:t>Molo</a:t>
            </a:r>
            <a:r>
              <a:rPr lang="en-US"/>
              <a:t> </a:t>
            </a:r>
            <a:r>
              <a:rPr lang="en-US" err="1"/>
              <a:t>te</a:t>
            </a:r>
            <a:r>
              <a:rPr lang="en-US"/>
              <a:t> ever.</a:t>
            </a:r>
          </a:p>
          <a:p>
            <a:pPr lvl="0"/>
            <a:r>
              <a:rPr lang="en-US"/>
              <a:t>Um </a:t>
            </a:r>
            <a:r>
              <a:rPr lang="en-US" err="1"/>
              <a:t>nonese</a:t>
            </a:r>
            <a:r>
              <a:rPr lang="en-US"/>
              <a:t> </a:t>
            </a:r>
            <a:r>
              <a:rPr lang="en-US" err="1"/>
              <a:t>voluptatem</a:t>
            </a:r>
            <a:r>
              <a:rPr lang="en-US"/>
              <a:t> </a:t>
            </a:r>
            <a:r>
              <a:rPr lang="en-US" err="1"/>
              <a:t>ent</a:t>
            </a:r>
            <a:r>
              <a:rPr lang="en-US"/>
              <a:t> </a:t>
            </a:r>
            <a:r>
              <a:rPr lang="en-US" err="1"/>
              <a:t>molut</a:t>
            </a:r>
            <a:r>
              <a:rPr lang="en-US"/>
              <a:t> </a:t>
            </a:r>
            <a:r>
              <a:rPr lang="en-US" err="1"/>
              <a:t>ped</a:t>
            </a:r>
            <a:r>
              <a:rPr lang="en-US"/>
              <a:t> </a:t>
            </a:r>
            <a:r>
              <a:rPr lang="en-US" err="1"/>
              <a:t>ea</a:t>
            </a:r>
            <a:r>
              <a:rPr lang="en-US"/>
              <a:t> bum </a:t>
            </a:r>
            <a:r>
              <a:rPr lang="en-US" err="1"/>
              <a:t>incto</a:t>
            </a:r>
            <a:r>
              <a:rPr lang="en-US"/>
              <a:t> intis </a:t>
            </a:r>
            <a:r>
              <a:rPr lang="en-US" err="1"/>
              <a:t>sandae</a:t>
            </a:r>
            <a:r>
              <a:rPr lang="en-US"/>
              <a:t> </a:t>
            </a:r>
            <a:r>
              <a:rPr lang="en-US" err="1"/>
              <a:t>nimus</a:t>
            </a:r>
            <a:r>
              <a:rPr lang="en-US"/>
              <a:t> </a:t>
            </a:r>
            <a:r>
              <a:rPr lang="en-US" err="1"/>
              <a:t>moluptat</a:t>
            </a:r>
            <a:r>
              <a:rPr lang="en-US"/>
              <a:t>. </a:t>
            </a:r>
            <a:r>
              <a:rPr lang="en-US" err="1"/>
              <a:t>Itam</a:t>
            </a:r>
            <a:r>
              <a:rPr lang="en-US"/>
              <a:t>, </a:t>
            </a:r>
            <a:r>
              <a:rPr lang="en-US" err="1"/>
              <a:t>accusam</a:t>
            </a:r>
            <a:r>
              <a:rPr lang="en-US"/>
              <a:t> </a:t>
            </a:r>
            <a:r>
              <a:rPr lang="en-US" err="1"/>
              <a:t>lique</a:t>
            </a:r>
            <a:r>
              <a:rPr lang="en-US"/>
              <a:t> sit </a:t>
            </a:r>
            <a:r>
              <a:rPr lang="en-US" err="1"/>
              <a:t>idel</a:t>
            </a:r>
            <a:r>
              <a:rPr lang="en-US"/>
              <a:t>.</a:t>
            </a:r>
          </a:p>
        </p:txBody>
      </p:sp>
      <p:sp>
        <p:nvSpPr>
          <p:cNvPr id="6" name="Picture Placeholder 5"/>
          <p:cNvSpPr>
            <a:spLocks noGrp="1"/>
          </p:cNvSpPr>
          <p:nvPr>
            <p:ph type="pic" sz="quarter" idx="10"/>
          </p:nvPr>
        </p:nvSpPr>
        <p:spPr>
          <a:xfrm>
            <a:off x="4629150" y="2526792"/>
            <a:ext cx="4171950" cy="4102608"/>
          </a:xfrm>
          <a:solidFill>
            <a:schemeClr val="bg1">
              <a:lumMod val="95000"/>
            </a:schemeClr>
          </a:solidFill>
        </p:spPr>
        <p:txBody>
          <a:bodyPr anchor="ctr">
            <a:normAutofit/>
          </a:bodyPr>
          <a:lstStyle>
            <a:lvl1pPr marL="0" indent="0">
              <a:buFontTx/>
              <a:buNone/>
              <a:defRPr sz="900"/>
            </a:lvl1pPr>
          </a:lstStyle>
          <a:p>
            <a:endParaRPr lang="en-US"/>
          </a:p>
        </p:txBody>
      </p:sp>
      <p:sp>
        <p:nvSpPr>
          <p:cNvPr id="7" name="object 3"/>
          <p:cNvSpPr/>
          <p:nvPr userDrawn="1"/>
        </p:nvSpPr>
        <p:spPr>
          <a:xfrm>
            <a:off x="342900" y="1295401"/>
            <a:ext cx="8462772"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211532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0" y="1447800"/>
            <a:ext cx="3505200" cy="914400"/>
          </a:xfrm>
        </p:spPr>
        <p:txBody>
          <a:bodyPr anchor="t" anchorCtr="0">
            <a:noAutofit/>
          </a:bodyPr>
          <a:lstStyle>
            <a:lvl1pPr>
              <a:defRPr sz="2250"/>
            </a:lvl1pPr>
          </a:lstStyle>
          <a:p>
            <a:r>
              <a:rPr lang="en-US"/>
              <a:t>Headline 30/31</a:t>
            </a:r>
            <a:br>
              <a:rPr lang="en-US"/>
            </a:br>
            <a:r>
              <a:rPr lang="en-US"/>
              <a:t>Arial bold</a:t>
            </a:r>
          </a:p>
        </p:txBody>
      </p:sp>
      <p:sp>
        <p:nvSpPr>
          <p:cNvPr id="3" name="Content Placeholder 2"/>
          <p:cNvSpPr>
            <a:spLocks noGrp="1"/>
          </p:cNvSpPr>
          <p:nvPr>
            <p:ph idx="1" hasCustomPrompt="1"/>
          </p:nvPr>
        </p:nvSpPr>
        <p:spPr>
          <a:xfrm>
            <a:off x="5181600" y="2526793"/>
            <a:ext cx="3505200" cy="3443901"/>
          </a:xfrm>
        </p:spPr>
        <p:txBody>
          <a:bodyPr>
            <a:noAutofit/>
          </a:bodyPr>
          <a:lstStyle>
            <a:lvl1pPr marL="0" indent="0">
              <a:lnSpc>
                <a:spcPts val="1650"/>
              </a:lnSpc>
              <a:buFontTx/>
              <a:buNone/>
              <a:defRPr sz="1500"/>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err="1"/>
              <a:t>Text</a:t>
            </a:r>
            <a:r>
              <a:rPr lang="fr-FR"/>
              <a:t>  20/22 Arial Regular  </a:t>
            </a:r>
            <a:r>
              <a:rPr lang="fr-FR" err="1"/>
              <a:t>pud</a:t>
            </a:r>
            <a:r>
              <a:rPr lang="fr-FR"/>
              <a:t> amer non section </a:t>
            </a:r>
            <a:r>
              <a:rPr lang="fr-FR" err="1"/>
              <a:t>lorem</a:t>
            </a:r>
            <a:r>
              <a:rPr lang="fr-FR"/>
              <a:t>.</a:t>
            </a:r>
          </a:p>
        </p:txBody>
      </p:sp>
      <p:sp>
        <p:nvSpPr>
          <p:cNvPr id="11" name="object 3"/>
          <p:cNvSpPr/>
          <p:nvPr userDrawn="1"/>
        </p:nvSpPr>
        <p:spPr>
          <a:xfrm>
            <a:off x="342900" y="1295401"/>
            <a:ext cx="8462772"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9" name="Picture Placeholder 9"/>
          <p:cNvSpPr>
            <a:spLocks noGrp="1"/>
          </p:cNvSpPr>
          <p:nvPr>
            <p:ph type="pic" sz="quarter" idx="10"/>
          </p:nvPr>
        </p:nvSpPr>
        <p:spPr>
          <a:xfrm>
            <a:off x="342900" y="1447800"/>
            <a:ext cx="4171950" cy="1981200"/>
          </a:xfrm>
          <a:solidFill>
            <a:schemeClr val="accent1"/>
          </a:solidFill>
        </p:spPr>
      </p:sp>
      <p:sp>
        <p:nvSpPr>
          <p:cNvPr id="13" name="Content Placeholder 10"/>
          <p:cNvSpPr>
            <a:spLocks noGrp="1"/>
          </p:cNvSpPr>
          <p:nvPr>
            <p:ph sz="quarter" idx="11"/>
          </p:nvPr>
        </p:nvSpPr>
        <p:spPr>
          <a:xfrm>
            <a:off x="342900" y="3535682"/>
            <a:ext cx="2199132" cy="1115567"/>
          </a:xfrm>
          <a:solidFill>
            <a:schemeClr val="bg2"/>
          </a:solidFill>
        </p:spPr>
        <p:txBody>
          <a:bodyPr>
            <a:normAutofit/>
          </a:bodyPr>
          <a:lstStyle>
            <a:lvl1pPr>
              <a:defRPr sz="1200"/>
            </a:lvl1pPr>
          </a:lstStyle>
          <a:p>
            <a:endParaRPr lang="en-US"/>
          </a:p>
        </p:txBody>
      </p:sp>
      <p:sp>
        <p:nvSpPr>
          <p:cNvPr id="15" name="Picture Placeholder 11"/>
          <p:cNvSpPr>
            <a:spLocks noGrp="1"/>
          </p:cNvSpPr>
          <p:nvPr>
            <p:ph type="pic" sz="quarter" idx="12"/>
          </p:nvPr>
        </p:nvSpPr>
        <p:spPr>
          <a:xfrm>
            <a:off x="342900" y="4751832"/>
            <a:ext cx="2200275" cy="1801368"/>
          </a:xfrm>
          <a:solidFill>
            <a:srgbClr val="0C7B40"/>
          </a:solidFill>
        </p:spPr>
      </p:sp>
      <p:sp>
        <p:nvSpPr>
          <p:cNvPr id="17" name="Picture Placeholder 12"/>
          <p:cNvSpPr>
            <a:spLocks noGrp="1"/>
          </p:cNvSpPr>
          <p:nvPr>
            <p:ph type="pic" sz="quarter" idx="13"/>
          </p:nvPr>
        </p:nvSpPr>
        <p:spPr>
          <a:xfrm>
            <a:off x="2661666" y="3535682"/>
            <a:ext cx="1853184" cy="3017519"/>
          </a:xfrm>
          <a:solidFill>
            <a:schemeClr val="bg2"/>
          </a:solidFill>
        </p:spPr>
      </p:sp>
    </p:spTree>
    <p:extLst>
      <p:ext uri="{BB962C8B-B14F-4D97-AF65-F5344CB8AC3E}">
        <p14:creationId xmlns:p14="http://schemas.microsoft.com/office/powerpoint/2010/main" val="1234267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1452420"/>
            <a:ext cx="3810000" cy="914400"/>
          </a:xfrm>
        </p:spPr>
        <p:txBody>
          <a:bodyPr anchor="t" anchorCtr="0">
            <a:noAutofit/>
          </a:bodyPr>
          <a:lstStyle>
            <a:lvl1pPr>
              <a:defRPr sz="2250"/>
            </a:lvl1pPr>
          </a:lstStyle>
          <a:p>
            <a:r>
              <a:rPr lang="en-US"/>
              <a:t>Headline 30/31</a:t>
            </a:r>
            <a:br>
              <a:rPr lang="en-US"/>
            </a:br>
            <a:r>
              <a:rPr lang="en-US"/>
              <a:t>Arial bold</a:t>
            </a:r>
          </a:p>
        </p:txBody>
      </p:sp>
      <p:sp>
        <p:nvSpPr>
          <p:cNvPr id="3" name="Content Placeholder 2"/>
          <p:cNvSpPr>
            <a:spLocks noGrp="1"/>
          </p:cNvSpPr>
          <p:nvPr>
            <p:ph idx="1" hasCustomPrompt="1"/>
          </p:nvPr>
        </p:nvSpPr>
        <p:spPr>
          <a:xfrm>
            <a:off x="658368" y="2531412"/>
            <a:ext cx="3829050" cy="3913632"/>
          </a:xfrm>
        </p:spPr>
        <p:txBody>
          <a:bodyPr>
            <a:noAutofit/>
          </a:bodyPr>
          <a:lstStyle>
            <a:lvl1pPr marL="0" indent="0">
              <a:lnSpc>
                <a:spcPts val="1650"/>
              </a:lnSpc>
              <a:buFontTx/>
              <a:buNone/>
              <a:defRPr sz="1500">
                <a:solidFill>
                  <a:schemeClr val="accent5"/>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err="1"/>
              <a:t>Text</a:t>
            </a:r>
            <a:r>
              <a:rPr lang="fr-FR"/>
              <a:t>  20/22 Arial </a:t>
            </a:r>
            <a:r>
              <a:rPr lang="fr-FR" err="1"/>
              <a:t>regular</a:t>
            </a:r>
            <a:r>
              <a:rPr lang="fr-FR"/>
              <a:t> </a:t>
            </a:r>
            <a:r>
              <a:rPr lang="fr-FR" err="1"/>
              <a:t>pud</a:t>
            </a:r>
            <a:r>
              <a:rPr lang="fr-FR"/>
              <a:t> amer non section </a:t>
            </a:r>
            <a:r>
              <a:rPr lang="fr-FR" err="1"/>
              <a:t>lorem</a:t>
            </a:r>
            <a:r>
              <a:rPr lang="fr-FR"/>
              <a:t>.</a:t>
            </a:r>
          </a:p>
        </p:txBody>
      </p:sp>
      <p:sp>
        <p:nvSpPr>
          <p:cNvPr id="5" name="Chart Placeholder 4"/>
          <p:cNvSpPr>
            <a:spLocks noGrp="1"/>
          </p:cNvSpPr>
          <p:nvPr>
            <p:ph type="chart" sz="quarter" idx="10"/>
          </p:nvPr>
        </p:nvSpPr>
        <p:spPr>
          <a:xfrm>
            <a:off x="4629150" y="1408176"/>
            <a:ext cx="4171950" cy="2514600"/>
          </a:xfrm>
        </p:spPr>
        <p:txBody>
          <a:bodyPr anchor="ctr">
            <a:normAutofit/>
          </a:bodyPr>
          <a:lstStyle>
            <a:lvl1pPr marL="0" indent="0">
              <a:buFontTx/>
              <a:buNone/>
              <a:defRPr sz="900"/>
            </a:lvl1pPr>
          </a:lstStyle>
          <a:p>
            <a:endParaRPr lang="en-US"/>
          </a:p>
        </p:txBody>
      </p:sp>
      <p:sp>
        <p:nvSpPr>
          <p:cNvPr id="11" name="Chart Placeholder 4"/>
          <p:cNvSpPr>
            <a:spLocks noGrp="1"/>
          </p:cNvSpPr>
          <p:nvPr>
            <p:ph type="chart" sz="quarter" idx="11"/>
          </p:nvPr>
        </p:nvSpPr>
        <p:spPr>
          <a:xfrm>
            <a:off x="4629150" y="3913632"/>
            <a:ext cx="4171950" cy="2514600"/>
          </a:xfrm>
        </p:spPr>
        <p:txBody>
          <a:bodyPr anchor="ctr">
            <a:normAutofit/>
          </a:bodyPr>
          <a:lstStyle>
            <a:lvl1pPr marL="0" indent="0">
              <a:buFontTx/>
              <a:buNone/>
              <a:defRPr sz="900"/>
            </a:lvl1pPr>
          </a:lstStyle>
          <a:p>
            <a:endParaRPr lang="en-US"/>
          </a:p>
        </p:txBody>
      </p:sp>
      <p:sp>
        <p:nvSpPr>
          <p:cNvPr id="8" name="object 3"/>
          <p:cNvSpPr/>
          <p:nvPr userDrawn="1"/>
        </p:nvSpPr>
        <p:spPr>
          <a:xfrm>
            <a:off x="342900" y="1295401"/>
            <a:ext cx="8462772"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760276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1452420"/>
            <a:ext cx="3810000" cy="914400"/>
          </a:xfrm>
        </p:spPr>
        <p:txBody>
          <a:bodyPr anchor="t" anchorCtr="0">
            <a:noAutofit/>
          </a:bodyPr>
          <a:lstStyle>
            <a:lvl1pPr>
              <a:defRPr sz="2250"/>
            </a:lvl1pPr>
          </a:lstStyle>
          <a:p>
            <a:r>
              <a:rPr lang="en-US"/>
              <a:t>Headline 30/31</a:t>
            </a:r>
            <a:br>
              <a:rPr lang="en-US"/>
            </a:br>
            <a:r>
              <a:rPr lang="en-US"/>
              <a:t>Arial bold</a:t>
            </a:r>
          </a:p>
        </p:txBody>
      </p:sp>
      <p:sp>
        <p:nvSpPr>
          <p:cNvPr id="3" name="Content Placeholder 2"/>
          <p:cNvSpPr>
            <a:spLocks noGrp="1"/>
          </p:cNvSpPr>
          <p:nvPr>
            <p:ph idx="1" hasCustomPrompt="1"/>
          </p:nvPr>
        </p:nvSpPr>
        <p:spPr>
          <a:xfrm>
            <a:off x="1959078" y="2531412"/>
            <a:ext cx="2514600" cy="3913632"/>
          </a:xfrm>
        </p:spPr>
        <p:txBody>
          <a:bodyPr anchor="t" anchorCtr="0">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accent5"/>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err="1"/>
              <a:t>Text</a:t>
            </a:r>
            <a:r>
              <a:rPr lang="fr-FR"/>
              <a:t>  20/22 Arial </a:t>
            </a:r>
            <a:r>
              <a:rPr lang="fr-FR" err="1"/>
              <a:t>regular</a:t>
            </a:r>
            <a:r>
              <a:rPr lang="fr-FR"/>
              <a:t>  </a:t>
            </a:r>
            <a:r>
              <a:rPr lang="fr-FR" err="1"/>
              <a:t>pud</a:t>
            </a:r>
            <a:r>
              <a:rPr lang="fr-FR"/>
              <a:t> amer non section </a:t>
            </a:r>
            <a:r>
              <a:rPr lang="fr-FR" err="1"/>
              <a:t>lorem</a:t>
            </a:r>
            <a:r>
              <a:rPr lang="fr-FR"/>
              <a:t>.</a:t>
            </a:r>
          </a:p>
          <a:p>
            <a:pPr lvl="0"/>
            <a:endParaRPr lang="fr-FR"/>
          </a:p>
          <a:p>
            <a:pPr marL="0" marR="0" lvl="0" indent="0" algn="l" defTabSz="685800" rtl="0" eaLnBrk="1" fontAlgn="auto" latinLnBrk="0" hangingPunct="1">
              <a:lnSpc>
                <a:spcPts val="1650"/>
              </a:lnSpc>
              <a:spcBef>
                <a:spcPts val="750"/>
              </a:spcBef>
              <a:spcAft>
                <a:spcPts val="0"/>
              </a:spcAft>
              <a:buClrTx/>
              <a:buSzTx/>
              <a:buFontTx/>
              <a:buNone/>
              <a:tabLst/>
              <a:defRPr/>
            </a:pPr>
            <a:r>
              <a:rPr lang="fr-FR" err="1"/>
              <a:t>Text</a:t>
            </a:r>
            <a:r>
              <a:rPr lang="fr-FR"/>
              <a:t>  20/22 Arial </a:t>
            </a:r>
            <a:r>
              <a:rPr lang="fr-FR" err="1"/>
              <a:t>regular</a:t>
            </a:r>
            <a:r>
              <a:rPr lang="fr-FR"/>
              <a:t>  </a:t>
            </a:r>
            <a:r>
              <a:rPr lang="fr-FR" err="1"/>
              <a:t>pud</a:t>
            </a:r>
            <a:r>
              <a:rPr lang="fr-FR"/>
              <a:t> amer non section </a:t>
            </a:r>
            <a:r>
              <a:rPr lang="fr-FR" err="1"/>
              <a:t>lorem</a:t>
            </a:r>
            <a:r>
              <a:rPr lang="fr-FR"/>
              <a:t>.</a:t>
            </a:r>
          </a:p>
          <a:p>
            <a:pPr lvl="0"/>
            <a:endParaRPr lang="fr-FR"/>
          </a:p>
        </p:txBody>
      </p:sp>
      <p:sp>
        <p:nvSpPr>
          <p:cNvPr id="6" name="Picture Placeholder 5"/>
          <p:cNvSpPr>
            <a:spLocks noGrp="1"/>
          </p:cNvSpPr>
          <p:nvPr>
            <p:ph type="pic" sz="quarter" idx="10"/>
          </p:nvPr>
        </p:nvSpPr>
        <p:spPr>
          <a:xfrm>
            <a:off x="658368" y="2531412"/>
            <a:ext cx="1207008" cy="1060704"/>
          </a:xfrm>
        </p:spPr>
        <p:txBody>
          <a:bodyPr anchor="ctr">
            <a:normAutofit/>
          </a:bodyPr>
          <a:lstStyle>
            <a:lvl1pPr marL="0" indent="0">
              <a:buFontTx/>
              <a:buNone/>
              <a:defRPr sz="900"/>
            </a:lvl1pPr>
          </a:lstStyle>
          <a:p>
            <a:endParaRPr lang="en-US"/>
          </a:p>
        </p:txBody>
      </p:sp>
      <p:sp>
        <p:nvSpPr>
          <p:cNvPr id="9" name="Picture Placeholder 5"/>
          <p:cNvSpPr>
            <a:spLocks noGrp="1"/>
          </p:cNvSpPr>
          <p:nvPr>
            <p:ph type="pic" sz="quarter" idx="11"/>
          </p:nvPr>
        </p:nvSpPr>
        <p:spPr>
          <a:xfrm>
            <a:off x="658368" y="3951636"/>
            <a:ext cx="1207008" cy="1060704"/>
          </a:xfrm>
        </p:spPr>
        <p:txBody>
          <a:bodyPr anchor="ctr">
            <a:normAutofit/>
          </a:bodyPr>
          <a:lstStyle>
            <a:lvl1pPr marL="0" indent="0">
              <a:buFontTx/>
              <a:buNone/>
              <a:defRPr sz="900"/>
            </a:lvl1pPr>
          </a:lstStyle>
          <a:p>
            <a:endParaRPr lang="en-US"/>
          </a:p>
        </p:txBody>
      </p:sp>
      <p:sp>
        <p:nvSpPr>
          <p:cNvPr id="10" name="Picture Placeholder 9"/>
          <p:cNvSpPr>
            <a:spLocks noGrp="1"/>
          </p:cNvSpPr>
          <p:nvPr>
            <p:ph type="pic" sz="quarter" idx="12"/>
          </p:nvPr>
        </p:nvSpPr>
        <p:spPr>
          <a:xfrm>
            <a:off x="4514850" y="1422400"/>
            <a:ext cx="4286250" cy="4978400"/>
          </a:xfrm>
          <a:solidFill>
            <a:schemeClr val="bg1">
              <a:lumMod val="95000"/>
            </a:schemeClr>
          </a:solidFill>
        </p:spPr>
        <p:txBody>
          <a:bodyPr anchor="ctr">
            <a:normAutofit/>
          </a:bodyPr>
          <a:lstStyle>
            <a:lvl1pPr marL="0" indent="0">
              <a:buFontTx/>
              <a:buNone/>
              <a:defRPr sz="900"/>
            </a:lvl1pPr>
          </a:lstStyle>
          <a:p>
            <a:endParaRPr lang="en-US"/>
          </a:p>
        </p:txBody>
      </p:sp>
      <p:sp>
        <p:nvSpPr>
          <p:cNvPr id="8" name="object 3"/>
          <p:cNvSpPr/>
          <p:nvPr userDrawn="1"/>
        </p:nvSpPr>
        <p:spPr>
          <a:xfrm>
            <a:off x="342900" y="1295401"/>
            <a:ext cx="8462772"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1158064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1447800"/>
            <a:ext cx="7772400" cy="914400"/>
          </a:xfrm>
        </p:spPr>
        <p:txBody>
          <a:bodyPr>
            <a:noAutofit/>
          </a:bodyPr>
          <a:lstStyle/>
          <a:p>
            <a:r>
              <a:rPr lang="en-US"/>
              <a:t>Headline 30/31</a:t>
            </a:r>
            <a:br>
              <a:rPr lang="en-US"/>
            </a:br>
            <a:r>
              <a:rPr lang="en-US"/>
              <a:t>Arial Bold</a:t>
            </a:r>
          </a:p>
        </p:txBody>
      </p:sp>
      <p:sp>
        <p:nvSpPr>
          <p:cNvPr id="4" name="Content Placeholder 3"/>
          <p:cNvSpPr>
            <a:spLocks noGrp="1"/>
          </p:cNvSpPr>
          <p:nvPr>
            <p:ph sz="half" idx="2" hasCustomPrompt="1"/>
          </p:nvPr>
        </p:nvSpPr>
        <p:spPr>
          <a:xfrm>
            <a:off x="658368" y="2487471"/>
            <a:ext cx="7772400" cy="941531"/>
          </a:xfrm>
        </p:spPr>
        <p:txBody>
          <a:bodyPr numCol="1">
            <a:noAutofit/>
          </a:bodyPr>
          <a:lstStyle>
            <a:lvl1pPr marL="0" marR="0" indent="0" algn="l" defTabSz="685800" rtl="0" eaLnBrk="1" fontAlgn="auto" latinLnBrk="0" hangingPunct="1">
              <a:lnSpc>
                <a:spcPts val="2100"/>
              </a:lnSpc>
              <a:spcBef>
                <a:spcPts val="750"/>
              </a:spcBef>
              <a:spcAft>
                <a:spcPts val="0"/>
              </a:spcAft>
              <a:buClrTx/>
              <a:buSzTx/>
              <a:buFontTx/>
              <a:buNone/>
              <a:tabLst/>
              <a:defRPr sz="1800" b="1">
                <a:solidFill>
                  <a:schemeClr val="accent2"/>
                </a:solidFill>
              </a:defRPr>
            </a:lvl1pPr>
          </a:lstStyle>
          <a:p>
            <a:pPr lvl="0"/>
            <a:r>
              <a:rPr lang="en-US"/>
              <a:t>Text 20/22 Arial bold </a:t>
            </a:r>
            <a:r>
              <a:rPr lang="en-US" err="1"/>
              <a:t>pud</a:t>
            </a:r>
            <a:r>
              <a:rPr lang="en-US"/>
              <a:t> </a:t>
            </a:r>
            <a:r>
              <a:rPr lang="en-US" err="1"/>
              <a:t>amer</a:t>
            </a:r>
            <a:r>
              <a:rPr lang="en-US"/>
              <a:t> non section lorem </a:t>
            </a:r>
            <a:r>
              <a:rPr lang="fr-FR" err="1"/>
              <a:t>pudam</a:t>
            </a:r>
            <a:r>
              <a:rPr lang="fr-FR"/>
              <a:t> </a:t>
            </a:r>
            <a:r>
              <a:rPr lang="fr-FR" err="1"/>
              <a:t>nonsecti</a:t>
            </a:r>
            <a:r>
              <a:rPr lang="fr-FR"/>
              <a:t> nos </a:t>
            </a:r>
            <a:r>
              <a:rPr lang="fr-FR" err="1"/>
              <a:t>alit</a:t>
            </a:r>
            <a:r>
              <a:rPr lang="fr-FR"/>
              <a:t> in nos (</a:t>
            </a:r>
            <a:r>
              <a:rPr lang="fr-FR" err="1"/>
              <a:t>optional</a:t>
            </a:r>
            <a:r>
              <a:rPr lang="fr-FR"/>
              <a:t>).</a:t>
            </a:r>
            <a:endParaRPr lang="en-US"/>
          </a:p>
        </p:txBody>
      </p:sp>
      <p:sp>
        <p:nvSpPr>
          <p:cNvPr id="9" name="Picture Placeholder 8"/>
          <p:cNvSpPr>
            <a:spLocks noGrp="1"/>
          </p:cNvSpPr>
          <p:nvPr>
            <p:ph type="pic" sz="quarter" idx="10"/>
          </p:nvPr>
        </p:nvSpPr>
        <p:spPr>
          <a:xfrm>
            <a:off x="658368" y="3429000"/>
            <a:ext cx="1866900" cy="1335024"/>
          </a:xfrm>
        </p:spPr>
        <p:txBody>
          <a:bodyPr/>
          <a:lstStyle>
            <a:lvl1pPr marL="0" indent="0">
              <a:buNone/>
              <a:defRPr/>
            </a:lvl1pPr>
          </a:lstStyle>
          <a:p>
            <a:endParaRPr lang="en-US"/>
          </a:p>
        </p:txBody>
      </p:sp>
      <p:sp>
        <p:nvSpPr>
          <p:cNvPr id="11" name="Picture Placeholder 10"/>
          <p:cNvSpPr>
            <a:spLocks noGrp="1"/>
          </p:cNvSpPr>
          <p:nvPr>
            <p:ph type="pic" sz="quarter" idx="11"/>
          </p:nvPr>
        </p:nvSpPr>
        <p:spPr>
          <a:xfrm>
            <a:off x="3276600" y="3429000"/>
            <a:ext cx="1905000" cy="1335024"/>
          </a:xfrm>
        </p:spPr>
        <p:txBody>
          <a:bodyPr/>
          <a:lstStyle>
            <a:lvl1pPr marL="0" indent="0">
              <a:buNone/>
              <a:defRPr/>
            </a:lvl1pPr>
          </a:lstStyle>
          <a:p>
            <a:endParaRPr lang="en-US"/>
          </a:p>
        </p:txBody>
      </p:sp>
      <p:sp>
        <p:nvSpPr>
          <p:cNvPr id="13" name="Picture Placeholder 12"/>
          <p:cNvSpPr>
            <a:spLocks noGrp="1"/>
          </p:cNvSpPr>
          <p:nvPr>
            <p:ph type="pic" sz="quarter" idx="12"/>
          </p:nvPr>
        </p:nvSpPr>
        <p:spPr>
          <a:xfrm>
            <a:off x="5905500" y="3429000"/>
            <a:ext cx="1912620" cy="1335024"/>
          </a:xfrm>
        </p:spPr>
        <p:txBody>
          <a:bodyPr/>
          <a:lstStyle>
            <a:lvl1pPr marL="0" indent="0">
              <a:buNone/>
              <a:defRPr/>
            </a:lvl1pPr>
          </a:lstStyle>
          <a:p>
            <a:endParaRPr lang="en-US"/>
          </a:p>
        </p:txBody>
      </p:sp>
      <p:sp>
        <p:nvSpPr>
          <p:cNvPr id="17" name="Text Placeholder 16"/>
          <p:cNvSpPr>
            <a:spLocks noGrp="1"/>
          </p:cNvSpPr>
          <p:nvPr>
            <p:ph type="body" sz="quarter" idx="13" hasCustomPrompt="1"/>
          </p:nvPr>
        </p:nvSpPr>
        <p:spPr>
          <a:xfrm>
            <a:off x="658368" y="4935538"/>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accent5"/>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a:t>Text 20/22 Arial regular </a:t>
            </a:r>
            <a:r>
              <a:rPr lang="en-US" err="1"/>
              <a:t>pud</a:t>
            </a:r>
            <a:r>
              <a:rPr lang="en-US"/>
              <a:t> </a:t>
            </a:r>
            <a:r>
              <a:rPr lang="en-US" err="1"/>
              <a:t>amer</a:t>
            </a:r>
            <a:r>
              <a:rPr lang="en-US"/>
              <a:t>  section lorem.</a:t>
            </a:r>
          </a:p>
        </p:txBody>
      </p:sp>
      <p:sp>
        <p:nvSpPr>
          <p:cNvPr id="10" name="Text Placeholder 16"/>
          <p:cNvSpPr>
            <a:spLocks noGrp="1"/>
          </p:cNvSpPr>
          <p:nvPr>
            <p:ph type="body" sz="quarter" idx="14" hasCustomPrompt="1"/>
          </p:nvPr>
        </p:nvSpPr>
        <p:spPr>
          <a:xfrm>
            <a:off x="3276600" y="4935538"/>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accent5"/>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a:t>Text 20/22 Arial regular </a:t>
            </a:r>
            <a:r>
              <a:rPr lang="en-US" err="1"/>
              <a:t>pud</a:t>
            </a:r>
            <a:r>
              <a:rPr lang="en-US"/>
              <a:t> </a:t>
            </a:r>
            <a:r>
              <a:rPr lang="en-US" err="1"/>
              <a:t>amer</a:t>
            </a:r>
            <a:r>
              <a:rPr lang="en-US"/>
              <a:t>  section lorem.</a:t>
            </a:r>
          </a:p>
        </p:txBody>
      </p:sp>
      <p:sp>
        <p:nvSpPr>
          <p:cNvPr id="12" name="Text Placeholder 16"/>
          <p:cNvSpPr>
            <a:spLocks noGrp="1"/>
          </p:cNvSpPr>
          <p:nvPr>
            <p:ph type="body" sz="quarter" idx="15" hasCustomPrompt="1"/>
          </p:nvPr>
        </p:nvSpPr>
        <p:spPr>
          <a:xfrm>
            <a:off x="5905500" y="4935538"/>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accent5"/>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a:t>Text 20/22 Arial regular </a:t>
            </a:r>
            <a:r>
              <a:rPr lang="en-US" err="1"/>
              <a:t>pud</a:t>
            </a:r>
            <a:r>
              <a:rPr lang="en-US"/>
              <a:t> </a:t>
            </a:r>
            <a:r>
              <a:rPr lang="en-US" err="1"/>
              <a:t>amer</a:t>
            </a:r>
            <a:r>
              <a:rPr lang="en-US"/>
              <a:t>  section lorem.</a:t>
            </a:r>
          </a:p>
        </p:txBody>
      </p:sp>
      <p:sp>
        <p:nvSpPr>
          <p:cNvPr id="15" name="object 3"/>
          <p:cNvSpPr/>
          <p:nvPr userDrawn="1"/>
        </p:nvSpPr>
        <p:spPr>
          <a:xfrm>
            <a:off x="342900" y="1295401"/>
            <a:ext cx="8462772"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379381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8" name="Rectangle 7"/>
          <p:cNvSpPr/>
          <p:nvPr userDrawn="1"/>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1554480"/>
            <a:ext cx="7799832" cy="2086495"/>
          </a:xfrm>
        </p:spPr>
        <p:txBody>
          <a:bodyPr>
            <a:noAutofit/>
          </a:bodyPr>
          <a:lstStyle>
            <a:lvl1pPr>
              <a:lnSpc>
                <a:spcPts val="5200"/>
              </a:lnSpc>
              <a:defRPr sz="5000">
                <a:solidFill>
                  <a:schemeClr val="bg1"/>
                </a:solidFill>
              </a:defRPr>
            </a:lvl1pPr>
          </a:lstStyle>
          <a:p>
            <a:r>
              <a:rPr lang="en-US"/>
              <a:t>Chapter slide 50pt</a:t>
            </a:r>
            <a:br>
              <a:rPr lang="en-US"/>
            </a:br>
            <a:r>
              <a:rPr lang="en-US"/>
              <a:t>Arial bold</a:t>
            </a:r>
            <a:br>
              <a:rPr lang="en-US"/>
            </a:br>
            <a:r>
              <a:rPr lang="en-US"/>
              <a:t>lorem ipsum dolor</a:t>
            </a:r>
          </a:p>
        </p:txBody>
      </p:sp>
      <p:sp>
        <p:nvSpPr>
          <p:cNvPr id="4" name="Content Placeholder 3"/>
          <p:cNvSpPr>
            <a:spLocks noGrp="1"/>
          </p:cNvSpPr>
          <p:nvPr>
            <p:ph sz="quarter" idx="10" hasCustomPrompt="1"/>
          </p:nvPr>
        </p:nvSpPr>
        <p:spPr>
          <a:xfrm>
            <a:off x="681038" y="3675888"/>
            <a:ext cx="3741737"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a:t>Kicker16/18 Arial </a:t>
            </a:r>
            <a:br>
              <a:rPr lang="en-US"/>
            </a:br>
            <a:r>
              <a:rPr lang="en-US"/>
              <a:t>Regular</a:t>
            </a:r>
          </a:p>
        </p:txBody>
      </p:sp>
    </p:spTree>
    <p:extLst>
      <p:ext uri="{BB962C8B-B14F-4D97-AF65-F5344CB8AC3E}">
        <p14:creationId xmlns:p14="http://schemas.microsoft.com/office/powerpoint/2010/main" val="10891163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111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Horizontal chapter slide with compass pattern">
    <p:spTree>
      <p:nvGrpSpPr>
        <p:cNvPr id="1" name=""/>
        <p:cNvGrpSpPr/>
        <p:nvPr/>
      </p:nvGrpSpPr>
      <p:grpSpPr>
        <a:xfrm>
          <a:off x="0" y="0"/>
          <a:ext cx="0" cy="0"/>
          <a:chOff x="0" y="0"/>
          <a:chExt cx="0" cy="0"/>
        </a:xfrm>
      </p:grpSpPr>
      <p:sp>
        <p:nvSpPr>
          <p:cNvPr id="7" name="Title 16">
            <a:extLst>
              <a:ext uri="{FF2B5EF4-FFF2-40B4-BE49-F238E27FC236}">
                <a16:creationId xmlns:a16="http://schemas.microsoft.com/office/drawing/2014/main" id="{6C8375AF-2B63-DE43-89F2-32EC04E80B1D}"/>
              </a:ext>
            </a:extLst>
          </p:cNvPr>
          <p:cNvSpPr>
            <a:spLocks noGrp="1"/>
          </p:cNvSpPr>
          <p:nvPr>
            <p:ph type="title" hasCustomPrompt="1"/>
          </p:nvPr>
        </p:nvSpPr>
        <p:spPr>
          <a:xfrm>
            <a:off x="453244" y="5422169"/>
            <a:ext cx="8194266" cy="982349"/>
          </a:xfrm>
          <a:prstGeom prst="rect">
            <a:avLst/>
          </a:prstGeom>
        </p:spPr>
        <p:txBody>
          <a:bodyPr>
            <a:noAutofit/>
          </a:bodyPr>
          <a:lstStyle>
            <a:lvl1pPr>
              <a:lnSpc>
                <a:spcPts val="3150"/>
              </a:lnSpc>
              <a:defRPr sz="3000">
                <a:solidFill>
                  <a:schemeClr val="accent1"/>
                </a:solidFill>
              </a:defRPr>
            </a:lvl1pPr>
          </a:lstStyle>
          <a:p>
            <a:r>
              <a:rPr lang="en-US"/>
              <a:t>Section title or break </a:t>
            </a:r>
          </a:p>
        </p:txBody>
      </p:sp>
      <p:pic>
        <p:nvPicPr>
          <p:cNvPr id="6" name="Picture 5">
            <a:extLst>
              <a:ext uri="{FF2B5EF4-FFF2-40B4-BE49-F238E27FC236}">
                <a16:creationId xmlns:a16="http://schemas.microsoft.com/office/drawing/2014/main" id="{F0AD7490-1F0A-E447-A2EC-4D2588B0DF4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 y="2"/>
            <a:ext cx="9133988" cy="4709160"/>
          </a:xfrm>
          <a:prstGeom prst="rect">
            <a:avLst/>
          </a:prstGeom>
        </p:spPr>
      </p:pic>
    </p:spTree>
    <p:extLst>
      <p:ext uri="{BB962C8B-B14F-4D97-AF65-F5344CB8AC3E}">
        <p14:creationId xmlns:p14="http://schemas.microsoft.com/office/powerpoint/2010/main" val="23742793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isclosure and ID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D4ADE-E874-674D-B7A6-E8724E7E2467}"/>
              </a:ext>
            </a:extLst>
          </p:cNvPr>
          <p:cNvSpPr/>
          <p:nvPr userDrawn="1"/>
        </p:nvSpPr>
        <p:spPr>
          <a:xfrm>
            <a:off x="7552944" y="268224"/>
            <a:ext cx="1417320" cy="475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26579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tandard content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7986A6-1A21-5767-1C79-C963E268024E}"/>
              </a:ext>
            </a:extLst>
          </p:cNvPr>
          <p:cNvSpPr>
            <a:spLocks noGrp="1"/>
          </p:cNvSpPr>
          <p:nvPr>
            <p:ph type="body" sz="quarter" idx="25" hasCustomPrompt="1"/>
          </p:nvPr>
        </p:nvSpPr>
        <p:spPr>
          <a:xfrm>
            <a:off x="467916" y="2441449"/>
            <a:ext cx="8206978" cy="3616325"/>
          </a:xfrm>
          <a:prstGeom prst="rect">
            <a:avLst/>
          </a:prstGeom>
        </p:spPr>
        <p:txBody>
          <a:bodyPr lIns="0" tIns="0" rIns="0" bIns="0"/>
          <a:lstStyle>
            <a:lvl1pPr marL="102870" indent="-102870">
              <a:lnSpc>
                <a:spcPct val="100000"/>
              </a:lnSpc>
              <a:spcBef>
                <a:spcPts val="225"/>
              </a:spcBef>
              <a:buFont typeface="Arial" panose="020B0604020202020204" pitchFamily="34" charset="0"/>
              <a:buChar char="•"/>
              <a:defRPr sz="1050" b="0"/>
            </a:lvl1pPr>
            <a:lvl2pPr marL="342900" indent="-198882">
              <a:lnSpc>
                <a:spcPct val="100000"/>
              </a:lnSpc>
              <a:spcBef>
                <a:spcPts val="150"/>
              </a:spcBef>
              <a:buFont typeface="System Font Regular"/>
              <a:buChar char="－"/>
              <a:defRPr/>
            </a:lvl2pPr>
            <a:lvl3pPr marL="445770" indent="-102870">
              <a:lnSpc>
                <a:spcPct val="100000"/>
              </a:lnSpc>
              <a:spcBef>
                <a:spcPts val="225"/>
              </a:spcBef>
              <a:buFont typeface="Arial" panose="020B0604020202020204" pitchFamily="34" charset="0"/>
              <a:buChar char="•"/>
              <a:defRPr/>
            </a:lvl3pPr>
            <a:lvl4pPr marL="562356" indent="-102870">
              <a:lnSpc>
                <a:spcPct val="100000"/>
              </a:lnSpc>
              <a:spcBef>
                <a:spcPts val="150"/>
              </a:spcBef>
              <a:buFont typeface="System Font Regular"/>
              <a:buChar char="◦"/>
              <a:defRPr/>
            </a:lvl4pPr>
            <a:lvl5pPr marL="685800" indent="-102870">
              <a:lnSpc>
                <a:spcPct val="100000"/>
              </a:lnSpc>
              <a:spcBef>
                <a:spcPts val="225"/>
              </a:spcBef>
              <a:buFont typeface="Arial" panose="020B0604020202020204" pitchFamily="34" charset="0"/>
              <a:buChar char="•"/>
              <a:defRPr/>
            </a:lvl5pPr>
          </a:lstStyle>
          <a:p>
            <a:pPr lvl="0"/>
            <a:r>
              <a:rPr lang="en-US"/>
              <a:t>Placeholder text</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D8152DA8-2F3E-C24B-9C09-26F2045053C1}"/>
              </a:ext>
            </a:extLst>
          </p:cNvPr>
          <p:cNvSpPr>
            <a:spLocks noGrp="1" noRot="1" noMove="1" noResize="1" noEditPoints="1" noAdjustHandles="1" noChangeArrowheads="1" noChangeShapeType="1"/>
          </p:cNvSpPr>
          <p:nvPr>
            <p:ph type="title" hasCustomPrompt="1"/>
          </p:nvPr>
        </p:nvSpPr>
        <p:spPr>
          <a:xfrm>
            <a:off x="468499" y="1155702"/>
            <a:ext cx="8189726"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2" name="Text Placeholder 5">
            <a:extLst>
              <a:ext uri="{FF2B5EF4-FFF2-40B4-BE49-F238E27FC236}">
                <a16:creationId xmlns:a16="http://schemas.microsoft.com/office/drawing/2014/main" id="{660BEDC4-C03B-872F-C3F5-5E7873CFC220}"/>
              </a:ext>
            </a:extLst>
          </p:cNvPr>
          <p:cNvSpPr>
            <a:spLocks noGrp="1" noRot="1" noMove="1" noResize="1" noEditPoints="1" noAdjustHandles="1" noChangeArrowheads="1" noChangeShapeType="1"/>
          </p:cNvSpPr>
          <p:nvPr>
            <p:ph type="body" sz="quarter" idx="24" hasCustomPrompt="1"/>
          </p:nvPr>
        </p:nvSpPr>
        <p:spPr>
          <a:xfrm>
            <a:off x="468497" y="441295"/>
            <a:ext cx="6537140" cy="400081"/>
          </a:xfrm>
          <a:prstGeom prst="rect">
            <a:avLst/>
          </a:prstGeom>
        </p:spPr>
        <p:txBody>
          <a:bodyPr lIns="0" tIns="0" rIns="0" bIns="0"/>
          <a:lstStyle>
            <a:lvl1pPr>
              <a:defRPr sz="900" cap="all" baseline="0">
                <a:solidFill>
                  <a:srgbClr val="284684"/>
                </a:solidFill>
              </a:defRPr>
            </a:lvl1pPr>
          </a:lstStyle>
          <a:p>
            <a:r>
              <a:rPr lang="en-US"/>
              <a:t>OPTIONAL TITLE FOR DOCUMENT, SECTION OR GROUP</a:t>
            </a:r>
          </a:p>
        </p:txBody>
      </p:sp>
      <p:sp>
        <p:nvSpPr>
          <p:cNvPr id="4" name="Text Placeholder 3">
            <a:extLst>
              <a:ext uri="{FF2B5EF4-FFF2-40B4-BE49-F238E27FC236}">
                <a16:creationId xmlns:a16="http://schemas.microsoft.com/office/drawing/2014/main" id="{092FCE47-BFC5-1F8D-DC6D-F69A43FDDC64}"/>
              </a:ext>
            </a:extLst>
          </p:cNvPr>
          <p:cNvSpPr>
            <a:spLocks noGrp="1"/>
          </p:cNvSpPr>
          <p:nvPr>
            <p:ph type="body" sz="quarter" idx="26" hasCustomPrompt="1"/>
          </p:nvPr>
        </p:nvSpPr>
        <p:spPr>
          <a:xfrm>
            <a:off x="467916" y="6067605"/>
            <a:ext cx="8206978" cy="377825"/>
          </a:xfrm>
          <a:prstGeom prst="rect">
            <a:avLst/>
          </a:prstGeom>
        </p:spPr>
        <p:txBody>
          <a:bodyPr lIns="0" tIns="0" rIns="0" bIns="0" anchor="b" anchorCtr="0"/>
          <a:lstStyle>
            <a:lvl1pPr>
              <a:defRPr sz="600" b="0"/>
            </a:lvl1pPr>
            <a:lvl5pPr marL="445770" indent="0">
              <a:buNone/>
              <a:defRPr/>
            </a:lvl5pPr>
          </a:lstStyle>
          <a:p>
            <a:pPr lvl="0"/>
            <a:r>
              <a:rPr lang="en-US"/>
              <a:t>Optional formatting for footnote or disclosure text, if needed</a:t>
            </a:r>
          </a:p>
        </p:txBody>
      </p:sp>
    </p:spTree>
    <p:extLst>
      <p:ext uri="{BB962C8B-B14F-4D97-AF65-F5344CB8AC3E}">
        <p14:creationId xmlns:p14="http://schemas.microsoft.com/office/powerpoint/2010/main" val="38140250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Question and Answer">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AF6155-6979-2144-B10A-E1F761184E0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9107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r-FR"/>
              <a:t>Source: https://www.ssa.gov/medicare/lower-irmaa </a:t>
            </a:r>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570194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slide with large image spac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8A4A627-803D-9489-2794-401AFE7186DC}"/>
              </a:ext>
            </a:extLst>
          </p:cNvPr>
          <p:cNvSpPr>
            <a:spLocks noGrp="1"/>
          </p:cNvSpPr>
          <p:nvPr>
            <p:ph idx="1" hasCustomPrompt="1"/>
          </p:nvPr>
        </p:nvSpPr>
        <p:spPr>
          <a:xfrm>
            <a:off x="3897497" y="1149218"/>
            <a:ext cx="4800600" cy="4857924"/>
          </a:xfrm>
          <a:prstGeom prst="rect">
            <a:avLst/>
          </a:prstGeom>
        </p:spPr>
        <p:txBody>
          <a:bodyPr lIns="0" tIns="1554480" rIns="0" bIns="0" anchor="t" anchorCtr="0"/>
          <a:lstStyle>
            <a:lvl1pPr marL="0" indent="0" algn="ctr">
              <a:buNone/>
              <a:defRPr>
                <a:solidFill>
                  <a:schemeClr val="tx1">
                    <a:lumMod val="20000"/>
                    <a:lumOff val="80000"/>
                  </a:schemeClr>
                </a:solidFill>
              </a:defRPr>
            </a:lvl1pPr>
            <a:lvl3pPr marL="102870">
              <a:defRPr b="0"/>
            </a:lvl3pPr>
            <a:lvl4pPr marL="342900" indent="-198882">
              <a:defRPr/>
            </a:lvl4pPr>
            <a:lvl5pPr marL="445770" marR="0" indent="0" algn="l" defTabSz="685800" rtl="0" eaLnBrk="1" fontAlgn="auto" latinLnBrk="0" hangingPunct="1">
              <a:lnSpc>
                <a:spcPct val="90000"/>
              </a:lnSpc>
              <a:spcBef>
                <a:spcPts val="225"/>
              </a:spcBef>
              <a:spcAft>
                <a:spcPts val="0"/>
              </a:spcAft>
              <a:buClrTx/>
              <a:buSzTx/>
              <a:buFont typeface="Arial" panose="020B0604020202020204" pitchFamily="34" charset="0"/>
              <a:buNone/>
              <a:tabLst/>
              <a:defRPr/>
            </a:lvl5pPr>
          </a:lstStyle>
          <a:p>
            <a:pPr lvl="0"/>
            <a:r>
              <a:rPr lang="en-US"/>
              <a:t>Placeholder for copy, table, chart, </a:t>
            </a:r>
            <a:br>
              <a:rPr lang="en-US"/>
            </a:br>
            <a:r>
              <a:rPr lang="en-US"/>
              <a:t>SmartArt, picture or video </a:t>
            </a:r>
          </a:p>
        </p:txBody>
      </p:sp>
      <p:cxnSp>
        <p:nvCxnSpPr>
          <p:cNvPr id="10" name="Straight Connector 9">
            <a:extLst>
              <a:ext uri="{FF2B5EF4-FFF2-40B4-BE49-F238E27FC236}">
                <a16:creationId xmlns:a16="http://schemas.microsoft.com/office/drawing/2014/main" id="{E31DBE19-5B08-3CAE-D499-C5E25A022D5E}"/>
              </a:ext>
            </a:extLst>
          </p:cNvPr>
          <p:cNvCxnSpPr>
            <a:cxnSpLocks/>
          </p:cNvCxnSpPr>
          <p:nvPr userDrawn="1"/>
        </p:nvCxnSpPr>
        <p:spPr>
          <a:xfrm>
            <a:off x="3618321" y="1149218"/>
            <a:ext cx="0" cy="5257975"/>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7" name="Text Placeholder 5">
            <a:extLst>
              <a:ext uri="{FF2B5EF4-FFF2-40B4-BE49-F238E27FC236}">
                <a16:creationId xmlns:a16="http://schemas.microsoft.com/office/drawing/2014/main" id="{0002DA78-1806-4D6C-EA46-FC3A65944E9A}"/>
              </a:ext>
            </a:extLst>
          </p:cNvPr>
          <p:cNvSpPr>
            <a:spLocks noGrp="1"/>
          </p:cNvSpPr>
          <p:nvPr>
            <p:ph type="body" sz="quarter" idx="24" hasCustomPrompt="1"/>
          </p:nvPr>
        </p:nvSpPr>
        <p:spPr>
          <a:xfrm>
            <a:off x="468497" y="441295"/>
            <a:ext cx="6537140" cy="400081"/>
          </a:xfrm>
          <a:prstGeom prst="rect">
            <a:avLst/>
          </a:prstGeom>
        </p:spPr>
        <p:txBody>
          <a:bodyPr lIns="0" tIns="0" rIns="0" bIns="0"/>
          <a:lstStyle>
            <a:lvl1pPr>
              <a:defRPr sz="900" cap="all" baseline="0">
                <a:solidFill>
                  <a:srgbClr val="284684"/>
                </a:solidFill>
              </a:defRPr>
            </a:lvl1pPr>
          </a:lstStyle>
          <a:p>
            <a:r>
              <a:rPr lang="en-US"/>
              <a:t>OPTIONAL TITLE FOR DOCUMENT, SECTION OR GROUP</a:t>
            </a:r>
          </a:p>
        </p:txBody>
      </p:sp>
      <p:sp>
        <p:nvSpPr>
          <p:cNvPr id="19" name="Text Placeholder 18">
            <a:extLst>
              <a:ext uri="{FF2B5EF4-FFF2-40B4-BE49-F238E27FC236}">
                <a16:creationId xmlns:a16="http://schemas.microsoft.com/office/drawing/2014/main" id="{9A31BFA0-B367-CFF2-D57D-CA99B9B149D6}"/>
              </a:ext>
            </a:extLst>
          </p:cNvPr>
          <p:cNvSpPr>
            <a:spLocks noGrp="1"/>
          </p:cNvSpPr>
          <p:nvPr>
            <p:ph type="body" sz="quarter" idx="25" hasCustomPrompt="1"/>
          </p:nvPr>
        </p:nvSpPr>
        <p:spPr>
          <a:xfrm>
            <a:off x="3896725" y="6018122"/>
            <a:ext cx="4800599" cy="389071"/>
          </a:xfrm>
          <a:prstGeom prst="rect">
            <a:avLst/>
          </a:prstGeom>
          <a:noFill/>
        </p:spPr>
        <p:txBody>
          <a:bodyPr lIns="0" tIns="0" rIns="0" bIns="0" anchor="b" anchorCtr="0"/>
          <a:lstStyle>
            <a:lvl1pPr>
              <a:defRPr sz="600" b="0"/>
            </a:lvl1pPr>
          </a:lstStyle>
          <a:p>
            <a:pPr lvl="0"/>
            <a:r>
              <a:rPr lang="en-US"/>
              <a:t>Optional formatting for footnote or disclosure text, if needed</a:t>
            </a:r>
          </a:p>
        </p:txBody>
      </p:sp>
      <p:sp>
        <p:nvSpPr>
          <p:cNvPr id="3" name="Text Placeholder 4">
            <a:extLst>
              <a:ext uri="{FF2B5EF4-FFF2-40B4-BE49-F238E27FC236}">
                <a16:creationId xmlns:a16="http://schemas.microsoft.com/office/drawing/2014/main" id="{054D5273-7B01-9458-0ECA-D4F939CF4E86}"/>
              </a:ext>
            </a:extLst>
          </p:cNvPr>
          <p:cNvSpPr>
            <a:spLocks noGrp="1"/>
          </p:cNvSpPr>
          <p:nvPr>
            <p:ph type="body" sz="quarter" idx="27" hasCustomPrompt="1"/>
          </p:nvPr>
        </p:nvSpPr>
        <p:spPr>
          <a:xfrm>
            <a:off x="468497" y="2759575"/>
            <a:ext cx="2877163" cy="3647617"/>
          </a:xfrm>
          <a:prstGeom prst="rect">
            <a:avLst/>
          </a:prstGeom>
        </p:spPr>
        <p:txBody>
          <a:bodyPr lIns="0" tIns="0" rIns="0" bIns="0"/>
          <a:lstStyle>
            <a:lvl1pPr marL="102870" indent="-102870">
              <a:lnSpc>
                <a:spcPct val="100000"/>
              </a:lnSpc>
              <a:spcBef>
                <a:spcPts val="225"/>
              </a:spcBef>
              <a:buFont typeface="Arial" panose="020B0604020202020204" pitchFamily="34" charset="0"/>
              <a:buChar char="•"/>
              <a:defRPr sz="1050" b="0"/>
            </a:lvl1pPr>
            <a:lvl2pPr marL="342900" indent="-198882">
              <a:lnSpc>
                <a:spcPct val="100000"/>
              </a:lnSpc>
              <a:spcBef>
                <a:spcPts val="150"/>
              </a:spcBef>
              <a:buFont typeface="System Font Regular"/>
              <a:buChar char="－"/>
              <a:defRPr/>
            </a:lvl2pPr>
            <a:lvl3pPr marL="445770" indent="-102870">
              <a:lnSpc>
                <a:spcPct val="100000"/>
              </a:lnSpc>
              <a:spcBef>
                <a:spcPts val="225"/>
              </a:spcBef>
              <a:buFont typeface="Arial" panose="020B0604020202020204" pitchFamily="34" charset="0"/>
              <a:buChar char="•"/>
              <a:defRPr/>
            </a:lvl3pPr>
            <a:lvl4pPr marL="562356" indent="-102870">
              <a:lnSpc>
                <a:spcPct val="100000"/>
              </a:lnSpc>
              <a:spcBef>
                <a:spcPts val="150"/>
              </a:spcBef>
              <a:buFont typeface="System Font Regular"/>
              <a:buChar char="◦"/>
              <a:defRPr/>
            </a:lvl4pPr>
            <a:lvl5pPr marL="685800" indent="-102870">
              <a:lnSpc>
                <a:spcPct val="100000"/>
              </a:lnSpc>
              <a:spcBef>
                <a:spcPts val="225"/>
              </a:spcBef>
              <a:buFont typeface="Arial" panose="020B0604020202020204" pitchFamily="34" charset="0"/>
              <a:buChar char="•"/>
              <a:defRPr/>
            </a:lvl5pPr>
          </a:lstStyle>
          <a:p>
            <a:pPr lvl="0"/>
            <a:r>
              <a:rPr lang="en-US"/>
              <a:t>Placeholder text</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269C0C99-2FAD-3DCC-ACD1-CC4104DE1CE3}"/>
              </a:ext>
            </a:extLst>
          </p:cNvPr>
          <p:cNvSpPr>
            <a:spLocks noGrp="1"/>
          </p:cNvSpPr>
          <p:nvPr>
            <p:ph type="title" hasCustomPrompt="1"/>
          </p:nvPr>
        </p:nvSpPr>
        <p:spPr>
          <a:xfrm>
            <a:off x="468500" y="1155701"/>
            <a:ext cx="2877170" cy="1289548"/>
          </a:xfrm>
          <a:prstGeom prst="rect">
            <a:avLst/>
          </a:prstGeom>
        </p:spPr>
        <p:txBody>
          <a:bodyPr vert="horz" lIns="0" tIns="0" rIns="0" bIns="0" rtlCol="0" anchor="t" anchorCtr="0">
            <a:noAutofit/>
          </a:bodyPr>
          <a:lstStyle>
            <a:lvl1pPr>
              <a:defRPr/>
            </a:lvl1pPr>
          </a:lstStyle>
          <a:p>
            <a:r>
              <a:rPr lang="en-US"/>
              <a:t>Headline </a:t>
            </a:r>
            <a:br>
              <a:rPr lang="en-US"/>
            </a:br>
            <a:r>
              <a:rPr lang="en-US"/>
              <a:t>text up to </a:t>
            </a:r>
            <a:br>
              <a:rPr lang="en-US"/>
            </a:br>
            <a:r>
              <a:rPr lang="en-US"/>
              <a:t>3 lines</a:t>
            </a:r>
          </a:p>
        </p:txBody>
      </p:sp>
    </p:spTree>
    <p:extLst>
      <p:ext uri="{BB962C8B-B14F-4D97-AF65-F5344CB8AC3E}">
        <p14:creationId xmlns:p14="http://schemas.microsoft.com/office/powerpoint/2010/main" val="198270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8" name="Rectangle 7"/>
          <p:cNvSpPr/>
          <p:nvPr userDrawn="1"/>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1554480"/>
            <a:ext cx="7799832" cy="2086495"/>
          </a:xfrm>
        </p:spPr>
        <p:txBody>
          <a:bodyPr>
            <a:noAutofit/>
          </a:bodyPr>
          <a:lstStyle>
            <a:lvl1pPr>
              <a:lnSpc>
                <a:spcPts val="5200"/>
              </a:lnSpc>
              <a:defRPr sz="5000">
                <a:solidFill>
                  <a:schemeClr val="bg1"/>
                </a:solidFill>
              </a:defRPr>
            </a:lvl1pPr>
          </a:lstStyle>
          <a:p>
            <a:r>
              <a:rPr lang="en-US"/>
              <a:t>Chapter slide 50pt</a:t>
            </a:r>
            <a:br>
              <a:rPr lang="en-US"/>
            </a:br>
            <a:r>
              <a:rPr lang="en-US"/>
              <a:t>Arial bold</a:t>
            </a:r>
            <a:br>
              <a:rPr lang="en-US"/>
            </a:br>
            <a:r>
              <a:rPr lang="en-US"/>
              <a:t>lorem ipsum dolor</a:t>
            </a:r>
          </a:p>
        </p:txBody>
      </p:sp>
      <p:sp>
        <p:nvSpPr>
          <p:cNvPr id="4" name="Content Placeholder 3"/>
          <p:cNvSpPr>
            <a:spLocks noGrp="1"/>
          </p:cNvSpPr>
          <p:nvPr>
            <p:ph sz="quarter" idx="10" hasCustomPrompt="1"/>
          </p:nvPr>
        </p:nvSpPr>
        <p:spPr>
          <a:xfrm>
            <a:off x="681038" y="3675888"/>
            <a:ext cx="3741737"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a:t>Kicker16pt Arial </a:t>
            </a:r>
            <a:br>
              <a:rPr lang="en-US"/>
            </a:br>
            <a:r>
              <a:rPr lang="en-US"/>
              <a:t>Regular</a:t>
            </a:r>
          </a:p>
        </p:txBody>
      </p:sp>
    </p:spTree>
    <p:extLst>
      <p:ext uri="{BB962C8B-B14F-4D97-AF65-F5344CB8AC3E}">
        <p14:creationId xmlns:p14="http://schemas.microsoft.com/office/powerpoint/2010/main" val="133637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8" name="Rectangle 7"/>
          <p:cNvSpPr/>
          <p:nvPr userDrawn="1"/>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1554480"/>
            <a:ext cx="5791200" cy="4015047"/>
          </a:xfrm>
        </p:spPr>
        <p:txBody>
          <a:bodyPr>
            <a:noAutofit/>
          </a:bodyPr>
          <a:lstStyle>
            <a:lvl1pPr>
              <a:lnSpc>
                <a:spcPts val="5200"/>
              </a:lnSpc>
              <a:defRPr sz="5000">
                <a:solidFill>
                  <a:schemeClr val="bg1"/>
                </a:solidFill>
              </a:defRPr>
            </a:lvl1pPr>
          </a:lstStyle>
          <a:p>
            <a:r>
              <a:rPr lang="en-US"/>
              <a:t>Chapter slide 50pt</a:t>
            </a:r>
            <a:br>
              <a:rPr lang="en-US"/>
            </a:br>
            <a:r>
              <a:rPr lang="en-US"/>
              <a:t>Arial bold</a:t>
            </a:r>
            <a:br>
              <a:rPr lang="en-US"/>
            </a:br>
            <a:r>
              <a:rPr lang="en-US"/>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378248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Callout Chapter (Grass)">
    <p:spTree>
      <p:nvGrpSpPr>
        <p:cNvPr id="1" name=""/>
        <p:cNvGrpSpPr/>
        <p:nvPr/>
      </p:nvGrpSpPr>
      <p:grpSpPr>
        <a:xfrm>
          <a:off x="0" y="0"/>
          <a:ext cx="0" cy="0"/>
          <a:chOff x="0" y="0"/>
          <a:chExt cx="0" cy="0"/>
        </a:xfrm>
      </p:grpSpPr>
      <p:sp>
        <p:nvSpPr>
          <p:cNvPr id="8" name="Rectangle 7"/>
          <p:cNvSpPr/>
          <p:nvPr userDrawn="1"/>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1554480"/>
            <a:ext cx="5791200" cy="4015047"/>
          </a:xfrm>
        </p:spPr>
        <p:txBody>
          <a:bodyPr>
            <a:noAutofit/>
          </a:bodyPr>
          <a:lstStyle>
            <a:lvl1pPr>
              <a:lnSpc>
                <a:spcPts val="5200"/>
              </a:lnSpc>
              <a:defRPr sz="5000">
                <a:solidFill>
                  <a:schemeClr val="bg1"/>
                </a:solidFill>
              </a:defRPr>
            </a:lvl1pPr>
          </a:lstStyle>
          <a:p>
            <a:r>
              <a:rPr lang="en-US"/>
              <a:t>Chapter slide 50pt</a:t>
            </a:r>
            <a:br>
              <a:rPr lang="en-US"/>
            </a:br>
            <a:r>
              <a:rPr lang="en-US"/>
              <a:t>Arial bold</a:t>
            </a:r>
            <a:br>
              <a:rPr lang="en-US"/>
            </a:br>
            <a:r>
              <a:rPr lang="en-US"/>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2603631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9" name="Rectangle 8"/>
          <p:cNvSpPr/>
          <p:nvPr userDrawn="1"/>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3888" y="1709739"/>
            <a:ext cx="5131026" cy="4757563"/>
          </a:xfrm>
        </p:spPr>
        <p:txBody>
          <a:bodyPr anchor="t" anchorCtr="0">
            <a:noAutofit/>
          </a:bodyPr>
          <a:lstStyle>
            <a:lvl1pPr>
              <a:lnSpc>
                <a:spcPts val="6300"/>
              </a:lnSpc>
              <a:defRPr sz="6600" baseline="0">
                <a:solidFill>
                  <a:schemeClr val="bg1"/>
                </a:solidFill>
              </a:defRPr>
            </a:lvl1pPr>
          </a:lstStyle>
          <a:p>
            <a:r>
              <a:rPr lang="en-US"/>
              <a:t>Large text impact slide </a:t>
            </a:r>
            <a:br>
              <a:rPr lang="en-US"/>
            </a:br>
            <a:r>
              <a:rPr lang="en-US"/>
              <a:t>66pt Arial bold</a:t>
            </a:r>
            <a:br>
              <a:rPr lang="en-US"/>
            </a:br>
            <a:endParaRPr lang="en-US"/>
          </a:p>
        </p:txBody>
      </p:sp>
    </p:spTree>
    <p:extLst>
      <p:ext uri="{BB962C8B-B14F-4D97-AF65-F5344CB8AC3E}">
        <p14:creationId xmlns:p14="http://schemas.microsoft.com/office/powerpoint/2010/main" val="427302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8873" y="1408176"/>
            <a:ext cx="5980176" cy="960120"/>
          </a:xfrm>
          <a:prstGeom prst="rect">
            <a:avLst/>
          </a:prstGeom>
        </p:spPr>
        <p:txBody>
          <a:bodyPr vert="horz" lIns="0" tIns="0" rIns="0" bIns="0" rtlCol="0" anchor="t" anchorCtr="0">
            <a:normAutofit/>
          </a:bodyPr>
          <a:lstStyle/>
          <a:p>
            <a:r>
              <a:rPr lang="en-US"/>
              <a:t>Headline 30/31</a:t>
            </a:r>
            <a:br>
              <a:rPr lang="en-US"/>
            </a:br>
            <a:r>
              <a:rPr lang="en-US"/>
              <a:t>Arial bold</a:t>
            </a:r>
          </a:p>
        </p:txBody>
      </p:sp>
      <p:sp>
        <p:nvSpPr>
          <p:cNvPr id="3" name="Text Placeholder 2"/>
          <p:cNvSpPr>
            <a:spLocks noGrp="1"/>
          </p:cNvSpPr>
          <p:nvPr>
            <p:ph type="body" idx="1"/>
          </p:nvPr>
        </p:nvSpPr>
        <p:spPr>
          <a:xfrm>
            <a:off x="685800" y="2487168"/>
            <a:ext cx="7022592" cy="2724912"/>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9" cstate="print">
            <a:extLst>
              <a:ext uri="{28A0092B-C50C-407E-A947-70E740481C1C}">
                <a14:useLocalDpi xmlns:a14="http://schemas.microsoft.com/office/drawing/2010/main" val="0"/>
              </a:ext>
            </a:extLst>
          </a:blip>
          <a:srcRect r="77130" b="10353"/>
          <a:stretch/>
        </p:blipFill>
        <p:spPr>
          <a:xfrm>
            <a:off x="278366" y="456798"/>
            <a:ext cx="373567" cy="339070"/>
          </a:xfrm>
          <a:prstGeom prst="rect">
            <a:avLst/>
          </a:prstGeom>
        </p:spPr>
      </p:pic>
      <p:sp>
        <p:nvSpPr>
          <p:cNvPr id="8" name="object 4"/>
          <p:cNvSpPr txBox="1"/>
          <p:nvPr userDrawn="1"/>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sz="800" spc="15">
                <a:solidFill>
                  <a:srgbClr val="636466"/>
                </a:solidFill>
                <a:latin typeface="Arial" panose="020B0604020202020204" pitchFamily="34" charset="0"/>
                <a:cs typeface="Arial" panose="020B0604020202020204" pitchFamily="34" charset="0"/>
              </a:rPr>
              <a:t>SECURIA</a:t>
            </a:r>
            <a:r>
              <a:rPr sz="800">
                <a:solidFill>
                  <a:srgbClr val="636466"/>
                </a:solidFill>
                <a:latin typeface="Arial" panose="020B0604020202020204" pitchFamily="34" charset="0"/>
                <a:cs typeface="Arial" panose="020B0604020202020204" pitchFamily="34" charset="0"/>
              </a:rPr>
              <a:t>N</a:t>
            </a:r>
            <a:r>
              <a:rPr sz="800" spc="40">
                <a:solidFill>
                  <a:srgbClr val="636466"/>
                </a:solidFill>
                <a:latin typeface="Arial" panose="020B0604020202020204" pitchFamily="34" charset="0"/>
                <a:cs typeface="Arial" panose="020B0604020202020204" pitchFamily="34" charset="0"/>
              </a:rPr>
              <a:t> </a:t>
            </a:r>
            <a:r>
              <a:rPr sz="800" spc="15">
                <a:solidFill>
                  <a:srgbClr val="636466"/>
                </a:solidFill>
                <a:latin typeface="Arial" panose="020B0604020202020204" pitchFamily="34" charset="0"/>
                <a:cs typeface="Arial" panose="020B0604020202020204" pitchFamily="34" charset="0"/>
              </a:rPr>
              <a:t>FINANCIA</a:t>
            </a:r>
            <a:r>
              <a:rPr sz="800">
                <a:solidFill>
                  <a:srgbClr val="636466"/>
                </a:solidFill>
                <a:latin typeface="Arial" panose="020B0604020202020204" pitchFamily="34" charset="0"/>
                <a:cs typeface="Arial" panose="020B0604020202020204" pitchFamily="34" charset="0"/>
              </a:rPr>
              <a:t>L   </a:t>
            </a:r>
            <a:r>
              <a:rPr sz="800" spc="75">
                <a:solidFill>
                  <a:srgbClr val="636466"/>
                </a:solidFill>
                <a:latin typeface="Arial" panose="020B0604020202020204" pitchFamily="34" charset="0"/>
                <a:cs typeface="Arial" panose="020B0604020202020204" pitchFamily="34" charset="0"/>
              </a:rPr>
              <a:t> </a:t>
            </a:r>
            <a:r>
              <a:rPr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t>‹#›</a:t>
            </a:fld>
            <a:endParaRPr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10243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76" r:id="rId5"/>
    <p:sldLayoutId id="2147483677" r:id="rId6"/>
    <p:sldLayoutId id="2147483678" r:id="rId7"/>
    <p:sldLayoutId id="2147483679" r:id="rId8"/>
    <p:sldLayoutId id="2147483663" r:id="rId9"/>
    <p:sldLayoutId id="2147483682" r:id="rId10"/>
    <p:sldLayoutId id="2147483694" r:id="rId11"/>
    <p:sldLayoutId id="2147483683" r:id="rId12"/>
    <p:sldLayoutId id="2147483686" r:id="rId13"/>
    <p:sldLayoutId id="2147483699" r:id="rId14"/>
    <p:sldLayoutId id="2147483684" r:id="rId15"/>
    <p:sldLayoutId id="2147483698" r:id="rId16"/>
    <p:sldLayoutId id="2147483685" r:id="rId17"/>
    <p:sldLayoutId id="2147483696" r:id="rId18"/>
    <p:sldLayoutId id="2147483664" r:id="rId19"/>
    <p:sldLayoutId id="2147483689" r:id="rId20"/>
    <p:sldLayoutId id="2147483697" r:id="rId21"/>
    <p:sldLayoutId id="2147483690" r:id="rId22"/>
    <p:sldLayoutId id="2147483691" r:id="rId23"/>
    <p:sldLayoutId id="2147483692" r:id="rId24"/>
    <p:sldLayoutId id="2147483693" r:id="rId25"/>
    <p:sldLayoutId id="2147483700" r:id="rId26"/>
    <p:sldLayoutId id="2147483701" r:id="rId27"/>
  </p:sldLayoutIdLst>
  <p:txStyles>
    <p:titleStyle>
      <a:lvl1pPr algn="l" defTabSz="914400" rtl="0" eaLnBrk="1" latinLnBrk="0" hangingPunct="1">
        <a:lnSpc>
          <a:spcPts val="3100"/>
        </a:lnSpc>
        <a:spcBef>
          <a:spcPct val="0"/>
        </a:spcBef>
        <a:buNone/>
        <a:defRPr sz="3000" b="1" kern="1200" baseline="0">
          <a:solidFill>
            <a:schemeClr val="accent1"/>
          </a:solidFill>
          <a:latin typeface="+mj-lt"/>
          <a:ea typeface="+mj-ea"/>
          <a:cs typeface="+mj-cs"/>
        </a:defRPr>
      </a:lvl1pPr>
    </p:titleStyle>
    <p:body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orient="horz" pos="144" userDrawn="1">
          <p15:clr>
            <a:srgbClr val="F26B43"/>
          </p15:clr>
        </p15:guide>
        <p15:guide id="4" orient="horz" pos="240" userDrawn="1">
          <p15:clr>
            <a:srgbClr val="F26B43"/>
          </p15:clr>
        </p15:guide>
        <p15:guide id="5" orient="horz" pos="816" userDrawn="1">
          <p15:clr>
            <a:srgbClr val="F26B43"/>
          </p15:clr>
        </p15:guide>
        <p15:guide id="6" orient="horz" pos="1488" userDrawn="1">
          <p15:clr>
            <a:srgbClr val="F26B43"/>
          </p15:clr>
        </p15:guide>
        <p15:guide id="7" orient="horz" pos="2160" userDrawn="1">
          <p15:clr>
            <a:srgbClr val="F26B43"/>
          </p15:clr>
        </p15:guide>
        <p15:guide id="8" orient="horz" pos="2832" userDrawn="1">
          <p15:clr>
            <a:srgbClr val="F26B43"/>
          </p15:clr>
        </p15:guide>
        <p15:guide id="9" orient="horz" pos="3480" userDrawn="1">
          <p15:clr>
            <a:srgbClr val="F26B43"/>
          </p15:clr>
        </p15:guide>
        <p15:guide id="10" orient="horz" pos="4032" userDrawn="1">
          <p15:clr>
            <a:srgbClr val="F26B43"/>
          </p15:clr>
        </p15:guide>
        <p15:guide id="11" orient="horz" pos="4152" userDrawn="1">
          <p15:clr>
            <a:srgbClr val="F26B43"/>
          </p15:clr>
        </p15:guide>
        <p15:guide id="12" orient="horz" pos="4296" userDrawn="1">
          <p15:clr>
            <a:srgbClr val="F26B43"/>
          </p15:clr>
        </p15:guide>
        <p15:guide id="13" pos="144" userDrawn="1">
          <p15:clr>
            <a:srgbClr val="F26B43"/>
          </p15:clr>
        </p15:guide>
        <p15:guide id="14" pos="192" userDrawn="1">
          <p15:clr>
            <a:srgbClr val="F26B43"/>
          </p15:clr>
        </p15:guide>
        <p15:guide id="15" pos="432" userDrawn="1">
          <p15:clr>
            <a:srgbClr val="F26B43"/>
          </p15:clr>
        </p15:guide>
        <p15:guide id="16" pos="768" userDrawn="1">
          <p15:clr>
            <a:srgbClr val="F26B43"/>
          </p15:clr>
        </p15:guide>
        <p15:guide id="17" pos="840" userDrawn="1">
          <p15:clr>
            <a:srgbClr val="F26B43"/>
          </p15:clr>
        </p15:guide>
        <p15:guide id="18" pos="1200" userDrawn="1">
          <p15:clr>
            <a:srgbClr val="F26B43"/>
          </p15:clr>
        </p15:guide>
        <p15:guide id="19" pos="1248" userDrawn="1">
          <p15:clr>
            <a:srgbClr val="F26B43"/>
          </p15:clr>
        </p15:guide>
        <p15:guide id="20" pos="1608" userDrawn="1">
          <p15:clr>
            <a:srgbClr val="F26B43"/>
          </p15:clr>
        </p15:guide>
        <p15:guide id="21" pos="1656" userDrawn="1">
          <p15:clr>
            <a:srgbClr val="F26B43"/>
          </p15:clr>
        </p15:guide>
        <p15:guide id="22" pos="2016" userDrawn="1">
          <p15:clr>
            <a:srgbClr val="F26B43"/>
          </p15:clr>
        </p15:guide>
        <p15:guide id="23" pos="2424" userDrawn="1">
          <p15:clr>
            <a:srgbClr val="F26B43"/>
          </p15:clr>
        </p15:guide>
        <p15:guide id="24" pos="2496" userDrawn="1">
          <p15:clr>
            <a:srgbClr val="F26B43"/>
          </p15:clr>
        </p15:guide>
        <p15:guide id="25" pos="2832" userDrawn="1">
          <p15:clr>
            <a:srgbClr val="F26B43"/>
          </p15:clr>
        </p15:guide>
        <p15:guide id="26" pos="2904" userDrawn="1">
          <p15:clr>
            <a:srgbClr val="F26B43"/>
          </p15:clr>
        </p15:guide>
        <p15:guide id="27" pos="3264" userDrawn="1">
          <p15:clr>
            <a:srgbClr val="F26B43"/>
          </p15:clr>
        </p15:guide>
        <p15:guide id="28" pos="3312" userDrawn="1">
          <p15:clr>
            <a:srgbClr val="F26B43"/>
          </p15:clr>
        </p15:guide>
        <p15:guide id="29" pos="3672" userDrawn="1">
          <p15:clr>
            <a:srgbClr val="F26B43"/>
          </p15:clr>
        </p15:guide>
        <p15:guide id="30" pos="3720" userDrawn="1">
          <p15:clr>
            <a:srgbClr val="F26B43"/>
          </p15:clr>
        </p15:guide>
        <p15:guide id="31" pos="4080" userDrawn="1">
          <p15:clr>
            <a:srgbClr val="F26B43"/>
          </p15:clr>
        </p15:guide>
        <p15:guide id="32" pos="4152" userDrawn="1">
          <p15:clr>
            <a:srgbClr val="F26B43"/>
          </p15:clr>
        </p15:guide>
        <p15:guide id="33" pos="4488" userDrawn="1">
          <p15:clr>
            <a:srgbClr val="F26B43"/>
          </p15:clr>
        </p15:guide>
        <p15:guide id="34" pos="4560" userDrawn="1">
          <p15:clr>
            <a:srgbClr val="F26B43"/>
          </p15:clr>
        </p15:guide>
        <p15:guide id="35" pos="4920" userDrawn="1">
          <p15:clr>
            <a:srgbClr val="F26B43"/>
          </p15:clr>
        </p15:guide>
        <p15:guide id="36" pos="4968" userDrawn="1">
          <p15:clr>
            <a:srgbClr val="F26B43"/>
          </p15:clr>
        </p15:guide>
        <p15:guide id="37" pos="5328" userDrawn="1">
          <p15:clr>
            <a:srgbClr val="F26B43"/>
          </p15:clr>
        </p15:guide>
        <p15:guide id="38" pos="5568" userDrawn="1">
          <p15:clr>
            <a:srgbClr val="F26B43"/>
          </p15:clr>
        </p15:guide>
        <p15:guide id="39" pos="5616" userDrawn="1">
          <p15:clr>
            <a:srgbClr val="F26B43"/>
          </p15:clr>
        </p15:guide>
        <p15:guide id="40" pos="5760" userDrawn="1">
          <p15:clr>
            <a:srgbClr val="F26B43"/>
          </p15:clr>
        </p15:guide>
        <p15:guide id="41"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3678" y="1452420"/>
            <a:ext cx="7794522" cy="914400"/>
          </a:xfrm>
          <a:prstGeom prst="rect">
            <a:avLst/>
          </a:prstGeom>
        </p:spPr>
        <p:txBody>
          <a:bodyPr vert="horz" lIns="0" tIns="0" rIns="0" bIns="0" rtlCol="0" anchor="t" anchorCtr="0">
            <a:normAutofit/>
          </a:bodyPr>
          <a:lstStyle/>
          <a:p>
            <a:r>
              <a:rPr lang="en-US"/>
              <a:t>Headline 30/31</a:t>
            </a:r>
            <a:br>
              <a:rPr lang="en-US"/>
            </a:br>
            <a:r>
              <a:rPr lang="en-US"/>
              <a:t>Arial Bold</a:t>
            </a:r>
          </a:p>
        </p:txBody>
      </p:sp>
      <p:sp>
        <p:nvSpPr>
          <p:cNvPr id="3" name="Text Placeholder 2"/>
          <p:cNvSpPr>
            <a:spLocks noGrp="1"/>
          </p:cNvSpPr>
          <p:nvPr>
            <p:ph type="body" idx="1"/>
          </p:nvPr>
        </p:nvSpPr>
        <p:spPr>
          <a:xfrm>
            <a:off x="663678" y="2531412"/>
            <a:ext cx="7794522" cy="2724912"/>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p:txBody>
      </p:sp>
      <p:sp>
        <p:nvSpPr>
          <p:cNvPr id="8" name="object 4"/>
          <p:cNvSpPr txBox="1"/>
          <p:nvPr userDrawn="1"/>
        </p:nvSpPr>
        <p:spPr>
          <a:xfrm>
            <a:off x="7218771" y="583572"/>
            <a:ext cx="1549990" cy="105157"/>
          </a:xfrm>
          <a:prstGeom prst="rect">
            <a:avLst/>
          </a:prstGeom>
        </p:spPr>
        <p:txBody>
          <a:bodyPr vert="horz" wrap="square" lIns="0" tIns="9525" rIns="0" bIns="0" rtlCol="0">
            <a:spAutoFit/>
          </a:bodyPr>
          <a:lstStyle/>
          <a:p>
            <a:pPr marL="9525" algn="r">
              <a:lnSpc>
                <a:spcPct val="100000"/>
              </a:lnSpc>
              <a:spcBef>
                <a:spcPts val="75"/>
              </a:spcBef>
              <a:tabLst>
                <a:tab pos="1076801" algn="l"/>
              </a:tabLst>
            </a:pPr>
            <a:r>
              <a:rPr sz="600" spc="11">
                <a:solidFill>
                  <a:srgbClr val="636466"/>
                </a:solidFill>
                <a:latin typeface="Arial" panose="020B0604020202020204" pitchFamily="34" charset="0"/>
                <a:cs typeface="Arial" panose="020B0604020202020204" pitchFamily="34" charset="0"/>
              </a:rPr>
              <a:t>SECURIA</a:t>
            </a:r>
            <a:r>
              <a:rPr sz="600">
                <a:solidFill>
                  <a:srgbClr val="636466"/>
                </a:solidFill>
                <a:latin typeface="Arial" panose="020B0604020202020204" pitchFamily="34" charset="0"/>
                <a:cs typeface="Arial" panose="020B0604020202020204" pitchFamily="34" charset="0"/>
              </a:rPr>
              <a:t>N</a:t>
            </a:r>
            <a:r>
              <a:rPr sz="600" spc="30">
                <a:solidFill>
                  <a:srgbClr val="636466"/>
                </a:solidFill>
                <a:latin typeface="Arial" panose="020B0604020202020204" pitchFamily="34" charset="0"/>
                <a:cs typeface="Arial" panose="020B0604020202020204" pitchFamily="34" charset="0"/>
              </a:rPr>
              <a:t> </a:t>
            </a:r>
            <a:r>
              <a:rPr sz="600" spc="11">
                <a:solidFill>
                  <a:srgbClr val="636466"/>
                </a:solidFill>
                <a:latin typeface="Arial" panose="020B0604020202020204" pitchFamily="34" charset="0"/>
                <a:cs typeface="Arial" panose="020B0604020202020204" pitchFamily="34" charset="0"/>
              </a:rPr>
              <a:t>FINANCIA</a:t>
            </a:r>
            <a:r>
              <a:rPr sz="600">
                <a:solidFill>
                  <a:srgbClr val="636466"/>
                </a:solidFill>
                <a:latin typeface="Arial" panose="020B0604020202020204" pitchFamily="34" charset="0"/>
                <a:cs typeface="Arial" panose="020B0604020202020204" pitchFamily="34" charset="0"/>
              </a:rPr>
              <a:t>L   </a:t>
            </a:r>
            <a:r>
              <a:rPr sz="600" spc="56">
                <a:solidFill>
                  <a:srgbClr val="636466"/>
                </a:solidFill>
                <a:latin typeface="Arial" panose="020B0604020202020204" pitchFamily="34" charset="0"/>
                <a:cs typeface="Arial" panose="020B0604020202020204" pitchFamily="34" charset="0"/>
              </a:rPr>
              <a:t> </a:t>
            </a:r>
            <a:r>
              <a:rPr sz="600">
                <a:solidFill>
                  <a:srgbClr val="636466"/>
                </a:solidFill>
                <a:latin typeface="Arial" panose="020B0604020202020204" pitchFamily="34" charset="0"/>
                <a:cs typeface="Arial" panose="020B0604020202020204" pitchFamily="34" charset="0"/>
              </a:rPr>
              <a:t>|	</a:t>
            </a:r>
            <a:fld id="{16B042B7-5665-9041-9B5F-5A409D3D1B85}" type="slidenum">
              <a:rPr lang="uk-UA" sz="600" b="1" smtClean="0">
                <a:solidFill>
                  <a:srgbClr val="636466"/>
                </a:solidFill>
                <a:latin typeface="Arial" panose="020B0604020202020204" pitchFamily="34" charset="0"/>
                <a:cs typeface="Arial" panose="020B0604020202020204" pitchFamily="34" charset="0"/>
              </a:rPr>
              <a:pPr marL="9525" algn="r">
                <a:lnSpc>
                  <a:spcPct val="100000"/>
                </a:lnSpc>
                <a:spcBef>
                  <a:spcPts val="75"/>
                </a:spcBef>
                <a:tabLst>
                  <a:tab pos="1076801" algn="l"/>
                </a:tabLst>
              </a:pPr>
              <a:t>‹#›</a:t>
            </a:fld>
            <a:endParaRPr sz="60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31" cstate="print">
            <a:extLst>
              <a:ext uri="{28A0092B-C50C-407E-A947-70E740481C1C}">
                <a14:useLocalDpi xmlns:a14="http://schemas.microsoft.com/office/drawing/2010/main" val="0"/>
              </a:ext>
            </a:extLst>
          </a:blip>
          <a:srcRect t="-1" r="76526" b="12270"/>
          <a:stretch/>
        </p:blipFill>
        <p:spPr>
          <a:xfrm>
            <a:off x="342900" y="457201"/>
            <a:ext cx="287594" cy="331839"/>
          </a:xfrm>
          <a:prstGeom prst="rect">
            <a:avLst/>
          </a:prstGeom>
        </p:spPr>
      </p:pic>
    </p:spTree>
    <p:extLst>
      <p:ext uri="{BB962C8B-B14F-4D97-AF65-F5344CB8AC3E}">
        <p14:creationId xmlns:p14="http://schemas.microsoft.com/office/powerpoint/2010/main" val="12356878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Lst>
  <p:hf sldNum="0" hdr="0" dt="0"/>
  <p:txStyles>
    <p:titleStyle>
      <a:lvl1pPr algn="l" defTabSz="685800" rtl="0" eaLnBrk="1" latinLnBrk="0" hangingPunct="1">
        <a:lnSpc>
          <a:spcPts val="2325"/>
        </a:lnSpc>
        <a:spcBef>
          <a:spcPct val="0"/>
        </a:spcBef>
        <a:buNone/>
        <a:defRPr sz="2250" b="1" kern="1200" baseline="0">
          <a:solidFill>
            <a:schemeClr val="accent1"/>
          </a:solidFill>
          <a:latin typeface="+mj-lt"/>
          <a:ea typeface="+mj-ea"/>
          <a:cs typeface="+mj-cs"/>
        </a:defRPr>
      </a:lvl1pPr>
    </p:titleStyle>
    <p:bodyStyle>
      <a:lvl1pPr marL="175022" indent="-175022" algn="l" defTabSz="685800" rtl="0" eaLnBrk="1" latinLnBrk="0" hangingPunct="1">
        <a:lnSpc>
          <a:spcPts val="1950"/>
        </a:lnSpc>
        <a:spcBef>
          <a:spcPts val="750"/>
        </a:spcBef>
        <a:buFont typeface="Arial" panose="020B0604020202020204" pitchFamily="34" charset="0"/>
        <a:buChar char="•"/>
        <a:defRPr sz="1800" kern="1200">
          <a:solidFill>
            <a:schemeClr val="tx1"/>
          </a:solidFill>
          <a:latin typeface="+mn-lt"/>
          <a:ea typeface="+mn-ea"/>
          <a:cs typeface="+mn-cs"/>
        </a:defRPr>
      </a:lvl1pPr>
      <a:lvl2pPr marL="348854" indent="-173831" algn="l" defTabSz="685800" rtl="0" eaLnBrk="1" latinLnBrk="0" hangingPunct="1">
        <a:lnSpc>
          <a:spcPts val="1950"/>
        </a:lnSpc>
        <a:spcBef>
          <a:spcPts val="375"/>
        </a:spcBef>
        <a:buFont typeface="Courier New" panose="02070309020205020404" pitchFamily="49" charset="0"/>
        <a:buChar char="-"/>
        <a:defRPr sz="1800" kern="1200">
          <a:solidFill>
            <a:schemeClr val="tx1"/>
          </a:solidFill>
          <a:latin typeface="+mn-lt"/>
          <a:ea typeface="+mn-ea"/>
          <a:cs typeface="+mn-cs"/>
        </a:defRPr>
      </a:lvl2pPr>
      <a:lvl3pPr marL="510779" indent="-161925"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p15:clr>
            <a:srgbClr val="F26B43"/>
          </p15:clr>
        </p15:guide>
        <p15:guide id="4" orient="horz" pos="288">
          <p15:clr>
            <a:srgbClr val="F26B43"/>
          </p15:clr>
        </p15:guide>
        <p15:guide id="5" orient="horz" pos="912">
          <p15:clr>
            <a:srgbClr val="F26B43"/>
          </p15:clr>
        </p15:guide>
        <p15:guide id="6" orient="horz" pos="1536">
          <p15:clr>
            <a:srgbClr val="F26B43"/>
          </p15:clr>
        </p15:guide>
        <p15:guide id="7" orient="horz" pos="2160">
          <p15:clr>
            <a:srgbClr val="F26B43"/>
          </p15:clr>
        </p15:guide>
        <p15:guide id="8" orient="horz" pos="2784">
          <p15:clr>
            <a:srgbClr val="F26B43"/>
          </p15:clr>
        </p15:guide>
        <p15:guide id="9" orient="horz" pos="3408">
          <p15:clr>
            <a:srgbClr val="F26B43"/>
          </p15:clr>
        </p15:guide>
        <p15:guide id="10" orient="horz" pos="4128">
          <p15:clr>
            <a:srgbClr val="F26B43"/>
          </p15:clr>
        </p15:guide>
        <p15:guide id="12" orient="horz" pos="4320">
          <p15:clr>
            <a:srgbClr val="F26B43"/>
          </p15:clr>
        </p15:guide>
        <p15:guide id="15" pos="552">
          <p15:clr>
            <a:srgbClr val="F26B43"/>
          </p15:clr>
        </p15:guide>
        <p15:guide id="16" pos="1024">
          <p15:clr>
            <a:srgbClr val="F26B43"/>
          </p15:clr>
        </p15:guide>
        <p15:guide id="17" pos="1120">
          <p15:clr>
            <a:srgbClr val="F26B43"/>
          </p15:clr>
        </p15:guide>
        <p15:guide id="18" pos="1584">
          <p15:clr>
            <a:srgbClr val="F26B43"/>
          </p15:clr>
        </p15:guide>
        <p15:guide id="19" pos="1680">
          <p15:clr>
            <a:srgbClr val="F26B43"/>
          </p15:clr>
        </p15:guide>
        <p15:guide id="20" pos="2136">
          <p15:clr>
            <a:srgbClr val="F26B43"/>
          </p15:clr>
        </p15:guide>
        <p15:guide id="21" pos="2232">
          <p15:clr>
            <a:srgbClr val="F26B43"/>
          </p15:clr>
        </p15:guide>
        <p15:guide id="22" pos="2688">
          <p15:clr>
            <a:srgbClr val="F26B43"/>
          </p15:clr>
        </p15:guide>
        <p15:guide id="23" pos="3232">
          <p15:clr>
            <a:srgbClr val="F26B43"/>
          </p15:clr>
        </p15:guide>
        <p15:guide id="24" pos="3328">
          <p15:clr>
            <a:srgbClr val="F26B43"/>
          </p15:clr>
        </p15:guide>
        <p15:guide id="25" pos="3792">
          <p15:clr>
            <a:srgbClr val="F26B43"/>
          </p15:clr>
        </p15:guide>
        <p15:guide id="26" pos="3888">
          <p15:clr>
            <a:srgbClr val="F26B43"/>
          </p15:clr>
        </p15:guide>
        <p15:guide id="27" pos="4344">
          <p15:clr>
            <a:srgbClr val="F26B43"/>
          </p15:clr>
        </p15:guide>
        <p15:guide id="28" pos="4440">
          <p15:clr>
            <a:srgbClr val="F26B43"/>
          </p15:clr>
        </p15:guide>
        <p15:guide id="29" pos="4896">
          <p15:clr>
            <a:srgbClr val="F26B43"/>
          </p15:clr>
        </p15:guide>
        <p15:guide id="30" pos="4992">
          <p15:clr>
            <a:srgbClr val="F26B43"/>
          </p15:clr>
        </p15:guide>
        <p15:guide id="31" pos="5440">
          <p15:clr>
            <a:srgbClr val="F26B43"/>
          </p15:clr>
        </p15:guide>
        <p15:guide id="32" pos="5536">
          <p15:clr>
            <a:srgbClr val="F26B43"/>
          </p15:clr>
        </p15:guide>
        <p15:guide id="33" pos="6000">
          <p15:clr>
            <a:srgbClr val="F26B43"/>
          </p15:clr>
        </p15:guide>
        <p15:guide id="34" pos="6096">
          <p15:clr>
            <a:srgbClr val="F26B43"/>
          </p15:clr>
        </p15:guide>
        <p15:guide id="35" pos="6552">
          <p15:clr>
            <a:srgbClr val="F26B43"/>
          </p15:clr>
        </p15:guide>
        <p15:guide id="36" pos="6648">
          <p15:clr>
            <a:srgbClr val="F26B43"/>
          </p15:clr>
        </p15:guide>
        <p15:guide id="37" pos="7104">
          <p15:clr>
            <a:srgbClr val="F26B43"/>
          </p15:clr>
        </p15:guide>
        <p15:guide id="40" pos="7680">
          <p15:clr>
            <a:srgbClr val="F26B43"/>
          </p15:clr>
        </p15:guide>
        <p15:guide id="41" pos="2784">
          <p15:clr>
            <a:srgbClr val="F26B43"/>
          </p15:clr>
        </p15:guide>
        <p15:guide id="42" pos="384">
          <p15:clr>
            <a:srgbClr val="F26B43"/>
          </p15:clr>
        </p15:guide>
        <p15:guide id="43" pos="288">
          <p15:clr>
            <a:srgbClr val="F26B43"/>
          </p15:clr>
        </p15:guide>
        <p15:guide id="44" pos="7296">
          <p15:clr>
            <a:srgbClr val="F26B43"/>
          </p15:clr>
        </p15:guide>
        <p15:guide id="45" pos="7392">
          <p15:clr>
            <a:srgbClr val="F26B43"/>
          </p15:clr>
        </p15:guide>
        <p15:guide id="46" pos="192">
          <p15:clr>
            <a:srgbClr val="F26B43"/>
          </p15:clr>
        </p15:guide>
        <p15:guide id="47" pos="74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www.ssa.gov/benefits/retirement/planner/credits.html"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ssa.gov/pubs/EN-05-10035.pdf"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ssa.gov/pubs/EN-05-10035.pdf"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ssa.gov/pubs/EN-05-10035.pdf"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hhs.gov/aging/index.html"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hyperlink" Target="https://www.ssa.gov/oact/TRSU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Exploring your best options</a:t>
            </a:r>
          </a:p>
        </p:txBody>
      </p:sp>
      <p:sp>
        <p:nvSpPr>
          <p:cNvPr id="5" name="Subtitle 4"/>
          <p:cNvSpPr>
            <a:spLocks noGrp="1"/>
          </p:cNvSpPr>
          <p:nvPr>
            <p:ph type="subTitle" idx="1"/>
          </p:nvPr>
        </p:nvSpPr>
        <p:spPr/>
        <p:txBody>
          <a:bodyPr/>
          <a:lstStyle/>
          <a:p>
            <a:r>
              <a:rPr lang="en-US" dirty="0"/>
              <a:t>Social Security</a:t>
            </a:r>
          </a:p>
        </p:txBody>
      </p:sp>
      <p:sp>
        <p:nvSpPr>
          <p:cNvPr id="6" name="Content Placeholder 5"/>
          <p:cNvSpPr>
            <a:spLocks noGrp="1"/>
          </p:cNvSpPr>
          <p:nvPr>
            <p:ph sz="quarter" idx="10"/>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
        <p:nvSpPr>
          <p:cNvPr id="8" name="Content Placeholder 7"/>
          <p:cNvSpPr>
            <a:spLocks noGrp="1"/>
          </p:cNvSpPr>
          <p:nvPr>
            <p:ph sz="quarter" idx="12"/>
          </p:nvPr>
        </p:nvSpPr>
        <p:spPr/>
        <p:txBody>
          <a:bodyPr/>
          <a:lstStyle/>
          <a:p>
            <a:endParaRPr lang="en-US"/>
          </a:p>
        </p:txBody>
      </p:sp>
      <p:sp>
        <p:nvSpPr>
          <p:cNvPr id="9" name="Text Placeholder 8"/>
          <p:cNvSpPr>
            <a:spLocks noGrp="1"/>
          </p:cNvSpPr>
          <p:nvPr>
            <p:ph type="body" sz="quarter" idx="13"/>
          </p:nvPr>
        </p:nvSpPr>
        <p:spPr/>
        <p:txBody>
          <a:bodyPr/>
          <a:lstStyle/>
          <a:p>
            <a:endParaRPr lang="en-US"/>
          </a:p>
        </p:txBody>
      </p:sp>
      <p:sp>
        <p:nvSpPr>
          <p:cNvPr id="10" name="Content Placeholder 9"/>
          <p:cNvSpPr>
            <a:spLocks noGrp="1"/>
          </p:cNvSpPr>
          <p:nvPr>
            <p:ph sz="quarter" idx="14"/>
          </p:nvPr>
        </p:nvSpPr>
        <p:spPr/>
        <p:txBody>
          <a:bodyPr/>
          <a:lstStyle/>
          <a:p>
            <a:endParaRPr lang="en-US"/>
          </a:p>
        </p:txBody>
      </p:sp>
      <p:sp>
        <p:nvSpPr>
          <p:cNvPr id="12" name="Text Placeholder 11"/>
          <p:cNvSpPr>
            <a:spLocks noGrp="1"/>
          </p:cNvSpPr>
          <p:nvPr>
            <p:ph type="body" sz="quarter" idx="15"/>
          </p:nvPr>
        </p:nvSpPr>
        <p:spPr/>
        <p:txBody>
          <a:bodyPr/>
          <a:lstStyle/>
          <a:p>
            <a:endParaRPr lang="en-US"/>
          </a:p>
        </p:txBody>
      </p:sp>
      <p:sp>
        <p:nvSpPr>
          <p:cNvPr id="20" name="Content Placeholder 19"/>
          <p:cNvSpPr>
            <a:spLocks noGrp="1"/>
          </p:cNvSpPr>
          <p:nvPr>
            <p:ph sz="quarter" idx="16"/>
          </p:nvPr>
        </p:nvSpPr>
        <p:spPr/>
        <p:txBody>
          <a:bodyPr/>
          <a:lstStyle/>
          <a:p>
            <a:endParaRPr lang="en-US"/>
          </a:p>
        </p:txBody>
      </p:sp>
      <p:sp>
        <p:nvSpPr>
          <p:cNvPr id="2" name="TextBox 1">
            <a:extLst>
              <a:ext uri="{FF2B5EF4-FFF2-40B4-BE49-F238E27FC236}">
                <a16:creationId xmlns:a16="http://schemas.microsoft.com/office/drawing/2014/main" id="{D57BC1A5-74FB-B5EB-EBB4-9F98D29C2E52}"/>
              </a:ext>
            </a:extLst>
          </p:cNvPr>
          <p:cNvSpPr txBox="1"/>
          <p:nvPr/>
        </p:nvSpPr>
        <p:spPr>
          <a:xfrm>
            <a:off x="685535" y="6284890"/>
            <a:ext cx="7363761" cy="246221"/>
          </a:xfrm>
          <a:prstGeom prst="rect">
            <a:avLst/>
          </a:prstGeom>
          <a:noFill/>
        </p:spPr>
        <p:txBody>
          <a:bodyPr wrap="square" rtlCol="0">
            <a:spAutoFit/>
          </a:bodyPr>
          <a:lstStyle/>
          <a:p>
            <a:r>
              <a:rPr lang="en-US" sz="1000"/>
              <a:t>Products issued by Minnesota Life Insurance Company/Securian Life Insurance Company</a:t>
            </a:r>
          </a:p>
        </p:txBody>
      </p:sp>
    </p:spTree>
    <p:extLst>
      <p:ext uri="{BB962C8B-B14F-4D97-AF65-F5344CB8AC3E}">
        <p14:creationId xmlns:p14="http://schemas.microsoft.com/office/powerpoint/2010/main" val="1369664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A depended-upon source of income</a:t>
            </a:r>
          </a:p>
        </p:txBody>
      </p:sp>
      <p:sp>
        <p:nvSpPr>
          <p:cNvPr id="11" name="Content Placeholder 10"/>
          <p:cNvSpPr>
            <a:spLocks noGrp="1"/>
          </p:cNvSpPr>
          <p:nvPr>
            <p:ph idx="1"/>
          </p:nvPr>
        </p:nvSpPr>
        <p:spPr>
          <a:xfrm>
            <a:off x="685800" y="2487168"/>
            <a:ext cx="7772400" cy="3037332"/>
          </a:xfrm>
        </p:spPr>
        <p:txBody>
          <a:bodyPr/>
          <a:lstStyle/>
          <a:p>
            <a:r>
              <a:rPr lang="en-US" dirty="0"/>
              <a:t>Think back to the table we looked at on sources of </a:t>
            </a:r>
            <a:r>
              <a:rPr lang="en-US"/>
              <a:t>retirement income. </a:t>
            </a:r>
            <a:r>
              <a:rPr lang="en-US" dirty="0"/>
              <a:t>  </a:t>
            </a:r>
          </a:p>
          <a:p>
            <a:pPr lvl="0"/>
            <a:r>
              <a:rPr lang="en-US"/>
              <a:t>Social Security was the greatest source of retirement income for American retiree households. </a:t>
            </a:r>
          </a:p>
        </p:txBody>
      </p:sp>
    </p:spTree>
    <p:extLst>
      <p:ext uri="{BB962C8B-B14F-4D97-AF65-F5344CB8AC3E}">
        <p14:creationId xmlns:p14="http://schemas.microsoft.com/office/powerpoint/2010/main" val="1121093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What Social Security retirement </a:t>
            </a:r>
            <a:br>
              <a:rPr lang="en-US"/>
            </a:br>
            <a:r>
              <a:rPr lang="en-US"/>
              <a:t>benefits provide</a:t>
            </a:r>
          </a:p>
        </p:txBody>
      </p:sp>
      <p:sp>
        <p:nvSpPr>
          <p:cNvPr id="11" name="Content Placeholder 10"/>
          <p:cNvSpPr>
            <a:spLocks noGrp="1"/>
          </p:cNvSpPr>
          <p:nvPr>
            <p:ph idx="1"/>
          </p:nvPr>
        </p:nvSpPr>
        <p:spPr>
          <a:xfrm>
            <a:off x="263769" y="2487168"/>
            <a:ext cx="2763716" cy="4104132"/>
          </a:xfrm>
        </p:spPr>
        <p:txBody>
          <a:bodyPr/>
          <a:lstStyle/>
          <a:p>
            <a:pPr lvl="0"/>
            <a:r>
              <a:rPr lang="en-US" sz="1800"/>
              <a:t>Lifetime retirement income</a:t>
            </a:r>
            <a:endParaRPr lang="en-US" sz="1800">
              <a:cs typeface="Arial"/>
            </a:endParaRPr>
          </a:p>
          <a:p>
            <a:pPr lvl="0"/>
            <a:r>
              <a:rPr lang="en-US" sz="1800"/>
              <a:t>Cost of living adjustments (COLA) for inflation</a:t>
            </a:r>
            <a:endParaRPr lang="en-US" sz="1800">
              <a:cs typeface="Arial"/>
            </a:endParaRPr>
          </a:p>
          <a:p>
            <a:pPr lvl="0"/>
            <a:r>
              <a:rPr lang="en-US" sz="1800"/>
              <a:t>Spousal and survivor benefits</a:t>
            </a:r>
            <a:endParaRPr lang="en-US" sz="1800">
              <a:cs typeface="Arial"/>
            </a:endParaRPr>
          </a:p>
          <a:p>
            <a:endParaRPr lang="en-US"/>
          </a:p>
          <a:p>
            <a:endParaRPr lang="en-US"/>
          </a:p>
        </p:txBody>
      </p:sp>
      <p:sp>
        <p:nvSpPr>
          <p:cNvPr id="8" name="TextBox 7">
            <a:extLst>
              <a:ext uri="{FF2B5EF4-FFF2-40B4-BE49-F238E27FC236}">
                <a16:creationId xmlns:a16="http://schemas.microsoft.com/office/drawing/2014/main" id="{16DAE392-5A3B-3544-9BD1-476F41E0CB4C}"/>
              </a:ext>
            </a:extLst>
          </p:cNvPr>
          <p:cNvSpPr txBox="1"/>
          <p:nvPr/>
        </p:nvSpPr>
        <p:spPr>
          <a:xfrm>
            <a:off x="5082139" y="5912078"/>
            <a:ext cx="3376061" cy="215444"/>
          </a:xfrm>
          <a:prstGeom prst="rect">
            <a:avLst/>
          </a:prstGeom>
          <a:noFill/>
        </p:spPr>
        <p:txBody>
          <a:bodyPr wrap="square" rtlCol="0">
            <a:spAutoFit/>
          </a:bodyPr>
          <a:lstStyle/>
          <a:p>
            <a:r>
              <a:rPr lang="en-US" sz="800"/>
              <a:t>Social Security Administration, ssa.gov, 2026.</a:t>
            </a:r>
          </a:p>
        </p:txBody>
      </p:sp>
      <p:pic>
        <p:nvPicPr>
          <p:cNvPr id="2" name="Picture 1" descr="A graph of a cost of living adjustment&#10;&#10;AI-generated content may be incorrect.">
            <a:extLst>
              <a:ext uri="{FF2B5EF4-FFF2-40B4-BE49-F238E27FC236}">
                <a16:creationId xmlns:a16="http://schemas.microsoft.com/office/drawing/2014/main" id="{6521BB92-7499-BBF9-F054-2E8A202DCEC4}"/>
              </a:ext>
            </a:extLst>
          </p:cNvPr>
          <p:cNvPicPr>
            <a:picLocks noChangeAspect="1"/>
          </p:cNvPicPr>
          <p:nvPr/>
        </p:nvPicPr>
        <p:blipFill>
          <a:blip r:embed="rId3"/>
          <a:stretch>
            <a:fillRect/>
          </a:stretch>
        </p:blipFill>
        <p:spPr>
          <a:xfrm>
            <a:off x="3455377" y="2489664"/>
            <a:ext cx="5503984" cy="3311817"/>
          </a:xfrm>
          <a:prstGeom prst="rect">
            <a:avLst/>
          </a:prstGeom>
        </p:spPr>
      </p:pic>
    </p:spTree>
    <p:extLst>
      <p:ext uri="{BB962C8B-B14F-4D97-AF65-F5344CB8AC3E}">
        <p14:creationId xmlns:p14="http://schemas.microsoft.com/office/powerpoint/2010/main" val="122484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BC3F57-2BD4-5F42-8F8C-F02B1C5D1EC4}"/>
              </a:ext>
            </a:extLst>
          </p:cNvPr>
          <p:cNvSpPr/>
          <p:nvPr/>
        </p:nvSpPr>
        <p:spPr>
          <a:xfrm>
            <a:off x="1948006" y="5068347"/>
            <a:ext cx="816270" cy="8162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a:t>How to qualify</a:t>
            </a:r>
          </a:p>
        </p:txBody>
      </p:sp>
      <p:sp>
        <p:nvSpPr>
          <p:cNvPr id="11" name="Content Placeholder 10"/>
          <p:cNvSpPr>
            <a:spLocks noGrp="1"/>
          </p:cNvSpPr>
          <p:nvPr>
            <p:ph idx="1"/>
          </p:nvPr>
        </p:nvSpPr>
        <p:spPr>
          <a:xfrm>
            <a:off x="685800" y="2487168"/>
            <a:ext cx="7772400" cy="1452120"/>
          </a:xfrm>
        </p:spPr>
        <p:txBody>
          <a:bodyPr/>
          <a:lstStyle/>
          <a:p>
            <a:pPr lvl="0"/>
            <a:r>
              <a:rPr lang="en-US"/>
              <a:t>40 credits required to qualify</a:t>
            </a:r>
          </a:p>
          <a:p>
            <a:pPr lvl="0"/>
            <a:r>
              <a:rPr lang="en-US"/>
              <a:t>Credits earned during working years</a:t>
            </a:r>
          </a:p>
          <a:p>
            <a:pPr lvl="0"/>
            <a:r>
              <a:rPr lang="en-US"/>
              <a:t>Approximately 10 consecutive years of work</a:t>
            </a:r>
          </a:p>
        </p:txBody>
      </p:sp>
      <p:pic>
        <p:nvPicPr>
          <p:cNvPr id="6" name="Picture 5">
            <a:extLst>
              <a:ext uri="{FF2B5EF4-FFF2-40B4-BE49-F238E27FC236}">
                <a16:creationId xmlns:a16="http://schemas.microsoft.com/office/drawing/2014/main" id="{9927EE20-CD20-BA4A-B932-DE3E1AC10460}"/>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2181768" y="5232359"/>
            <a:ext cx="348747" cy="488246"/>
          </a:xfrm>
          <a:prstGeom prst="rect">
            <a:avLst/>
          </a:prstGeom>
        </p:spPr>
      </p:pic>
      <p:sp>
        <p:nvSpPr>
          <p:cNvPr id="12" name="Oval 11">
            <a:extLst>
              <a:ext uri="{FF2B5EF4-FFF2-40B4-BE49-F238E27FC236}">
                <a16:creationId xmlns:a16="http://schemas.microsoft.com/office/drawing/2014/main" id="{CF54B512-7E80-3C46-ABE3-75E8222599D7}"/>
              </a:ext>
            </a:extLst>
          </p:cNvPr>
          <p:cNvSpPr/>
          <p:nvPr/>
        </p:nvSpPr>
        <p:spPr>
          <a:xfrm>
            <a:off x="5161367" y="4806901"/>
            <a:ext cx="1452120" cy="1452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EC0B456-CBF3-1946-8B6E-BA1C9D8C65EC}"/>
              </a:ext>
            </a:extLst>
          </p:cNvPr>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5530765" y="5033634"/>
            <a:ext cx="713325" cy="998655"/>
          </a:xfrm>
          <a:prstGeom prst="rect">
            <a:avLst/>
          </a:prstGeom>
        </p:spPr>
      </p:pic>
      <p:sp>
        <p:nvSpPr>
          <p:cNvPr id="8" name="TextBox 7">
            <a:extLst>
              <a:ext uri="{FF2B5EF4-FFF2-40B4-BE49-F238E27FC236}">
                <a16:creationId xmlns:a16="http://schemas.microsoft.com/office/drawing/2014/main" id="{3421E875-8205-BB47-85ED-FF63F056ABD8}"/>
              </a:ext>
            </a:extLst>
          </p:cNvPr>
          <p:cNvSpPr txBox="1"/>
          <p:nvPr/>
        </p:nvSpPr>
        <p:spPr>
          <a:xfrm>
            <a:off x="685800" y="5166607"/>
            <a:ext cx="752326" cy="553998"/>
          </a:xfrm>
          <a:prstGeom prst="rect">
            <a:avLst/>
          </a:prstGeom>
          <a:noFill/>
        </p:spPr>
        <p:txBody>
          <a:bodyPr wrap="square" lIns="0" tIns="0" rIns="0" bIns="0" rtlCol="0">
            <a:spAutoFit/>
          </a:bodyPr>
          <a:lstStyle/>
          <a:p>
            <a:r>
              <a:rPr lang="en-US" sz="1200" b="1"/>
              <a:t>Earnings</a:t>
            </a:r>
            <a:br>
              <a:rPr lang="en-US" sz="1200" b="1"/>
            </a:br>
            <a:r>
              <a:rPr lang="en-US" sz="1200" b="1"/>
              <a:t>needed</a:t>
            </a:r>
          </a:p>
          <a:p>
            <a:r>
              <a:rPr lang="en-US" sz="1200" b="1"/>
              <a:t>per credit</a:t>
            </a:r>
          </a:p>
        </p:txBody>
      </p:sp>
      <p:sp>
        <p:nvSpPr>
          <p:cNvPr id="14" name="TextBox 13">
            <a:extLst>
              <a:ext uri="{FF2B5EF4-FFF2-40B4-BE49-F238E27FC236}">
                <a16:creationId xmlns:a16="http://schemas.microsoft.com/office/drawing/2014/main" id="{333198B6-A780-9B4D-9E92-1FA06202E69B}"/>
              </a:ext>
            </a:extLst>
          </p:cNvPr>
          <p:cNvSpPr txBox="1"/>
          <p:nvPr/>
        </p:nvSpPr>
        <p:spPr>
          <a:xfrm>
            <a:off x="3562117" y="5178921"/>
            <a:ext cx="1065791" cy="553998"/>
          </a:xfrm>
          <a:prstGeom prst="rect">
            <a:avLst/>
          </a:prstGeom>
          <a:noFill/>
        </p:spPr>
        <p:txBody>
          <a:bodyPr wrap="square" lIns="0" tIns="0" rIns="0" bIns="0" rtlCol="0">
            <a:spAutoFit/>
          </a:bodyPr>
          <a:lstStyle/>
          <a:p>
            <a:r>
              <a:rPr lang="en-US" sz="1200" b="1"/>
              <a:t>Earnings</a:t>
            </a:r>
            <a:br>
              <a:rPr lang="en-US" sz="1200" b="1"/>
            </a:br>
            <a:r>
              <a:rPr lang="en-US" sz="1200" b="1"/>
              <a:t>needed for </a:t>
            </a:r>
          </a:p>
          <a:p>
            <a:r>
              <a:rPr lang="en-US" sz="1200" b="1"/>
              <a:t>4 credits/year</a:t>
            </a:r>
          </a:p>
        </p:txBody>
      </p:sp>
      <p:sp>
        <p:nvSpPr>
          <p:cNvPr id="15" name="TextBox 14">
            <a:extLst>
              <a:ext uri="{FF2B5EF4-FFF2-40B4-BE49-F238E27FC236}">
                <a16:creationId xmlns:a16="http://schemas.microsoft.com/office/drawing/2014/main" id="{3CC56FF4-A76B-E740-88E5-CA4EE54E467B}"/>
              </a:ext>
            </a:extLst>
          </p:cNvPr>
          <p:cNvSpPr txBox="1"/>
          <p:nvPr/>
        </p:nvSpPr>
        <p:spPr>
          <a:xfrm>
            <a:off x="1867327" y="4665964"/>
            <a:ext cx="977629" cy="369332"/>
          </a:xfrm>
          <a:prstGeom prst="rect">
            <a:avLst/>
          </a:prstGeom>
          <a:noFill/>
        </p:spPr>
        <p:txBody>
          <a:bodyPr wrap="square" lIns="0" tIns="0" rIns="0" bIns="0" rtlCol="0">
            <a:spAutoFit/>
          </a:bodyPr>
          <a:lstStyle/>
          <a:p>
            <a:r>
              <a:rPr lang="en-US" sz="2400" b="1"/>
              <a:t>$1,890</a:t>
            </a:r>
          </a:p>
        </p:txBody>
      </p:sp>
      <p:sp>
        <p:nvSpPr>
          <p:cNvPr id="16" name="TextBox 15">
            <a:extLst>
              <a:ext uri="{FF2B5EF4-FFF2-40B4-BE49-F238E27FC236}">
                <a16:creationId xmlns:a16="http://schemas.microsoft.com/office/drawing/2014/main" id="{E22FB55E-B30C-0542-9A8B-7700EE3AE6BA}"/>
              </a:ext>
            </a:extLst>
          </p:cNvPr>
          <p:cNvSpPr txBox="1"/>
          <p:nvPr/>
        </p:nvSpPr>
        <p:spPr>
          <a:xfrm>
            <a:off x="5398613" y="4371215"/>
            <a:ext cx="977629" cy="369332"/>
          </a:xfrm>
          <a:prstGeom prst="rect">
            <a:avLst/>
          </a:prstGeom>
          <a:noFill/>
        </p:spPr>
        <p:txBody>
          <a:bodyPr wrap="square" lIns="0" tIns="0" rIns="0" bIns="0" rtlCol="0">
            <a:spAutoFit/>
          </a:bodyPr>
          <a:lstStyle/>
          <a:p>
            <a:r>
              <a:rPr lang="en-US" sz="2400" b="1"/>
              <a:t>$7,560</a:t>
            </a:r>
          </a:p>
        </p:txBody>
      </p:sp>
      <p:grpSp>
        <p:nvGrpSpPr>
          <p:cNvPr id="22" name="Group 21">
            <a:extLst>
              <a:ext uri="{FF2B5EF4-FFF2-40B4-BE49-F238E27FC236}">
                <a16:creationId xmlns:a16="http://schemas.microsoft.com/office/drawing/2014/main" id="{C81E9800-560B-0343-8AB2-F175A0501E15}"/>
              </a:ext>
            </a:extLst>
          </p:cNvPr>
          <p:cNvGrpSpPr/>
          <p:nvPr/>
        </p:nvGrpSpPr>
        <p:grpSpPr>
          <a:xfrm>
            <a:off x="1431777" y="5352449"/>
            <a:ext cx="382095" cy="247914"/>
            <a:chOff x="3561672" y="5658704"/>
            <a:chExt cx="469889" cy="304877"/>
          </a:xfrm>
          <a:solidFill>
            <a:schemeClr val="accent2"/>
          </a:solidFill>
        </p:grpSpPr>
        <p:sp>
          <p:nvSpPr>
            <p:cNvPr id="21" name="L-Shape 20">
              <a:extLst>
                <a:ext uri="{FF2B5EF4-FFF2-40B4-BE49-F238E27FC236}">
                  <a16:creationId xmlns:a16="http://schemas.microsoft.com/office/drawing/2014/main" id="{D6AEA8EA-9AE2-744F-BF5B-CB2FD0145E0E}"/>
                </a:ext>
              </a:extLst>
            </p:cNvPr>
            <p:cNvSpPr/>
            <p:nvPr/>
          </p:nvSpPr>
          <p:spPr>
            <a:xfrm rot="13571610">
              <a:off x="3726416" y="5658437"/>
              <a:ext cx="304877" cy="305412"/>
            </a:xfrm>
            <a:prstGeom prst="corner">
              <a:avLst>
                <a:gd name="adj1" fmla="val 23770"/>
                <a:gd name="adj2" fmla="val 2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Shape 17">
              <a:extLst>
                <a:ext uri="{FF2B5EF4-FFF2-40B4-BE49-F238E27FC236}">
                  <a16:creationId xmlns:a16="http://schemas.microsoft.com/office/drawing/2014/main" id="{00A2B33A-F516-1743-B8FD-B2F44012A289}"/>
                </a:ext>
              </a:extLst>
            </p:cNvPr>
            <p:cNvSpPr/>
            <p:nvPr/>
          </p:nvSpPr>
          <p:spPr>
            <a:xfrm rot="13571610">
              <a:off x="3561939" y="5658437"/>
              <a:ext cx="304877" cy="305412"/>
            </a:xfrm>
            <a:prstGeom prst="corner">
              <a:avLst>
                <a:gd name="adj1" fmla="val 23770"/>
                <a:gd name="adj2" fmla="val 2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40E9746-1A79-C444-9812-B57E15915A21}"/>
              </a:ext>
            </a:extLst>
          </p:cNvPr>
          <p:cNvGrpSpPr/>
          <p:nvPr/>
        </p:nvGrpSpPr>
        <p:grpSpPr>
          <a:xfrm>
            <a:off x="4607815" y="5368740"/>
            <a:ext cx="382095" cy="247914"/>
            <a:chOff x="3561672" y="5658704"/>
            <a:chExt cx="469889" cy="304877"/>
          </a:xfrm>
          <a:solidFill>
            <a:schemeClr val="accent2"/>
          </a:solidFill>
        </p:grpSpPr>
        <p:sp>
          <p:nvSpPr>
            <p:cNvPr id="24" name="L-Shape 23">
              <a:extLst>
                <a:ext uri="{FF2B5EF4-FFF2-40B4-BE49-F238E27FC236}">
                  <a16:creationId xmlns:a16="http://schemas.microsoft.com/office/drawing/2014/main" id="{17D111E2-FE01-A44F-BAC7-3AA1700E871E}"/>
                </a:ext>
              </a:extLst>
            </p:cNvPr>
            <p:cNvSpPr/>
            <p:nvPr/>
          </p:nvSpPr>
          <p:spPr>
            <a:xfrm rot="13571610">
              <a:off x="3726416" y="5658437"/>
              <a:ext cx="304877" cy="305412"/>
            </a:xfrm>
            <a:prstGeom prst="corner">
              <a:avLst>
                <a:gd name="adj1" fmla="val 23770"/>
                <a:gd name="adj2" fmla="val 2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Shape 24">
              <a:extLst>
                <a:ext uri="{FF2B5EF4-FFF2-40B4-BE49-F238E27FC236}">
                  <a16:creationId xmlns:a16="http://schemas.microsoft.com/office/drawing/2014/main" id="{2BBE8A76-CE7D-3F40-8E87-2C6BECCA553E}"/>
                </a:ext>
              </a:extLst>
            </p:cNvPr>
            <p:cNvSpPr/>
            <p:nvPr/>
          </p:nvSpPr>
          <p:spPr>
            <a:xfrm rot="13571610">
              <a:off x="3561939" y="5658437"/>
              <a:ext cx="304877" cy="305412"/>
            </a:xfrm>
            <a:prstGeom prst="corner">
              <a:avLst>
                <a:gd name="adj1" fmla="val 23770"/>
                <a:gd name="adj2" fmla="val 2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7CD38641-EAD3-7AA4-560D-039B8552F9D0}"/>
              </a:ext>
            </a:extLst>
          </p:cNvPr>
          <p:cNvSpPr txBox="1"/>
          <p:nvPr/>
        </p:nvSpPr>
        <p:spPr>
          <a:xfrm>
            <a:off x="523875" y="6486525"/>
            <a:ext cx="7772400" cy="492443"/>
          </a:xfrm>
          <a:prstGeom prst="rect">
            <a:avLst/>
          </a:prstGeom>
          <a:noFill/>
        </p:spPr>
        <p:txBody>
          <a:bodyPr wrap="square" rtlCol="0">
            <a:spAutoFit/>
          </a:bodyPr>
          <a:lstStyle/>
          <a:p>
            <a:r>
              <a:rPr lang="en-US" sz="800"/>
              <a:t>Source:  </a:t>
            </a:r>
            <a:r>
              <a:rPr lang="en-US" sz="800">
                <a:hlinkClick r:id="rId5"/>
              </a:rPr>
              <a:t>https://www.ssa.gov/benefits/retirement/planner/credits.html</a:t>
            </a:r>
            <a:r>
              <a:rPr lang="en-US" sz="800"/>
              <a:t>  </a:t>
            </a:r>
          </a:p>
          <a:p>
            <a:endParaRPr lang="en-US"/>
          </a:p>
        </p:txBody>
      </p:sp>
    </p:spTree>
    <p:extLst>
      <p:ext uri="{BB962C8B-B14F-4D97-AF65-F5344CB8AC3E}">
        <p14:creationId xmlns:p14="http://schemas.microsoft.com/office/powerpoint/2010/main" val="243975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Know the terms</a:t>
            </a:r>
          </a:p>
        </p:txBody>
      </p:sp>
      <p:sp>
        <p:nvSpPr>
          <p:cNvPr id="11" name="Content Placeholder 10"/>
          <p:cNvSpPr>
            <a:spLocks noGrp="1"/>
          </p:cNvSpPr>
          <p:nvPr>
            <p:ph idx="1"/>
          </p:nvPr>
        </p:nvSpPr>
        <p:spPr/>
        <p:txBody>
          <a:bodyPr/>
          <a:lstStyle/>
          <a:p>
            <a:pPr lvl="0"/>
            <a:r>
              <a:rPr lang="en-US" b="1"/>
              <a:t>Full retirement age (FRA) </a:t>
            </a:r>
            <a:r>
              <a:rPr lang="en-US"/>
              <a:t>– Age at which a person becomes entitled to receive full Social Security retirement benefits. </a:t>
            </a:r>
          </a:p>
          <a:p>
            <a:pPr lvl="1"/>
            <a:r>
              <a:rPr lang="en-US"/>
              <a:t>Between 66 and 67 depending on birth year</a:t>
            </a:r>
          </a:p>
          <a:p>
            <a:endParaRPr lang="en-US"/>
          </a:p>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552205384"/>
              </p:ext>
            </p:extLst>
          </p:nvPr>
        </p:nvGraphicFramePr>
        <p:xfrm>
          <a:off x="1494692" y="4472883"/>
          <a:ext cx="6153412" cy="1563313"/>
        </p:xfrm>
        <a:graphic>
          <a:graphicData uri="http://schemas.openxmlformats.org/drawingml/2006/table">
            <a:tbl>
              <a:tblPr firstRow="1" bandRow="1">
                <a:tableStyleId>{5C22544A-7EE6-4342-B048-85BDC9FD1C3A}</a:tableStyleId>
              </a:tblPr>
              <a:tblGrid>
                <a:gridCol w="245634">
                  <a:extLst>
                    <a:ext uri="{9D8B030D-6E8A-4147-A177-3AD203B41FA5}">
                      <a16:colId xmlns:a16="http://schemas.microsoft.com/office/drawing/2014/main" val="1179062087"/>
                    </a:ext>
                  </a:extLst>
                </a:gridCol>
                <a:gridCol w="1355940">
                  <a:extLst>
                    <a:ext uri="{9D8B030D-6E8A-4147-A177-3AD203B41FA5}">
                      <a16:colId xmlns:a16="http://schemas.microsoft.com/office/drawing/2014/main" val="2472711660"/>
                    </a:ext>
                  </a:extLst>
                </a:gridCol>
                <a:gridCol w="716494">
                  <a:extLst>
                    <a:ext uri="{9D8B030D-6E8A-4147-A177-3AD203B41FA5}">
                      <a16:colId xmlns:a16="http://schemas.microsoft.com/office/drawing/2014/main" val="1542832720"/>
                    </a:ext>
                  </a:extLst>
                </a:gridCol>
                <a:gridCol w="688394">
                  <a:extLst>
                    <a:ext uri="{9D8B030D-6E8A-4147-A177-3AD203B41FA5}">
                      <a16:colId xmlns:a16="http://schemas.microsoft.com/office/drawing/2014/main" val="2245225761"/>
                    </a:ext>
                  </a:extLst>
                </a:gridCol>
                <a:gridCol w="604101">
                  <a:extLst>
                    <a:ext uri="{9D8B030D-6E8A-4147-A177-3AD203B41FA5}">
                      <a16:colId xmlns:a16="http://schemas.microsoft.com/office/drawing/2014/main" val="4205296220"/>
                    </a:ext>
                  </a:extLst>
                </a:gridCol>
                <a:gridCol w="646249">
                  <a:extLst>
                    <a:ext uri="{9D8B030D-6E8A-4147-A177-3AD203B41FA5}">
                      <a16:colId xmlns:a16="http://schemas.microsoft.com/office/drawing/2014/main" val="1268735451"/>
                    </a:ext>
                  </a:extLst>
                </a:gridCol>
                <a:gridCol w="660298">
                  <a:extLst>
                    <a:ext uri="{9D8B030D-6E8A-4147-A177-3AD203B41FA5}">
                      <a16:colId xmlns:a16="http://schemas.microsoft.com/office/drawing/2014/main" val="458530962"/>
                    </a:ext>
                  </a:extLst>
                </a:gridCol>
                <a:gridCol w="1236302">
                  <a:extLst>
                    <a:ext uri="{9D8B030D-6E8A-4147-A177-3AD203B41FA5}">
                      <a16:colId xmlns:a16="http://schemas.microsoft.com/office/drawing/2014/main" val="939394498"/>
                    </a:ext>
                  </a:extLst>
                </a:gridCol>
              </a:tblGrid>
              <a:tr h="374593">
                <a:tc gridSpan="8">
                  <a:txBody>
                    <a:bodyPr/>
                    <a:lstStyle/>
                    <a:p>
                      <a:endParaRPr lang="en-US" dirty="0">
                        <a:solidFill>
                          <a:schemeClr val="tx2"/>
                        </a:solidFill>
                      </a:endParaRPr>
                    </a:p>
                  </a:txBody>
                  <a:tcP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2598971"/>
                  </a:ext>
                </a:extLst>
              </a:tr>
              <a:tr h="374593">
                <a:tc>
                  <a:txBody>
                    <a:bodyPr/>
                    <a:lstStyle/>
                    <a:p>
                      <a:endParaRPr lang="en-US" sz="1100"/>
                    </a:p>
                  </a:txBody>
                  <a:tcPr>
                    <a:lnB w="6350" cap="flat" cmpd="sng" algn="ctr">
                      <a:solidFill>
                        <a:schemeClr val="tx1"/>
                      </a:solidFill>
                      <a:prstDash val="solid"/>
                      <a:round/>
                      <a:headEnd type="none" w="med" len="med"/>
                      <a:tailEnd type="none" w="med" len="med"/>
                    </a:lnB>
                    <a:noFill/>
                  </a:tcPr>
                </a:tc>
                <a:tc>
                  <a:txBody>
                    <a:bodyPr/>
                    <a:lstStyle/>
                    <a:p>
                      <a:r>
                        <a:rPr lang="en-US" sz="1100"/>
                        <a:t>1943 -1954</a:t>
                      </a:r>
                    </a:p>
                  </a:txBody>
                  <a:tcPr>
                    <a:lnB w="6350" cap="flat" cmpd="sng" algn="ctr">
                      <a:solidFill>
                        <a:schemeClr val="tx1"/>
                      </a:solidFill>
                      <a:prstDash val="solid"/>
                      <a:round/>
                      <a:headEnd type="none" w="med" len="med"/>
                      <a:tailEnd type="none" w="med" len="med"/>
                    </a:lnB>
                    <a:noFill/>
                  </a:tcPr>
                </a:tc>
                <a:tc>
                  <a:txBody>
                    <a:bodyPr/>
                    <a:lstStyle/>
                    <a:p>
                      <a:r>
                        <a:rPr lang="en-US" sz="1100"/>
                        <a:t>1955</a:t>
                      </a:r>
                    </a:p>
                  </a:txBody>
                  <a:tcPr>
                    <a:lnB w="6350" cap="flat" cmpd="sng" algn="ctr">
                      <a:solidFill>
                        <a:schemeClr val="tx1"/>
                      </a:solidFill>
                      <a:prstDash val="solid"/>
                      <a:round/>
                      <a:headEnd type="none" w="med" len="med"/>
                      <a:tailEnd type="none" w="med" len="med"/>
                    </a:lnB>
                    <a:noFill/>
                  </a:tcPr>
                </a:tc>
                <a:tc>
                  <a:txBody>
                    <a:bodyPr/>
                    <a:lstStyle/>
                    <a:p>
                      <a:r>
                        <a:rPr lang="en-US" sz="1100"/>
                        <a:t>1956</a:t>
                      </a:r>
                    </a:p>
                  </a:txBody>
                  <a:tcP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100"/>
                        <a:t>1957</a:t>
                      </a:r>
                    </a:p>
                  </a:txBody>
                  <a:tcP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100"/>
                        <a:t>1958</a:t>
                      </a:r>
                    </a:p>
                  </a:txBody>
                  <a:tcP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100"/>
                        <a:t>1959</a:t>
                      </a:r>
                    </a:p>
                  </a:txBody>
                  <a:tcP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100"/>
                        <a:t>1960 </a:t>
                      </a:r>
                      <a:br>
                        <a:rPr lang="en-US" sz="1100" dirty="0"/>
                      </a:br>
                      <a:r>
                        <a:rPr lang="en-US" sz="1100"/>
                        <a:t>or </a:t>
                      </a:r>
                      <a:br>
                        <a:rPr lang="en-US" sz="1100" dirty="0"/>
                      </a:br>
                      <a:r>
                        <a:rPr lang="en-US" sz="1100"/>
                        <a:t>later</a:t>
                      </a:r>
                    </a:p>
                  </a:txBody>
                  <a:tcP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769940"/>
                  </a:ext>
                </a:extLst>
              </a:tr>
              <a:tr h="374593">
                <a:tc>
                  <a:txBody>
                    <a:bodyPr/>
                    <a:lstStyle/>
                    <a:p>
                      <a:endParaRPr lang="en-US" sz="1100"/>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100"/>
                        <a:t>66</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100"/>
                        <a:t>66</a:t>
                      </a:r>
                      <a:br>
                        <a:rPr lang="en-US" sz="1100" dirty="0"/>
                      </a:br>
                      <a:r>
                        <a:rPr lang="en-US" sz="1100"/>
                        <a:t>+</a:t>
                      </a:r>
                      <a:r>
                        <a:rPr lang="en-US" sz="1100" baseline="0"/>
                        <a:t> 2</a:t>
                      </a:r>
                      <a:br>
                        <a:rPr lang="en-US" sz="1100" baseline="0" dirty="0"/>
                      </a:br>
                      <a:r>
                        <a:rPr lang="en-US" sz="1100" baseline="0"/>
                        <a:t>mos.</a:t>
                      </a:r>
                      <a:endParaRPr lang="en-US" sz="1100"/>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100"/>
                        <a:t>66</a:t>
                      </a:r>
                      <a:br>
                        <a:rPr lang="en-US" sz="1100" dirty="0"/>
                      </a:br>
                      <a:r>
                        <a:rPr lang="en-US" sz="1100"/>
                        <a:t>+</a:t>
                      </a:r>
                      <a:r>
                        <a:rPr lang="en-US" sz="1100" baseline="0"/>
                        <a:t> 4 mos.</a:t>
                      </a:r>
                      <a:endParaRPr lang="en-US" sz="1100"/>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100"/>
                        <a:t>66</a:t>
                      </a:r>
                      <a:br>
                        <a:rPr lang="en-US" sz="1100" dirty="0"/>
                      </a:br>
                      <a:r>
                        <a:rPr lang="en-US" sz="1100"/>
                        <a:t>+ 6 </a:t>
                      </a:r>
                      <a:br>
                        <a:rPr lang="en-US" sz="1100" dirty="0"/>
                      </a:br>
                      <a:r>
                        <a:rPr lang="en-US" sz="1100"/>
                        <a:t>mos.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100"/>
                        <a:t>66</a:t>
                      </a:r>
                      <a:br>
                        <a:rPr lang="en-US" sz="1100" dirty="0"/>
                      </a:br>
                      <a:r>
                        <a:rPr lang="en-US" sz="1100"/>
                        <a:t>+ 8</a:t>
                      </a:r>
                      <a:br>
                        <a:rPr lang="en-US" sz="1100" dirty="0"/>
                      </a:br>
                      <a:r>
                        <a:rPr lang="en-US" sz="1100"/>
                        <a:t>mos.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100"/>
                        <a:t>66</a:t>
                      </a:r>
                      <a:br>
                        <a:rPr lang="en-US" sz="1100" dirty="0"/>
                      </a:br>
                      <a:r>
                        <a:rPr lang="en-US" sz="1100"/>
                        <a:t>+</a:t>
                      </a:r>
                      <a:r>
                        <a:rPr lang="en-US" sz="1100" baseline="0"/>
                        <a:t> 10 </a:t>
                      </a:r>
                      <a:br>
                        <a:rPr lang="en-US" sz="1100" baseline="0" dirty="0"/>
                      </a:br>
                      <a:r>
                        <a:rPr lang="en-US" sz="1100" baseline="0"/>
                        <a:t>mos.</a:t>
                      </a:r>
                      <a:endParaRPr lang="en-US" sz="1100"/>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100"/>
                        <a:t>67</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1237284"/>
                  </a:ext>
                </a:extLst>
              </a:tr>
            </a:tbl>
          </a:graphicData>
        </a:graphic>
      </p:graphicFrame>
      <p:sp>
        <p:nvSpPr>
          <p:cNvPr id="2" name="TextBox 1">
            <a:extLst>
              <a:ext uri="{FF2B5EF4-FFF2-40B4-BE49-F238E27FC236}">
                <a16:creationId xmlns:a16="http://schemas.microsoft.com/office/drawing/2014/main" id="{8DBF04B4-A16C-6667-89BF-1AC24C9A1B64}"/>
              </a:ext>
            </a:extLst>
          </p:cNvPr>
          <p:cNvSpPr txBox="1"/>
          <p:nvPr/>
        </p:nvSpPr>
        <p:spPr>
          <a:xfrm>
            <a:off x="685800" y="6438900"/>
            <a:ext cx="6257925" cy="215444"/>
          </a:xfrm>
          <a:prstGeom prst="rect">
            <a:avLst/>
          </a:prstGeom>
          <a:noFill/>
        </p:spPr>
        <p:txBody>
          <a:bodyPr wrap="square" rtlCol="0">
            <a:spAutoFit/>
          </a:bodyPr>
          <a:lstStyle/>
          <a:p>
            <a:r>
              <a:rPr lang="en-US" sz="800" u="sng"/>
              <a:t>https://www.ssa.gov/benefits/retirement/planner/agereduction.html</a:t>
            </a:r>
            <a:endParaRPr lang="en-US"/>
          </a:p>
        </p:txBody>
      </p:sp>
      <p:sp>
        <p:nvSpPr>
          <p:cNvPr id="4" name="TextBox 3">
            <a:extLst>
              <a:ext uri="{FF2B5EF4-FFF2-40B4-BE49-F238E27FC236}">
                <a16:creationId xmlns:a16="http://schemas.microsoft.com/office/drawing/2014/main" id="{C8486D81-2B01-A087-42EF-E3D806C94785}"/>
              </a:ext>
            </a:extLst>
          </p:cNvPr>
          <p:cNvSpPr txBox="1"/>
          <p:nvPr/>
        </p:nvSpPr>
        <p:spPr>
          <a:xfrm>
            <a:off x="2460846" y="4352358"/>
            <a:ext cx="50703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6DAF"/>
                </a:solidFill>
                <a:cs typeface="Arial"/>
              </a:rPr>
              <a:t>Social Security Full Retirement Age</a:t>
            </a:r>
            <a:endParaRPr lang="en-US">
              <a:solidFill>
                <a:srgbClr val="006DAF"/>
              </a:solidFill>
            </a:endParaRPr>
          </a:p>
        </p:txBody>
      </p:sp>
    </p:spTree>
    <p:extLst>
      <p:ext uri="{BB962C8B-B14F-4D97-AF65-F5344CB8AC3E}">
        <p14:creationId xmlns:p14="http://schemas.microsoft.com/office/powerpoint/2010/main" val="69879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Know the terms</a:t>
            </a:r>
          </a:p>
        </p:txBody>
      </p:sp>
      <p:sp>
        <p:nvSpPr>
          <p:cNvPr id="11" name="Content Placeholder 10"/>
          <p:cNvSpPr>
            <a:spLocks noGrp="1"/>
          </p:cNvSpPr>
          <p:nvPr>
            <p:ph idx="1"/>
          </p:nvPr>
        </p:nvSpPr>
        <p:spPr>
          <a:xfrm>
            <a:off x="685800" y="2487168"/>
            <a:ext cx="3824416" cy="4104132"/>
          </a:xfrm>
        </p:spPr>
        <p:txBody>
          <a:bodyPr/>
          <a:lstStyle/>
          <a:p>
            <a:pPr lvl="0"/>
            <a:r>
              <a:rPr lang="en-US" b="1"/>
              <a:t>Primary insurance amount (PIA) </a:t>
            </a:r>
            <a:r>
              <a:rPr lang="en-US"/>
              <a:t>– The full monthly Social Security benefit you are entitled to receive at FRA.</a:t>
            </a:r>
          </a:p>
          <a:p>
            <a:pPr lvl="1"/>
            <a:r>
              <a:rPr lang="en-US"/>
              <a:t>Determined by your averaged indexed monthly earnings</a:t>
            </a:r>
          </a:p>
          <a:p>
            <a:endParaRPr lang="en-US"/>
          </a:p>
          <a:p>
            <a:endParaRPr lang="en-US"/>
          </a:p>
        </p:txBody>
      </p:sp>
      <p:pic>
        <p:nvPicPr>
          <p:cNvPr id="5" name="Picture 4">
            <a:extLst>
              <a:ext uri="{FF2B5EF4-FFF2-40B4-BE49-F238E27FC236}">
                <a16:creationId xmlns:a16="http://schemas.microsoft.com/office/drawing/2014/main" id="{92B46C36-287C-384C-890B-797A3741F7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572000" y="1305464"/>
            <a:ext cx="4571998" cy="5552536"/>
          </a:xfrm>
          <a:prstGeom prst="rect">
            <a:avLst/>
          </a:prstGeom>
        </p:spPr>
      </p:pic>
    </p:spTree>
    <p:extLst>
      <p:ext uri="{BB962C8B-B14F-4D97-AF65-F5344CB8AC3E}">
        <p14:creationId xmlns:p14="http://schemas.microsoft.com/office/powerpoint/2010/main" val="170195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Know the terms</a:t>
            </a:r>
          </a:p>
        </p:txBody>
      </p:sp>
      <p:sp>
        <p:nvSpPr>
          <p:cNvPr id="11" name="Content Placeholder 10"/>
          <p:cNvSpPr>
            <a:spLocks noGrp="1"/>
          </p:cNvSpPr>
          <p:nvPr>
            <p:ph idx="1"/>
          </p:nvPr>
        </p:nvSpPr>
        <p:spPr/>
        <p:txBody>
          <a:bodyPr/>
          <a:lstStyle/>
          <a:p>
            <a:r>
              <a:rPr lang="en-US" b="1"/>
              <a:t>Delayed retirement credit (DRC) </a:t>
            </a:r>
            <a:r>
              <a:rPr lang="en-US"/>
              <a:t>– increases to your Social Security retirement benefit for every month you delay claiming benefits beyond your Full Retirement Age (FRA), up to age 70.  The benefit grows by 8% for each full year of delay, applied in monthly increments, for a maximum of 32%. </a:t>
            </a:r>
          </a:p>
          <a:p>
            <a:endParaRPr lang="en-US"/>
          </a:p>
          <a:p>
            <a:pPr marL="0" indent="0">
              <a:buNone/>
            </a:pPr>
            <a:endParaRPr lang="en-US"/>
          </a:p>
          <a:p>
            <a:endParaRPr lang="en-US"/>
          </a:p>
        </p:txBody>
      </p:sp>
      <p:sp>
        <p:nvSpPr>
          <p:cNvPr id="2" name="TextBox 1">
            <a:extLst>
              <a:ext uri="{FF2B5EF4-FFF2-40B4-BE49-F238E27FC236}">
                <a16:creationId xmlns:a16="http://schemas.microsoft.com/office/drawing/2014/main" id="{F3843B08-33DE-D515-5AF0-7C8F585491C6}"/>
              </a:ext>
            </a:extLst>
          </p:cNvPr>
          <p:cNvSpPr txBox="1"/>
          <p:nvPr/>
        </p:nvSpPr>
        <p:spPr>
          <a:xfrm>
            <a:off x="847725" y="6067425"/>
            <a:ext cx="4171950" cy="215444"/>
          </a:xfrm>
          <a:prstGeom prst="rect">
            <a:avLst/>
          </a:prstGeom>
          <a:noFill/>
        </p:spPr>
        <p:txBody>
          <a:bodyPr wrap="square" lIns="91440" tIns="45720" rIns="91440" bIns="45720" rtlCol="0" anchor="t">
            <a:spAutoFit/>
          </a:bodyPr>
          <a:lstStyle/>
          <a:p>
            <a:r>
              <a:rPr lang="en-US" sz="800"/>
              <a:t>Source: https://www.ssa.gov/benefits/retirement/planner/delayret.html   </a:t>
            </a:r>
          </a:p>
        </p:txBody>
      </p:sp>
    </p:spTree>
    <p:extLst>
      <p:ext uri="{BB962C8B-B14F-4D97-AF65-F5344CB8AC3E}">
        <p14:creationId xmlns:p14="http://schemas.microsoft.com/office/powerpoint/2010/main" val="4282906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BE36B1-B331-5144-BB74-2BEC8388D4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30" t="7786" r="7837" b="2259"/>
          <a:stretch/>
        </p:blipFill>
        <p:spPr>
          <a:xfrm flipH="1">
            <a:off x="0" y="0"/>
            <a:ext cx="9144000" cy="6858000"/>
          </a:xfrm>
          <a:prstGeom prst="rect">
            <a:avLst/>
          </a:prstGeom>
        </p:spPr>
      </p:pic>
      <p:sp>
        <p:nvSpPr>
          <p:cNvPr id="5" name="Title 4"/>
          <p:cNvSpPr>
            <a:spLocks noGrp="1"/>
          </p:cNvSpPr>
          <p:nvPr>
            <p:ph type="title"/>
          </p:nvPr>
        </p:nvSpPr>
        <p:spPr>
          <a:xfrm>
            <a:off x="537390" y="721198"/>
            <a:ext cx="5131026" cy="4757563"/>
          </a:xfrm>
        </p:spPr>
        <p:txBody>
          <a:bodyPr/>
          <a:lstStyle/>
          <a:p>
            <a:r>
              <a:rPr lang="en-US" sz="4800"/>
              <a:t>Claiming strategies</a:t>
            </a:r>
          </a:p>
        </p:txBody>
      </p:sp>
    </p:spTree>
    <p:extLst>
      <p:ext uri="{BB962C8B-B14F-4D97-AF65-F5344CB8AC3E}">
        <p14:creationId xmlns:p14="http://schemas.microsoft.com/office/powerpoint/2010/main" val="3499786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Collecting early</a:t>
            </a:r>
          </a:p>
        </p:txBody>
      </p:sp>
      <p:sp>
        <p:nvSpPr>
          <p:cNvPr id="11" name="Content Placeholder 10"/>
          <p:cNvSpPr>
            <a:spLocks noGrp="1"/>
          </p:cNvSpPr>
          <p:nvPr>
            <p:ph idx="1"/>
          </p:nvPr>
        </p:nvSpPr>
        <p:spPr>
          <a:xfrm>
            <a:off x="685800" y="2487168"/>
            <a:ext cx="4495800" cy="4104132"/>
          </a:xfrm>
        </p:spPr>
        <p:txBody>
          <a:bodyPr/>
          <a:lstStyle/>
          <a:p>
            <a:r>
              <a:rPr lang="en-US"/>
              <a:t>Age 62 is earliest for individual or spousal benefits</a:t>
            </a:r>
          </a:p>
          <a:p>
            <a:r>
              <a:rPr lang="en-US"/>
              <a:t>Decreases monthly benefit by as much as 30%</a:t>
            </a:r>
          </a:p>
          <a:p>
            <a:r>
              <a:rPr lang="en-US"/>
              <a:t>Benefits remain reduced – future COLA based on lower benefit amount</a:t>
            </a:r>
          </a:p>
          <a:p>
            <a:r>
              <a:rPr lang="en-US"/>
              <a:t>Reduces survivor benefits</a:t>
            </a:r>
          </a:p>
          <a:p>
            <a:r>
              <a:rPr lang="en-US"/>
              <a:t>Potentially more payments at </a:t>
            </a:r>
            <a:br>
              <a:rPr lang="en-US"/>
            </a:br>
            <a:r>
              <a:rPr lang="en-US"/>
              <a:t>lower amounts</a:t>
            </a:r>
          </a:p>
          <a:p>
            <a:endParaRPr lang="en-US"/>
          </a:p>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202283065"/>
              </p:ext>
            </p:extLst>
          </p:nvPr>
        </p:nvGraphicFramePr>
        <p:xfrm>
          <a:off x="5257801" y="2487168"/>
          <a:ext cx="3200400" cy="1259565"/>
        </p:xfrm>
        <a:graphic>
          <a:graphicData uri="http://schemas.openxmlformats.org/drawingml/2006/table">
            <a:tbl>
              <a:tblPr firstRow="1" bandRow="1">
                <a:tableStyleId>{5C22544A-7EE6-4342-B048-85BDC9FD1C3A}</a:tableStyleId>
              </a:tblPr>
              <a:tblGrid>
                <a:gridCol w="851051">
                  <a:extLst>
                    <a:ext uri="{9D8B030D-6E8A-4147-A177-3AD203B41FA5}">
                      <a16:colId xmlns:a16="http://schemas.microsoft.com/office/drawing/2014/main" val="2853713317"/>
                    </a:ext>
                  </a:extLst>
                </a:gridCol>
                <a:gridCol w="2349349">
                  <a:extLst>
                    <a:ext uri="{9D8B030D-6E8A-4147-A177-3AD203B41FA5}">
                      <a16:colId xmlns:a16="http://schemas.microsoft.com/office/drawing/2014/main" val="1135303327"/>
                    </a:ext>
                  </a:extLst>
                </a:gridCol>
              </a:tblGrid>
              <a:tr h="382922">
                <a:tc gridSpan="2">
                  <a:txBody>
                    <a:bodyPr/>
                    <a:lstStyle/>
                    <a:p>
                      <a:r>
                        <a:rPr lang="en-US" sz="1600">
                          <a:solidFill>
                            <a:schemeClr val="tx1"/>
                          </a:solidFill>
                        </a:rPr>
                        <a:t>Benefit reduction</a:t>
                      </a:r>
                      <a:r>
                        <a:rPr lang="en-US" sz="1600" baseline="0">
                          <a:solidFill>
                            <a:schemeClr val="tx1"/>
                          </a:solidFill>
                        </a:rPr>
                        <a:t> at age 62</a:t>
                      </a:r>
                      <a:endParaRPr lang="en-US" sz="1600">
                        <a:solidFill>
                          <a:schemeClr val="tx1"/>
                        </a:solidFill>
                      </a:endParaRPr>
                    </a:p>
                  </a:txBody>
                  <a:tcPr>
                    <a:lnB w="38100" cap="flat" cmpd="sng" algn="ctr">
                      <a:solidFill>
                        <a:schemeClr val="accent2"/>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32736733"/>
                  </a:ext>
                </a:extLst>
              </a:tr>
              <a:tr h="493721">
                <a:tc>
                  <a:txBody>
                    <a:bodyPr/>
                    <a:lstStyle/>
                    <a:p>
                      <a:r>
                        <a:rPr lang="en-US"/>
                        <a:t>FRA</a:t>
                      </a:r>
                    </a:p>
                  </a:txBody>
                  <a:tcP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a:t>Monthly reduction</a:t>
                      </a:r>
                    </a:p>
                  </a:txBody>
                  <a:tcP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9474596"/>
                  </a:ext>
                </a:extLst>
              </a:tr>
              <a:tr h="382922">
                <a:tc>
                  <a:txBody>
                    <a:bodyPr/>
                    <a:lstStyle/>
                    <a:p>
                      <a:r>
                        <a:rPr lang="en-US"/>
                        <a:t>67</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a:t>30%</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6705165"/>
                  </a:ext>
                </a:extLst>
              </a:tr>
            </a:tbl>
          </a:graphicData>
        </a:graphic>
      </p:graphicFrame>
      <p:sp>
        <p:nvSpPr>
          <p:cNvPr id="3" name="TextBox 2">
            <a:extLst>
              <a:ext uri="{FF2B5EF4-FFF2-40B4-BE49-F238E27FC236}">
                <a16:creationId xmlns:a16="http://schemas.microsoft.com/office/drawing/2014/main" id="{2C9BA85C-E7D7-D23A-3FB7-9BF7D37E30B0}"/>
              </a:ext>
            </a:extLst>
          </p:cNvPr>
          <p:cNvSpPr txBox="1"/>
          <p:nvPr/>
        </p:nvSpPr>
        <p:spPr>
          <a:xfrm>
            <a:off x="752475" y="6400800"/>
            <a:ext cx="4200525" cy="215444"/>
          </a:xfrm>
          <a:prstGeom prst="rect">
            <a:avLst/>
          </a:prstGeom>
          <a:noFill/>
        </p:spPr>
        <p:txBody>
          <a:bodyPr wrap="square" rtlCol="0">
            <a:spAutoFit/>
          </a:bodyPr>
          <a:lstStyle/>
          <a:p>
            <a:r>
              <a:rPr lang="en-US" sz="800">
                <a:solidFill>
                  <a:schemeClr val="tx2"/>
                </a:solidFill>
              </a:rPr>
              <a:t>Source:  2026 Retirement Benefits:  </a:t>
            </a:r>
            <a:r>
              <a:rPr lang="en-US" sz="800">
                <a:solidFill>
                  <a:schemeClr val="tx2"/>
                </a:solidFill>
                <a:hlinkClick r:id="rId3"/>
              </a:rPr>
              <a:t>https://www.ssa.gov/pubs/EN-05-10035.pdf</a:t>
            </a:r>
            <a:r>
              <a:rPr lang="en-US" sz="800">
                <a:solidFill>
                  <a:schemeClr val="tx2"/>
                </a:solidFill>
              </a:rPr>
              <a:t> </a:t>
            </a:r>
          </a:p>
        </p:txBody>
      </p:sp>
    </p:spTree>
    <p:extLst>
      <p:ext uri="{BB962C8B-B14F-4D97-AF65-F5344CB8AC3E}">
        <p14:creationId xmlns:p14="http://schemas.microsoft.com/office/powerpoint/2010/main" val="565491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Early claiming example</a:t>
            </a:r>
          </a:p>
        </p:txBody>
      </p:sp>
      <p:sp>
        <p:nvSpPr>
          <p:cNvPr id="11" name="Content Placeholder 10"/>
          <p:cNvSpPr>
            <a:spLocks noGrp="1"/>
          </p:cNvSpPr>
          <p:nvPr>
            <p:ph idx="1"/>
          </p:nvPr>
        </p:nvSpPr>
        <p:spPr/>
        <p:txBody>
          <a:bodyPr/>
          <a:lstStyle/>
          <a:p>
            <a:pPr marL="0" indent="0">
              <a:buNone/>
              <a:tabLst>
                <a:tab pos="2339975" algn="l"/>
                <a:tab pos="3827463" algn="l"/>
              </a:tabLst>
            </a:pPr>
            <a:r>
              <a:rPr lang="en-US"/>
              <a:t>Born: 1964	FRA: 67	Monthly benefit: </a:t>
            </a:r>
            <a:r>
              <a:rPr lang="en-US" b="1"/>
              <a:t>$2,000</a:t>
            </a:r>
          </a:p>
          <a:p>
            <a:pPr marL="0" indent="0">
              <a:buNone/>
              <a:tabLst>
                <a:tab pos="2339975" algn="l"/>
                <a:tab pos="3827463" algn="l"/>
              </a:tabLst>
            </a:pPr>
            <a:r>
              <a:rPr lang="en-US"/>
              <a:t>Reduction at 62:	30% 	Monthly benefit at 62: </a:t>
            </a:r>
            <a:r>
              <a:rPr lang="en-US" b="1"/>
              <a:t>$1,400</a:t>
            </a:r>
          </a:p>
          <a:p>
            <a:endParaRPr lang="en-US"/>
          </a:p>
          <a:p>
            <a:endParaRPr lang="en-US"/>
          </a:p>
        </p:txBody>
      </p:sp>
      <p:sp>
        <p:nvSpPr>
          <p:cNvPr id="8" name="TextBox 7"/>
          <p:cNvSpPr txBox="1"/>
          <p:nvPr/>
        </p:nvSpPr>
        <p:spPr>
          <a:xfrm>
            <a:off x="685800" y="6375856"/>
            <a:ext cx="7924800" cy="215444"/>
          </a:xfrm>
          <a:prstGeom prst="rect">
            <a:avLst/>
          </a:prstGeom>
          <a:noFill/>
        </p:spPr>
        <p:txBody>
          <a:bodyPr wrap="square" lIns="0" tIns="0" rIns="0" bIns="0" rtlCol="0">
            <a:spAutoFit/>
          </a:bodyPr>
          <a:lstStyle/>
          <a:p>
            <a:r>
              <a:rPr lang="en-US" sz="1400">
                <a:solidFill>
                  <a:schemeClr val="bg1">
                    <a:lumMod val="50000"/>
                  </a:schemeClr>
                </a:solidFill>
              </a:rPr>
              <a:t>Hypothetical example for illustrative purposes only. Does not factor in cost of living adjustments.</a:t>
            </a:r>
          </a:p>
        </p:txBody>
      </p:sp>
      <p:graphicFrame>
        <p:nvGraphicFramePr>
          <p:cNvPr id="2" name="Table 1"/>
          <p:cNvGraphicFramePr>
            <a:graphicFrameLocks noGrp="1"/>
          </p:cNvGraphicFramePr>
          <p:nvPr>
            <p:extLst>
              <p:ext uri="{D42A27DB-BD31-4B8C-83A1-F6EECF244321}">
                <p14:modId xmlns:p14="http://schemas.microsoft.com/office/powerpoint/2010/main" val="2234762462"/>
              </p:ext>
            </p:extLst>
          </p:nvPr>
        </p:nvGraphicFramePr>
        <p:xfrm>
          <a:off x="665208" y="3612134"/>
          <a:ext cx="6464641"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190704406"/>
                    </a:ext>
                  </a:extLst>
                </a:gridCol>
                <a:gridCol w="2307278">
                  <a:extLst>
                    <a:ext uri="{9D8B030D-6E8A-4147-A177-3AD203B41FA5}">
                      <a16:colId xmlns:a16="http://schemas.microsoft.com/office/drawing/2014/main" val="3391000854"/>
                    </a:ext>
                  </a:extLst>
                </a:gridCol>
                <a:gridCol w="2125363">
                  <a:extLst>
                    <a:ext uri="{9D8B030D-6E8A-4147-A177-3AD203B41FA5}">
                      <a16:colId xmlns:a16="http://schemas.microsoft.com/office/drawing/2014/main" val="620706422"/>
                    </a:ext>
                  </a:extLst>
                </a:gridCol>
              </a:tblGrid>
              <a:tr h="370840">
                <a:tc>
                  <a:txBody>
                    <a:bodyPr/>
                    <a:lstStyle/>
                    <a:p>
                      <a:endParaRPr lang="en-US" sz="1600">
                        <a:solidFill>
                          <a:schemeClr val="tx1"/>
                        </a:solidFill>
                      </a:endParaRPr>
                    </a:p>
                  </a:txBody>
                  <a:tcPr>
                    <a:lnB w="38100" cap="flat" cmpd="sng" algn="ctr">
                      <a:solidFill>
                        <a:schemeClr val="accent2"/>
                      </a:solidFill>
                      <a:prstDash val="solid"/>
                      <a:round/>
                      <a:headEnd type="none" w="med" len="med"/>
                      <a:tailEnd type="none" w="med" len="med"/>
                    </a:lnB>
                    <a:noFill/>
                  </a:tcPr>
                </a:tc>
                <a:tc>
                  <a:txBody>
                    <a:bodyPr/>
                    <a:lstStyle/>
                    <a:p>
                      <a:r>
                        <a:rPr lang="en-US" sz="1600">
                          <a:solidFill>
                            <a:schemeClr val="tx1"/>
                          </a:solidFill>
                        </a:rPr>
                        <a:t>EARLY</a:t>
                      </a:r>
                      <a:r>
                        <a:rPr lang="en-US" sz="1600" baseline="0">
                          <a:solidFill>
                            <a:schemeClr val="tx1"/>
                          </a:solidFill>
                        </a:rPr>
                        <a:t> starting at 62</a:t>
                      </a:r>
                      <a:endParaRPr lang="en-US" sz="1600">
                        <a:solidFill>
                          <a:schemeClr val="tx1"/>
                        </a:solidFill>
                      </a:endParaRPr>
                    </a:p>
                  </a:txBody>
                  <a:tcPr>
                    <a:lnB w="38100" cap="flat" cmpd="sng" algn="ctr">
                      <a:solidFill>
                        <a:schemeClr val="accent2"/>
                      </a:solidFill>
                      <a:prstDash val="solid"/>
                      <a:round/>
                      <a:headEnd type="none" w="med" len="med"/>
                      <a:tailEnd type="none" w="med" len="med"/>
                    </a:lnB>
                    <a:noFill/>
                  </a:tcPr>
                </a:tc>
                <a:tc>
                  <a:txBody>
                    <a:bodyPr/>
                    <a:lstStyle/>
                    <a:p>
                      <a:r>
                        <a:rPr lang="en-US" sz="1600">
                          <a:solidFill>
                            <a:schemeClr val="tx1"/>
                          </a:solidFill>
                        </a:rPr>
                        <a:t>FRA</a:t>
                      </a:r>
                      <a:r>
                        <a:rPr lang="en-US" sz="1600" baseline="0">
                          <a:solidFill>
                            <a:schemeClr val="tx1"/>
                          </a:solidFill>
                        </a:rPr>
                        <a:t> starting at 67</a:t>
                      </a:r>
                      <a:endParaRPr lang="en-US" sz="1600">
                        <a:solidFill>
                          <a:schemeClr val="tx1"/>
                        </a:solidFill>
                      </a:endParaRPr>
                    </a:p>
                  </a:txBody>
                  <a:tcPr>
                    <a:lnB w="381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035952937"/>
                  </a:ext>
                </a:extLst>
              </a:tr>
              <a:tr h="370840">
                <a:tc>
                  <a:txBody>
                    <a:bodyPr/>
                    <a:lstStyle/>
                    <a:p>
                      <a:r>
                        <a:rPr lang="en-US" sz="1400"/>
                        <a:t>Monthly benefit</a:t>
                      </a:r>
                    </a:p>
                  </a:txBody>
                  <a:tcP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t>$1,400</a:t>
                      </a:r>
                    </a:p>
                  </a:txBody>
                  <a:tcP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t>$2,000</a:t>
                      </a:r>
                    </a:p>
                  </a:txBody>
                  <a:tcP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4632067"/>
                  </a:ext>
                </a:extLst>
              </a:tr>
              <a:tr h="370840">
                <a:tc>
                  <a:txBody>
                    <a:bodyPr/>
                    <a:lstStyle/>
                    <a:p>
                      <a:r>
                        <a:rPr lang="en-US" sz="1400"/>
                        <a:t>By age 70 will collect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t>$134,400</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t>$72,000</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1577070"/>
                  </a:ext>
                </a:extLst>
              </a:tr>
              <a:tr h="370840">
                <a:tc>
                  <a:txBody>
                    <a:bodyPr/>
                    <a:lstStyle/>
                    <a:p>
                      <a:r>
                        <a:rPr lang="en-US" sz="1400"/>
                        <a:t>By age 80 will collect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t>$302,400</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t>$312,000</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6034537"/>
                  </a:ext>
                </a:extLst>
              </a:tr>
              <a:tr h="370840">
                <a:tc>
                  <a:txBody>
                    <a:bodyPr/>
                    <a:lstStyle/>
                    <a:p>
                      <a:r>
                        <a:rPr lang="en-US" sz="1400"/>
                        <a:t>By age 90 will collect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t>$470,400</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t>$552,000</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0611138"/>
                  </a:ext>
                </a:extLst>
              </a:tr>
            </a:tbl>
          </a:graphicData>
        </a:graphic>
      </p:graphicFrame>
    </p:spTree>
    <p:extLst>
      <p:ext uri="{BB962C8B-B14F-4D97-AF65-F5344CB8AC3E}">
        <p14:creationId xmlns:p14="http://schemas.microsoft.com/office/powerpoint/2010/main" val="215582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57200" y="1311275"/>
            <a:ext cx="4611190" cy="523220"/>
          </a:xfrm>
          <a:prstGeom prst="rect">
            <a:avLst/>
          </a:prstGeom>
        </p:spPr>
        <p:txBody>
          <a:bodyPr vert="horz" wrap="square" lIns="0" tIns="0" rIns="0" bIns="0" rtlCol="0" anchor="t" anchorCtr="0">
            <a:spAutoFit/>
          </a:bodyPr>
          <a:lstStyle/>
          <a:p>
            <a:pPr marL="12700">
              <a:lnSpc>
                <a:spcPct val="100000"/>
              </a:lnSpc>
              <a:spcBef>
                <a:spcPts val="1605"/>
              </a:spcBef>
            </a:pPr>
            <a:r>
              <a:rPr lang="en-US" sz="3400">
                <a:solidFill>
                  <a:srgbClr val="00B050"/>
                </a:solidFill>
              </a:rPr>
              <a:t>Claiming late </a:t>
            </a:r>
            <a:endParaRPr sz="3400">
              <a:solidFill>
                <a:srgbClr val="00B050"/>
              </a:solidFill>
              <a:latin typeface="Arial"/>
              <a:cs typeface="Arial"/>
            </a:endParaRPr>
          </a:p>
        </p:txBody>
      </p:sp>
      <p:sp>
        <p:nvSpPr>
          <p:cNvPr id="8" name="object 8"/>
          <p:cNvSpPr txBox="1"/>
          <p:nvPr/>
        </p:nvSpPr>
        <p:spPr>
          <a:xfrm>
            <a:off x="444501" y="2335404"/>
            <a:ext cx="3583700" cy="1882567"/>
          </a:xfrm>
          <a:prstGeom prst="rect">
            <a:avLst/>
          </a:prstGeom>
        </p:spPr>
        <p:txBody>
          <a:bodyPr vert="horz" wrap="square" lIns="0" tIns="0" rIns="0" bIns="0" rtlCol="0">
            <a:spAutoFit/>
          </a:bodyPr>
          <a:lstStyle/>
          <a:p>
            <a:r>
              <a:rPr lang="en-US" b="1"/>
              <a:t>Earns Delayed </a:t>
            </a:r>
            <a:br>
              <a:rPr lang="en-US" b="1"/>
            </a:br>
            <a:r>
              <a:rPr lang="en-US" b="1"/>
              <a:t>Retirement Credits</a:t>
            </a:r>
          </a:p>
          <a:p>
            <a:pPr marL="182880" indent="-182880">
              <a:lnSpc>
                <a:spcPts val="2000"/>
              </a:lnSpc>
              <a:spcBef>
                <a:spcPts val="600"/>
              </a:spcBef>
              <a:spcAft>
                <a:spcPts val="600"/>
              </a:spcAft>
              <a:buClr>
                <a:schemeClr val="accent1"/>
              </a:buClr>
              <a:buFont typeface="Arial" panose="020B0604020202020204" pitchFamily="34" charset="0"/>
              <a:buChar char="•"/>
            </a:pPr>
            <a:r>
              <a:rPr lang="en-US" sz="1600"/>
              <a:t>Claiming after FRA earns DRCs</a:t>
            </a:r>
          </a:p>
          <a:p>
            <a:pPr marL="182880" indent="-182880">
              <a:lnSpc>
                <a:spcPts val="2000"/>
              </a:lnSpc>
              <a:spcBef>
                <a:spcPts val="600"/>
              </a:spcBef>
              <a:spcAft>
                <a:spcPts val="600"/>
              </a:spcAft>
              <a:buClr>
                <a:schemeClr val="accent1"/>
              </a:buClr>
              <a:buFont typeface="Arial" panose="020B0604020202020204" pitchFamily="34" charset="0"/>
              <a:buChar char="•"/>
            </a:pPr>
            <a:r>
              <a:rPr lang="en-US" sz="1600"/>
              <a:t>Benefits increase until age 70</a:t>
            </a:r>
          </a:p>
          <a:p>
            <a:endParaRPr lang="en-US" b="1"/>
          </a:p>
          <a:p>
            <a:pPr marL="468630" lvl="1" indent="-285750">
              <a:lnSpc>
                <a:spcPts val="1800"/>
              </a:lnSpc>
              <a:spcAft>
                <a:spcPts val="600"/>
              </a:spcAft>
              <a:buClr>
                <a:schemeClr val="accent1"/>
              </a:buClr>
              <a:buFont typeface="Arial" panose="020B0604020202020204" pitchFamily="34" charset="0"/>
              <a:buChar char="•"/>
            </a:pPr>
            <a:endParaRPr lang="en-US" sz="1400"/>
          </a:p>
        </p:txBody>
      </p:sp>
      <p:sp>
        <p:nvSpPr>
          <p:cNvPr id="10" name="object 8"/>
          <p:cNvSpPr txBox="1"/>
          <p:nvPr/>
        </p:nvSpPr>
        <p:spPr>
          <a:xfrm>
            <a:off x="444501" y="4613196"/>
            <a:ext cx="2704142" cy="1107996"/>
          </a:xfrm>
          <a:prstGeom prst="rect">
            <a:avLst/>
          </a:prstGeom>
        </p:spPr>
        <p:txBody>
          <a:bodyPr vert="horz" wrap="square" lIns="0" tIns="0" rIns="0" bIns="0" rtlCol="0">
            <a:spAutoFit/>
          </a:bodyPr>
          <a:lstStyle/>
          <a:p>
            <a:r>
              <a:rPr lang="en-US" sz="900">
                <a:solidFill>
                  <a:schemeClr val="tx2"/>
                </a:solidFill>
              </a:rPr>
              <a:t>Graph assumes a $2,000 benefit at FRA. Example figures from https://www.ssa.gov/pubs/EN-05-10147.pdf</a:t>
            </a:r>
            <a:br>
              <a:rPr lang="en-US" sz="900">
                <a:solidFill>
                  <a:schemeClr val="tx2"/>
                </a:solidFill>
              </a:rPr>
            </a:br>
            <a:br>
              <a:rPr lang="en-US" sz="900">
                <a:solidFill>
                  <a:schemeClr val="tx2"/>
                </a:solidFill>
              </a:rPr>
            </a:br>
            <a:r>
              <a:rPr lang="en-US" sz="900">
                <a:solidFill>
                  <a:schemeClr val="tx2"/>
                </a:solidFill>
              </a:rPr>
              <a:t>This is a hypothetical example for illustrative purposes only. </a:t>
            </a:r>
          </a:p>
          <a:p>
            <a:endParaRPr lang="en-US" sz="900">
              <a:solidFill>
                <a:schemeClr val="accent2"/>
              </a:solidFill>
            </a:endParaRPr>
          </a:p>
          <a:p>
            <a:endParaRPr lang="en-US" sz="900"/>
          </a:p>
        </p:txBody>
      </p:sp>
      <p:cxnSp>
        <p:nvCxnSpPr>
          <p:cNvPr id="3" name="Straight Arrow Connector 2">
            <a:extLst>
              <a:ext uri="{FF2B5EF4-FFF2-40B4-BE49-F238E27FC236}">
                <a16:creationId xmlns:a16="http://schemas.microsoft.com/office/drawing/2014/main" id="{BB43BC5A-5A38-459C-9C9A-9E9547FE40A4}"/>
              </a:ext>
            </a:extLst>
          </p:cNvPr>
          <p:cNvCxnSpPr/>
          <p:nvPr/>
        </p:nvCxnSpPr>
        <p:spPr>
          <a:xfrm flipV="1">
            <a:off x="4865616" y="2850656"/>
            <a:ext cx="3263317" cy="75500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7" name="TextBox 6">
            <a:extLst>
              <a:ext uri="{FF2B5EF4-FFF2-40B4-BE49-F238E27FC236}">
                <a16:creationId xmlns:a16="http://schemas.microsoft.com/office/drawing/2014/main" id="{DF345E39-9619-4546-CE6F-84A52B6376EA}"/>
              </a:ext>
            </a:extLst>
          </p:cNvPr>
          <p:cNvSpPr txBox="1"/>
          <p:nvPr/>
        </p:nvSpPr>
        <p:spPr>
          <a:xfrm>
            <a:off x="4804177" y="4858122"/>
            <a:ext cx="3965658" cy="307777"/>
          </a:xfrm>
          <a:prstGeom prst="rect">
            <a:avLst/>
          </a:prstGeom>
          <a:noFill/>
        </p:spPr>
        <p:txBody>
          <a:bodyPr wrap="square" rtlCol="0">
            <a:spAutoFit/>
          </a:bodyPr>
          <a:lstStyle/>
          <a:p>
            <a:r>
              <a:rPr lang="en-US" sz="1400"/>
              <a:t>Age you choose to start receiving benefits</a:t>
            </a:r>
          </a:p>
        </p:txBody>
      </p:sp>
      <p:pic>
        <p:nvPicPr>
          <p:cNvPr id="4" name="Picture 3">
            <a:extLst>
              <a:ext uri="{FF2B5EF4-FFF2-40B4-BE49-F238E27FC236}">
                <a16:creationId xmlns:a16="http://schemas.microsoft.com/office/drawing/2014/main" id="{50424426-E5AC-960A-9209-ED180083C85F}"/>
              </a:ext>
            </a:extLst>
          </p:cNvPr>
          <p:cNvPicPr>
            <a:picLocks noChangeAspect="1"/>
          </p:cNvPicPr>
          <p:nvPr/>
        </p:nvPicPr>
        <p:blipFill>
          <a:blip r:embed="rId3">
            <a:duotone>
              <a:schemeClr val="accent1">
                <a:shade val="45000"/>
                <a:satMod val="135000"/>
              </a:schemeClr>
              <a:prstClr val="white"/>
            </a:duotone>
            <a:alphaModFix/>
            <a:extLst>
              <a:ext uri="{BEBA8EAE-BF5A-486C-A8C5-ECC9F3942E4B}">
                <a14:imgProps xmlns:a14="http://schemas.microsoft.com/office/drawing/2010/main">
                  <a14:imgLayer r:embed="rId4">
                    <a14:imgEffect>
                      <a14:sharpenSoften amount="52000"/>
                    </a14:imgEffect>
                    <a14:imgEffect>
                      <a14:colorTemperature colorTemp="10548"/>
                    </a14:imgEffect>
                  </a14:imgLayer>
                </a14:imgProps>
              </a:ext>
            </a:extLst>
          </a:blip>
          <a:stretch>
            <a:fillRect/>
          </a:stretch>
        </p:blipFill>
        <p:spPr>
          <a:xfrm>
            <a:off x="3812619" y="1692101"/>
            <a:ext cx="5172797" cy="3696216"/>
          </a:xfrm>
          <a:prstGeom prst="rect">
            <a:avLst/>
          </a:prstGeom>
          <a:solidFill>
            <a:schemeClr val="accent1"/>
          </a:solidFill>
        </p:spPr>
      </p:pic>
    </p:spTree>
    <p:extLst>
      <p:ext uri="{BB962C8B-B14F-4D97-AF65-F5344CB8AC3E}">
        <p14:creationId xmlns:p14="http://schemas.microsoft.com/office/powerpoint/2010/main" val="342053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What we’ll cover today</a:t>
            </a:r>
          </a:p>
        </p:txBody>
      </p:sp>
      <p:grpSp>
        <p:nvGrpSpPr>
          <p:cNvPr id="5" name="Group 4"/>
          <p:cNvGrpSpPr/>
          <p:nvPr/>
        </p:nvGrpSpPr>
        <p:grpSpPr>
          <a:xfrm>
            <a:off x="228600" y="2362199"/>
            <a:ext cx="8686800" cy="3506823"/>
            <a:chOff x="228600" y="2128603"/>
            <a:chExt cx="8686800" cy="3700433"/>
          </a:xfrm>
        </p:grpSpPr>
        <p:sp>
          <p:nvSpPr>
            <p:cNvPr id="6" name="Rectangle 5"/>
            <p:cNvSpPr/>
            <p:nvPr/>
          </p:nvSpPr>
          <p:spPr bwMode="auto">
            <a:xfrm>
              <a:off x="4564526" y="2128604"/>
              <a:ext cx="2206744" cy="3700432"/>
            </a:xfrm>
            <a:prstGeom prst="rect">
              <a:avLst/>
            </a:prstGeom>
            <a:solidFill>
              <a:srgbClr val="0C7B4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latin typeface="Times" pitchFamily="-110" charset="0"/>
              </a:endParaRPr>
            </a:p>
          </p:txBody>
        </p:sp>
        <p:sp>
          <p:nvSpPr>
            <p:cNvPr id="7" name="Rectangle 6"/>
            <p:cNvSpPr/>
            <p:nvPr/>
          </p:nvSpPr>
          <p:spPr bwMode="auto">
            <a:xfrm>
              <a:off x="2404037" y="2128603"/>
              <a:ext cx="2206744" cy="3700433"/>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latin typeface="Times" pitchFamily="-110" charset="0"/>
              </a:endParaRPr>
            </a:p>
          </p:txBody>
        </p:sp>
        <p:sp>
          <p:nvSpPr>
            <p:cNvPr id="8" name="Rectangle 7"/>
            <p:cNvSpPr/>
            <p:nvPr/>
          </p:nvSpPr>
          <p:spPr bwMode="auto">
            <a:xfrm>
              <a:off x="6739963" y="2128604"/>
              <a:ext cx="2175437" cy="3700432"/>
            </a:xfrm>
            <a:prstGeom prst="rect">
              <a:avLst/>
            </a:prstGeom>
            <a:solidFill>
              <a:srgbClr val="1E386B"/>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latin typeface="Times" pitchFamily="-110" charset="0"/>
              </a:endParaRPr>
            </a:p>
          </p:txBody>
        </p:sp>
        <p:sp>
          <p:nvSpPr>
            <p:cNvPr id="9" name="Rectangle 8"/>
            <p:cNvSpPr/>
            <p:nvPr/>
          </p:nvSpPr>
          <p:spPr bwMode="auto">
            <a:xfrm>
              <a:off x="228600" y="2128604"/>
              <a:ext cx="2175437" cy="3700432"/>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solidFill>
                  <a:srgbClr val="CEDC1E"/>
                </a:solidFill>
                <a:latin typeface="Times" pitchFamily="-110" charset="0"/>
              </a:endParaRPr>
            </a:p>
          </p:txBody>
        </p:sp>
      </p:grpSp>
      <p:sp>
        <p:nvSpPr>
          <p:cNvPr id="10" name="Subtitle 6"/>
          <p:cNvSpPr txBox="1">
            <a:spLocks/>
          </p:cNvSpPr>
          <p:nvPr/>
        </p:nvSpPr>
        <p:spPr>
          <a:xfrm>
            <a:off x="475747" y="2611277"/>
            <a:ext cx="1928290" cy="1218171"/>
          </a:xfrm>
          <a:prstGeom prst="rect">
            <a:avLst/>
          </a:prstGeom>
        </p:spPr>
        <p:txBody>
          <a:bodyPr lIns="0" tIns="0" rIns="0" bIns="0"/>
          <a:lstStyle/>
          <a:p>
            <a:pPr defTabSz="1219170" fontAlgn="auto">
              <a:lnSpc>
                <a:spcPts val="3000"/>
              </a:lnSpc>
              <a:spcBef>
                <a:spcPct val="20000"/>
              </a:spcBef>
              <a:spcAft>
                <a:spcPts val="0"/>
              </a:spcAft>
              <a:defRPr/>
            </a:pPr>
            <a:r>
              <a:rPr lang="en-US" sz="3000" b="1">
                <a:solidFill>
                  <a:schemeClr val="bg1"/>
                </a:solidFill>
                <a:latin typeface="+mj-lt"/>
                <a:ea typeface="+mn-ea"/>
                <a:cs typeface="Arial" pitchFamily="34" charset="0"/>
              </a:rPr>
              <a:t>Things to consider before collecting</a:t>
            </a:r>
          </a:p>
        </p:txBody>
      </p:sp>
      <p:sp>
        <p:nvSpPr>
          <p:cNvPr id="11" name="Subtitle 6"/>
          <p:cNvSpPr txBox="1">
            <a:spLocks/>
          </p:cNvSpPr>
          <p:nvPr/>
        </p:nvSpPr>
        <p:spPr>
          <a:xfrm>
            <a:off x="2642778" y="2611277"/>
            <a:ext cx="1928290" cy="1218171"/>
          </a:xfrm>
          <a:prstGeom prst="rect">
            <a:avLst/>
          </a:prstGeom>
        </p:spPr>
        <p:txBody>
          <a:bodyPr lIns="0" tIns="0" rIns="0" bIns="0"/>
          <a:lstStyle/>
          <a:p>
            <a:pPr defTabSz="1219170" fontAlgn="auto">
              <a:lnSpc>
                <a:spcPts val="3000"/>
              </a:lnSpc>
              <a:spcBef>
                <a:spcPct val="20000"/>
              </a:spcBef>
              <a:spcAft>
                <a:spcPts val="0"/>
              </a:spcAft>
              <a:defRPr/>
            </a:pPr>
            <a:r>
              <a:rPr lang="en-US" sz="3000" b="1">
                <a:solidFill>
                  <a:schemeClr val="bg1"/>
                </a:solidFill>
                <a:latin typeface="+mj-lt"/>
                <a:cs typeface="Arial" pitchFamily="34" charset="0"/>
              </a:rPr>
              <a:t>An intro to Social Security</a:t>
            </a:r>
          </a:p>
        </p:txBody>
      </p:sp>
      <p:sp>
        <p:nvSpPr>
          <p:cNvPr id="14" name="Subtitle 6"/>
          <p:cNvSpPr txBox="1">
            <a:spLocks/>
          </p:cNvSpPr>
          <p:nvPr/>
        </p:nvSpPr>
        <p:spPr>
          <a:xfrm>
            <a:off x="4792866" y="2611276"/>
            <a:ext cx="1928290" cy="1218171"/>
          </a:xfrm>
          <a:prstGeom prst="rect">
            <a:avLst/>
          </a:prstGeom>
        </p:spPr>
        <p:txBody>
          <a:bodyPr lIns="0" tIns="0" rIns="0" bIns="0"/>
          <a:lstStyle/>
          <a:p>
            <a:pPr defTabSz="1219170" fontAlgn="auto">
              <a:lnSpc>
                <a:spcPts val="3000"/>
              </a:lnSpc>
              <a:spcBef>
                <a:spcPct val="20000"/>
              </a:spcBef>
              <a:spcAft>
                <a:spcPts val="0"/>
              </a:spcAft>
              <a:defRPr/>
            </a:pPr>
            <a:r>
              <a:rPr lang="en-US" sz="3000" b="1">
                <a:solidFill>
                  <a:schemeClr val="bg1"/>
                </a:solidFill>
                <a:latin typeface="+mj-lt"/>
                <a:cs typeface="Arial" pitchFamily="34" charset="0"/>
              </a:rPr>
              <a:t>Claiming strategies</a:t>
            </a:r>
          </a:p>
        </p:txBody>
      </p:sp>
      <p:sp>
        <p:nvSpPr>
          <p:cNvPr id="15" name="Subtitle 6"/>
          <p:cNvSpPr txBox="1">
            <a:spLocks/>
          </p:cNvSpPr>
          <p:nvPr/>
        </p:nvSpPr>
        <p:spPr>
          <a:xfrm>
            <a:off x="6903241" y="2616911"/>
            <a:ext cx="1928290" cy="1218171"/>
          </a:xfrm>
          <a:prstGeom prst="rect">
            <a:avLst/>
          </a:prstGeom>
        </p:spPr>
        <p:txBody>
          <a:bodyPr lIns="0" tIns="0" rIns="0" bIns="0"/>
          <a:lstStyle/>
          <a:p>
            <a:pPr defTabSz="1219170" fontAlgn="auto">
              <a:lnSpc>
                <a:spcPts val="3000"/>
              </a:lnSpc>
              <a:spcBef>
                <a:spcPct val="20000"/>
              </a:spcBef>
              <a:spcAft>
                <a:spcPts val="0"/>
              </a:spcAft>
              <a:defRPr/>
            </a:pPr>
            <a:r>
              <a:rPr lang="en-US" sz="3000" b="1">
                <a:solidFill>
                  <a:schemeClr val="bg1"/>
                </a:solidFill>
                <a:latin typeface="+mj-lt"/>
                <a:cs typeface="Arial" pitchFamily="34" charset="0"/>
              </a:rPr>
              <a:t>Taking action</a:t>
            </a:r>
          </a:p>
        </p:txBody>
      </p:sp>
      <p:sp>
        <p:nvSpPr>
          <p:cNvPr id="2" name="TextBox 1"/>
          <p:cNvSpPr txBox="1"/>
          <p:nvPr/>
        </p:nvSpPr>
        <p:spPr>
          <a:xfrm>
            <a:off x="330079" y="5760303"/>
            <a:ext cx="7576917" cy="830997"/>
          </a:xfrm>
          <a:prstGeom prst="rect">
            <a:avLst/>
          </a:prstGeom>
          <a:noFill/>
        </p:spPr>
        <p:txBody>
          <a:bodyPr wrap="square" lIns="0" tIns="0" rIns="0" bIns="0" rtlCol="0" anchor="b" anchorCtr="0">
            <a:spAutoFit/>
          </a:bodyPr>
          <a:lstStyle/>
          <a:p>
            <a:endParaRPr lang="en-US"/>
          </a:p>
          <a:p>
            <a:r>
              <a:rPr lang="en-US"/>
              <a:t>Unless otherwise noted, the Social Security statistics and numbers presented are from ssa.gov, and are current as of year end 2025.</a:t>
            </a:r>
          </a:p>
        </p:txBody>
      </p:sp>
    </p:spTree>
    <p:extLst>
      <p:ext uri="{BB962C8B-B14F-4D97-AF65-F5344CB8AC3E}">
        <p14:creationId xmlns:p14="http://schemas.microsoft.com/office/powerpoint/2010/main" val="3800940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Delayed claiming example</a:t>
            </a:r>
          </a:p>
        </p:txBody>
      </p:sp>
      <p:sp>
        <p:nvSpPr>
          <p:cNvPr id="11" name="Content Placeholder 10"/>
          <p:cNvSpPr>
            <a:spLocks noGrp="1"/>
          </p:cNvSpPr>
          <p:nvPr>
            <p:ph idx="1"/>
          </p:nvPr>
        </p:nvSpPr>
        <p:spPr/>
        <p:txBody>
          <a:bodyPr/>
          <a:lstStyle/>
          <a:p>
            <a:pPr marL="0" indent="0">
              <a:buNone/>
              <a:tabLst>
                <a:tab pos="1939925" algn="l"/>
                <a:tab pos="3313113" algn="l"/>
              </a:tabLst>
            </a:pPr>
            <a:r>
              <a:rPr lang="en-US"/>
              <a:t>Born: 1960	FRA: 67	Monthly benefit: </a:t>
            </a:r>
            <a:r>
              <a:rPr lang="en-US" b="1"/>
              <a:t>$2,000</a:t>
            </a:r>
          </a:p>
          <a:p>
            <a:pPr marL="0" indent="0">
              <a:buNone/>
              <a:tabLst>
                <a:tab pos="1939925" algn="l"/>
                <a:tab pos="3313113" algn="l"/>
              </a:tabLst>
            </a:pPr>
            <a:r>
              <a:rPr lang="en-US"/>
              <a:t>DRC: 8%		Monthly benefit at 70: </a:t>
            </a:r>
            <a:r>
              <a:rPr lang="en-US" b="1"/>
              <a:t>$2,480</a:t>
            </a:r>
          </a:p>
          <a:p>
            <a:pPr marL="0" indent="0">
              <a:buNone/>
            </a:pPr>
            <a:endParaRPr lang="en-US"/>
          </a:p>
          <a:p>
            <a:endParaRPr lang="en-US"/>
          </a:p>
        </p:txBody>
      </p:sp>
      <p:sp>
        <p:nvSpPr>
          <p:cNvPr id="8" name="TextBox 7"/>
          <p:cNvSpPr txBox="1"/>
          <p:nvPr/>
        </p:nvSpPr>
        <p:spPr>
          <a:xfrm>
            <a:off x="665208" y="5918886"/>
            <a:ext cx="7924800" cy="307777"/>
          </a:xfrm>
          <a:prstGeom prst="rect">
            <a:avLst/>
          </a:prstGeom>
          <a:noFill/>
        </p:spPr>
        <p:txBody>
          <a:bodyPr wrap="square" rtlCol="0">
            <a:spAutoFit/>
          </a:bodyPr>
          <a:lstStyle/>
          <a:p>
            <a:r>
              <a:rPr lang="en-US" sz="1400">
                <a:solidFill>
                  <a:schemeClr val="bg1">
                    <a:lumMod val="50000"/>
                  </a:schemeClr>
                </a:solidFill>
              </a:rPr>
              <a:t>Hypothetical example for illustrative purposes only. Does not factor in cost of living adjustments.</a:t>
            </a:r>
          </a:p>
        </p:txBody>
      </p:sp>
      <p:graphicFrame>
        <p:nvGraphicFramePr>
          <p:cNvPr id="7" name="Table 6"/>
          <p:cNvGraphicFramePr>
            <a:graphicFrameLocks noGrp="1"/>
          </p:cNvGraphicFramePr>
          <p:nvPr>
            <p:extLst>
              <p:ext uri="{D42A27DB-BD31-4B8C-83A1-F6EECF244321}">
                <p14:modId xmlns:p14="http://schemas.microsoft.com/office/powerpoint/2010/main" val="3740781932"/>
              </p:ext>
            </p:extLst>
          </p:nvPr>
        </p:nvGraphicFramePr>
        <p:xfrm>
          <a:off x="665208" y="3612134"/>
          <a:ext cx="6464641"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190704406"/>
                    </a:ext>
                  </a:extLst>
                </a:gridCol>
                <a:gridCol w="2134284">
                  <a:extLst>
                    <a:ext uri="{9D8B030D-6E8A-4147-A177-3AD203B41FA5}">
                      <a16:colId xmlns:a16="http://schemas.microsoft.com/office/drawing/2014/main" val="3391000854"/>
                    </a:ext>
                  </a:extLst>
                </a:gridCol>
                <a:gridCol w="2298357">
                  <a:extLst>
                    <a:ext uri="{9D8B030D-6E8A-4147-A177-3AD203B41FA5}">
                      <a16:colId xmlns:a16="http://schemas.microsoft.com/office/drawing/2014/main" val="620706422"/>
                    </a:ext>
                  </a:extLst>
                </a:gridCol>
              </a:tblGrid>
              <a:tr h="370840">
                <a:tc>
                  <a:txBody>
                    <a:bodyPr/>
                    <a:lstStyle/>
                    <a:p>
                      <a:endParaRPr lang="en-US" sz="1600">
                        <a:solidFill>
                          <a:schemeClr val="tx1"/>
                        </a:solidFill>
                      </a:endParaRPr>
                    </a:p>
                  </a:txBody>
                  <a:tcPr>
                    <a:lnB w="38100" cap="flat" cmpd="sng" algn="ctr">
                      <a:solidFill>
                        <a:schemeClr val="accent2"/>
                      </a:solidFill>
                      <a:prstDash val="solid"/>
                      <a:round/>
                      <a:headEnd type="none" w="med" len="med"/>
                      <a:tailEnd type="none" w="med" len="med"/>
                    </a:lnB>
                    <a:noFill/>
                  </a:tcPr>
                </a:tc>
                <a:tc>
                  <a:txBody>
                    <a:bodyPr/>
                    <a:lstStyle/>
                    <a:p>
                      <a:r>
                        <a:rPr lang="en-US" sz="1600">
                          <a:solidFill>
                            <a:schemeClr val="tx1"/>
                          </a:solidFill>
                        </a:rPr>
                        <a:t>FRA starting</a:t>
                      </a:r>
                      <a:r>
                        <a:rPr lang="en-US" sz="1600" baseline="0">
                          <a:solidFill>
                            <a:schemeClr val="tx1"/>
                          </a:solidFill>
                        </a:rPr>
                        <a:t> at 67</a:t>
                      </a:r>
                      <a:endParaRPr lang="en-US" sz="1600">
                        <a:solidFill>
                          <a:schemeClr val="tx1"/>
                        </a:solidFill>
                      </a:endParaRPr>
                    </a:p>
                  </a:txBody>
                  <a:tcPr>
                    <a:lnB w="38100" cap="flat" cmpd="sng" algn="ctr">
                      <a:solidFill>
                        <a:schemeClr val="accent2"/>
                      </a:solidFill>
                      <a:prstDash val="solid"/>
                      <a:round/>
                      <a:headEnd type="none" w="med" len="med"/>
                      <a:tailEnd type="none" w="med" len="med"/>
                    </a:lnB>
                    <a:noFill/>
                  </a:tcPr>
                </a:tc>
                <a:tc>
                  <a:txBody>
                    <a:bodyPr/>
                    <a:lstStyle/>
                    <a:p>
                      <a:r>
                        <a:rPr lang="en-US" sz="1600">
                          <a:solidFill>
                            <a:schemeClr val="tx1"/>
                          </a:solidFill>
                        </a:rPr>
                        <a:t>LATER</a:t>
                      </a:r>
                      <a:r>
                        <a:rPr lang="en-US" sz="1600" baseline="0">
                          <a:solidFill>
                            <a:schemeClr val="tx1"/>
                          </a:solidFill>
                        </a:rPr>
                        <a:t> starting at 70</a:t>
                      </a:r>
                      <a:endParaRPr lang="en-US" sz="1600">
                        <a:solidFill>
                          <a:schemeClr val="tx1"/>
                        </a:solidFill>
                      </a:endParaRPr>
                    </a:p>
                  </a:txBody>
                  <a:tcPr>
                    <a:lnB w="381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035952937"/>
                  </a:ext>
                </a:extLst>
              </a:tr>
              <a:tr h="370840">
                <a:tc>
                  <a:txBody>
                    <a:bodyPr/>
                    <a:lstStyle/>
                    <a:p>
                      <a:r>
                        <a:rPr lang="en-US" sz="1400">
                          <a:solidFill>
                            <a:schemeClr val="tx1"/>
                          </a:solidFill>
                        </a:rPr>
                        <a:t>Monthly benefit</a:t>
                      </a:r>
                    </a:p>
                  </a:txBody>
                  <a:tcP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solidFill>
                            <a:schemeClr val="tx1"/>
                          </a:solidFill>
                        </a:rPr>
                        <a:t>$2,000</a:t>
                      </a:r>
                    </a:p>
                  </a:txBody>
                  <a:tcP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solidFill>
                            <a:schemeClr val="tx1"/>
                          </a:solidFill>
                        </a:rPr>
                        <a:t>$2,480</a:t>
                      </a:r>
                    </a:p>
                  </a:txBody>
                  <a:tcP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4632067"/>
                  </a:ext>
                </a:extLst>
              </a:tr>
              <a:tr h="370840">
                <a:tc>
                  <a:txBody>
                    <a:bodyPr/>
                    <a:lstStyle/>
                    <a:p>
                      <a:r>
                        <a:rPr lang="en-US" sz="1400">
                          <a:solidFill>
                            <a:schemeClr val="tx1"/>
                          </a:solidFill>
                        </a:rPr>
                        <a:t>By age 70 will collect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solidFill>
                            <a:schemeClr val="tx1"/>
                          </a:solidFill>
                        </a:rPr>
                        <a:t>$72,000</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solidFill>
                            <a:schemeClr val="tx1"/>
                          </a:solidFill>
                        </a:rPr>
                        <a:t>$0</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1577070"/>
                  </a:ext>
                </a:extLst>
              </a:tr>
              <a:tr h="370840">
                <a:tc>
                  <a:txBody>
                    <a:bodyPr/>
                    <a:lstStyle/>
                    <a:p>
                      <a:r>
                        <a:rPr lang="en-US" sz="1400">
                          <a:solidFill>
                            <a:schemeClr val="tx1"/>
                          </a:solidFill>
                        </a:rPr>
                        <a:t>By age 80 will collect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solidFill>
                            <a:schemeClr val="tx1"/>
                          </a:solidFill>
                        </a:rPr>
                        <a:t>$312,000</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solidFill>
                            <a:schemeClr val="tx1"/>
                          </a:solidFill>
                        </a:rPr>
                        <a:t>$297,600</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6034537"/>
                  </a:ext>
                </a:extLst>
              </a:tr>
              <a:tr h="370840">
                <a:tc>
                  <a:txBody>
                    <a:bodyPr/>
                    <a:lstStyle/>
                    <a:p>
                      <a:r>
                        <a:rPr lang="en-US" sz="1400">
                          <a:solidFill>
                            <a:schemeClr val="tx1"/>
                          </a:solidFill>
                        </a:rPr>
                        <a:t>By age 90 will collect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solidFill>
                            <a:schemeClr val="tx1"/>
                          </a:solidFill>
                        </a:rPr>
                        <a:t>$552,000</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a:solidFill>
                            <a:schemeClr val="tx1"/>
                          </a:solidFill>
                        </a:rPr>
                        <a:t>$595,200</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0611138"/>
                  </a:ext>
                </a:extLst>
              </a:tr>
            </a:tbl>
          </a:graphicData>
        </a:graphic>
      </p:graphicFrame>
    </p:spTree>
    <p:extLst>
      <p:ext uri="{BB962C8B-B14F-4D97-AF65-F5344CB8AC3E}">
        <p14:creationId xmlns:p14="http://schemas.microsoft.com/office/powerpoint/2010/main" val="1845318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The trade off</a:t>
            </a:r>
          </a:p>
        </p:txBody>
      </p:sp>
      <p:pic>
        <p:nvPicPr>
          <p:cNvPr id="3" name="Picture 2">
            <a:extLst>
              <a:ext uri="{FF2B5EF4-FFF2-40B4-BE49-F238E27FC236}">
                <a16:creationId xmlns:a16="http://schemas.microsoft.com/office/drawing/2014/main" id="{B92FF529-2AAE-9947-A411-D1AFC0102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764" y="2205881"/>
            <a:ext cx="6162472" cy="2738375"/>
          </a:xfrm>
          <a:prstGeom prst="rect">
            <a:avLst/>
          </a:prstGeom>
        </p:spPr>
      </p:pic>
      <p:graphicFrame>
        <p:nvGraphicFramePr>
          <p:cNvPr id="6" name="Table 5">
            <a:extLst>
              <a:ext uri="{FF2B5EF4-FFF2-40B4-BE49-F238E27FC236}">
                <a16:creationId xmlns:a16="http://schemas.microsoft.com/office/drawing/2014/main" id="{BE6ADEA6-7703-AD48-A113-18D542B9C488}"/>
              </a:ext>
            </a:extLst>
          </p:cNvPr>
          <p:cNvGraphicFramePr>
            <a:graphicFrameLocks noGrp="1"/>
          </p:cNvGraphicFramePr>
          <p:nvPr>
            <p:extLst>
              <p:ext uri="{D42A27DB-BD31-4B8C-83A1-F6EECF244321}">
                <p14:modId xmlns:p14="http://schemas.microsoft.com/office/powerpoint/2010/main" val="2621162958"/>
              </p:ext>
            </p:extLst>
          </p:nvPr>
        </p:nvGraphicFramePr>
        <p:xfrm>
          <a:off x="1336844" y="5088579"/>
          <a:ext cx="6852296" cy="1113182"/>
        </p:xfrm>
        <a:graphic>
          <a:graphicData uri="http://schemas.openxmlformats.org/drawingml/2006/table">
            <a:tbl>
              <a:tblPr firstRow="1" bandRow="1">
                <a:tableStyleId>{5C22544A-7EE6-4342-B048-85BDC9FD1C3A}</a:tableStyleId>
              </a:tblPr>
              <a:tblGrid>
                <a:gridCol w="6852296">
                  <a:extLst>
                    <a:ext uri="{9D8B030D-6E8A-4147-A177-3AD203B41FA5}">
                      <a16:colId xmlns:a16="http://schemas.microsoft.com/office/drawing/2014/main" val="2190704406"/>
                    </a:ext>
                  </a:extLst>
                </a:gridCol>
              </a:tblGrid>
              <a:tr h="374481">
                <a:tc>
                  <a:txBody>
                    <a:bodyPr/>
                    <a:lstStyle/>
                    <a:p>
                      <a:endParaRPr lang="en-US" sz="1400">
                        <a:solidFill>
                          <a:schemeClr val="tx1"/>
                        </a:solidFill>
                      </a:endParaRPr>
                    </a:p>
                  </a:txBody>
                  <a:tcPr>
                    <a:lnB w="381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035952937"/>
                  </a:ext>
                </a:extLst>
              </a:tr>
              <a:tr h="738701">
                <a:tc>
                  <a:txBody>
                    <a:bodyPr/>
                    <a:lstStyle/>
                    <a:p>
                      <a:r>
                        <a:rPr lang="en-US" sz="1400" b="1" kern="1200" dirty="0">
                          <a:solidFill>
                            <a:schemeClr val="accent1"/>
                          </a:solidFill>
                          <a:effectLst/>
                          <a:latin typeface="+mn-lt"/>
                          <a:ea typeface="+mn-ea"/>
                          <a:cs typeface="+mn-cs"/>
                        </a:rPr>
                        <a:t>How much can you expect? </a:t>
                      </a:r>
                      <a:r>
                        <a:rPr lang="en-US" sz="1400" b="0" kern="1200" dirty="0">
                          <a:solidFill>
                            <a:schemeClr val="dk1"/>
                          </a:solidFill>
                          <a:effectLst/>
                          <a:latin typeface="+mn-lt"/>
                          <a:ea typeface="+mn-ea"/>
                          <a:cs typeface="+mn-cs"/>
                        </a:rPr>
                        <a:t>For a quick estimate of your benefit at Full Retirement Age, access your benefit statement online at </a:t>
                      </a:r>
                      <a:r>
                        <a:rPr lang="en-US" sz="1400" b="0" kern="1200" dirty="0" err="1">
                          <a:solidFill>
                            <a:schemeClr val="dk1"/>
                          </a:solidFill>
                          <a:effectLst/>
                          <a:latin typeface="+mn-lt"/>
                          <a:ea typeface="+mn-ea"/>
                          <a:cs typeface="+mn-cs"/>
                        </a:rPr>
                        <a:t>ssa.gov</a:t>
                      </a:r>
                      <a:r>
                        <a:rPr lang="en-US" sz="1400" b="0" kern="1200" dirty="0">
                          <a:solidFill>
                            <a:schemeClr val="dk1"/>
                          </a:solidFill>
                          <a:effectLst/>
                          <a:latin typeface="+mn-lt"/>
                          <a:ea typeface="+mn-ea"/>
                          <a:cs typeface="+mn-cs"/>
                        </a:rPr>
                        <a:t> (you’ll need to set up your account initially) or call the Social Security Administration at 1-800-772-1213.</a:t>
                      </a:r>
                    </a:p>
                  </a:txBody>
                  <a:tcPr>
                    <a:lnT w="381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14632067"/>
                  </a:ext>
                </a:extLst>
              </a:tr>
            </a:tbl>
          </a:graphicData>
        </a:graphic>
      </p:graphicFrame>
    </p:spTree>
    <p:extLst>
      <p:ext uri="{BB962C8B-B14F-4D97-AF65-F5344CB8AC3E}">
        <p14:creationId xmlns:p14="http://schemas.microsoft.com/office/powerpoint/2010/main" val="171508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Impact of working</a:t>
            </a:r>
          </a:p>
        </p:txBody>
      </p:sp>
      <p:sp>
        <p:nvSpPr>
          <p:cNvPr id="11" name="Content Placeholder 10"/>
          <p:cNvSpPr>
            <a:spLocks noGrp="1"/>
          </p:cNvSpPr>
          <p:nvPr>
            <p:ph idx="1"/>
          </p:nvPr>
        </p:nvSpPr>
        <p:spPr>
          <a:xfrm>
            <a:off x="685800" y="2487168"/>
            <a:ext cx="3478427" cy="4104132"/>
          </a:xfrm>
        </p:spPr>
        <p:txBody>
          <a:bodyPr/>
          <a:lstStyle/>
          <a:p>
            <a:r>
              <a:rPr lang="en-US"/>
              <a:t>If collecting benefits prior to FRA</a:t>
            </a:r>
          </a:p>
          <a:p>
            <a:pPr lvl="1"/>
            <a:r>
              <a:rPr lang="en-US"/>
              <a:t>Some benefits may be withheld</a:t>
            </a:r>
          </a:p>
          <a:p>
            <a:pPr lvl="1"/>
            <a:r>
              <a:rPr lang="en-US"/>
              <a:t>Income limit changes each year</a:t>
            </a:r>
          </a:p>
          <a:p>
            <a:endParaRPr lang="en-US"/>
          </a:p>
        </p:txBody>
      </p:sp>
      <p:pic>
        <p:nvPicPr>
          <p:cNvPr id="4" name="Picture 3">
            <a:extLst>
              <a:ext uri="{FF2B5EF4-FFF2-40B4-BE49-F238E27FC236}">
                <a16:creationId xmlns:a16="http://schemas.microsoft.com/office/drawing/2014/main" id="{61BE36B1-B331-5144-BB74-2BEC8388D4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1"/>
          <a:stretch/>
        </p:blipFill>
        <p:spPr>
          <a:xfrm>
            <a:off x="4572000" y="1299713"/>
            <a:ext cx="4572000" cy="5558287"/>
          </a:xfrm>
          <a:prstGeom prst="rect">
            <a:avLst/>
          </a:prstGeom>
        </p:spPr>
      </p:pic>
    </p:spTree>
    <p:extLst>
      <p:ext uri="{BB962C8B-B14F-4D97-AF65-F5344CB8AC3E}">
        <p14:creationId xmlns:p14="http://schemas.microsoft.com/office/powerpoint/2010/main" val="1274924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Tax considerations</a:t>
            </a:r>
            <a:br>
              <a:rPr lang="en-US"/>
            </a:br>
            <a:r>
              <a:rPr lang="en-US" sz="1800">
                <a:solidFill>
                  <a:schemeClr val="accent3"/>
                </a:solidFill>
              </a:rPr>
              <a:t>Will I have to pay taxes on my Social Security benefits? </a:t>
            </a:r>
          </a:p>
        </p:txBody>
      </p:sp>
      <p:graphicFrame>
        <p:nvGraphicFramePr>
          <p:cNvPr id="4" name="Table 3">
            <a:extLst>
              <a:ext uri="{FF2B5EF4-FFF2-40B4-BE49-F238E27FC236}">
                <a16:creationId xmlns:a16="http://schemas.microsoft.com/office/drawing/2014/main" id="{3A8EF810-E935-4D73-0FFC-1915E0494155}"/>
              </a:ext>
            </a:extLst>
          </p:cNvPr>
          <p:cNvGraphicFramePr>
            <a:graphicFrameLocks noGrp="1"/>
          </p:cNvGraphicFramePr>
          <p:nvPr>
            <p:extLst>
              <p:ext uri="{D42A27DB-BD31-4B8C-83A1-F6EECF244321}">
                <p14:modId xmlns:p14="http://schemas.microsoft.com/office/powerpoint/2010/main" val="2727091974"/>
              </p:ext>
            </p:extLst>
          </p:nvPr>
        </p:nvGraphicFramePr>
        <p:xfrm>
          <a:off x="1038223" y="2860040"/>
          <a:ext cx="6858001" cy="2595880"/>
        </p:xfrm>
        <a:graphic>
          <a:graphicData uri="http://schemas.openxmlformats.org/drawingml/2006/table">
            <a:tbl>
              <a:tblPr firstRow="1" bandRow="1">
                <a:tableStyleId>{5C22544A-7EE6-4342-B048-85BDC9FD1C3A}</a:tableStyleId>
              </a:tblPr>
              <a:tblGrid>
                <a:gridCol w="2312517">
                  <a:extLst>
                    <a:ext uri="{9D8B030D-6E8A-4147-A177-3AD203B41FA5}">
                      <a16:colId xmlns:a16="http://schemas.microsoft.com/office/drawing/2014/main" val="250571671"/>
                    </a:ext>
                  </a:extLst>
                </a:gridCol>
                <a:gridCol w="2272742">
                  <a:extLst>
                    <a:ext uri="{9D8B030D-6E8A-4147-A177-3AD203B41FA5}">
                      <a16:colId xmlns:a16="http://schemas.microsoft.com/office/drawing/2014/main" val="4066197659"/>
                    </a:ext>
                  </a:extLst>
                </a:gridCol>
                <a:gridCol w="2272742">
                  <a:extLst>
                    <a:ext uri="{9D8B030D-6E8A-4147-A177-3AD203B41FA5}">
                      <a16:colId xmlns:a16="http://schemas.microsoft.com/office/drawing/2014/main" val="691859304"/>
                    </a:ext>
                  </a:extLst>
                </a:gridCol>
              </a:tblGrid>
              <a:tr h="370840">
                <a:tc>
                  <a:txBody>
                    <a:bodyPr/>
                    <a:lstStyle/>
                    <a:p>
                      <a:pPr marL="12700" marR="0" lvl="0" indent="0" algn="l" defTabSz="686623" rtl="0" eaLnBrk="1" fontAlgn="auto" latinLnBrk="0" hangingPunct="1">
                        <a:lnSpc>
                          <a:spcPct val="100000"/>
                        </a:lnSpc>
                        <a:spcBef>
                          <a:spcPts val="290"/>
                        </a:spcBef>
                        <a:spcAft>
                          <a:spcPts val="0"/>
                        </a:spcAft>
                        <a:buClrTx/>
                        <a:buSzTx/>
                        <a:buFontTx/>
                        <a:buNone/>
                        <a:tabLst/>
                        <a:defRPr/>
                      </a:pPr>
                      <a:r>
                        <a:rPr lang="en-US" sz="1100" b="1" spc="15">
                          <a:solidFill>
                            <a:schemeClr val="tx1"/>
                          </a:solidFill>
                          <a:cs typeface="Arial"/>
                        </a:rPr>
                        <a:t>Combined</a:t>
                      </a:r>
                      <a:r>
                        <a:rPr lang="en-US" sz="1100" b="1" spc="15" baseline="0">
                          <a:solidFill>
                            <a:schemeClr val="tx1"/>
                          </a:solidFill>
                          <a:cs typeface="Arial"/>
                        </a:rPr>
                        <a:t> income</a:t>
                      </a:r>
                      <a:endParaRPr lang="en-US" sz="1100" b="1" spc="15">
                        <a:solidFill>
                          <a:schemeClr val="tx1"/>
                        </a:solidFill>
                        <a:cs typeface="Arial"/>
                      </a:endParaRPr>
                    </a:p>
                  </a:txBody>
                  <a:tcPr marL="0" marR="0" marT="0" marB="0" anchor="ctr">
                    <a:lnL w="12700" cmpd="sng">
                      <a:noFill/>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a:lnSpc>
                          <a:spcPct val="100000"/>
                        </a:lnSpc>
                        <a:spcBef>
                          <a:spcPts val="290"/>
                        </a:spcBef>
                      </a:pPr>
                      <a:r>
                        <a:rPr lang="en-US" sz="1100" b="1" spc="35">
                          <a:solidFill>
                            <a:schemeClr val="tx1"/>
                          </a:solidFill>
                          <a:latin typeface="+mn-lt"/>
                          <a:cs typeface="Arial"/>
                        </a:rPr>
                        <a:t>Tax filing status</a:t>
                      </a:r>
                    </a:p>
                  </a:txBody>
                  <a:tcPr marL="0" marR="0" marT="0" marB="0" anchor="ctr">
                    <a:lnL w="635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a:lnSpc>
                          <a:spcPct val="100000"/>
                        </a:lnSpc>
                        <a:spcBef>
                          <a:spcPts val="290"/>
                        </a:spcBef>
                      </a:pPr>
                      <a:r>
                        <a:rPr lang="en-US" sz="1100" b="1" spc="35">
                          <a:solidFill>
                            <a:schemeClr val="tx1"/>
                          </a:solidFill>
                          <a:latin typeface="+mn-lt"/>
                          <a:cs typeface="Arial"/>
                        </a:rPr>
                        <a:t>Percent of benefits taxed </a:t>
                      </a:r>
                    </a:p>
                  </a:txBody>
                  <a:tcPr marL="0" marR="0" marT="0" marB="0" anchor="ctr">
                    <a:lnL w="635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8496742"/>
                  </a:ext>
                </a:extLst>
              </a:tr>
              <a:tr h="370840">
                <a:tc>
                  <a:txBody>
                    <a:bodyPr/>
                    <a:lstStyle/>
                    <a:p>
                      <a:r>
                        <a:rPr lang="en-US" sz="1050"/>
                        <a:t>Less than $25,000</a:t>
                      </a:r>
                    </a:p>
                  </a:txBody>
                  <a:tcPr anchor="ctr">
                    <a:lnL w="12700" cmpd="sng">
                      <a:noFill/>
                    </a:lnL>
                    <a:lnR w="6350" cap="flat" cmpd="sng" algn="ctr">
                      <a:solidFill>
                        <a:schemeClr val="tx1"/>
                      </a:solidFill>
                      <a:prstDash val="solid"/>
                      <a:round/>
                      <a:headEnd type="none" w="med" len="med"/>
                      <a:tailEnd type="none" w="med" len="med"/>
                    </a:lnR>
                    <a:lnT w="38100" cap="flat" cmpd="sng" algn="ctr">
                      <a:solidFill>
                        <a:schemeClr val="bg2"/>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a:t>Individual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bg2"/>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a:t>0% </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842170"/>
                  </a:ext>
                </a:extLst>
              </a:tr>
              <a:tr h="370840">
                <a:tc>
                  <a:txBody>
                    <a:bodyPr/>
                    <a:lstStyle/>
                    <a:p>
                      <a:r>
                        <a:rPr lang="en-US" sz="1050"/>
                        <a:t>$25,000 - $34,000</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a:t>Individual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a:t>50%</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0039644"/>
                  </a:ext>
                </a:extLst>
              </a:tr>
              <a:tr h="370840">
                <a:tc>
                  <a:txBody>
                    <a:bodyPr/>
                    <a:lstStyle/>
                    <a:p>
                      <a:r>
                        <a:rPr lang="en-US" sz="1050"/>
                        <a:t>More than $34,000 </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a:t>Individual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a:t>85%</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540799"/>
                  </a:ext>
                </a:extLst>
              </a:tr>
              <a:tr h="370840">
                <a:tc>
                  <a:txBody>
                    <a:bodyPr/>
                    <a:lstStyle/>
                    <a:p>
                      <a:r>
                        <a:rPr lang="en-US" sz="1050"/>
                        <a:t>Less than $32,000</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6623" rtl="0" eaLnBrk="1" fontAlgn="auto" latinLnBrk="0" hangingPunct="1">
                        <a:lnSpc>
                          <a:spcPct val="100000"/>
                        </a:lnSpc>
                        <a:spcBef>
                          <a:spcPts val="0"/>
                        </a:spcBef>
                        <a:spcAft>
                          <a:spcPts val="0"/>
                        </a:spcAft>
                        <a:buClrTx/>
                        <a:buSzTx/>
                        <a:buFontTx/>
                        <a:buNone/>
                        <a:tabLst/>
                        <a:defRPr/>
                      </a:pPr>
                      <a:r>
                        <a:rPr lang="en-US" sz="1050"/>
                        <a:t>Married filing jointly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a:t>0%</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986605"/>
                  </a:ext>
                </a:extLst>
              </a:tr>
              <a:tr h="370840">
                <a:tc>
                  <a:txBody>
                    <a:bodyPr/>
                    <a:lstStyle/>
                    <a:p>
                      <a:r>
                        <a:rPr lang="en-US" sz="1050"/>
                        <a:t>$32,000 - $44,000</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6623" rtl="0" eaLnBrk="1" fontAlgn="auto" latinLnBrk="0" hangingPunct="1">
                        <a:lnSpc>
                          <a:spcPct val="100000"/>
                        </a:lnSpc>
                        <a:spcBef>
                          <a:spcPts val="0"/>
                        </a:spcBef>
                        <a:spcAft>
                          <a:spcPts val="0"/>
                        </a:spcAft>
                        <a:buClrTx/>
                        <a:buSzTx/>
                        <a:buFontTx/>
                        <a:buNone/>
                        <a:tabLst/>
                        <a:defRPr/>
                      </a:pPr>
                      <a:r>
                        <a:rPr lang="en-US" sz="1050"/>
                        <a:t>Married</a:t>
                      </a:r>
                      <a:r>
                        <a:rPr lang="en-US" sz="1050" baseline="0"/>
                        <a:t> filing jointly</a:t>
                      </a:r>
                      <a:endParaRPr lang="en-US" sz="105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a:t>50%</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8660142"/>
                  </a:ext>
                </a:extLst>
              </a:tr>
              <a:tr h="370840">
                <a:tc>
                  <a:txBody>
                    <a:bodyPr/>
                    <a:lstStyle/>
                    <a:p>
                      <a:r>
                        <a:rPr lang="en-US" sz="1050"/>
                        <a:t>More than $44,000 </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a:t>Married filing jointly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a:t>85%</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5995977"/>
                  </a:ext>
                </a:extLst>
              </a:tr>
            </a:tbl>
          </a:graphicData>
        </a:graphic>
      </p:graphicFrame>
      <p:sp>
        <p:nvSpPr>
          <p:cNvPr id="6" name="Rectangle 5">
            <a:extLst>
              <a:ext uri="{FF2B5EF4-FFF2-40B4-BE49-F238E27FC236}">
                <a16:creationId xmlns:a16="http://schemas.microsoft.com/office/drawing/2014/main" id="{7150AD76-E6AB-C396-616E-08C71BF8003E}"/>
              </a:ext>
            </a:extLst>
          </p:cNvPr>
          <p:cNvSpPr/>
          <p:nvPr/>
        </p:nvSpPr>
        <p:spPr>
          <a:xfrm>
            <a:off x="1047750" y="3181350"/>
            <a:ext cx="6829425"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3">
            <a:extLst>
              <a:ext uri="{FF2B5EF4-FFF2-40B4-BE49-F238E27FC236}">
                <a16:creationId xmlns:a16="http://schemas.microsoft.com/office/drawing/2014/main" id="{657AF3EE-AAF2-FFCF-A9B4-0F553D331055}"/>
              </a:ext>
            </a:extLst>
          </p:cNvPr>
          <p:cNvSpPr txBox="1"/>
          <p:nvPr/>
        </p:nvSpPr>
        <p:spPr>
          <a:xfrm>
            <a:off x="1047750" y="6161066"/>
            <a:ext cx="7922259" cy="151323"/>
          </a:xfrm>
          <a:prstGeom prst="rect">
            <a:avLst/>
          </a:prstGeom>
        </p:spPr>
        <p:txBody>
          <a:bodyPr vert="horz" wrap="square" lIns="0" tIns="12700" rIns="0" bIns="0" rtlCol="0">
            <a:spAutoFit/>
          </a:bodyPr>
          <a:lstStyle/>
          <a:p>
            <a:r>
              <a:rPr lang="en-US" sz="900">
                <a:cs typeface="Arial"/>
              </a:rPr>
              <a:t>Source: ssa.gov Retirement Benefits Booklet, page 11, Publication No. 05-10035, 1/2026 </a:t>
            </a:r>
            <a:r>
              <a:rPr lang="en-US" sz="900">
                <a:cs typeface="Arial"/>
                <a:hlinkClick r:id="rId3"/>
              </a:rPr>
              <a:t>https://www.ssa.gov/pubs/EN-05-10035.pdf</a:t>
            </a:r>
            <a:r>
              <a:rPr lang="en-US" sz="900">
                <a:cs typeface="Arial"/>
              </a:rPr>
              <a:t>  </a:t>
            </a:r>
          </a:p>
        </p:txBody>
      </p:sp>
    </p:spTree>
    <p:extLst>
      <p:ext uri="{BB962C8B-B14F-4D97-AF65-F5344CB8AC3E}">
        <p14:creationId xmlns:p14="http://schemas.microsoft.com/office/powerpoint/2010/main" val="3729110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Strategies for spouses</a:t>
            </a:r>
          </a:p>
        </p:txBody>
      </p:sp>
      <p:sp>
        <p:nvSpPr>
          <p:cNvPr id="11" name="Content Placeholder 10"/>
          <p:cNvSpPr>
            <a:spLocks noGrp="1"/>
          </p:cNvSpPr>
          <p:nvPr>
            <p:ph idx="1"/>
          </p:nvPr>
        </p:nvSpPr>
        <p:spPr/>
        <p:txBody>
          <a:bodyPr/>
          <a:lstStyle/>
          <a:p>
            <a:pPr marL="0" indent="0">
              <a:lnSpc>
                <a:spcPts val="2000"/>
              </a:lnSpc>
              <a:spcBef>
                <a:spcPts val="600"/>
              </a:spcBef>
              <a:spcAft>
                <a:spcPts val="600"/>
              </a:spcAft>
              <a:buNone/>
            </a:pPr>
            <a:r>
              <a:rPr lang="en-US" b="1">
                <a:solidFill>
                  <a:srgbClr val="1E386B"/>
                </a:solidFill>
              </a:rPr>
              <a:t>Married people are covered</a:t>
            </a:r>
          </a:p>
          <a:p>
            <a:pPr marL="409893" lvl="1" indent="-182880">
              <a:lnSpc>
                <a:spcPts val="2000"/>
              </a:lnSpc>
              <a:spcBef>
                <a:spcPts val="600"/>
              </a:spcBef>
              <a:spcAft>
                <a:spcPts val="600"/>
              </a:spcAft>
            </a:pPr>
            <a:r>
              <a:rPr lang="en-US" sz="2000"/>
              <a:t>They can claim a spousal benefit whether or not they earned benefits themselves</a:t>
            </a:r>
          </a:p>
          <a:p>
            <a:pPr marL="409893" lvl="1" indent="-182880">
              <a:lnSpc>
                <a:spcPts val="2000"/>
              </a:lnSpc>
              <a:spcBef>
                <a:spcPts val="600"/>
              </a:spcBef>
              <a:spcAft>
                <a:spcPts val="600"/>
              </a:spcAft>
            </a:pPr>
            <a:r>
              <a:rPr lang="en-US" sz="2000"/>
              <a:t>A spousal benefit is up to 50% of spouse’s PIA</a:t>
            </a:r>
          </a:p>
          <a:p>
            <a:pPr marL="233363" lvl="1" indent="0">
              <a:lnSpc>
                <a:spcPts val="2000"/>
              </a:lnSpc>
              <a:spcBef>
                <a:spcPts val="600"/>
              </a:spcBef>
              <a:spcAft>
                <a:spcPts val="600"/>
              </a:spcAft>
              <a:buClr>
                <a:schemeClr val="accent1"/>
              </a:buClr>
              <a:buNone/>
            </a:pPr>
            <a:r>
              <a:rPr lang="en-US"/>
              <a:t> </a:t>
            </a:r>
          </a:p>
          <a:p>
            <a:pPr marL="0" indent="0">
              <a:lnSpc>
                <a:spcPts val="2000"/>
              </a:lnSpc>
              <a:spcBef>
                <a:spcPts val="600"/>
              </a:spcBef>
              <a:spcAft>
                <a:spcPts val="600"/>
              </a:spcAft>
              <a:buClr>
                <a:schemeClr val="accent1"/>
              </a:buClr>
              <a:buNone/>
            </a:pPr>
            <a:r>
              <a:rPr lang="en-US" sz="2000" b="1">
                <a:solidFill>
                  <a:srgbClr val="1E386B"/>
                </a:solidFill>
              </a:rPr>
              <a:t>A spouse can claim spousal benefits if these conditions are met:</a:t>
            </a:r>
          </a:p>
          <a:p>
            <a:pPr marL="409893" lvl="1" indent="-182880">
              <a:lnSpc>
                <a:spcPts val="2000"/>
              </a:lnSpc>
              <a:spcBef>
                <a:spcPts val="600"/>
              </a:spcBef>
              <a:spcAft>
                <a:spcPts val="600"/>
              </a:spcAft>
            </a:pPr>
            <a:r>
              <a:rPr lang="en-US" sz="2000"/>
              <a:t>62 years old or older</a:t>
            </a:r>
          </a:p>
          <a:p>
            <a:pPr marL="409893" lvl="1" indent="-182880">
              <a:lnSpc>
                <a:spcPts val="2000"/>
              </a:lnSpc>
              <a:spcBef>
                <a:spcPts val="600"/>
              </a:spcBef>
              <a:spcAft>
                <a:spcPts val="600"/>
              </a:spcAft>
            </a:pPr>
            <a:r>
              <a:rPr lang="en-US" sz="2000"/>
              <a:t>Married for at least one year</a:t>
            </a:r>
          </a:p>
          <a:p>
            <a:pPr marL="409893" lvl="1" indent="-182880">
              <a:lnSpc>
                <a:spcPts val="2000"/>
              </a:lnSpc>
              <a:spcBef>
                <a:spcPts val="600"/>
              </a:spcBef>
              <a:spcAft>
                <a:spcPts val="600"/>
              </a:spcAft>
            </a:pPr>
            <a:r>
              <a:rPr lang="en-US" sz="2000"/>
              <a:t>Spouse has filed for benefits</a:t>
            </a:r>
            <a:endParaRPr lang="en-US" sz="2000" b="1">
              <a:solidFill>
                <a:srgbClr val="1E386B"/>
              </a:solidFill>
            </a:endParaRPr>
          </a:p>
          <a:p>
            <a:pPr marL="0" indent="0">
              <a:lnSpc>
                <a:spcPts val="2000"/>
              </a:lnSpc>
              <a:spcBef>
                <a:spcPts val="600"/>
              </a:spcBef>
              <a:spcAft>
                <a:spcPts val="600"/>
              </a:spcAft>
              <a:buClr>
                <a:schemeClr val="accent1"/>
              </a:buClr>
              <a:buNone/>
            </a:pPr>
            <a:endParaRPr lang="en-US" sz="2000" b="1">
              <a:solidFill>
                <a:srgbClr val="1E386B"/>
              </a:solidFill>
            </a:endParaRPr>
          </a:p>
          <a:p>
            <a:pPr marL="233363" lvl="1" indent="0">
              <a:lnSpc>
                <a:spcPts val="2000"/>
              </a:lnSpc>
              <a:spcBef>
                <a:spcPts val="600"/>
              </a:spcBef>
              <a:spcAft>
                <a:spcPts val="600"/>
              </a:spcAft>
              <a:buClr>
                <a:schemeClr val="accent1"/>
              </a:buClr>
              <a:buNone/>
            </a:pPr>
            <a:endParaRPr lang="en-US" sz="2000" b="1">
              <a:solidFill>
                <a:srgbClr val="1E386B"/>
              </a:solidFill>
            </a:endParaRPr>
          </a:p>
        </p:txBody>
      </p:sp>
      <p:sp>
        <p:nvSpPr>
          <p:cNvPr id="2" name="object 3">
            <a:extLst>
              <a:ext uri="{FF2B5EF4-FFF2-40B4-BE49-F238E27FC236}">
                <a16:creationId xmlns:a16="http://schemas.microsoft.com/office/drawing/2014/main" id="{DF462EC0-0797-B9BA-EE44-280CCD08173D}"/>
              </a:ext>
            </a:extLst>
          </p:cNvPr>
          <p:cNvSpPr txBox="1"/>
          <p:nvPr/>
        </p:nvSpPr>
        <p:spPr>
          <a:xfrm>
            <a:off x="809624" y="6348878"/>
            <a:ext cx="7922259" cy="151323"/>
          </a:xfrm>
          <a:prstGeom prst="rect">
            <a:avLst/>
          </a:prstGeom>
        </p:spPr>
        <p:txBody>
          <a:bodyPr vert="horz" wrap="square" lIns="0" tIns="12700" rIns="0" bIns="0" rtlCol="0">
            <a:spAutoFit/>
          </a:bodyPr>
          <a:lstStyle/>
          <a:p>
            <a:r>
              <a:rPr lang="en-US" sz="900"/>
              <a:t>Source: ssa.gov, Retirement Benefits booklet, page 6: </a:t>
            </a:r>
            <a:r>
              <a:rPr lang="en-US" sz="900">
                <a:hlinkClick r:id="rId3"/>
              </a:rPr>
              <a:t>Retirement Benefits</a:t>
            </a:r>
            <a:r>
              <a:rPr lang="en-US" sz="900"/>
              <a:t> </a:t>
            </a:r>
            <a:r>
              <a:rPr lang="en-US" sz="900">
                <a:hlinkClick r:id="rId3"/>
              </a:rPr>
              <a:t>https://www.ssa.gov/pubs/EN-05-10035.pdf</a:t>
            </a:r>
            <a:r>
              <a:rPr lang="en-US" sz="900"/>
              <a:t>  </a:t>
            </a:r>
          </a:p>
        </p:txBody>
      </p:sp>
    </p:spTree>
    <p:extLst>
      <p:ext uri="{BB962C8B-B14F-4D97-AF65-F5344CB8AC3E}">
        <p14:creationId xmlns:p14="http://schemas.microsoft.com/office/powerpoint/2010/main" val="2100909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Strategies for divorced spouses</a:t>
            </a:r>
          </a:p>
        </p:txBody>
      </p:sp>
      <p:sp>
        <p:nvSpPr>
          <p:cNvPr id="11" name="Content Placeholder 10"/>
          <p:cNvSpPr>
            <a:spLocks noGrp="1"/>
          </p:cNvSpPr>
          <p:nvPr>
            <p:ph idx="1"/>
          </p:nvPr>
        </p:nvSpPr>
        <p:spPr/>
        <p:txBody>
          <a:bodyPr/>
          <a:lstStyle/>
          <a:p>
            <a:r>
              <a:rPr lang="en-US"/>
              <a:t>If you are</a:t>
            </a:r>
            <a:r>
              <a:rPr lang="en-US" b="1"/>
              <a:t> divorced </a:t>
            </a:r>
            <a:r>
              <a:rPr lang="en-US"/>
              <a:t>you can claim a spousal benefit on your ex-spouse’s earnings if …</a:t>
            </a:r>
          </a:p>
          <a:p>
            <a:pPr lvl="1"/>
            <a:r>
              <a:rPr lang="en-US"/>
              <a:t>Your marriage lasted 10 years or more</a:t>
            </a:r>
          </a:p>
          <a:p>
            <a:pPr lvl="1"/>
            <a:r>
              <a:rPr lang="en-US"/>
              <a:t>You (the claimant) have not remarried</a:t>
            </a:r>
          </a:p>
          <a:p>
            <a:pPr lvl="1"/>
            <a:r>
              <a:rPr lang="en-US"/>
              <a:t>You (the claimant) are not entitled to a higher individual benefit</a:t>
            </a:r>
          </a:p>
          <a:p>
            <a:r>
              <a:rPr lang="en-US"/>
              <a:t>Both you and your ex-spouse are age 62 or older and</a:t>
            </a:r>
          </a:p>
          <a:p>
            <a:pPr lvl="1"/>
            <a:r>
              <a:rPr lang="en-US"/>
              <a:t>Your former spouse has already filed for benefits OR</a:t>
            </a:r>
          </a:p>
          <a:p>
            <a:pPr lvl="1"/>
            <a:r>
              <a:rPr lang="en-US"/>
              <a:t>You have been divorced for at least two years regardless of whether or not your former spouse has filed for benefits </a:t>
            </a:r>
          </a:p>
          <a:p>
            <a:endParaRPr lang="en-US"/>
          </a:p>
        </p:txBody>
      </p:sp>
    </p:spTree>
    <p:extLst>
      <p:ext uri="{BB962C8B-B14F-4D97-AF65-F5344CB8AC3E}">
        <p14:creationId xmlns:p14="http://schemas.microsoft.com/office/powerpoint/2010/main" val="1101777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10037"/>
            <a:ext cx="7772400" cy="720090"/>
          </a:xfrm>
        </p:spPr>
        <p:txBody>
          <a:bodyPr/>
          <a:lstStyle/>
          <a:p>
            <a:r>
              <a:rPr lang="en-US"/>
              <a:t>Strategies for widows and widowers	</a:t>
            </a:r>
          </a:p>
        </p:txBody>
      </p:sp>
      <p:sp>
        <p:nvSpPr>
          <p:cNvPr id="3" name="Content Placeholder 2"/>
          <p:cNvSpPr>
            <a:spLocks noGrp="1"/>
          </p:cNvSpPr>
          <p:nvPr>
            <p:ph idx="1"/>
          </p:nvPr>
        </p:nvSpPr>
        <p:spPr>
          <a:xfrm>
            <a:off x="685800" y="2068192"/>
            <a:ext cx="7772400" cy="2921211"/>
          </a:xfrm>
        </p:spPr>
        <p:txBody>
          <a:bodyPr>
            <a:normAutofit fontScale="25000" lnSpcReduction="20000"/>
          </a:bodyPr>
          <a:lstStyle/>
          <a:p>
            <a:r>
              <a:rPr lang="en-US" sz="7200" b="1"/>
              <a:t>Widow/widower</a:t>
            </a:r>
          </a:p>
          <a:p>
            <a:pPr lvl="1"/>
            <a:r>
              <a:rPr lang="en-US" sz="7200"/>
              <a:t>Full benefits at FRA, reduced benefits starting at age 60</a:t>
            </a:r>
          </a:p>
          <a:p>
            <a:pPr lvl="1"/>
            <a:r>
              <a:rPr lang="en-US" sz="7200"/>
              <a:t>Can receive as early as age 50 if disabled (before or within 7 years of death)</a:t>
            </a:r>
          </a:p>
          <a:p>
            <a:pPr lvl="1"/>
            <a:r>
              <a:rPr lang="en-US" sz="7200"/>
              <a:t>Special rule for surviving spouse with minor children</a:t>
            </a:r>
          </a:p>
          <a:p>
            <a:pPr lvl="2"/>
            <a:r>
              <a:rPr lang="en-US" sz="7200"/>
              <a:t>Eligible for benefits at any age if not remarried, </a:t>
            </a:r>
            <a:r>
              <a:rPr lang="en-US" sz="7200" u="sng"/>
              <a:t>AND</a:t>
            </a:r>
            <a:r>
              <a:rPr lang="en-US" sz="7200"/>
              <a:t> caring for a child under 16 or disabled </a:t>
            </a:r>
          </a:p>
          <a:p>
            <a:r>
              <a:rPr lang="en-US" sz="7200" b="1"/>
              <a:t>Divorced widow(er), if not remarried</a:t>
            </a:r>
          </a:p>
          <a:p>
            <a:pPr lvl="1"/>
            <a:r>
              <a:rPr lang="en-US" sz="7200"/>
              <a:t>If marriage last 10 years or more, they can get same benefits as a widow(er)</a:t>
            </a:r>
          </a:p>
          <a:p>
            <a:pPr lvl="1"/>
            <a:r>
              <a:rPr lang="en-US" sz="7200"/>
              <a:t>Benefits paid </a:t>
            </a:r>
            <a:r>
              <a:rPr lang="en-US" sz="7200" b="1"/>
              <a:t>do not </a:t>
            </a:r>
            <a:r>
              <a:rPr lang="en-US" sz="7200"/>
              <a:t>affect amounts to other survivors</a:t>
            </a:r>
          </a:p>
          <a:p>
            <a:pPr lvl="1"/>
            <a:endParaRPr lang="en-US"/>
          </a:p>
        </p:txBody>
      </p:sp>
      <p:sp>
        <p:nvSpPr>
          <p:cNvPr id="4" name="Text Placeholder 4"/>
          <p:cNvSpPr txBox="1">
            <a:spLocks/>
          </p:cNvSpPr>
          <p:nvPr/>
        </p:nvSpPr>
        <p:spPr>
          <a:xfrm>
            <a:off x="628650" y="6181859"/>
            <a:ext cx="7382010" cy="309092"/>
          </a:xfrm>
          <a:prstGeom prst="rect">
            <a:avLst/>
          </a:prstGeom>
        </p:spPr>
        <p:txBody>
          <a:bodyPr lIns="91440" tIns="45720" rIns="91440" bIns="45720" anchor="t"/>
          <a:lstStyle>
            <a:lvl1pPr marL="306910" indent="-306910" algn="l" rtl="0" eaLnBrk="1" fontAlgn="base" hangingPunct="1">
              <a:spcBef>
                <a:spcPct val="20000"/>
              </a:spcBef>
              <a:spcAft>
                <a:spcPct val="0"/>
              </a:spcAft>
              <a:buFont typeface="Times" pitchFamily="96" charset="0"/>
              <a:buChar char="•"/>
              <a:defRPr sz="2933" baseline="0">
                <a:solidFill>
                  <a:schemeClr val="tx1"/>
                </a:solidFill>
                <a:latin typeface="+mn-lt"/>
                <a:ea typeface="ＭＳ Ｐゴシック" charset="-128"/>
                <a:cs typeface="ＭＳ Ｐゴシック" charset="-128"/>
              </a:defRPr>
            </a:lvl1pPr>
            <a:lvl2pPr marL="836063" indent="-383108" algn="l" rtl="0" eaLnBrk="1" fontAlgn="base" hangingPunct="1">
              <a:spcBef>
                <a:spcPct val="20000"/>
              </a:spcBef>
              <a:spcAft>
                <a:spcPct val="0"/>
              </a:spcAft>
              <a:buChar char="–"/>
              <a:defRPr sz="2667">
                <a:solidFill>
                  <a:schemeClr val="tx1"/>
                </a:solidFill>
                <a:latin typeface="+mn-lt"/>
                <a:ea typeface="ＭＳ Ｐゴシック" pitchFamily="-110" charset="-128"/>
              </a:defRPr>
            </a:lvl2pPr>
            <a:lvl3pPr marL="1212820" indent="-332309" algn="l" rtl="0" eaLnBrk="1" fontAlgn="base" hangingPunct="1">
              <a:spcBef>
                <a:spcPct val="20000"/>
              </a:spcBef>
              <a:spcAft>
                <a:spcPct val="0"/>
              </a:spcAft>
              <a:buFont typeface="Times" pitchFamily="96" charset="0"/>
              <a:buChar char="•"/>
              <a:defRPr sz="2400">
                <a:solidFill>
                  <a:schemeClr val="tx1"/>
                </a:solidFill>
                <a:latin typeface="+mn-lt"/>
                <a:ea typeface="ＭＳ Ｐゴシック" pitchFamily="-110" charset="-128"/>
              </a:defRPr>
            </a:lvl3pPr>
            <a:lvl4pPr marL="2285943" indent="-457189" algn="l" rtl="0" eaLnBrk="1" fontAlgn="base" hangingPunct="1">
              <a:spcBef>
                <a:spcPct val="20000"/>
              </a:spcBef>
              <a:spcAft>
                <a:spcPct val="0"/>
              </a:spcAft>
              <a:buChar char="–"/>
              <a:defRPr>
                <a:solidFill>
                  <a:schemeClr val="tx1"/>
                </a:solidFill>
                <a:latin typeface="+mn-lt"/>
                <a:ea typeface="ＭＳ Ｐゴシック" pitchFamily="-110" charset="-128"/>
              </a:defRPr>
            </a:lvl4pPr>
            <a:lvl5pPr marL="2895528" indent="-457189" algn="l" rtl="0" eaLnBrk="1" fontAlgn="base" hangingPunct="1">
              <a:spcBef>
                <a:spcPct val="20000"/>
              </a:spcBef>
              <a:spcAft>
                <a:spcPct val="0"/>
              </a:spcAft>
              <a:defRPr>
                <a:solidFill>
                  <a:schemeClr val="tx1"/>
                </a:solidFill>
                <a:latin typeface="+mn-lt"/>
                <a:ea typeface="ＭＳ Ｐゴシック" pitchFamily="-110" charset="-128"/>
              </a:defRPr>
            </a:lvl5pPr>
            <a:lvl6pPr marL="3505112" indent="-457189" algn="l" rtl="0" eaLnBrk="1" fontAlgn="base" hangingPunct="1">
              <a:spcBef>
                <a:spcPct val="20000"/>
              </a:spcBef>
              <a:spcAft>
                <a:spcPct val="0"/>
              </a:spcAft>
              <a:defRPr>
                <a:solidFill>
                  <a:schemeClr val="tx1"/>
                </a:solidFill>
                <a:latin typeface="+mn-lt"/>
                <a:ea typeface="ＭＳ Ｐゴシック" pitchFamily="-110" charset="-128"/>
              </a:defRPr>
            </a:lvl6pPr>
            <a:lvl7pPr marL="4114697" indent="-457189" algn="l" rtl="0" eaLnBrk="1" fontAlgn="base" hangingPunct="1">
              <a:spcBef>
                <a:spcPct val="20000"/>
              </a:spcBef>
              <a:spcAft>
                <a:spcPct val="0"/>
              </a:spcAft>
              <a:defRPr>
                <a:solidFill>
                  <a:schemeClr val="tx1"/>
                </a:solidFill>
                <a:latin typeface="+mn-lt"/>
                <a:ea typeface="ＭＳ Ｐゴシック" pitchFamily="-110" charset="-128"/>
              </a:defRPr>
            </a:lvl7pPr>
            <a:lvl8pPr marL="4724282" indent="-457189" algn="l" rtl="0" eaLnBrk="1" fontAlgn="base" hangingPunct="1">
              <a:spcBef>
                <a:spcPct val="20000"/>
              </a:spcBef>
              <a:spcAft>
                <a:spcPct val="0"/>
              </a:spcAft>
              <a:defRPr>
                <a:solidFill>
                  <a:schemeClr val="tx1"/>
                </a:solidFill>
                <a:latin typeface="+mn-lt"/>
                <a:ea typeface="ＭＳ Ｐゴシック" pitchFamily="-110" charset="-128"/>
              </a:defRPr>
            </a:lvl8pPr>
            <a:lvl9pPr marL="5333867" indent="-457189" algn="l" rtl="0" eaLnBrk="1" fontAlgn="base" hangingPunct="1">
              <a:spcBef>
                <a:spcPct val="20000"/>
              </a:spcBef>
              <a:spcAft>
                <a:spcPct val="0"/>
              </a:spcAft>
              <a:defRPr>
                <a:solidFill>
                  <a:schemeClr val="tx1"/>
                </a:solidFill>
                <a:latin typeface="+mn-lt"/>
                <a:ea typeface="ＭＳ Ｐゴシック" pitchFamily="-110" charset="-128"/>
              </a:defRPr>
            </a:lvl9pPr>
          </a:lstStyle>
          <a:p>
            <a:pPr marL="0" indent="0" defTabSz="685800">
              <a:buNone/>
            </a:pPr>
            <a:r>
              <a:rPr lang="en-US" sz="900" kern="0">
                <a:latin typeface="Arial" panose="020B0604020202020204"/>
                <a:ea typeface="ＭＳ Ｐゴシック"/>
              </a:rPr>
              <a:t>Source: Social Security Administration- </a:t>
            </a:r>
            <a:r>
              <a:rPr lang="en-US" sz="900" i="1" dirty="0">
                <a:latin typeface="Arial" panose="020B0604020202020204"/>
                <a:ea typeface="ＭＳ Ｐゴシック"/>
              </a:rPr>
              <a:t>https://www.ssa.gov/benefits/survivors/onyourown.html</a:t>
            </a:r>
            <a:endParaRPr lang="en-US" sz="900" kern="0" dirty="0">
              <a:latin typeface="Arial" panose="020B0604020202020204"/>
              <a:ea typeface="ＭＳ Ｐゴシック"/>
            </a:endParaRPr>
          </a:p>
        </p:txBody>
      </p:sp>
    </p:spTree>
    <p:extLst>
      <p:ext uri="{BB962C8B-B14F-4D97-AF65-F5344CB8AC3E}">
        <p14:creationId xmlns:p14="http://schemas.microsoft.com/office/powerpoint/2010/main" val="3883249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Restricted application claiming strategy </a:t>
            </a:r>
          </a:p>
        </p:txBody>
      </p:sp>
      <p:sp>
        <p:nvSpPr>
          <p:cNvPr id="11" name="Content Placeholder 10"/>
          <p:cNvSpPr>
            <a:spLocks noGrp="1"/>
          </p:cNvSpPr>
          <p:nvPr>
            <p:ph idx="1"/>
          </p:nvPr>
        </p:nvSpPr>
        <p:spPr>
          <a:xfrm>
            <a:off x="685800" y="2141951"/>
            <a:ext cx="7772400" cy="4449349"/>
          </a:xfrm>
        </p:spPr>
        <p:txBody>
          <a:bodyPr/>
          <a:lstStyle/>
          <a:p>
            <a:r>
              <a:rPr lang="en-US"/>
              <a:t>Survivor cannot accrue delayed retirement credit based on their own FRA for the survivor benefits BUT…</a:t>
            </a:r>
          </a:p>
          <a:p>
            <a:pPr marL="464820" lvl="1"/>
            <a:r>
              <a:rPr lang="en-US">
                <a:cs typeface="Arial" panose="020B0604020202020204"/>
              </a:rPr>
              <a:t>If </a:t>
            </a:r>
            <a:r>
              <a:rPr lang="en-US" u="sng">
                <a:cs typeface="Arial" panose="020B0604020202020204"/>
              </a:rPr>
              <a:t>deceased spouse had been delaying, survivor receives that higher benefit</a:t>
            </a:r>
          </a:p>
          <a:p>
            <a:pPr marL="464820" lvl="1"/>
            <a:r>
              <a:rPr lang="en-US">
                <a:cs typeface="Arial" panose="020B0604020202020204"/>
              </a:rPr>
              <a:t>Also, survivor can delay their OWN benefit while taking survivor benefit called restricted filing</a:t>
            </a:r>
          </a:p>
          <a:p>
            <a:pPr marL="237807"/>
            <a:r>
              <a:rPr lang="en-US">
                <a:cs typeface="Arial" panose="020B0604020202020204"/>
              </a:rPr>
              <a:t>For example: </a:t>
            </a:r>
          </a:p>
          <a:p>
            <a:pPr marL="464820" lvl="1"/>
            <a:r>
              <a:rPr lang="en-US">
                <a:cs typeface="Arial" panose="020B0604020202020204"/>
              </a:rPr>
              <a:t>Wife can draw surviving spouse benefits at age 60, and then switch to her own record at age 67 (FRA) or age 70, or</a:t>
            </a:r>
          </a:p>
          <a:p>
            <a:pPr marL="464820" lvl="1"/>
            <a:r>
              <a:rPr lang="en-US">
                <a:cs typeface="Arial" panose="020B0604020202020204"/>
              </a:rPr>
              <a:t>Wife can start her benefit at age 62, and switch to surviving spouse benefit at age 67</a:t>
            </a:r>
            <a:endParaRPr lang="en-US"/>
          </a:p>
          <a:p>
            <a:endParaRPr lang="en-US"/>
          </a:p>
        </p:txBody>
      </p:sp>
    </p:spTree>
    <p:extLst>
      <p:ext uri="{BB962C8B-B14F-4D97-AF65-F5344CB8AC3E}">
        <p14:creationId xmlns:p14="http://schemas.microsoft.com/office/powerpoint/2010/main" val="1666711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537D82-0E65-CA45-B807-011C8776D9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1"/>
          <a:stretch/>
        </p:blipFill>
        <p:spPr>
          <a:xfrm>
            <a:off x="0" y="0"/>
            <a:ext cx="9144000" cy="6858000"/>
          </a:xfrm>
          <a:prstGeom prst="rect">
            <a:avLst/>
          </a:prstGeom>
        </p:spPr>
      </p:pic>
      <p:sp>
        <p:nvSpPr>
          <p:cNvPr id="2" name="Title 1"/>
          <p:cNvSpPr>
            <a:spLocks noGrp="1"/>
          </p:cNvSpPr>
          <p:nvPr>
            <p:ph type="title"/>
          </p:nvPr>
        </p:nvSpPr>
        <p:spPr>
          <a:xfrm>
            <a:off x="710385" y="375209"/>
            <a:ext cx="7272079" cy="4757563"/>
          </a:xfrm>
        </p:spPr>
        <p:txBody>
          <a:bodyPr/>
          <a:lstStyle/>
          <a:p>
            <a:r>
              <a:rPr lang="en-US" sz="4800"/>
              <a:t>Unique circumstances</a:t>
            </a:r>
          </a:p>
        </p:txBody>
      </p:sp>
    </p:spTree>
    <p:extLst>
      <p:ext uri="{BB962C8B-B14F-4D97-AF65-F5344CB8AC3E}">
        <p14:creationId xmlns:p14="http://schemas.microsoft.com/office/powerpoint/2010/main" val="1368246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Considerations for the self-employed</a:t>
            </a:r>
          </a:p>
        </p:txBody>
      </p:sp>
      <p:sp>
        <p:nvSpPr>
          <p:cNvPr id="11" name="Content Placeholder 10"/>
          <p:cNvSpPr>
            <a:spLocks noGrp="1"/>
          </p:cNvSpPr>
          <p:nvPr>
            <p:ph idx="1"/>
          </p:nvPr>
        </p:nvSpPr>
        <p:spPr/>
        <p:txBody>
          <a:bodyPr/>
          <a:lstStyle/>
          <a:p>
            <a:r>
              <a:rPr lang="en-US"/>
              <a:t>How does self-employment change the Social </a:t>
            </a:r>
            <a:br>
              <a:rPr lang="en-US"/>
            </a:br>
            <a:r>
              <a:rPr lang="en-US"/>
              <a:t>Security landscape?</a:t>
            </a:r>
          </a:p>
          <a:p>
            <a:pPr lvl="1"/>
            <a:r>
              <a:rPr lang="en-US"/>
              <a:t>Required to pay in both as an employer and </a:t>
            </a:r>
            <a:br>
              <a:rPr lang="en-US"/>
            </a:br>
            <a:r>
              <a:rPr lang="en-US"/>
              <a:t>an employee</a:t>
            </a:r>
          </a:p>
          <a:p>
            <a:pPr lvl="1"/>
            <a:r>
              <a:rPr lang="en-US"/>
              <a:t>Combined with the Medicare portion, self-employed individuals pay in at a combined rate of 15.3%.  </a:t>
            </a:r>
          </a:p>
          <a:p>
            <a:pPr lvl="1"/>
            <a:r>
              <a:rPr lang="en-US"/>
              <a:t>Individual is eligible to receive full Social Security benefits for any month in which the self-employed individual is “retired” as defined by the Social Security Administration.</a:t>
            </a:r>
          </a:p>
          <a:p>
            <a:endParaRPr lang="en-US"/>
          </a:p>
        </p:txBody>
      </p:sp>
    </p:spTree>
    <p:extLst>
      <p:ext uri="{BB962C8B-B14F-4D97-AF65-F5344CB8AC3E}">
        <p14:creationId xmlns:p14="http://schemas.microsoft.com/office/powerpoint/2010/main" val="292005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88C4A2-36D2-C34C-BF13-AAEBF4A0BD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750" y="5751"/>
            <a:ext cx="9144000" cy="6858000"/>
          </a:xfrm>
          <a:prstGeom prst="rect">
            <a:avLst/>
          </a:prstGeom>
        </p:spPr>
      </p:pic>
      <p:sp>
        <p:nvSpPr>
          <p:cNvPr id="3" name="Title 2"/>
          <p:cNvSpPr>
            <a:spLocks noGrp="1"/>
          </p:cNvSpPr>
          <p:nvPr>
            <p:ph type="title"/>
          </p:nvPr>
        </p:nvSpPr>
        <p:spPr>
          <a:xfrm>
            <a:off x="685800" y="381000"/>
            <a:ext cx="7799832" cy="4882896"/>
          </a:xfrm>
        </p:spPr>
        <p:txBody>
          <a:bodyPr/>
          <a:lstStyle/>
          <a:p>
            <a:r>
              <a:rPr lang="en-US" sz="4400">
                <a:solidFill>
                  <a:schemeClr val="bg1"/>
                </a:solidFill>
              </a:rPr>
              <a:t>Collection considerations</a:t>
            </a:r>
          </a:p>
        </p:txBody>
      </p:sp>
    </p:spTree>
    <p:extLst>
      <p:ext uri="{BB962C8B-B14F-4D97-AF65-F5344CB8AC3E}">
        <p14:creationId xmlns:p14="http://schemas.microsoft.com/office/powerpoint/2010/main" val="621457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Substantial services test</a:t>
            </a:r>
          </a:p>
        </p:txBody>
      </p:sp>
      <p:sp>
        <p:nvSpPr>
          <p:cNvPr id="11" name="Content Placeholder 10"/>
          <p:cNvSpPr>
            <a:spLocks noGrp="1"/>
          </p:cNvSpPr>
          <p:nvPr>
            <p:ph idx="1"/>
          </p:nvPr>
        </p:nvSpPr>
        <p:spPr>
          <a:xfrm>
            <a:off x="685800" y="2487168"/>
            <a:ext cx="6811069" cy="4104132"/>
          </a:xfrm>
        </p:spPr>
        <p:txBody>
          <a:bodyPr/>
          <a:lstStyle/>
          <a:p>
            <a:r>
              <a:rPr lang="en-US"/>
              <a:t>Work less than 15 hours, not considered to </a:t>
            </a:r>
            <a:br>
              <a:rPr lang="en-US"/>
            </a:br>
            <a:r>
              <a:rPr lang="en-US"/>
              <a:t>have performed substantial services (worker is considered retired)</a:t>
            </a:r>
          </a:p>
          <a:p>
            <a:r>
              <a:rPr lang="en-US"/>
              <a:t>Work between 15 and 45 hours and the work is considered “highly skilled,” then considered to perform “substantial services”</a:t>
            </a:r>
          </a:p>
          <a:p>
            <a:r>
              <a:rPr lang="en-US"/>
              <a:t>Work more than 45 hours during the month, generally considered performing “substantial services”</a:t>
            </a:r>
          </a:p>
          <a:p>
            <a:endParaRPr lang="en-US"/>
          </a:p>
        </p:txBody>
      </p:sp>
    </p:spTree>
    <p:extLst>
      <p:ext uri="{BB962C8B-B14F-4D97-AF65-F5344CB8AC3E}">
        <p14:creationId xmlns:p14="http://schemas.microsoft.com/office/powerpoint/2010/main" val="765554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Factors used when considering substantial services</a:t>
            </a:r>
          </a:p>
        </p:txBody>
      </p:sp>
      <p:sp>
        <p:nvSpPr>
          <p:cNvPr id="11" name="Content Placeholder 10"/>
          <p:cNvSpPr>
            <a:spLocks noGrp="1"/>
          </p:cNvSpPr>
          <p:nvPr>
            <p:ph idx="1"/>
          </p:nvPr>
        </p:nvSpPr>
        <p:spPr/>
        <p:txBody>
          <a:bodyPr/>
          <a:lstStyle/>
          <a:p>
            <a:r>
              <a:rPr lang="en-US"/>
              <a:t>The SSA will consider the following</a:t>
            </a:r>
          </a:p>
          <a:p>
            <a:pPr lvl="1"/>
            <a:r>
              <a:rPr lang="en-US"/>
              <a:t>Amount of time the individual devoted to the business</a:t>
            </a:r>
          </a:p>
          <a:p>
            <a:pPr lvl="1"/>
            <a:r>
              <a:rPr lang="en-US"/>
              <a:t>Nature of the services performed (before and after retirement)</a:t>
            </a:r>
          </a:p>
          <a:p>
            <a:pPr lvl="1"/>
            <a:r>
              <a:rPr lang="en-US"/>
              <a:t>Type of business involved</a:t>
            </a:r>
          </a:p>
          <a:p>
            <a:pPr lvl="1"/>
            <a:r>
              <a:rPr lang="en-US"/>
              <a:t>Presence or absence of an adequately qualified paid manager, partner, or family member who manages the business, AND</a:t>
            </a:r>
          </a:p>
          <a:p>
            <a:pPr lvl="1"/>
            <a:r>
              <a:rPr lang="en-US"/>
              <a:t>Amount of capital invested in the business</a:t>
            </a:r>
          </a:p>
          <a:p>
            <a:endParaRPr lang="en-US"/>
          </a:p>
        </p:txBody>
      </p:sp>
    </p:spTree>
    <p:extLst>
      <p:ext uri="{BB962C8B-B14F-4D97-AF65-F5344CB8AC3E}">
        <p14:creationId xmlns:p14="http://schemas.microsoft.com/office/powerpoint/2010/main" val="1623790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Factors used when considering substantial services, continued. </a:t>
            </a:r>
          </a:p>
        </p:txBody>
      </p:sp>
      <p:sp>
        <p:nvSpPr>
          <p:cNvPr id="11" name="Content Placeholder 10"/>
          <p:cNvSpPr>
            <a:spLocks noGrp="1"/>
          </p:cNvSpPr>
          <p:nvPr>
            <p:ph idx="1"/>
          </p:nvPr>
        </p:nvSpPr>
        <p:spPr/>
        <p:txBody>
          <a:bodyPr/>
          <a:lstStyle/>
          <a:p>
            <a:r>
              <a:rPr lang="en-US" sz="2000"/>
              <a:t>You maintain ownership of the business</a:t>
            </a:r>
          </a:p>
          <a:p>
            <a:r>
              <a:rPr lang="en-US" sz="2000"/>
              <a:t>Other family members are involved in the business and a relative is assuming most of your previous duties</a:t>
            </a:r>
          </a:p>
          <a:p>
            <a:r>
              <a:rPr lang="en-US" sz="2000"/>
              <a:t>You continue to work for the business for lower pay</a:t>
            </a:r>
          </a:p>
          <a:p>
            <a:r>
              <a:rPr lang="en-US" sz="2000"/>
              <a:t>Do you control the amount you work and how much you are paid, such that you could manipulate either one, or</a:t>
            </a:r>
          </a:p>
          <a:p>
            <a:r>
              <a:rPr lang="en-US" sz="2000"/>
              <a:t>Your relatives now receive the salary that you previously earned</a:t>
            </a:r>
          </a:p>
          <a:p>
            <a:r>
              <a:rPr lang="en-US" sz="2000"/>
              <a:t>May ask for business payroll and personnel records, personal and business tax returns, stock transfer agreements and business expense records.</a:t>
            </a:r>
          </a:p>
          <a:p>
            <a:endParaRPr lang="en-US" sz="2000"/>
          </a:p>
        </p:txBody>
      </p:sp>
    </p:spTree>
    <p:extLst>
      <p:ext uri="{BB962C8B-B14F-4D97-AF65-F5344CB8AC3E}">
        <p14:creationId xmlns:p14="http://schemas.microsoft.com/office/powerpoint/2010/main" val="1092593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6E0567-EF1B-734D-8E11-1A5AE92BFA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21" t="1764" r="5457" b="1"/>
          <a:stretch/>
        </p:blipFill>
        <p:spPr>
          <a:xfrm>
            <a:off x="0" y="0"/>
            <a:ext cx="9144000" cy="6858000"/>
          </a:xfrm>
          <a:prstGeom prst="rect">
            <a:avLst/>
          </a:prstGeom>
        </p:spPr>
      </p:pic>
      <p:sp>
        <p:nvSpPr>
          <p:cNvPr id="5" name="Title 4"/>
          <p:cNvSpPr>
            <a:spLocks noGrp="1"/>
          </p:cNvSpPr>
          <p:nvPr>
            <p:ph type="title"/>
          </p:nvPr>
        </p:nvSpPr>
        <p:spPr>
          <a:xfrm>
            <a:off x="3753482" y="202215"/>
            <a:ext cx="5131026" cy="4757563"/>
          </a:xfrm>
        </p:spPr>
        <p:txBody>
          <a:bodyPr/>
          <a:lstStyle/>
          <a:p>
            <a:r>
              <a:rPr lang="en-US" sz="4800"/>
              <a:t>The future of</a:t>
            </a:r>
            <a:br>
              <a:rPr lang="en-US" sz="4800"/>
            </a:br>
            <a:r>
              <a:rPr lang="en-US" sz="4800">
                <a:solidFill>
                  <a:srgbClr val="0AA147"/>
                </a:solidFill>
              </a:rPr>
              <a:t>Social Security</a:t>
            </a:r>
          </a:p>
        </p:txBody>
      </p:sp>
    </p:spTree>
    <p:extLst>
      <p:ext uri="{BB962C8B-B14F-4D97-AF65-F5344CB8AC3E}">
        <p14:creationId xmlns:p14="http://schemas.microsoft.com/office/powerpoint/2010/main" val="2489651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Social Security tomorrow</a:t>
            </a:r>
          </a:p>
        </p:txBody>
      </p:sp>
      <p:sp>
        <p:nvSpPr>
          <p:cNvPr id="11" name="Content Placeholder 10"/>
          <p:cNvSpPr>
            <a:spLocks noGrp="1"/>
          </p:cNvSpPr>
          <p:nvPr>
            <p:ph idx="1"/>
          </p:nvPr>
        </p:nvSpPr>
        <p:spPr>
          <a:xfrm>
            <a:off x="685800" y="2487168"/>
            <a:ext cx="7772400" cy="3256809"/>
          </a:xfrm>
        </p:spPr>
        <p:txBody>
          <a:bodyPr/>
          <a:lstStyle/>
          <a:p>
            <a:r>
              <a:rPr lang="en-US"/>
              <a:t>It’s a changing landscape</a:t>
            </a:r>
          </a:p>
          <a:p>
            <a:pPr lvl="1"/>
            <a:r>
              <a:rPr lang="en-US"/>
              <a:t>Demographics have caused a concern. The baby boom generation is producing, on average, 10,000 individuals per day turning 65</a:t>
            </a:r>
            <a:r>
              <a:rPr lang="en-US" baseline="30000"/>
              <a:t>1</a:t>
            </a:r>
          </a:p>
          <a:p>
            <a:pPr lvl="1"/>
            <a:r>
              <a:rPr lang="en-US"/>
              <a:t>Current projections have the Social Security Trust Fund depleted in 2033 and after that scheduled tax income is projected to be sufficient to pay, 77% of scheduled benefits</a:t>
            </a:r>
            <a:r>
              <a:rPr lang="en-US" baseline="30000"/>
              <a:t>2</a:t>
            </a:r>
          </a:p>
          <a:p>
            <a:pPr lvl="1"/>
            <a:r>
              <a:rPr lang="en-US"/>
              <a:t>Life expectancy continues to increase</a:t>
            </a:r>
          </a:p>
          <a:p>
            <a:endParaRPr lang="en-US"/>
          </a:p>
        </p:txBody>
      </p:sp>
      <p:sp>
        <p:nvSpPr>
          <p:cNvPr id="2" name="TextBox 1">
            <a:extLst>
              <a:ext uri="{FF2B5EF4-FFF2-40B4-BE49-F238E27FC236}">
                <a16:creationId xmlns:a16="http://schemas.microsoft.com/office/drawing/2014/main" id="{0E04DE1D-726A-E0F5-ED48-C49734EEB6F1}"/>
              </a:ext>
            </a:extLst>
          </p:cNvPr>
          <p:cNvSpPr txBox="1"/>
          <p:nvPr/>
        </p:nvSpPr>
        <p:spPr>
          <a:xfrm>
            <a:off x="888642" y="6027313"/>
            <a:ext cx="6954592" cy="677108"/>
          </a:xfrm>
          <a:prstGeom prst="rect">
            <a:avLst/>
          </a:prstGeom>
          <a:noFill/>
        </p:spPr>
        <p:txBody>
          <a:bodyPr wrap="square" rtlCol="0">
            <a:spAutoFit/>
          </a:bodyPr>
          <a:lstStyle/>
          <a:p>
            <a:pPr marL="342900" indent="-342900">
              <a:buAutoNum type="arabicPeriod"/>
            </a:pPr>
            <a:r>
              <a:rPr lang="en-US" sz="1000">
                <a:hlinkClick r:id="rId3"/>
              </a:rPr>
              <a:t>https://www.hhs.gov/aging/index.html</a:t>
            </a:r>
            <a:endParaRPr lang="en-US" sz="1000"/>
          </a:p>
          <a:p>
            <a:pPr marL="342900" indent="-342900">
              <a:buAutoNum type="arabicPeriod"/>
            </a:pPr>
            <a:r>
              <a:rPr lang="en-US" sz="1000">
                <a:hlinkClick r:id="rId4"/>
              </a:rPr>
              <a:t>https://www.ssa.gov/oact/TRSUM/</a:t>
            </a:r>
            <a:endParaRPr lang="en-US" sz="1000"/>
          </a:p>
          <a:p>
            <a:endParaRPr lang="en-US"/>
          </a:p>
        </p:txBody>
      </p:sp>
    </p:spTree>
    <p:extLst>
      <p:ext uri="{BB962C8B-B14F-4D97-AF65-F5344CB8AC3E}">
        <p14:creationId xmlns:p14="http://schemas.microsoft.com/office/powerpoint/2010/main" val="1794252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01F6F9-3A5A-7848-91AB-157730FC2ECC}"/>
              </a:ext>
            </a:extLst>
          </p:cNvPr>
          <p:cNvSpPr/>
          <p:nvPr/>
        </p:nvSpPr>
        <p:spPr bwMode="auto">
          <a:xfrm>
            <a:off x="3949599" y="0"/>
            <a:ext cx="1233555" cy="1539433"/>
          </a:xfrm>
          <a:prstGeom prst="rect">
            <a:avLst/>
          </a:prstGeom>
          <a:solidFill>
            <a:schemeClr val="accent3"/>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latin typeface="Times" pitchFamily="-110" charset="0"/>
            </a:endParaRPr>
          </a:p>
        </p:txBody>
      </p:sp>
      <p:sp>
        <p:nvSpPr>
          <p:cNvPr id="20" name="Rectangle 19"/>
          <p:cNvSpPr/>
          <p:nvPr/>
        </p:nvSpPr>
        <p:spPr>
          <a:xfrm>
            <a:off x="228600" y="3899680"/>
            <a:ext cx="5029200" cy="2774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bwMode="auto">
          <a:xfrm>
            <a:off x="1" y="0"/>
            <a:ext cx="3874954" cy="2923595"/>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latin typeface="Times" pitchFamily="-110" charset="0"/>
            </a:endParaRPr>
          </a:p>
        </p:txBody>
      </p:sp>
      <p:pic>
        <p:nvPicPr>
          <p:cNvPr id="12" name="Picture 11">
            <a:extLst>
              <a:ext uri="{FF2B5EF4-FFF2-40B4-BE49-F238E27FC236}">
                <a16:creationId xmlns:a16="http://schemas.microsoft.com/office/drawing/2014/main" id="{FEA54BC4-BB79-CF43-B7F2-1B971BCDEE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
          <a:stretch/>
        </p:blipFill>
        <p:spPr>
          <a:xfrm>
            <a:off x="5257799" y="0"/>
            <a:ext cx="3886199" cy="3470447"/>
          </a:xfrm>
          <a:prstGeom prst="rect">
            <a:avLst/>
          </a:prstGeom>
        </p:spPr>
      </p:pic>
      <p:pic>
        <p:nvPicPr>
          <p:cNvPr id="13" name="Picture 12">
            <a:extLst>
              <a:ext uri="{FF2B5EF4-FFF2-40B4-BE49-F238E27FC236}">
                <a16:creationId xmlns:a16="http://schemas.microsoft.com/office/drawing/2014/main" id="{904A3570-1949-A548-814A-082E0C8D81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3009420"/>
            <a:ext cx="5183154" cy="3849996"/>
          </a:xfrm>
          <a:prstGeom prst="rect">
            <a:avLst/>
          </a:prstGeom>
        </p:spPr>
      </p:pic>
      <p:pic>
        <p:nvPicPr>
          <p:cNvPr id="14" name="Picture 13">
            <a:extLst>
              <a:ext uri="{FF2B5EF4-FFF2-40B4-BE49-F238E27FC236}">
                <a16:creationId xmlns:a16="http://schemas.microsoft.com/office/drawing/2014/main" id="{ADF0BC6B-88AE-EF4F-A4C5-A8D08E4791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4754"/>
          <a:stretch/>
        </p:blipFill>
        <p:spPr>
          <a:xfrm flipH="1">
            <a:off x="5259825" y="3545398"/>
            <a:ext cx="2220266" cy="1955992"/>
          </a:xfrm>
          <a:prstGeom prst="rect">
            <a:avLst/>
          </a:prstGeom>
        </p:spPr>
      </p:pic>
      <p:sp>
        <p:nvSpPr>
          <p:cNvPr id="16" name="Rectangle 15">
            <a:extLst>
              <a:ext uri="{FF2B5EF4-FFF2-40B4-BE49-F238E27FC236}">
                <a16:creationId xmlns:a16="http://schemas.microsoft.com/office/drawing/2014/main" id="{FD5E829A-BC58-F34A-B34D-F866FDE941FA}"/>
              </a:ext>
            </a:extLst>
          </p:cNvPr>
          <p:cNvSpPr/>
          <p:nvPr/>
        </p:nvSpPr>
        <p:spPr bwMode="auto">
          <a:xfrm>
            <a:off x="3949601" y="1625257"/>
            <a:ext cx="1233554" cy="1298337"/>
          </a:xfrm>
          <a:prstGeom prst="rect">
            <a:avLst/>
          </a:prstGeom>
          <a:solidFill>
            <a:srgbClr val="0020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latin typeface="Times" pitchFamily="-110" charset="0"/>
            </a:endParaRPr>
          </a:p>
        </p:txBody>
      </p:sp>
      <p:sp>
        <p:nvSpPr>
          <p:cNvPr id="15" name="Rectangle 14">
            <a:extLst>
              <a:ext uri="{FF2B5EF4-FFF2-40B4-BE49-F238E27FC236}">
                <a16:creationId xmlns:a16="http://schemas.microsoft.com/office/drawing/2014/main" id="{8B5E2B10-218E-F744-8AF3-787D32E559F4}"/>
              </a:ext>
            </a:extLst>
          </p:cNvPr>
          <p:cNvSpPr/>
          <p:nvPr/>
        </p:nvSpPr>
        <p:spPr>
          <a:xfrm>
            <a:off x="432876" y="335706"/>
            <a:ext cx="4317401" cy="1938992"/>
          </a:xfrm>
          <a:prstGeom prst="rect">
            <a:avLst/>
          </a:prstGeom>
        </p:spPr>
        <p:txBody>
          <a:bodyPr wrap="square">
            <a:spAutoFit/>
          </a:bodyPr>
          <a:lstStyle/>
          <a:p>
            <a:pPr>
              <a:lnSpc>
                <a:spcPts val="3620"/>
              </a:lnSpc>
            </a:pPr>
            <a:r>
              <a:rPr lang="en-US" sz="3600" b="1">
                <a:solidFill>
                  <a:schemeClr val="bg1"/>
                </a:solidFill>
                <a:latin typeface="+mj-lt"/>
              </a:rPr>
              <a:t>Take action </a:t>
            </a:r>
            <a:br>
              <a:rPr lang="en-US" sz="3600" b="1">
                <a:solidFill>
                  <a:schemeClr val="bg1"/>
                </a:solidFill>
                <a:latin typeface="+mj-lt"/>
              </a:rPr>
            </a:br>
            <a:r>
              <a:rPr lang="en-US" sz="3600" b="1">
                <a:solidFill>
                  <a:schemeClr val="bg1"/>
                </a:solidFill>
                <a:latin typeface="+mj-lt"/>
              </a:rPr>
              <a:t>today for a </a:t>
            </a:r>
            <a:br>
              <a:rPr lang="en-US" sz="3600" b="1">
                <a:solidFill>
                  <a:schemeClr val="bg1"/>
                </a:solidFill>
                <a:latin typeface="+mj-lt"/>
              </a:rPr>
            </a:br>
            <a:r>
              <a:rPr lang="en-US" sz="3600" b="1">
                <a:solidFill>
                  <a:schemeClr val="bg1"/>
                </a:solidFill>
                <a:latin typeface="+mj-lt"/>
              </a:rPr>
              <a:t>secure </a:t>
            </a:r>
            <a:br>
              <a:rPr lang="en-US" sz="3600" b="1">
                <a:solidFill>
                  <a:schemeClr val="bg1"/>
                </a:solidFill>
                <a:latin typeface="+mj-lt"/>
              </a:rPr>
            </a:br>
            <a:r>
              <a:rPr lang="en-US" sz="3600" b="1">
                <a:solidFill>
                  <a:schemeClr val="bg1"/>
                </a:solidFill>
                <a:latin typeface="+mj-lt"/>
              </a:rPr>
              <a:t>tomorrow</a:t>
            </a:r>
            <a:endParaRPr lang="en-US" sz="3600">
              <a:solidFill>
                <a:schemeClr val="accent6"/>
              </a:solidFill>
              <a:effectLst/>
              <a:latin typeface="+mj-lt"/>
            </a:endParaRPr>
          </a:p>
        </p:txBody>
      </p:sp>
      <p:sp>
        <p:nvSpPr>
          <p:cNvPr id="25" name="Rectangle 24">
            <a:extLst>
              <a:ext uri="{FF2B5EF4-FFF2-40B4-BE49-F238E27FC236}">
                <a16:creationId xmlns:a16="http://schemas.microsoft.com/office/drawing/2014/main" id="{81E12D85-C9F9-6242-9299-0040C162CCD7}"/>
              </a:ext>
            </a:extLst>
          </p:cNvPr>
          <p:cNvSpPr/>
          <p:nvPr/>
        </p:nvSpPr>
        <p:spPr bwMode="auto">
          <a:xfrm>
            <a:off x="5257798" y="5321508"/>
            <a:ext cx="3886201" cy="1536491"/>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latin typeface="Times" pitchFamily="-110" charset="0"/>
            </a:endParaRPr>
          </a:p>
        </p:txBody>
      </p:sp>
      <p:sp>
        <p:nvSpPr>
          <p:cNvPr id="26" name="Rectangle 25">
            <a:extLst>
              <a:ext uri="{FF2B5EF4-FFF2-40B4-BE49-F238E27FC236}">
                <a16:creationId xmlns:a16="http://schemas.microsoft.com/office/drawing/2014/main" id="{118D1671-D65B-0F4F-B4AA-2EB2BCB10526}"/>
              </a:ext>
            </a:extLst>
          </p:cNvPr>
          <p:cNvSpPr/>
          <p:nvPr/>
        </p:nvSpPr>
        <p:spPr bwMode="auto">
          <a:xfrm>
            <a:off x="7552710" y="3545175"/>
            <a:ext cx="1591290" cy="1701382"/>
          </a:xfrm>
          <a:prstGeom prst="rect">
            <a:avLst/>
          </a:prstGeom>
          <a:solidFill>
            <a:srgbClr val="0C7B3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latin typeface="Times" pitchFamily="-110" charset="0"/>
            </a:endParaRPr>
          </a:p>
        </p:txBody>
      </p:sp>
    </p:spTree>
    <p:extLst>
      <p:ext uri="{BB962C8B-B14F-4D97-AF65-F5344CB8AC3E}">
        <p14:creationId xmlns:p14="http://schemas.microsoft.com/office/powerpoint/2010/main" val="3968202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Stay educated</a:t>
            </a:r>
          </a:p>
        </p:txBody>
      </p:sp>
      <p:sp>
        <p:nvSpPr>
          <p:cNvPr id="11" name="Content Placeholder 10"/>
          <p:cNvSpPr>
            <a:spLocks noGrp="1"/>
          </p:cNvSpPr>
          <p:nvPr>
            <p:ph idx="1"/>
          </p:nvPr>
        </p:nvSpPr>
        <p:spPr/>
        <p:txBody>
          <a:bodyPr/>
          <a:lstStyle/>
          <a:p>
            <a:r>
              <a:rPr lang="en-US"/>
              <a:t>Visit </a:t>
            </a:r>
            <a:r>
              <a:rPr lang="en-US" b="1"/>
              <a:t>ssa.gov</a:t>
            </a:r>
            <a:r>
              <a:rPr lang="en-US"/>
              <a:t> for benefit and program info</a:t>
            </a:r>
          </a:p>
          <a:p>
            <a:pPr lvl="1"/>
            <a:r>
              <a:rPr lang="en-US"/>
              <a:t>Create an account to view your earnings and estimated retirement benefits</a:t>
            </a:r>
          </a:p>
          <a:p>
            <a:pPr lvl="1"/>
            <a:r>
              <a:rPr lang="en-US"/>
              <a:t>Access a benefits application form</a:t>
            </a:r>
          </a:p>
          <a:p>
            <a:pPr lvl="1"/>
            <a:r>
              <a:rPr lang="en-US"/>
              <a:t>Find an office near you</a:t>
            </a:r>
          </a:p>
          <a:p>
            <a:endParaRPr lang="en-US"/>
          </a:p>
        </p:txBody>
      </p:sp>
    </p:spTree>
    <p:extLst>
      <p:ext uri="{BB962C8B-B14F-4D97-AF65-F5344CB8AC3E}">
        <p14:creationId xmlns:p14="http://schemas.microsoft.com/office/powerpoint/2010/main" val="2753615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Work with a financial professional</a:t>
            </a:r>
          </a:p>
        </p:txBody>
      </p:sp>
      <p:sp>
        <p:nvSpPr>
          <p:cNvPr id="11" name="Content Placeholder 10"/>
          <p:cNvSpPr>
            <a:spLocks noGrp="1"/>
          </p:cNvSpPr>
          <p:nvPr>
            <p:ph idx="1"/>
          </p:nvPr>
        </p:nvSpPr>
        <p:spPr/>
        <p:txBody>
          <a:bodyPr/>
          <a:lstStyle/>
          <a:p>
            <a:r>
              <a:rPr lang="en-US"/>
              <a:t>Social Security is an important source of retirement income</a:t>
            </a:r>
          </a:p>
          <a:p>
            <a:r>
              <a:rPr lang="en-US"/>
              <a:t>Many options and additional strategies for collecting benefits</a:t>
            </a:r>
          </a:p>
          <a:p>
            <a:r>
              <a:rPr lang="en-US"/>
              <a:t>Your story and circumstances are unique to you</a:t>
            </a:r>
          </a:p>
          <a:p>
            <a:r>
              <a:rPr lang="en-US"/>
              <a:t>We can prepare a simple or comprehensive estimate for you</a:t>
            </a:r>
          </a:p>
          <a:p>
            <a:endParaRPr lang="en-US"/>
          </a:p>
        </p:txBody>
      </p:sp>
    </p:spTree>
    <p:extLst>
      <p:ext uri="{BB962C8B-B14F-4D97-AF65-F5344CB8AC3E}">
        <p14:creationId xmlns:p14="http://schemas.microsoft.com/office/powerpoint/2010/main" val="1564078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0" y="5453149"/>
            <a:ext cx="5829300" cy="1536735"/>
          </a:xfrm>
        </p:spPr>
        <p:txBody>
          <a:bodyPr>
            <a:normAutofit/>
          </a:bodyPr>
          <a:lstStyle/>
          <a:p>
            <a:pPr>
              <a:lnSpc>
                <a:spcPct val="120000"/>
              </a:lnSpc>
              <a:spcAft>
                <a:spcPts val="450"/>
              </a:spcAft>
            </a:pPr>
            <a:r>
              <a:rPr lang="en-US" b="1" spc="15" dirty="0">
                <a:solidFill>
                  <a:srgbClr val="000000"/>
                </a:solidFill>
                <a:latin typeface="Arial"/>
                <a:ea typeface="Times New Roman" panose="02020603050405020304" pitchFamily="18" charset="0"/>
                <a:cs typeface="Times-Roman"/>
              </a:rPr>
              <a:t>Securian Financial Group, Inc.</a:t>
            </a:r>
            <a:br>
              <a:rPr lang="en-US" b="1" spc="15" dirty="0">
                <a:latin typeface="Arial" panose="020B0604020202020204" pitchFamily="34" charset="0"/>
                <a:ea typeface="Times New Roman" panose="02020603050405020304" pitchFamily="18" charset="0"/>
                <a:cs typeface="Times-Roman"/>
              </a:rPr>
            </a:br>
            <a:r>
              <a:rPr lang="en-US" b="1" spc="15" dirty="0">
                <a:solidFill>
                  <a:srgbClr val="0C7B3F"/>
                </a:solidFill>
                <a:latin typeface="Arial"/>
                <a:ea typeface="Times New Roman" panose="02020603050405020304" pitchFamily="18" charset="0"/>
                <a:cs typeface="Times-Roman"/>
              </a:rPr>
              <a:t>securian.com</a:t>
            </a:r>
            <a:endParaRPr lang="en-US" dirty="0">
              <a:solidFill>
                <a:srgbClr val="0C7B3F"/>
              </a:solidFill>
              <a:latin typeface="Arial"/>
              <a:ea typeface="Times New Roman" panose="02020603050405020304" pitchFamily="18" charset="0"/>
              <a:cs typeface="Times-Roman"/>
            </a:endParaRPr>
          </a:p>
          <a:p>
            <a:pPr>
              <a:lnSpc>
                <a:spcPts val="800"/>
              </a:lnSpc>
            </a:pPr>
            <a:r>
              <a:rPr lang="en-US" sz="600" spc="5" dirty="0">
                <a:solidFill>
                  <a:srgbClr val="323232"/>
                </a:solidFill>
                <a:latin typeface="Arial"/>
                <a:ea typeface="Times New Roman" panose="02020603050405020304" pitchFamily="18" charset="0"/>
                <a:cs typeface="HurmeGeometricSans3-Regular" panose="020B0500020000000000" pitchFamily="34" charset="0"/>
              </a:rPr>
              <a:t>400 Robert Street North, St. Paul, MN 55101-2098</a:t>
            </a:r>
            <a:br>
              <a:rPr lang="en-US" sz="600" spc="5" dirty="0">
                <a:latin typeface="Arial" panose="020B0604020202020204" pitchFamily="34" charset="0"/>
                <a:ea typeface="Times New Roman" panose="02020603050405020304" pitchFamily="18" charset="0"/>
                <a:cs typeface="HurmeGeometricSans3-Regular" panose="020B0500020000000000" pitchFamily="34" charset="0"/>
              </a:rPr>
            </a:br>
            <a:r>
              <a:rPr lang="en-US" sz="600" spc="5" dirty="0">
                <a:solidFill>
                  <a:srgbClr val="323232"/>
                </a:solidFill>
                <a:latin typeface="Arial"/>
                <a:ea typeface="Times New Roman" panose="02020603050405020304" pitchFamily="18" charset="0"/>
                <a:cs typeface="HurmeGeometricSans3-Regular" panose="020B0500020000000000" pitchFamily="34" charset="0"/>
              </a:rPr>
              <a:t>©2019-2026 Securian Financial Group, Inc. All rights reserved.</a:t>
            </a:r>
            <a:endParaRPr lang="en-US" sz="600" spc="-10" dirty="0">
              <a:solidFill>
                <a:srgbClr val="323232"/>
              </a:solidFill>
              <a:latin typeface="Arial"/>
              <a:ea typeface="Times New Roman" panose="02020603050405020304" pitchFamily="18" charset="0"/>
              <a:cs typeface="HurmeGeometricSans3-Regular" panose="020B0500020000000000" pitchFamily="34" charset="0"/>
            </a:endParaRPr>
          </a:p>
          <a:p>
            <a:pPr fontAlgn="base"/>
            <a:r>
              <a:rPr lang="en-US" sz="600" spc="5" dirty="0">
                <a:solidFill>
                  <a:srgbClr val="323232"/>
                </a:solidFill>
                <a:latin typeface="Arial"/>
                <a:ea typeface="Times New Roman" panose="02020603050405020304" pitchFamily="18" charset="0"/>
                <a:cs typeface="HurmeGeometricSans3-Regular" panose="020B0500020000000000" pitchFamily="34" charset="0"/>
              </a:rPr>
              <a:t>F80607-6   DOFU 4-2026</a:t>
            </a:r>
            <a:br>
              <a:rPr lang="en-US" sz="600" spc="5" dirty="0">
                <a:latin typeface="Arial" panose="020B0604020202020204" pitchFamily="34" charset="0"/>
                <a:ea typeface="Times New Roman" panose="02020603050405020304" pitchFamily="18" charset="0"/>
                <a:cs typeface="HurmeGeometricSans3-Regular" panose="020B0500020000000000" pitchFamily="34" charset="0"/>
              </a:rPr>
            </a:br>
            <a:r>
              <a:rPr lang="en-US" sz="600" spc="5" dirty="0">
                <a:solidFill>
                  <a:srgbClr val="323232"/>
                </a:solidFill>
                <a:latin typeface="Arial"/>
              </a:rPr>
              <a:t>5364493</a:t>
            </a:r>
            <a:endParaRPr lang="en-US" dirty="0">
              <a:solidFill>
                <a:srgbClr val="212529"/>
              </a:solidFill>
              <a:latin typeface="-apple-system"/>
            </a:endParaRPr>
          </a:p>
          <a:p>
            <a:pPr>
              <a:lnSpc>
                <a:spcPts val="800"/>
              </a:lnSpc>
            </a:pPr>
            <a:r>
              <a:rPr lang="en-US" sz="600" spc="5" dirty="0">
                <a:solidFill>
                  <a:srgbClr val="323232"/>
                </a:solidFill>
                <a:latin typeface="Arial"/>
                <a:ea typeface="Times New Roman" panose="02020603050405020304" pitchFamily="18" charset="0"/>
                <a:cs typeface="HurmeGeometricSans3-Regular" panose="020B0500020000000000" pitchFamily="34" charset="0"/>
              </a:rPr>
              <a:t> </a:t>
            </a:r>
            <a:endParaRPr lang="en-US" sz="600" spc="-10" dirty="0">
              <a:solidFill>
                <a:srgbClr val="323232"/>
              </a:solidFill>
              <a:latin typeface="Arial"/>
              <a:ea typeface="Times New Roman" panose="02020603050405020304" pitchFamily="18" charset="0"/>
              <a:cs typeface="HurmeGeometricSans3-Regular" panose="020B0500020000000000" pitchFamily="34" charset="0"/>
            </a:endParaRPr>
          </a:p>
        </p:txBody>
      </p:sp>
      <p:sp>
        <p:nvSpPr>
          <p:cNvPr id="4" name="Text Placeholder 4"/>
          <p:cNvSpPr txBox="1">
            <a:spLocks/>
          </p:cNvSpPr>
          <p:nvPr/>
        </p:nvSpPr>
        <p:spPr>
          <a:xfrm>
            <a:off x="-1" y="3064476"/>
            <a:ext cx="8657304" cy="2464313"/>
          </a:xfrm>
          <a:prstGeom prst="rect">
            <a:avLst/>
          </a:prstGeom>
        </p:spPr>
        <p:txBody>
          <a:bodyPr vert="horz" lIns="0" tIns="0" rIns="0" bIns="457200" rtlCol="0" anchor="b" anchorCtr="0">
            <a:noAutofit/>
          </a:bodyPr>
          <a:lstStyle>
            <a:lvl1pPr marL="690563" marR="0" indent="0" algn="just" defTabSz="457200" rtl="0" eaLnBrk="1" fontAlgn="auto" latinLnBrk="0" hangingPunct="1">
              <a:lnSpc>
                <a:spcPts val="800"/>
              </a:lnSpc>
              <a:spcBef>
                <a:spcPts val="0"/>
              </a:spcBef>
              <a:spcAft>
                <a:spcPts val="215"/>
              </a:spcAft>
              <a:buClrTx/>
              <a:buSzTx/>
              <a:buFontTx/>
              <a:buNone/>
              <a:tabLst/>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0245"/>
            <a:r>
              <a:rPr lang="en-US" sz="800" dirty="0"/>
              <a:t>This information is a general discussion of the relevant federal tax laws provided to promote ideas that may benefit a taxpayer. It is not intended for, nor can it be used by any taxpayer for the purpose of avoiding federal tax penalties. Taxpayers should seek the advice of their own advisors regarding any tax and legal issues specific to their situation</a:t>
            </a:r>
            <a:r>
              <a:rPr lang="en-US" sz="800" dirty="0">
                <a:solidFill>
                  <a:schemeClr val="bg1">
                    <a:lumMod val="50000"/>
                  </a:schemeClr>
                </a:solidFill>
              </a:rPr>
              <a:t>.</a:t>
            </a:r>
            <a:endParaRPr lang="en-US" dirty="0">
              <a:solidFill>
                <a:schemeClr val="bg1">
                  <a:lumMod val="50000"/>
                </a:schemeClr>
              </a:solidFill>
            </a:endParaRPr>
          </a:p>
          <a:p>
            <a:endParaRPr lang="en-US" sz="800">
              <a:solidFill>
                <a:schemeClr val="bg1">
                  <a:lumMod val="50000"/>
                </a:schemeClr>
              </a:solidFill>
            </a:endParaRPr>
          </a:p>
          <a:p>
            <a:pPr marL="690245"/>
            <a:r>
              <a:rPr lang="en-US" sz="800" dirty="0"/>
              <a:t>This is a general communication for informational and educational purposes. The information is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 </a:t>
            </a:r>
            <a:endParaRPr lang="en-US" sz="800" dirty="0">
              <a:cs typeface="Arial"/>
            </a:endParaRPr>
          </a:p>
          <a:p>
            <a:endParaRPr lang="en-US" sz="800"/>
          </a:p>
          <a:p>
            <a:pPr marL="690245" algn="l">
              <a:lnSpc>
                <a:spcPts val="1000"/>
              </a:lnSpc>
              <a:defRPr/>
            </a:pPr>
            <a:r>
              <a:rPr lang="en-US" sz="800" dirty="0"/>
              <a:t>Insurance products are issued by Minnesota Life Insurance Company or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a:t>
            </a:r>
            <a:r>
              <a:rPr lang="en-US" sz="800" spc="-5" dirty="0">
                <a:solidFill>
                  <a:srgbClr val="595959"/>
                </a:solidFill>
              </a:rPr>
              <a:t> </a:t>
            </a:r>
            <a:r>
              <a:rPr lang="en-US" sz="800" dirty="0"/>
              <a:t>Securities and investment advisory services offered through Securian </a:t>
            </a:r>
            <a:r>
              <a:rPr lang="en-US" sz="800"/>
              <a:t>Financial Services, Inc., member FINRA, 400 Robert Street North, St. Paul, MN 55101-2098,</a:t>
            </a:r>
            <a:r>
              <a:rPr lang="en-US" sz="800" spc="-5" dirty="0">
                <a:solidFill>
                  <a:srgbClr val="595959"/>
                </a:solidFill>
                <a:ea typeface="Times New Roman" panose="02020603050405020304" pitchFamily="18" charset="0"/>
                <a:cs typeface="HurmeGeometricSans3-Regular" panose="020B0500020000000000" pitchFamily="34" charset="0"/>
              </a:rPr>
              <a:t>1-800-820-4205. </a:t>
            </a:r>
          </a:p>
          <a:p>
            <a:pPr algn="l">
              <a:lnSpc>
                <a:spcPts val="1000"/>
              </a:lnSpc>
              <a:defRPr/>
            </a:pPr>
            <a:endParaRPr lang="en-US" sz="800" spc="-5">
              <a:solidFill>
                <a:srgbClr val="595959"/>
              </a:solidFill>
              <a:ea typeface="Times New Roman" panose="02020603050405020304" pitchFamily="18" charset="0"/>
              <a:cs typeface="HurmeGeometricSans3-Regular" panose="020B0500020000000000" pitchFamily="34" charset="0"/>
            </a:endParaRPr>
          </a:p>
          <a:p>
            <a:pPr marL="690245" algn="l">
              <a:lnSpc>
                <a:spcPts val="1000"/>
              </a:lnSpc>
              <a:defRPr/>
            </a:pPr>
            <a:r>
              <a:rPr lang="en-US" sz="800"/>
              <a:t>Securian Financial is the marketing name for Securian Financial Group, Inc., and its subsidiaries. Minnesota Life Insurance Company and Securian Life Insurance Company are subsidiaries of Securian Financial Group, Inc</a:t>
            </a:r>
            <a:r>
              <a:rPr lang="en-US" sz="800" spc="-5">
                <a:solidFill>
                  <a:srgbClr val="595959"/>
                </a:solidFill>
                <a:ea typeface="Times New Roman" panose="02020603050405020304" pitchFamily="18" charset="0"/>
                <a:cs typeface="HurmeGeometricSans3-Regular" panose="020B0500020000000000" pitchFamily="34" charset="0"/>
              </a:rPr>
              <a:t>.</a:t>
            </a:r>
          </a:p>
        </p:txBody>
      </p:sp>
    </p:spTree>
    <p:extLst>
      <p:ext uri="{BB962C8B-B14F-4D97-AF65-F5344CB8AC3E}">
        <p14:creationId xmlns:p14="http://schemas.microsoft.com/office/powerpoint/2010/main" val="27708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Longevity plays a factor in retirement income planning</a:t>
            </a:r>
          </a:p>
        </p:txBody>
      </p:sp>
      <p:pic>
        <p:nvPicPr>
          <p:cNvPr id="5" name="Picture 4" descr="A chart with green and white text&#10;&#10;AI-generated content may be incorrect.">
            <a:extLst>
              <a:ext uri="{FF2B5EF4-FFF2-40B4-BE49-F238E27FC236}">
                <a16:creationId xmlns:a16="http://schemas.microsoft.com/office/drawing/2014/main" id="{D853B63B-49E4-0945-AD6F-29126CDC9D5A}"/>
              </a:ext>
            </a:extLst>
          </p:cNvPr>
          <p:cNvPicPr>
            <a:picLocks noChangeAspect="1"/>
          </p:cNvPicPr>
          <p:nvPr/>
        </p:nvPicPr>
        <p:blipFill>
          <a:blip r:embed="rId3"/>
          <a:stretch>
            <a:fillRect/>
          </a:stretch>
        </p:blipFill>
        <p:spPr>
          <a:xfrm>
            <a:off x="1595297" y="2545006"/>
            <a:ext cx="5953407" cy="3824034"/>
          </a:xfrm>
          <a:prstGeom prst="rect">
            <a:avLst/>
          </a:prstGeom>
        </p:spPr>
      </p:pic>
    </p:spTree>
    <p:extLst>
      <p:ext uri="{BB962C8B-B14F-4D97-AF65-F5344CB8AC3E}">
        <p14:creationId xmlns:p14="http://schemas.microsoft.com/office/powerpoint/2010/main" val="1491325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Working in retirement</a:t>
            </a:r>
            <a:br>
              <a:rPr lang="en-US"/>
            </a:br>
            <a:r>
              <a:rPr lang="en-US" sz="2400">
                <a:solidFill>
                  <a:srgbClr val="0070C0"/>
                </a:solidFill>
              </a:rPr>
              <a:t>Early retirement - earnings limit</a:t>
            </a:r>
          </a:p>
        </p:txBody>
      </p:sp>
      <p:sp>
        <p:nvSpPr>
          <p:cNvPr id="2" name="Rectangle 1">
            <a:extLst>
              <a:ext uri="{FF2B5EF4-FFF2-40B4-BE49-F238E27FC236}">
                <a16:creationId xmlns:a16="http://schemas.microsoft.com/office/drawing/2014/main" id="{D1B4EF76-3EA0-094F-B5D1-BF34D9B3F771}"/>
              </a:ext>
            </a:extLst>
          </p:cNvPr>
          <p:cNvSpPr/>
          <p:nvPr/>
        </p:nvSpPr>
        <p:spPr>
          <a:xfrm>
            <a:off x="819150" y="6226331"/>
            <a:ext cx="7848600" cy="279244"/>
          </a:xfrm>
          <a:prstGeom prst="rect">
            <a:avLst/>
          </a:prstGeom>
        </p:spPr>
        <p:txBody>
          <a:bodyPr wrap="square" lIns="0" tIns="0" rIns="0" bIns="0">
            <a:spAutoFit/>
          </a:bodyPr>
          <a:lstStyle/>
          <a:p>
            <a:pPr lvl="0" defTabSz="914400">
              <a:lnSpc>
                <a:spcPts val="2600"/>
              </a:lnSpc>
              <a:spcBef>
                <a:spcPts val="1000"/>
              </a:spcBef>
            </a:pPr>
            <a:r>
              <a:rPr lang="en-US" sz="800">
                <a:solidFill>
                  <a:srgbClr val="58595B"/>
                </a:solidFill>
              </a:rPr>
              <a:t>Source: ssa.gov, How Work Affects Your Benefits, Publication No. 05-10069, January 2026.</a:t>
            </a:r>
          </a:p>
        </p:txBody>
      </p:sp>
      <p:graphicFrame>
        <p:nvGraphicFramePr>
          <p:cNvPr id="3" name="Table 2">
            <a:extLst>
              <a:ext uri="{FF2B5EF4-FFF2-40B4-BE49-F238E27FC236}">
                <a16:creationId xmlns:a16="http://schemas.microsoft.com/office/drawing/2014/main" id="{40DE9654-88FD-4B9C-AF83-D7B622454162}"/>
              </a:ext>
            </a:extLst>
          </p:cNvPr>
          <p:cNvGraphicFramePr>
            <a:graphicFrameLocks noGrp="1"/>
          </p:cNvGraphicFramePr>
          <p:nvPr>
            <p:extLst>
              <p:ext uri="{D42A27DB-BD31-4B8C-83A1-F6EECF244321}">
                <p14:modId xmlns:p14="http://schemas.microsoft.com/office/powerpoint/2010/main" val="2783161751"/>
              </p:ext>
            </p:extLst>
          </p:nvPr>
        </p:nvGraphicFramePr>
        <p:xfrm>
          <a:off x="476250" y="2362200"/>
          <a:ext cx="8170101" cy="3923631"/>
        </p:xfrm>
        <a:graphic>
          <a:graphicData uri="http://schemas.openxmlformats.org/drawingml/2006/table">
            <a:tbl>
              <a:tblPr firstRow="1" bandRow="1">
                <a:tableStyleId>{5C22544A-7EE6-4342-B048-85BDC9FD1C3A}</a:tableStyleId>
              </a:tblPr>
              <a:tblGrid>
                <a:gridCol w="2943615">
                  <a:extLst>
                    <a:ext uri="{9D8B030D-6E8A-4147-A177-3AD203B41FA5}">
                      <a16:colId xmlns:a16="http://schemas.microsoft.com/office/drawing/2014/main" val="2351386129"/>
                    </a:ext>
                  </a:extLst>
                </a:gridCol>
                <a:gridCol w="2503119">
                  <a:extLst>
                    <a:ext uri="{9D8B030D-6E8A-4147-A177-3AD203B41FA5}">
                      <a16:colId xmlns:a16="http://schemas.microsoft.com/office/drawing/2014/main" val="3230593384"/>
                    </a:ext>
                  </a:extLst>
                </a:gridCol>
                <a:gridCol w="2723367">
                  <a:extLst>
                    <a:ext uri="{9D8B030D-6E8A-4147-A177-3AD203B41FA5}">
                      <a16:colId xmlns:a16="http://schemas.microsoft.com/office/drawing/2014/main" val="1892726679"/>
                    </a:ext>
                  </a:extLst>
                </a:gridCol>
              </a:tblGrid>
              <a:tr h="789717">
                <a:tc>
                  <a:txBody>
                    <a:bodyPr/>
                    <a:lstStyle/>
                    <a:p>
                      <a:pPr algn="ctr"/>
                      <a:endParaRPr lang="en-US"/>
                    </a:p>
                  </a:txBody>
                  <a:tcPr/>
                </a:tc>
                <a:tc>
                  <a:txBody>
                    <a:bodyPr/>
                    <a:lstStyle/>
                    <a:p>
                      <a:pPr algn="ctr"/>
                      <a:r>
                        <a:rPr lang="en-US"/>
                        <a:t>2025</a:t>
                      </a:r>
                    </a:p>
                  </a:txBody>
                  <a:tcPr/>
                </a:tc>
                <a:tc>
                  <a:txBody>
                    <a:bodyPr/>
                    <a:lstStyle/>
                    <a:p>
                      <a:pPr algn="ctr"/>
                      <a:r>
                        <a:rPr lang="en-US"/>
                        <a:t>2026</a:t>
                      </a:r>
                    </a:p>
                  </a:txBody>
                  <a:tcPr/>
                </a:tc>
                <a:extLst>
                  <a:ext uri="{0D108BD9-81ED-4DB2-BD59-A6C34878D82A}">
                    <a16:rowId xmlns:a16="http://schemas.microsoft.com/office/drawing/2014/main" val="3813901995"/>
                  </a:ext>
                </a:extLst>
              </a:tr>
              <a:tr h="789717">
                <a:tc>
                  <a:txBody>
                    <a:bodyPr/>
                    <a:lstStyle/>
                    <a:p>
                      <a:pPr algn="l"/>
                      <a:r>
                        <a:rPr lang="en-US" sz="1400"/>
                        <a:t>Social Security taxable wage base</a:t>
                      </a:r>
                    </a:p>
                  </a:txBody>
                  <a:tcPr/>
                </a:tc>
                <a:tc>
                  <a:txBody>
                    <a:bodyPr/>
                    <a:lstStyle/>
                    <a:p>
                      <a:pPr algn="ctr"/>
                      <a:r>
                        <a:rPr lang="en-US"/>
                        <a:t>$176,100</a:t>
                      </a:r>
                    </a:p>
                  </a:txBody>
                  <a:tcPr/>
                </a:tc>
                <a:tc>
                  <a:txBody>
                    <a:bodyPr/>
                    <a:lstStyle/>
                    <a:p>
                      <a:pPr algn="ctr"/>
                      <a:r>
                        <a:rPr lang="en-US"/>
                        <a:t>$184,500</a:t>
                      </a:r>
                    </a:p>
                  </a:txBody>
                  <a:tcPr/>
                </a:tc>
                <a:extLst>
                  <a:ext uri="{0D108BD9-81ED-4DB2-BD59-A6C34878D82A}">
                    <a16:rowId xmlns:a16="http://schemas.microsoft.com/office/drawing/2014/main" val="1705252563"/>
                  </a:ext>
                </a:extLst>
              </a:tr>
              <a:tr h="948093">
                <a:tc>
                  <a:txBody>
                    <a:bodyPr/>
                    <a:lstStyle/>
                    <a:p>
                      <a:pPr algn="l"/>
                      <a:r>
                        <a:rPr lang="en-US" sz="1400"/>
                        <a:t>Maximum earnings for individuals under Full Retirement Age before benefit is reduced. </a:t>
                      </a:r>
                    </a:p>
                  </a:txBody>
                  <a:tcPr/>
                </a:tc>
                <a:tc>
                  <a:txBody>
                    <a:bodyPr/>
                    <a:lstStyle/>
                    <a:p>
                      <a:pPr algn="ctr"/>
                      <a:r>
                        <a:rPr lang="en-US"/>
                        <a:t>$24,480/year</a:t>
                      </a:r>
                    </a:p>
                    <a:p>
                      <a:pPr algn="ctr"/>
                      <a:endParaRPr lang="en-US"/>
                    </a:p>
                    <a:p>
                      <a:pPr algn="ctr"/>
                      <a:r>
                        <a:rPr lang="en-US" sz="1400"/>
                        <a:t>$1 is withheld from benefits for every $2 over the limit</a:t>
                      </a:r>
                    </a:p>
                  </a:txBody>
                  <a:tcPr/>
                </a:tc>
                <a:tc>
                  <a:txBody>
                    <a:bodyPr/>
                    <a:lstStyle/>
                    <a:p>
                      <a:pPr algn="ctr"/>
                      <a:r>
                        <a:rPr lang="en-US"/>
                        <a:t>$65,160/year</a:t>
                      </a:r>
                    </a:p>
                    <a:p>
                      <a:pPr algn="ctr"/>
                      <a:endParaRPr lang="en-US"/>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 is withheld from benefits, for every $3 over the limit, until the month FRA is reached</a:t>
                      </a:r>
                    </a:p>
                    <a:p>
                      <a:pPr algn="ctr"/>
                      <a:endParaRPr lang="en-US"/>
                    </a:p>
                  </a:txBody>
                  <a:tcPr/>
                </a:tc>
                <a:extLst>
                  <a:ext uri="{0D108BD9-81ED-4DB2-BD59-A6C34878D82A}">
                    <a16:rowId xmlns:a16="http://schemas.microsoft.com/office/drawing/2014/main" val="3264919635"/>
                  </a:ext>
                </a:extLst>
              </a:tr>
              <a:tr h="789717">
                <a:tc>
                  <a:txBody>
                    <a:bodyPr/>
                    <a:lstStyle/>
                    <a:p>
                      <a:pPr algn="l"/>
                      <a:r>
                        <a:rPr lang="en-US" sz="1400"/>
                        <a:t>Maximum Social Security benefit for a worker retiring at Full Retirement Age</a:t>
                      </a:r>
                    </a:p>
                  </a:txBody>
                  <a:tcPr/>
                </a:tc>
                <a:tc>
                  <a:txBody>
                    <a:bodyPr/>
                    <a:lstStyle/>
                    <a:p>
                      <a:pPr algn="ctr"/>
                      <a:r>
                        <a:rPr lang="en-US"/>
                        <a:t>$4,018</a:t>
                      </a:r>
                    </a:p>
                  </a:txBody>
                  <a:tcPr/>
                </a:tc>
                <a:tc>
                  <a:txBody>
                    <a:bodyPr/>
                    <a:lstStyle/>
                    <a:p>
                      <a:pPr algn="ctr"/>
                      <a:r>
                        <a:rPr lang="en-US"/>
                        <a:t>$4,152</a:t>
                      </a:r>
                    </a:p>
                  </a:txBody>
                  <a:tcPr/>
                </a:tc>
                <a:extLst>
                  <a:ext uri="{0D108BD9-81ED-4DB2-BD59-A6C34878D82A}">
                    <a16:rowId xmlns:a16="http://schemas.microsoft.com/office/drawing/2014/main" val="4243229717"/>
                  </a:ext>
                </a:extLst>
              </a:tr>
            </a:tbl>
          </a:graphicData>
        </a:graphic>
      </p:graphicFrame>
      <p:sp>
        <p:nvSpPr>
          <p:cNvPr id="6" name="Content Placeholder 5">
            <a:extLst>
              <a:ext uri="{FF2B5EF4-FFF2-40B4-BE49-F238E27FC236}">
                <a16:creationId xmlns:a16="http://schemas.microsoft.com/office/drawing/2014/main" id="{2E6C3EFF-1CCC-44B8-E166-291A304E12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401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Common household sources of retirement income</a:t>
            </a:r>
          </a:p>
        </p:txBody>
      </p:sp>
      <p:sp>
        <p:nvSpPr>
          <p:cNvPr id="11" name="Content Placeholder 10"/>
          <p:cNvSpPr>
            <a:spLocks noGrp="1"/>
          </p:cNvSpPr>
          <p:nvPr>
            <p:ph idx="1"/>
          </p:nvPr>
        </p:nvSpPr>
        <p:spPr/>
        <p:txBody>
          <a:bodyPr/>
          <a:lstStyle/>
          <a:p>
            <a:endParaRPr lang="en-US"/>
          </a:p>
          <a:p>
            <a:endParaRPr lang="en-US"/>
          </a:p>
        </p:txBody>
      </p:sp>
      <p:sp>
        <p:nvSpPr>
          <p:cNvPr id="5" name="TextBox 4">
            <a:extLst>
              <a:ext uri="{FF2B5EF4-FFF2-40B4-BE49-F238E27FC236}">
                <a16:creationId xmlns:a16="http://schemas.microsoft.com/office/drawing/2014/main" id="{EE2D656F-3903-AA99-B4C1-0142C6CA1FC5}"/>
              </a:ext>
            </a:extLst>
          </p:cNvPr>
          <p:cNvSpPr txBox="1"/>
          <p:nvPr/>
        </p:nvSpPr>
        <p:spPr>
          <a:xfrm>
            <a:off x="511370" y="6292459"/>
            <a:ext cx="789590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Arial"/>
              </a:rPr>
              <a:t>Source: LIMRA 2025 Retirement Investor Behaviors, Attitu</a:t>
            </a:r>
            <a:r>
              <a:rPr lang="en-US" sz="1000" dirty="0">
                <a:cs typeface="Arial"/>
              </a:rPr>
              <a:t>des and Financial Situations</a:t>
            </a:r>
          </a:p>
        </p:txBody>
      </p:sp>
      <p:graphicFrame>
        <p:nvGraphicFramePr>
          <p:cNvPr id="6" name="Table 5">
            <a:extLst>
              <a:ext uri="{FF2B5EF4-FFF2-40B4-BE49-F238E27FC236}">
                <a16:creationId xmlns:a16="http://schemas.microsoft.com/office/drawing/2014/main" id="{D9F7ABFA-7E6C-484B-A7C6-2ACDE642199A}"/>
              </a:ext>
            </a:extLst>
          </p:cNvPr>
          <p:cNvGraphicFramePr>
            <a:graphicFrameLocks noGrp="1"/>
          </p:cNvGraphicFramePr>
          <p:nvPr>
            <p:extLst>
              <p:ext uri="{D42A27DB-BD31-4B8C-83A1-F6EECF244321}">
                <p14:modId xmlns:p14="http://schemas.microsoft.com/office/powerpoint/2010/main" val="77741948"/>
              </p:ext>
            </p:extLst>
          </p:nvPr>
        </p:nvGraphicFramePr>
        <p:xfrm>
          <a:off x="1747911" y="2489630"/>
          <a:ext cx="5120639" cy="2865120"/>
        </p:xfrm>
        <a:graphic>
          <a:graphicData uri="http://schemas.openxmlformats.org/drawingml/2006/table">
            <a:tbl>
              <a:tblPr firstRow="1" bandRow="1">
                <a:tableStyleId>{5C22544A-7EE6-4342-B048-85BDC9FD1C3A}</a:tableStyleId>
              </a:tblPr>
              <a:tblGrid>
                <a:gridCol w="4332302">
                  <a:extLst>
                    <a:ext uri="{9D8B030D-6E8A-4147-A177-3AD203B41FA5}">
                      <a16:colId xmlns:a16="http://schemas.microsoft.com/office/drawing/2014/main" val="2710378326"/>
                    </a:ext>
                  </a:extLst>
                </a:gridCol>
                <a:gridCol w="788337">
                  <a:extLst>
                    <a:ext uri="{9D8B030D-6E8A-4147-A177-3AD203B41FA5}">
                      <a16:colId xmlns:a16="http://schemas.microsoft.com/office/drawing/2014/main" val="2636107035"/>
                    </a:ext>
                  </a:extLst>
                </a:gridCol>
              </a:tblGrid>
              <a:tr h="370840">
                <a:tc>
                  <a:txBody>
                    <a:bodyPr/>
                    <a:lstStyle/>
                    <a:p>
                      <a:r>
                        <a:rPr lang="en-US"/>
                        <a:t>Social Security</a:t>
                      </a:r>
                    </a:p>
                  </a:txBody>
                  <a:tcPr/>
                </a:tc>
                <a:tc>
                  <a:txBody>
                    <a:bodyPr/>
                    <a:lstStyle/>
                    <a:p>
                      <a:r>
                        <a:rPr lang="en-US"/>
                        <a:t>86%</a:t>
                      </a:r>
                      <a:endParaRPr lang="en-US" dirty="0"/>
                    </a:p>
                  </a:txBody>
                  <a:tcPr/>
                </a:tc>
                <a:extLst>
                  <a:ext uri="{0D108BD9-81ED-4DB2-BD59-A6C34878D82A}">
                    <a16:rowId xmlns:a16="http://schemas.microsoft.com/office/drawing/2014/main" val="160698355"/>
                  </a:ext>
                </a:extLst>
              </a:tr>
              <a:tr h="370840">
                <a:tc>
                  <a:txBody>
                    <a:bodyPr/>
                    <a:lstStyle/>
                    <a:p>
                      <a:r>
                        <a:rPr lang="en-US"/>
                        <a:t>Personal Savings</a:t>
                      </a:r>
                    </a:p>
                  </a:txBody>
                  <a:tcPr/>
                </a:tc>
                <a:tc>
                  <a:txBody>
                    <a:bodyPr/>
                    <a:lstStyle/>
                    <a:p>
                      <a:r>
                        <a:rPr lang="en-US"/>
                        <a:t>58%</a:t>
                      </a:r>
                    </a:p>
                  </a:txBody>
                  <a:tcPr/>
                </a:tc>
                <a:extLst>
                  <a:ext uri="{0D108BD9-81ED-4DB2-BD59-A6C34878D82A}">
                    <a16:rowId xmlns:a16="http://schemas.microsoft.com/office/drawing/2014/main" val="330139584"/>
                  </a:ext>
                </a:extLst>
              </a:tr>
              <a:tr h="370840">
                <a:tc>
                  <a:txBody>
                    <a:bodyPr/>
                    <a:lstStyle/>
                    <a:p>
                      <a:r>
                        <a:rPr lang="en-US"/>
                        <a:t>Traditional Pension</a:t>
                      </a:r>
                    </a:p>
                  </a:txBody>
                  <a:tcPr/>
                </a:tc>
                <a:tc>
                  <a:txBody>
                    <a:bodyPr/>
                    <a:lstStyle/>
                    <a:p>
                      <a:r>
                        <a:rPr lang="en-US"/>
                        <a:t>56%</a:t>
                      </a:r>
                    </a:p>
                  </a:txBody>
                  <a:tcPr/>
                </a:tc>
                <a:extLst>
                  <a:ext uri="{0D108BD9-81ED-4DB2-BD59-A6C34878D82A}">
                    <a16:rowId xmlns:a16="http://schemas.microsoft.com/office/drawing/2014/main" val="3038804590"/>
                  </a:ext>
                </a:extLst>
              </a:tr>
              <a:tr h="370840">
                <a:tc>
                  <a:txBody>
                    <a:bodyPr/>
                    <a:lstStyle/>
                    <a:p>
                      <a:r>
                        <a:rPr lang="en-US"/>
                        <a:t>Traditional IRA</a:t>
                      </a:r>
                    </a:p>
                  </a:txBody>
                  <a:tcPr/>
                </a:tc>
                <a:tc>
                  <a:txBody>
                    <a:bodyPr/>
                    <a:lstStyle/>
                    <a:p>
                      <a:r>
                        <a:rPr lang="en-US"/>
                        <a:t>48%</a:t>
                      </a:r>
                    </a:p>
                  </a:txBody>
                  <a:tcPr/>
                </a:tc>
                <a:extLst>
                  <a:ext uri="{0D108BD9-81ED-4DB2-BD59-A6C34878D82A}">
                    <a16:rowId xmlns:a16="http://schemas.microsoft.com/office/drawing/2014/main" val="2490152293"/>
                  </a:ext>
                </a:extLst>
              </a:tr>
              <a:tr h="370840">
                <a:tc>
                  <a:txBody>
                    <a:bodyPr/>
                    <a:lstStyle/>
                    <a:p>
                      <a:r>
                        <a:rPr lang="en-US" dirty="0"/>
                        <a:t>Defined Contribution </a:t>
                      </a:r>
                      <a:r>
                        <a:rPr lang="en-US"/>
                        <a:t>Plan such as 401(k)</a:t>
                      </a:r>
                    </a:p>
                  </a:txBody>
                  <a:tcPr/>
                </a:tc>
                <a:tc>
                  <a:txBody>
                    <a:bodyPr/>
                    <a:lstStyle/>
                    <a:p>
                      <a:r>
                        <a:rPr lang="en-US"/>
                        <a:t>26%</a:t>
                      </a:r>
                    </a:p>
                  </a:txBody>
                  <a:tcPr/>
                </a:tc>
                <a:extLst>
                  <a:ext uri="{0D108BD9-81ED-4DB2-BD59-A6C34878D82A}">
                    <a16:rowId xmlns:a16="http://schemas.microsoft.com/office/drawing/2014/main" val="4210320956"/>
                  </a:ext>
                </a:extLst>
              </a:tr>
              <a:tr h="370840">
                <a:tc>
                  <a:txBody>
                    <a:bodyPr/>
                    <a:lstStyle/>
                    <a:p>
                      <a:r>
                        <a:rPr lang="en-US"/>
                        <a:t>Annuities</a:t>
                      </a:r>
                    </a:p>
                  </a:txBody>
                  <a:tcPr/>
                </a:tc>
                <a:tc>
                  <a:txBody>
                    <a:bodyPr/>
                    <a:lstStyle/>
                    <a:p>
                      <a:r>
                        <a:rPr lang="en-US"/>
                        <a:t>23%</a:t>
                      </a:r>
                    </a:p>
                  </a:txBody>
                  <a:tcPr/>
                </a:tc>
                <a:extLst>
                  <a:ext uri="{0D108BD9-81ED-4DB2-BD59-A6C34878D82A}">
                    <a16:rowId xmlns:a16="http://schemas.microsoft.com/office/drawing/2014/main" val="633492693"/>
                  </a:ext>
                </a:extLst>
              </a:tr>
              <a:tr h="370840">
                <a:tc>
                  <a:txBody>
                    <a:bodyPr/>
                    <a:lstStyle/>
                    <a:p>
                      <a:r>
                        <a:rPr lang="en-US"/>
                        <a:t>Roth IRA</a:t>
                      </a:r>
                    </a:p>
                  </a:txBody>
                  <a:tcPr/>
                </a:tc>
                <a:tc>
                  <a:txBody>
                    <a:bodyPr/>
                    <a:lstStyle/>
                    <a:p>
                      <a:r>
                        <a:rPr lang="en-US"/>
                        <a:t>17%</a:t>
                      </a:r>
                    </a:p>
                  </a:txBody>
                  <a:tcPr/>
                </a:tc>
                <a:extLst>
                  <a:ext uri="{0D108BD9-81ED-4DB2-BD59-A6C34878D82A}">
                    <a16:rowId xmlns:a16="http://schemas.microsoft.com/office/drawing/2014/main" val="2160898621"/>
                  </a:ext>
                </a:extLst>
              </a:tr>
            </a:tbl>
          </a:graphicData>
        </a:graphic>
      </p:graphicFrame>
      <p:sp>
        <p:nvSpPr>
          <p:cNvPr id="12" name="TextBox 11">
            <a:extLst>
              <a:ext uri="{FF2B5EF4-FFF2-40B4-BE49-F238E27FC236}">
                <a16:creationId xmlns:a16="http://schemas.microsoft.com/office/drawing/2014/main" id="{B35AB958-3A4F-9D27-D99D-06BB6D7C27D3}"/>
              </a:ext>
            </a:extLst>
          </p:cNvPr>
          <p:cNvSpPr txBox="1"/>
          <p:nvPr/>
        </p:nvSpPr>
        <p:spPr>
          <a:xfrm>
            <a:off x="1095121" y="5360181"/>
            <a:ext cx="69519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cs typeface="Arial"/>
              </a:rPr>
              <a:t>Based on 2,692 retirees. Multiple responses allowed. "Personal savings" refers to savings </a:t>
            </a:r>
            <a:r>
              <a:rPr lang="en-US" sz="800">
                <a:cs typeface="Arial"/>
              </a:rPr>
              <a:t>held outside of workplace or individual qualified plans.</a:t>
            </a:r>
            <a:r>
              <a:rPr lang="en-US" dirty="0">
                <a:cs typeface="Arial"/>
              </a:rPr>
              <a:t> </a:t>
            </a:r>
          </a:p>
        </p:txBody>
      </p:sp>
    </p:spTree>
    <p:extLst>
      <p:ext uri="{BB962C8B-B14F-4D97-AF65-F5344CB8AC3E}">
        <p14:creationId xmlns:p14="http://schemas.microsoft.com/office/powerpoint/2010/main" val="271248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9BB26B-A0F4-8D45-B101-4A177EB04D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3169381" y="375209"/>
            <a:ext cx="5131026" cy="4757563"/>
          </a:xfrm>
        </p:spPr>
        <p:txBody>
          <a:bodyPr/>
          <a:lstStyle/>
          <a:p>
            <a:r>
              <a:rPr lang="en-US" sz="4800"/>
              <a:t>An intro to</a:t>
            </a:r>
            <a:br>
              <a:rPr lang="en-US" sz="4800"/>
            </a:br>
            <a:r>
              <a:rPr lang="en-US" sz="4800"/>
              <a:t>Social Security</a:t>
            </a:r>
          </a:p>
        </p:txBody>
      </p:sp>
    </p:spTree>
    <p:extLst>
      <p:ext uri="{BB962C8B-B14F-4D97-AF65-F5344CB8AC3E}">
        <p14:creationId xmlns:p14="http://schemas.microsoft.com/office/powerpoint/2010/main" val="287083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600" y="2362199"/>
            <a:ext cx="8672804" cy="4231105"/>
            <a:chOff x="228600" y="2128603"/>
            <a:chExt cx="6542670" cy="4464702"/>
          </a:xfrm>
        </p:grpSpPr>
        <p:sp>
          <p:nvSpPr>
            <p:cNvPr id="5" name="Rectangle 4"/>
            <p:cNvSpPr/>
            <p:nvPr/>
          </p:nvSpPr>
          <p:spPr bwMode="auto">
            <a:xfrm>
              <a:off x="4564526" y="2128603"/>
              <a:ext cx="2206744" cy="4464702"/>
            </a:xfrm>
            <a:prstGeom prst="rect">
              <a:avLst/>
            </a:prstGeom>
            <a:solidFill>
              <a:srgbClr val="0C7B4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latin typeface="Times" pitchFamily="-110" charset="0"/>
              </a:endParaRPr>
            </a:p>
          </p:txBody>
        </p:sp>
        <p:sp>
          <p:nvSpPr>
            <p:cNvPr id="6" name="Rectangle 5"/>
            <p:cNvSpPr/>
            <p:nvPr/>
          </p:nvSpPr>
          <p:spPr bwMode="auto">
            <a:xfrm>
              <a:off x="2404037" y="2128603"/>
              <a:ext cx="2206744" cy="4464702"/>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latin typeface="Times" pitchFamily="-110" charset="0"/>
              </a:endParaRPr>
            </a:p>
          </p:txBody>
        </p:sp>
        <p:sp>
          <p:nvSpPr>
            <p:cNvPr id="7" name="Rectangle 6"/>
            <p:cNvSpPr/>
            <p:nvPr/>
          </p:nvSpPr>
          <p:spPr bwMode="auto">
            <a:xfrm>
              <a:off x="228600" y="2128603"/>
              <a:ext cx="2175437" cy="4464702"/>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a:solidFill>
                  <a:srgbClr val="CEDC1E"/>
                </a:solidFill>
                <a:latin typeface="Times" pitchFamily="-110" charset="0"/>
              </a:endParaRPr>
            </a:p>
          </p:txBody>
        </p:sp>
      </p:grpSp>
      <p:sp>
        <p:nvSpPr>
          <p:cNvPr id="10" name="Title 9"/>
          <p:cNvSpPr>
            <a:spLocks noGrp="1"/>
          </p:cNvSpPr>
          <p:nvPr>
            <p:ph type="title"/>
          </p:nvPr>
        </p:nvSpPr>
        <p:spPr/>
        <p:txBody>
          <a:bodyPr/>
          <a:lstStyle/>
          <a:p>
            <a:r>
              <a:rPr lang="en-US"/>
              <a:t>Social Security beginnings</a:t>
            </a:r>
          </a:p>
        </p:txBody>
      </p:sp>
      <p:sp>
        <p:nvSpPr>
          <p:cNvPr id="8" name="Subtitle 6"/>
          <p:cNvSpPr txBox="1">
            <a:spLocks/>
          </p:cNvSpPr>
          <p:nvPr/>
        </p:nvSpPr>
        <p:spPr>
          <a:xfrm>
            <a:off x="689423" y="2611277"/>
            <a:ext cx="2189618" cy="3826845"/>
          </a:xfrm>
          <a:prstGeom prst="rect">
            <a:avLst/>
          </a:prstGeom>
        </p:spPr>
        <p:txBody>
          <a:bodyPr lIns="0" tIns="0" rIns="0" bIns="0"/>
          <a:lstStyle/>
          <a:p>
            <a:pPr defTabSz="1219170" fontAlgn="auto">
              <a:lnSpc>
                <a:spcPts val="3000"/>
              </a:lnSpc>
              <a:spcBef>
                <a:spcPct val="20000"/>
              </a:spcBef>
              <a:spcAft>
                <a:spcPts val="0"/>
              </a:spcAft>
              <a:defRPr/>
            </a:pPr>
            <a:r>
              <a:rPr lang="en-US" sz="3000" b="1">
                <a:solidFill>
                  <a:schemeClr val="bg1"/>
                </a:solidFill>
                <a:latin typeface="+mj-lt"/>
                <a:ea typeface="+mn-ea"/>
                <a:cs typeface="Arial" pitchFamily="34" charset="0"/>
              </a:rPr>
              <a:t>Created in 1935</a:t>
            </a:r>
          </a:p>
        </p:txBody>
      </p:sp>
      <p:sp>
        <p:nvSpPr>
          <p:cNvPr id="9" name="Subtitle 6"/>
          <p:cNvSpPr txBox="1">
            <a:spLocks/>
          </p:cNvSpPr>
          <p:nvPr/>
        </p:nvSpPr>
        <p:spPr>
          <a:xfrm>
            <a:off x="3434982" y="2611278"/>
            <a:ext cx="2307951" cy="3668224"/>
          </a:xfrm>
          <a:prstGeom prst="rect">
            <a:avLst/>
          </a:prstGeom>
        </p:spPr>
        <p:txBody>
          <a:bodyPr lIns="0" tIns="0" rIns="0" bIns="0"/>
          <a:lstStyle/>
          <a:p>
            <a:pPr defTabSz="1219170" fontAlgn="auto">
              <a:lnSpc>
                <a:spcPts val="3000"/>
              </a:lnSpc>
              <a:spcBef>
                <a:spcPct val="20000"/>
              </a:spcBef>
              <a:spcAft>
                <a:spcPts val="0"/>
              </a:spcAft>
              <a:defRPr/>
            </a:pPr>
            <a:r>
              <a:rPr lang="en-US" sz="3000" b="1">
                <a:solidFill>
                  <a:schemeClr val="bg1"/>
                </a:solidFill>
                <a:cs typeface="Arial" pitchFamily="34" charset="0"/>
              </a:rPr>
              <a:t>During the Great Depression</a:t>
            </a:r>
          </a:p>
        </p:txBody>
      </p:sp>
      <p:sp>
        <p:nvSpPr>
          <p:cNvPr id="12" name="Subtitle 6"/>
          <p:cNvSpPr txBox="1">
            <a:spLocks/>
          </p:cNvSpPr>
          <p:nvPr/>
        </p:nvSpPr>
        <p:spPr>
          <a:xfrm>
            <a:off x="6425502" y="2611277"/>
            <a:ext cx="2242637" cy="3826845"/>
          </a:xfrm>
          <a:prstGeom prst="rect">
            <a:avLst/>
          </a:prstGeom>
        </p:spPr>
        <p:txBody>
          <a:bodyPr lIns="0" tIns="0" rIns="0" bIns="0"/>
          <a:lstStyle/>
          <a:p>
            <a:pPr defTabSz="1219170" fontAlgn="auto">
              <a:lnSpc>
                <a:spcPts val="3000"/>
              </a:lnSpc>
              <a:spcBef>
                <a:spcPct val="20000"/>
              </a:spcBef>
              <a:spcAft>
                <a:spcPts val="0"/>
              </a:spcAft>
              <a:defRPr/>
            </a:pPr>
            <a:r>
              <a:rPr lang="en-US" sz="3000" b="1">
                <a:solidFill>
                  <a:schemeClr val="bg1"/>
                </a:solidFill>
                <a:cs typeface="Arial" pitchFamily="34" charset="0"/>
              </a:rPr>
              <a:t>American retirement safety net</a:t>
            </a:r>
          </a:p>
        </p:txBody>
      </p:sp>
    </p:spTree>
    <p:extLst>
      <p:ext uri="{BB962C8B-B14F-4D97-AF65-F5344CB8AC3E}">
        <p14:creationId xmlns:p14="http://schemas.microsoft.com/office/powerpoint/2010/main" val="216090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Social Security today</a:t>
            </a:r>
          </a:p>
        </p:txBody>
      </p:sp>
      <p:sp>
        <p:nvSpPr>
          <p:cNvPr id="11" name="Content Placeholder 10"/>
          <p:cNvSpPr>
            <a:spLocks noGrp="1"/>
          </p:cNvSpPr>
          <p:nvPr>
            <p:ph idx="1"/>
          </p:nvPr>
        </p:nvSpPr>
        <p:spPr>
          <a:xfrm>
            <a:off x="685800" y="2362200"/>
            <a:ext cx="7124700" cy="4104132"/>
          </a:xfrm>
        </p:spPr>
        <p:txBody>
          <a:bodyPr/>
          <a:lstStyle/>
          <a:p>
            <a:pPr lvl="0"/>
            <a:r>
              <a:rPr lang="en-US"/>
              <a:t>72.9 million people received benefits from programs administered by the Social Security Administration (SSA) in 2024</a:t>
            </a:r>
          </a:p>
          <a:p>
            <a:pPr lvl="0"/>
            <a:r>
              <a:rPr lang="en-US"/>
              <a:t>6.0 million people were newly awarded Social Security benefits in 2024</a:t>
            </a:r>
          </a:p>
          <a:p>
            <a:pPr lvl="0"/>
            <a:r>
              <a:rPr lang="en-US"/>
              <a:t>55% of adult Social Security beneficiaries in 2024 were women</a:t>
            </a:r>
          </a:p>
          <a:p>
            <a:pPr lvl="0"/>
            <a:r>
              <a:rPr lang="en-US"/>
              <a:t>56 was the average age of disabled-worker beneficiaries in 2024</a:t>
            </a:r>
          </a:p>
          <a:p>
            <a:pPr marL="0" indent="0">
              <a:buNone/>
            </a:pPr>
            <a:r>
              <a:rPr lang="en-US" sz="1000"/>
              <a:t>SSA Fast Facts &amp; Figures about Social Security (September 2025)</a:t>
            </a:r>
          </a:p>
          <a:p>
            <a:endParaRPr lang="en-US"/>
          </a:p>
          <a:p>
            <a:endParaRPr lang="en-US"/>
          </a:p>
        </p:txBody>
      </p:sp>
    </p:spTree>
    <p:extLst>
      <p:ext uri="{BB962C8B-B14F-4D97-AF65-F5344CB8AC3E}">
        <p14:creationId xmlns:p14="http://schemas.microsoft.com/office/powerpoint/2010/main" val="469887474"/>
      </p:ext>
    </p:extLst>
  </p:cSld>
  <p:clrMapOvr>
    <a:masterClrMapping/>
  </p:clrMapOvr>
</p:sld>
</file>

<file path=ppt/theme/theme1.xml><?xml version="1.0" encoding="utf-8"?>
<a:theme xmlns:a="http://schemas.openxmlformats.org/drawingml/2006/main" name="Office Theme">
  <a:themeElements>
    <a:clrScheme name="Securian 2019">
      <a:dk1>
        <a:srgbClr val="58595B"/>
      </a:dk1>
      <a:lt1>
        <a:srgbClr val="FFFFFF"/>
      </a:lt1>
      <a:dk2>
        <a:srgbClr val="000000"/>
      </a:dk2>
      <a:lt2>
        <a:srgbClr val="FFFFFF"/>
      </a:lt2>
      <a:accent1>
        <a:srgbClr val="0AA147"/>
      </a:accent1>
      <a:accent2>
        <a:srgbClr val="95C93C"/>
      </a:accent2>
      <a:accent3>
        <a:srgbClr val="006DAF"/>
      </a:accent3>
      <a:accent4>
        <a:srgbClr val="56C3EA"/>
      </a:accent4>
      <a:accent5>
        <a:srgbClr val="284684"/>
      </a:accent5>
      <a:accent6>
        <a:srgbClr val="92949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F60590-67E6-44B5-8ADD-91E02ED4DE86}" vid="{AD9DDA66-AA7C-4B6B-BFA5-FCDB86901800}"/>
    </a:ext>
  </a:extLst>
</a:theme>
</file>

<file path=ppt/theme/theme2.xml><?xml version="1.0" encoding="utf-8"?>
<a:theme xmlns:a="http://schemas.openxmlformats.org/drawingml/2006/main" name="1_Office Theme">
  <a:themeElements>
    <a:clrScheme name="Securian 2018">
      <a:dk1>
        <a:srgbClr val="636466"/>
      </a:dk1>
      <a:lt1>
        <a:srgbClr val="FFFFFF"/>
      </a:lt1>
      <a:dk2>
        <a:srgbClr val="000000"/>
      </a:dk2>
      <a:lt2>
        <a:srgbClr val="95C93C"/>
      </a:lt2>
      <a:accent1>
        <a:srgbClr val="0AA147"/>
      </a:accent1>
      <a:accent2>
        <a:srgbClr val="929397"/>
      </a:accent2>
      <a:accent3>
        <a:srgbClr val="006DAF"/>
      </a:accent3>
      <a:accent4>
        <a:srgbClr val="56C3EA"/>
      </a:accent4>
      <a:accent5>
        <a:srgbClr val="58595B"/>
      </a:accent5>
      <a:accent6>
        <a:srgbClr val="CEDC2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an-ppt-2018_wide.potx" id="{FA0F2F3C-87E1-482E-AF2E-23CC2A0FFCED}" vid="{EAF54E30-3CBC-4860-9B69-3E02E97538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2cd7e05-4f28-4f6c-91f8-8ae3c24654cd}" enabled="0" method="" siteId="{f2cd7e05-4f28-4f6c-91f8-8ae3c24654cd}" removed="1"/>
</clbl:labelList>
</file>

<file path=docProps/app.xml><?xml version="1.0" encoding="utf-8"?>
<Properties xmlns="http://schemas.openxmlformats.org/officeDocument/2006/extended-properties" xmlns:vt="http://schemas.openxmlformats.org/officeDocument/2006/docPropsVTypes">
  <Template>Securian-ppt-2019_standard</Template>
  <TotalTime>7</TotalTime>
  <Words>6106</Words>
  <Application>Microsoft Office PowerPoint</Application>
  <PresentationFormat>On-screen Show (4:3)</PresentationFormat>
  <Paragraphs>506</Paragraphs>
  <Slides>38</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-apple-system</vt:lpstr>
      <vt:lpstr>Arial</vt:lpstr>
      <vt:lpstr>Calibri</vt:lpstr>
      <vt:lpstr>Courier New</vt:lpstr>
      <vt:lpstr>HurmeGeometricSans3-Regular</vt:lpstr>
      <vt:lpstr>System Font Regular</vt:lpstr>
      <vt:lpstr>Times</vt:lpstr>
      <vt:lpstr>Times New Roman</vt:lpstr>
      <vt:lpstr>Times-Roman</vt:lpstr>
      <vt:lpstr>Office Theme</vt:lpstr>
      <vt:lpstr>1_Office Theme</vt:lpstr>
      <vt:lpstr>Exploring your best options</vt:lpstr>
      <vt:lpstr>What we’ll cover today</vt:lpstr>
      <vt:lpstr>Collection considerations</vt:lpstr>
      <vt:lpstr>Longevity plays a factor in retirement income planning</vt:lpstr>
      <vt:lpstr>Working in retirement Early retirement - earnings limit</vt:lpstr>
      <vt:lpstr>Common household sources of retirement income</vt:lpstr>
      <vt:lpstr>An intro to Social Security</vt:lpstr>
      <vt:lpstr>Social Security beginnings</vt:lpstr>
      <vt:lpstr>Social Security today</vt:lpstr>
      <vt:lpstr>A depended-upon source of income</vt:lpstr>
      <vt:lpstr>What Social Security retirement  benefits provide</vt:lpstr>
      <vt:lpstr>How to qualify</vt:lpstr>
      <vt:lpstr>Know the terms</vt:lpstr>
      <vt:lpstr>Know the terms</vt:lpstr>
      <vt:lpstr>Know the terms</vt:lpstr>
      <vt:lpstr>Claiming strategies</vt:lpstr>
      <vt:lpstr>Collecting early</vt:lpstr>
      <vt:lpstr>Early claiming example</vt:lpstr>
      <vt:lpstr>Claiming late </vt:lpstr>
      <vt:lpstr>Delayed claiming example</vt:lpstr>
      <vt:lpstr>The trade off</vt:lpstr>
      <vt:lpstr>Impact of working</vt:lpstr>
      <vt:lpstr>Tax considerations Will I have to pay taxes on my Social Security benefits? </vt:lpstr>
      <vt:lpstr>Strategies for spouses</vt:lpstr>
      <vt:lpstr>Strategies for divorced spouses</vt:lpstr>
      <vt:lpstr>Strategies for widows and widowers </vt:lpstr>
      <vt:lpstr>Restricted application claiming strategy </vt:lpstr>
      <vt:lpstr>Unique circumstances</vt:lpstr>
      <vt:lpstr>Considerations for the self-employed</vt:lpstr>
      <vt:lpstr>Substantial services test</vt:lpstr>
      <vt:lpstr>Factors used when considering substantial services</vt:lpstr>
      <vt:lpstr>Factors used when considering substantial services, continued. </vt:lpstr>
      <vt:lpstr>The future of Social Security</vt:lpstr>
      <vt:lpstr>Social Security tomorrow</vt:lpstr>
      <vt:lpstr>PowerPoint Presentation</vt:lpstr>
      <vt:lpstr>Stay educated</vt:lpstr>
      <vt:lpstr>Work with a financial professional</vt:lpstr>
      <vt:lpstr>PowerPoint Presentation</vt:lpstr>
    </vt:vector>
  </TitlesOfParts>
  <Company>Securian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cp854</dc:creator>
  <cp:lastModifiedBy>Huberty, Douglas J.</cp:lastModifiedBy>
  <cp:revision>191</cp:revision>
  <cp:lastPrinted>2019-07-09T18:10:21Z</cp:lastPrinted>
  <dcterms:created xsi:type="dcterms:W3CDTF">2019-03-15T15:10:34Z</dcterms:created>
  <dcterms:modified xsi:type="dcterms:W3CDTF">2026-04-06T20:13:14Z</dcterms:modified>
</cp:coreProperties>
</file>