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modernComment_132_E3984C09.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modernComment_1C2_EE9AA93C.xml" ContentType="application/vnd.ms-powerpoint.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2" r:id="rId4"/>
  </p:sldMasterIdLst>
  <p:notesMasterIdLst>
    <p:notesMasterId r:id="rId29"/>
  </p:notesMasterIdLst>
  <p:handoutMasterIdLst>
    <p:handoutMasterId r:id="rId30"/>
  </p:handoutMasterIdLst>
  <p:sldIdLst>
    <p:sldId id="257" r:id="rId5"/>
    <p:sldId id="306" r:id="rId6"/>
    <p:sldId id="432" r:id="rId7"/>
    <p:sldId id="433" r:id="rId8"/>
    <p:sldId id="436" r:id="rId9"/>
    <p:sldId id="437" r:id="rId10"/>
    <p:sldId id="259" r:id="rId11"/>
    <p:sldId id="438" r:id="rId12"/>
    <p:sldId id="385" r:id="rId13"/>
    <p:sldId id="449" r:id="rId14"/>
    <p:sldId id="443" r:id="rId15"/>
    <p:sldId id="440" r:id="rId16"/>
    <p:sldId id="429" r:id="rId17"/>
    <p:sldId id="444" r:id="rId18"/>
    <p:sldId id="430" r:id="rId19"/>
    <p:sldId id="441" r:id="rId20"/>
    <p:sldId id="442" r:id="rId21"/>
    <p:sldId id="445" r:id="rId22"/>
    <p:sldId id="447" r:id="rId23"/>
    <p:sldId id="450" r:id="rId24"/>
    <p:sldId id="448" r:id="rId25"/>
    <p:sldId id="305" r:id="rId26"/>
    <p:sldId id="265" r:id="rId27"/>
    <p:sldId id="256"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7B71811-DFB6-4221-85F2-BD8F6D68F1CE}">
          <p14:sldIdLst>
            <p14:sldId id="257"/>
            <p14:sldId id="306"/>
            <p14:sldId id="432"/>
            <p14:sldId id="433"/>
            <p14:sldId id="436"/>
            <p14:sldId id="437"/>
          </p14:sldIdLst>
        </p14:section>
        <p14:section name="Life Insurance" id="{BFAAA035-0C1B-4B4E-83AA-F3A9B579BCED}">
          <p14:sldIdLst>
            <p14:sldId id="259"/>
            <p14:sldId id="438"/>
            <p14:sldId id="385"/>
            <p14:sldId id="449"/>
            <p14:sldId id="443"/>
            <p14:sldId id="440"/>
          </p14:sldIdLst>
        </p14:section>
        <p14:section name="Annuities" id="{F9E70A26-F453-4622-A903-63803F0D1CDC}">
          <p14:sldIdLst>
            <p14:sldId id="429"/>
            <p14:sldId id="444"/>
            <p14:sldId id="430"/>
            <p14:sldId id="441"/>
            <p14:sldId id="442"/>
            <p14:sldId id="445"/>
            <p14:sldId id="447"/>
            <p14:sldId id="450"/>
            <p14:sldId id="448"/>
            <p14:sldId id="305"/>
            <p14:sldId id="265"/>
            <p14:sldId id="256"/>
          </p14:sldIdLst>
        </p14:section>
      </p14:sectionLst>
    </p:ext>
    <p:ext uri="{EFAFB233-063F-42B5-8137-9DF3F51BA10A}">
      <p15:sldGuideLst xmlns:p15="http://schemas.microsoft.com/office/powerpoint/2012/main">
        <p15:guide id="1" orient="horz" pos="2184" userDrawn="1">
          <p15:clr>
            <a:srgbClr val="A4A3A4"/>
          </p15:clr>
        </p15:guide>
        <p15:guide id="2" pos="3840">
          <p15:clr>
            <a:srgbClr val="A4A3A4"/>
          </p15:clr>
        </p15:guide>
        <p15:guide id="3" pos="55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F6BAB26-6BA1-E02B-1CE7-B81394052BD5}" name="Martin_Comm, Eric S." initials="MES" userId="S::eric.martin_comm@securian.com::905b55d0-2936-43e7-a8a8-2c258102e414" providerId="AD"/>
  <p188:author id="{3E87BF2A-713E-6A37-715D-681FF7478F83}" name="Olson, Anna K." initials="OAK" userId="S::Anna.Olson@securian.com::03ca3cfe-5bdf-4125-a373-58bdc92759c2" providerId="AD"/>
  <p188:author id="{78FC0D32-13EF-EFF1-5F5E-EF1FEC116B09}" name="Evans, Allan [C]" initials="E[" userId="S::allan.evans@securian.com::7df773cb-2121-4206-a72a-4e8c16711d03" providerId="AD"/>
  <p188:author id="{4C8A3164-594D-1C7B-026A-F5F76A3AA21F}" name="Murray, Jennifer J." initials="JM" userId="S::Jennifer.Murray@securian.com::39f02608-48e8-40c0-9028-618059e4ae08" providerId="AD"/>
  <p188:author id="{F93B64C0-33EF-D0E7-2F5F-CAAD9DC380AB}" name="Wolden, Staci R." initials="WR" userId="S::staci.wolden@securian.com::21368e63-515c-49a4-b8f8-39399e81de0c" providerId="AD"/>
  <p188:author id="{06D1D6D1-BA26-955C-3834-F24379B21DAD}" name="Olson, Anna K." initials="OK" userId="S::anna.olson@securian.com::03ca3cfe-5bdf-4125-a373-58bdc92759c2" providerId="AD"/>
  <p188:author id="{F64A2FDB-C723-82C0-1ED2-F7CE1E3175B7}" name="Rada, Joanna" initials="JR" userId="S::Joanna.Rada@securian.com::bb218ac7-503b-4982-a275-db099d7d787f" providerId="AD"/>
  <p188:author id="{A869FCEF-31CE-9E44-DB2E-633FEFA1BC2D}" name="Marsh, Daniel" initials="MD" userId="S::daniel.marsh@securian.com::9d1775d6-64b5-451c-9bd6-4f7554c2c39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Pierson, Margaret M." initials="PMM" lastIdx="151" clrIdx="0">
    <p:extLst>
      <p:ext uri="{19B8F6BF-5375-455C-9EA6-DF929625EA0E}">
        <p15:presenceInfo xmlns:p15="http://schemas.microsoft.com/office/powerpoint/2012/main" userId="S::Margaret.Pierson@securian.com::0cb2cf87-192e-4e38-a1fe-a7f5a848384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C93D"/>
    <a:srgbClr val="098D3E"/>
    <a:srgbClr val="58595B"/>
    <a:srgbClr val="284684"/>
    <a:srgbClr val="19A348"/>
    <a:srgbClr val="0B753C"/>
    <a:srgbClr val="046F44"/>
    <a:srgbClr val="60548E"/>
    <a:srgbClr val="CEDC27"/>
    <a:srgbClr val="0C7D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D1B537-9D1D-420A-9217-3431A38D96DC}" v="1539" dt="2024-11-06T17:00:29.4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36"/>
      </p:cViewPr>
      <p:guideLst>
        <p:guide orient="horz" pos="2184"/>
        <p:guide pos="3840"/>
        <p:guide pos="552"/>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omments/modernComment_132_E3984C09.xml><?xml version="1.0" encoding="utf-8"?>
<p188:cmLst xmlns:a="http://schemas.openxmlformats.org/drawingml/2006/main" xmlns:r="http://schemas.openxmlformats.org/officeDocument/2006/relationships" xmlns:p188="http://schemas.microsoft.com/office/powerpoint/2018/8/main">
  <p188:cm id="{8FBD0E1B-0363-40D0-A46F-1BE59294EA78}" authorId="{4C8A3164-594D-1C7B-026A-F5F76A3AA21F}" status="resolved" created="2024-10-25T12:15:18.897" complete="100000">
    <ac:deMkLst xmlns:ac="http://schemas.microsoft.com/office/drawing/2013/main/command">
      <pc:docMk xmlns:pc="http://schemas.microsoft.com/office/powerpoint/2013/main/command"/>
      <pc:sldMk xmlns:pc="http://schemas.microsoft.com/office/powerpoint/2013/main/command" cId="3818408969" sldId="306"/>
      <ac:spMk id="7" creationId="{603DE8A6-469D-7B89-5A19-AFCC46C281F0}"/>
    </ac:deMkLst>
    <p188:txBody>
      <a:bodyPr/>
      <a:lstStyle/>
      <a:p>
        <a:r>
          <a:rPr lang="en-US"/>
          <a:t>This might also be a good place for a fin pro to add a personal story or passion for helping women achieve financial freedom.</a:t>
        </a:r>
      </a:p>
    </p188:txBody>
  </p188:cm>
</p188:cmLst>
</file>

<file path=ppt/comments/modernComment_1C2_EE9AA93C.xml><?xml version="1.0" encoding="utf-8"?>
<p188:cmLst xmlns:a="http://schemas.openxmlformats.org/drawingml/2006/main" xmlns:r="http://schemas.openxmlformats.org/officeDocument/2006/relationships" xmlns:p188="http://schemas.microsoft.com/office/powerpoint/2018/8/main">
  <p188:cm id="{DCD86AE8-00F9-4780-8955-55BE43355363}" authorId="{4C8A3164-594D-1C7B-026A-F5F76A3AA21F}" status="resolved" created="2024-10-25T12:14:04.450" complete="100000">
    <ac:deMkLst xmlns:ac="http://schemas.microsoft.com/office/drawing/2013/main/command">
      <pc:docMk xmlns:pc="http://schemas.microsoft.com/office/powerpoint/2013/main/command"/>
      <pc:sldMk xmlns:pc="http://schemas.microsoft.com/office/powerpoint/2013/main/command" cId="4003113276" sldId="450"/>
      <ac:spMk id="8" creationId="{537B8578-2758-C469-1095-213434BF8CE4}"/>
    </ac:deMkLst>
    <p188:replyLst>
      <p188:reply id="{F642CDA8-CDA3-4BB5-BA6D-2B8E3BDFC6BC}" authorId="{F64A2FDB-C723-82C0-1ED2-F7CE1E3175B7}" created="2024-11-04T16:07:04.182">
        <p188:txBody>
          <a:bodyPr/>
          <a:lstStyle/>
          <a:p>
            <a:r>
              <a:rPr lang="en-US"/>
              <a:t>[@Murray, Jennifer J.] agreed! Thoughts on this new one? Otherwise, with slides 19 &amp; 20 we could use the sub-header as titles, too. 
Thoughts? [@Bramer, Ashley L.] [@Wolden, Staci R.] </a:t>
            </a:r>
          </a:p>
        </p188:txBody>
      </p188:reply>
      <p188:reply id="{0FD40B2C-D033-46AC-8C76-73F2E4A2F88C}" authorId="{F93B64C0-33EF-D0E7-2F5F-CAAD9DC380AB}" created="2024-11-04T16:17:53.683">
        <p188:txBody>
          <a:bodyPr/>
          <a:lstStyle/>
          <a:p>
            <a:r>
              <a:rPr lang="en-US"/>
              <a:t>What's your legacy vision? 
Leaving a legacy
Legacy planning</a:t>
            </a:r>
          </a:p>
        </p188:txBody>
      </p188:reply>
    </p188:replyLst>
    <p188:txBody>
      <a:bodyPr/>
      <a:lstStyle/>
      <a:p>
        <a:r>
          <a:rPr lang="en-US"/>
          <a:t>This title needs work!</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F17B1D0-9C1D-3C41-BAA3-48B3F0E51C6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B7EECA1-CC89-A541-A86C-9FDDC7971CE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F061D1E-92F2-C644-8F1A-8B20ACA75A47}" type="datetimeFigureOut">
              <a:rPr lang="en-US" smtClean="0"/>
              <a:t>11/27/2024</a:t>
            </a:fld>
            <a:endParaRPr lang="en-US"/>
          </a:p>
        </p:txBody>
      </p:sp>
      <p:sp>
        <p:nvSpPr>
          <p:cNvPr id="4" name="Footer Placeholder 3">
            <a:extLst>
              <a:ext uri="{FF2B5EF4-FFF2-40B4-BE49-F238E27FC236}">
                <a16:creationId xmlns:a16="http://schemas.microsoft.com/office/drawing/2014/main" id="{8DDA84A5-61E6-D14A-8542-0CB173E7766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D417F01-B181-CC44-9A30-F24CA4E1524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A01154E-180F-114A-AD70-C68C5D2E3764}" type="slidenum">
              <a:rPr lang="en-US" smtClean="0"/>
              <a:t>‹#›</a:t>
            </a:fld>
            <a:endParaRPr lang="en-US"/>
          </a:p>
        </p:txBody>
      </p:sp>
    </p:spTree>
    <p:extLst>
      <p:ext uri="{BB962C8B-B14F-4D97-AF65-F5344CB8AC3E}">
        <p14:creationId xmlns:p14="http://schemas.microsoft.com/office/powerpoint/2010/main" val="4333573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37C902-EE52-4A32-B141-512D845E3078}" type="datetimeFigureOut">
              <a:rPr lang="en-US" smtClean="0"/>
              <a:t>11/27/2024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A71CC3-AF76-4F28-B5DC-258BBD32C8B5}" type="slidenum">
              <a:rPr lang="en-US" smtClean="0"/>
              <a:t>‹#›</a:t>
            </a:fld>
            <a:endParaRPr lang="en-US"/>
          </a:p>
        </p:txBody>
      </p:sp>
    </p:spTree>
    <p:extLst>
      <p:ext uri="{BB962C8B-B14F-4D97-AF65-F5344CB8AC3E}">
        <p14:creationId xmlns:p14="http://schemas.microsoft.com/office/powerpoint/2010/main" val="3500434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Read slide</a:t>
            </a:r>
          </a:p>
        </p:txBody>
      </p:sp>
      <p:sp>
        <p:nvSpPr>
          <p:cNvPr id="4" name="Slide Number Placeholder 3"/>
          <p:cNvSpPr>
            <a:spLocks noGrp="1"/>
          </p:cNvSpPr>
          <p:nvPr>
            <p:ph type="sldNum" sz="quarter" idx="5"/>
          </p:nvPr>
        </p:nvSpPr>
        <p:spPr/>
        <p:txBody>
          <a:bodyPr/>
          <a:lstStyle/>
          <a:p>
            <a:fld id="{A0A71CC3-AF76-4F28-B5DC-258BBD32C8B5}" type="slidenum">
              <a:rPr lang="en-US" smtClean="0"/>
              <a:t>2</a:t>
            </a:fld>
            <a:endParaRPr lang="en-US"/>
          </a:p>
        </p:txBody>
      </p:sp>
    </p:spTree>
    <p:extLst>
      <p:ext uri="{BB962C8B-B14F-4D97-AF65-F5344CB8AC3E}">
        <p14:creationId xmlns:p14="http://schemas.microsoft.com/office/powerpoint/2010/main" val="38774909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Women embody a wide range of personas – each shaped by their individual experiences and roles throughout life. While adapting to life’s everchanging demands, their personas often change or intertwine with one another. </a:t>
            </a:r>
          </a:p>
          <a:p>
            <a:endParaRPr lang="en-US"/>
          </a:p>
          <a:p>
            <a:r>
              <a:rPr lang="en-US"/>
              <a:t>No matter what persona – or personas – you currently embody, life insurance can play a role in helping to protect you and your loved ones. </a:t>
            </a:r>
          </a:p>
          <a:p>
            <a:endParaRPr lang="en-US"/>
          </a:p>
          <a:p>
            <a:r>
              <a:rPr lang="en-US" b="1"/>
              <a:t>Working women </a:t>
            </a:r>
          </a:p>
          <a:p>
            <a:r>
              <a:rPr lang="en-US"/>
              <a:t>If you’re a working mother, your income might help cover the costs of ordinary living expenses, child care, education and savings for your retirement. Your income can have a significant impact on your family’s lifestyle. Life insurance can help protect your family by providing a death benefit that can help replace your lost income if you die prematurely. </a:t>
            </a:r>
          </a:p>
          <a:p>
            <a:endParaRPr lang="en-US"/>
          </a:p>
          <a:p>
            <a:r>
              <a:rPr lang="en-US" b="1"/>
              <a:t>Single women </a:t>
            </a:r>
          </a:p>
          <a:p>
            <a:r>
              <a:rPr lang="en-US"/>
              <a:t>Single women often think it isn’t necessary to buy life insurance, but what is often overlooked is that life insurance can provide funds to  pay off debt such as college loans and funeral expenses. In addition,  life insurance can supplement retirement income. </a:t>
            </a:r>
          </a:p>
          <a:p>
            <a:endParaRPr lang="en-US" b="1"/>
          </a:p>
          <a:p>
            <a:r>
              <a:rPr lang="en-US" b="1"/>
              <a:t>Single mothers </a:t>
            </a:r>
          </a:p>
          <a:p>
            <a:r>
              <a:rPr lang="en-US"/>
              <a:t>Whether divorced, widowed or a single mother, you’re likely to be primarily responsible for your child’s support. Life insurance can help cover ongoing child-care costs, medical expenses and educational expenses. </a:t>
            </a:r>
          </a:p>
          <a:p>
            <a:endParaRPr lang="en-US"/>
          </a:p>
          <a:p>
            <a:r>
              <a:rPr lang="en-US" b="1"/>
              <a:t>Stay-at-home mothers </a:t>
            </a:r>
          </a:p>
          <a:p>
            <a:r>
              <a:rPr lang="en-US"/>
              <a:t>Maintaining a household is a full-time job, and the cost of the services you provide could be quite significant if someone were to be hired to do them. If you were to die prematurely, any life insurance proceeds can help pay for services that keep the household running and allow your spouse to keep working. </a:t>
            </a:r>
          </a:p>
          <a:p>
            <a:endParaRPr lang="en-US"/>
          </a:p>
          <a:p>
            <a:r>
              <a:rPr lang="en-US" b="1"/>
              <a:t>Business owners </a:t>
            </a:r>
          </a:p>
          <a:p>
            <a:r>
              <a:rPr lang="en-US"/>
              <a:t>In the U.S. there are over 14 million women-owned small businesses, accounting for 40% of all businesses in the country.6 Being a business owner adds on more responsibilities for women. Life insurance can be used to cover company expenses and used as a tool for business owners who are structuring buy-sell arrangements or providing benefits to key employees. </a:t>
            </a:r>
          </a:p>
        </p:txBody>
      </p:sp>
      <p:sp>
        <p:nvSpPr>
          <p:cNvPr id="4" name="Slide Number Placeholder 3"/>
          <p:cNvSpPr>
            <a:spLocks noGrp="1"/>
          </p:cNvSpPr>
          <p:nvPr>
            <p:ph type="sldNum" sz="quarter" idx="5"/>
          </p:nvPr>
        </p:nvSpPr>
        <p:spPr/>
        <p:txBody>
          <a:bodyPr/>
          <a:lstStyle/>
          <a:p>
            <a:fld id="{A0A71CC3-AF76-4F28-B5DC-258BBD32C8B5}" type="slidenum">
              <a:rPr lang="en-US" smtClean="0"/>
              <a:t>11</a:t>
            </a:fld>
            <a:endParaRPr lang="en-US"/>
          </a:p>
        </p:txBody>
      </p:sp>
    </p:spTree>
    <p:extLst>
      <p:ext uri="{BB962C8B-B14F-4D97-AF65-F5344CB8AC3E}">
        <p14:creationId xmlns:p14="http://schemas.microsoft.com/office/powerpoint/2010/main" val="7487196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Women embody a wide range of personas – each shaped by their individual experiences and roles throughout life. While adapting to life’s everchanging demands, their personas often change or intertwine with one another. </a:t>
            </a:r>
          </a:p>
          <a:p>
            <a:endParaRPr lang="en-US"/>
          </a:p>
          <a:p>
            <a:r>
              <a:rPr lang="en-US"/>
              <a:t>No matter what persona – or personas – you currently embody, life insurance can play a role in helping to protect you and your loved ones. </a:t>
            </a:r>
          </a:p>
          <a:p>
            <a:endParaRPr lang="en-US"/>
          </a:p>
          <a:p>
            <a:r>
              <a:rPr lang="en-US" b="1"/>
              <a:t>Working women </a:t>
            </a:r>
          </a:p>
          <a:p>
            <a:r>
              <a:rPr lang="en-US"/>
              <a:t>If you’re a working mother, your income might help cover the costs of ordinary living expenses, child care, education and savings for your retirement. Your income can have a significant impact on your family’s lifestyle. Life insurance can help protect your family by providing a death benefit that can help replace your lost income if you die prematurely. </a:t>
            </a:r>
          </a:p>
          <a:p>
            <a:endParaRPr lang="en-US"/>
          </a:p>
          <a:p>
            <a:r>
              <a:rPr lang="en-US" b="1"/>
              <a:t>Single women </a:t>
            </a:r>
          </a:p>
          <a:p>
            <a:r>
              <a:rPr lang="en-US"/>
              <a:t>Single women often think it isn’t necessary to buy life insurance, but what is often overlooked is that life insurance can provide funds to  pay off debt such as college loans and funeral expenses. In addition,  life insurance can supplement retirement income. </a:t>
            </a:r>
          </a:p>
          <a:p>
            <a:endParaRPr lang="en-US" b="1"/>
          </a:p>
          <a:p>
            <a:r>
              <a:rPr lang="en-US" b="1"/>
              <a:t>Single mothers </a:t>
            </a:r>
          </a:p>
          <a:p>
            <a:r>
              <a:rPr lang="en-US"/>
              <a:t>Whether divorced, widowed or a single mother, you’re likely to be primarily responsible for your child’s support. Life insurance can help cover ongoing child-care costs, medical expenses and educational expenses. </a:t>
            </a:r>
          </a:p>
          <a:p>
            <a:endParaRPr lang="en-US"/>
          </a:p>
          <a:p>
            <a:r>
              <a:rPr lang="en-US" b="1"/>
              <a:t>Stay-at-home mothers </a:t>
            </a:r>
          </a:p>
          <a:p>
            <a:r>
              <a:rPr lang="en-US"/>
              <a:t>Maintaining a household is a full-time job, and the cost of the services you provide could be quite significant if someone were to be hired to do them. If you were to die prematurely, any life insurance proceeds can help pay for services that keep the household running and allow your spouse to keep working. </a:t>
            </a:r>
          </a:p>
          <a:p>
            <a:endParaRPr lang="en-US"/>
          </a:p>
          <a:p>
            <a:r>
              <a:rPr lang="en-US" b="1"/>
              <a:t>Business owners </a:t>
            </a:r>
          </a:p>
          <a:p>
            <a:r>
              <a:rPr lang="en-US"/>
              <a:t>In the U.S. there are over 14 million women-owned small businesses, accounting for 40% of all businesses in the country.6 Being a business owner adds on more responsibilities for women. Life insurance can be used to cover company expenses and used as a tool for business owners who are structuring buy-sell arrangements or providing benefits to key employees. </a:t>
            </a:r>
          </a:p>
        </p:txBody>
      </p:sp>
      <p:sp>
        <p:nvSpPr>
          <p:cNvPr id="4" name="Slide Number Placeholder 3"/>
          <p:cNvSpPr>
            <a:spLocks noGrp="1"/>
          </p:cNvSpPr>
          <p:nvPr>
            <p:ph type="sldNum" sz="quarter" idx="5"/>
          </p:nvPr>
        </p:nvSpPr>
        <p:spPr/>
        <p:txBody>
          <a:bodyPr/>
          <a:lstStyle/>
          <a:p>
            <a:fld id="{A0A71CC3-AF76-4F28-B5DC-258BBD32C8B5}" type="slidenum">
              <a:rPr lang="en-US" smtClean="0"/>
              <a:t>12</a:t>
            </a:fld>
            <a:endParaRPr lang="en-US"/>
          </a:p>
        </p:txBody>
      </p:sp>
    </p:spTree>
    <p:extLst>
      <p:ext uri="{BB962C8B-B14F-4D97-AF65-F5344CB8AC3E}">
        <p14:creationId xmlns:p14="http://schemas.microsoft.com/office/powerpoint/2010/main" val="9463521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With these unique challenges come distinct financial needs and considerations. As part of your overall financial picture, you may want to consider an annuity. </a:t>
            </a:r>
          </a:p>
          <a:p>
            <a:endParaRPr lang="en-US"/>
          </a:p>
          <a:p>
            <a:r>
              <a:rPr lang="en-US"/>
              <a:t>Let’s take a look at how an annuity can help your financial security. </a:t>
            </a:r>
          </a:p>
          <a:p>
            <a:endParaRPr lang="en-US"/>
          </a:p>
        </p:txBody>
      </p:sp>
      <p:sp>
        <p:nvSpPr>
          <p:cNvPr id="4" name="Slide Number Placeholder 3"/>
          <p:cNvSpPr>
            <a:spLocks noGrp="1"/>
          </p:cNvSpPr>
          <p:nvPr>
            <p:ph type="sldNum" sz="quarter" idx="5"/>
          </p:nvPr>
        </p:nvSpPr>
        <p:spPr/>
        <p:txBody>
          <a:bodyPr/>
          <a:lstStyle/>
          <a:p>
            <a:fld id="{A0A71CC3-AF76-4F28-B5DC-258BBD32C8B5}" type="slidenum">
              <a:rPr lang="en-US" smtClean="0"/>
              <a:t>13</a:t>
            </a:fld>
            <a:endParaRPr lang="en-US"/>
          </a:p>
        </p:txBody>
      </p:sp>
    </p:spTree>
    <p:extLst>
      <p:ext uri="{BB962C8B-B14F-4D97-AF65-F5344CB8AC3E}">
        <p14:creationId xmlns:p14="http://schemas.microsoft.com/office/powerpoint/2010/main" val="28748335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An annuity is a long-term insurance contract that provides guaranteed income in retirement. Annuities can provide a steady stream of payments at regular intervals. They offer women the opportunity to secure their financial future and may provide added benefits, such as long-term care coverage — addressing the unique needs of women while growing tax deferred.</a:t>
            </a:r>
            <a:endParaRPr lang="en-US" sz="1600" baseline="30000"/>
          </a:p>
          <a:p>
            <a:endParaRPr lang="en-US"/>
          </a:p>
        </p:txBody>
      </p:sp>
      <p:sp>
        <p:nvSpPr>
          <p:cNvPr id="4" name="Slide Number Placeholder 3"/>
          <p:cNvSpPr>
            <a:spLocks noGrp="1"/>
          </p:cNvSpPr>
          <p:nvPr>
            <p:ph type="sldNum" sz="quarter" idx="5"/>
          </p:nvPr>
        </p:nvSpPr>
        <p:spPr/>
        <p:txBody>
          <a:bodyPr/>
          <a:lstStyle/>
          <a:p>
            <a:fld id="{A0A71CC3-AF76-4F28-B5DC-258BBD32C8B5}" type="slidenum">
              <a:rPr lang="en-US" smtClean="0"/>
              <a:t>14</a:t>
            </a:fld>
            <a:endParaRPr lang="en-US"/>
          </a:p>
        </p:txBody>
      </p:sp>
    </p:spTree>
    <p:extLst>
      <p:ext uri="{BB962C8B-B14F-4D97-AF65-F5344CB8AC3E}">
        <p14:creationId xmlns:p14="http://schemas.microsoft.com/office/powerpoint/2010/main" val="17699395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Read slide</a:t>
            </a:r>
          </a:p>
        </p:txBody>
      </p:sp>
      <p:sp>
        <p:nvSpPr>
          <p:cNvPr id="4" name="Slide Number Placeholder 3"/>
          <p:cNvSpPr>
            <a:spLocks noGrp="1"/>
          </p:cNvSpPr>
          <p:nvPr>
            <p:ph type="sldNum" sz="quarter" idx="5"/>
          </p:nvPr>
        </p:nvSpPr>
        <p:spPr/>
        <p:txBody>
          <a:bodyPr/>
          <a:lstStyle/>
          <a:p>
            <a:fld id="{A0A71CC3-AF76-4F28-B5DC-258BBD32C8B5}" type="slidenum">
              <a:rPr lang="en-US" smtClean="0"/>
              <a:t>15</a:t>
            </a:fld>
            <a:endParaRPr lang="en-US"/>
          </a:p>
        </p:txBody>
      </p:sp>
    </p:spTree>
    <p:extLst>
      <p:ext uri="{BB962C8B-B14F-4D97-AF65-F5344CB8AC3E}">
        <p14:creationId xmlns:p14="http://schemas.microsoft.com/office/powerpoint/2010/main" val="13408259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Read slide</a:t>
            </a:r>
          </a:p>
        </p:txBody>
      </p:sp>
      <p:sp>
        <p:nvSpPr>
          <p:cNvPr id="4" name="Slide Number Placeholder 3"/>
          <p:cNvSpPr>
            <a:spLocks noGrp="1"/>
          </p:cNvSpPr>
          <p:nvPr>
            <p:ph type="sldNum" sz="quarter" idx="5"/>
          </p:nvPr>
        </p:nvSpPr>
        <p:spPr/>
        <p:txBody>
          <a:bodyPr/>
          <a:lstStyle/>
          <a:p>
            <a:fld id="{A0A71CC3-AF76-4F28-B5DC-258BBD32C8B5}" type="slidenum">
              <a:rPr lang="en-US" smtClean="0"/>
              <a:t>16</a:t>
            </a:fld>
            <a:endParaRPr lang="en-US"/>
          </a:p>
        </p:txBody>
      </p:sp>
    </p:spTree>
    <p:extLst>
      <p:ext uri="{BB962C8B-B14F-4D97-AF65-F5344CB8AC3E}">
        <p14:creationId xmlns:p14="http://schemas.microsoft.com/office/powerpoint/2010/main" val="39698729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Read slide</a:t>
            </a:r>
          </a:p>
        </p:txBody>
      </p:sp>
      <p:sp>
        <p:nvSpPr>
          <p:cNvPr id="4" name="Slide Number Placeholder 3"/>
          <p:cNvSpPr>
            <a:spLocks noGrp="1"/>
          </p:cNvSpPr>
          <p:nvPr>
            <p:ph type="sldNum" sz="quarter" idx="5"/>
          </p:nvPr>
        </p:nvSpPr>
        <p:spPr/>
        <p:txBody>
          <a:bodyPr/>
          <a:lstStyle/>
          <a:p>
            <a:fld id="{A0A71CC3-AF76-4F28-B5DC-258BBD32C8B5}" type="slidenum">
              <a:rPr lang="en-US" smtClean="0"/>
              <a:t>17</a:t>
            </a:fld>
            <a:endParaRPr lang="en-US"/>
          </a:p>
        </p:txBody>
      </p:sp>
    </p:spTree>
    <p:extLst>
      <p:ext uri="{BB962C8B-B14F-4D97-AF65-F5344CB8AC3E}">
        <p14:creationId xmlns:p14="http://schemas.microsoft.com/office/powerpoint/2010/main" val="34013825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[need speaker notes/instructions…a start]</a:t>
            </a:r>
          </a:p>
          <a:p>
            <a:endParaRPr lang="en-US"/>
          </a:p>
          <a:p>
            <a:r>
              <a:rPr lang="en-US"/>
              <a:t>Own it – it’s your future, your legacy…own it, take the wheel and let’s go! </a:t>
            </a:r>
            <a:r>
              <a:rPr lang="en-US">
                <a:sym typeface="Wingdings" panose="05000000000000000000" pitchFamily="2" charset="2"/>
              </a:rPr>
              <a:t></a:t>
            </a:r>
            <a:endParaRPr lang="en-US"/>
          </a:p>
          <a:p>
            <a:endParaRPr lang="en-US"/>
          </a:p>
          <a:p>
            <a:r>
              <a:rPr lang="en-US"/>
              <a:t>We’ve covered a lot of ground today and this is just the beginning. People who write down their goals are much more likely to </a:t>
            </a:r>
            <a:r>
              <a:rPr lang="en-US" err="1"/>
              <a:t>achive</a:t>
            </a:r>
            <a:r>
              <a:rPr lang="en-US"/>
              <a:t> them. </a:t>
            </a:r>
            <a:br>
              <a:rPr lang="en-US">
                <a:cs typeface="+mn-lt"/>
              </a:rPr>
            </a:br>
            <a:br>
              <a:rPr lang="en-US">
                <a:cs typeface="+mn-lt"/>
              </a:rPr>
            </a:br>
            <a:r>
              <a:rPr lang="en-US"/>
              <a:t>If you can take out a pen and the notepad provided please, I would like to take a couple of moments to reflect on some key questions that will help you, if you haven’t already, answering some important questions that will inform your …..</a:t>
            </a:r>
          </a:p>
          <a:p>
            <a:endParaRPr lang="en-US"/>
          </a:p>
          <a:p>
            <a:endParaRPr lang="en-US"/>
          </a:p>
          <a:p>
            <a:r>
              <a:rPr lang="en-US"/>
              <a:t>[note to speaker: may want to play reflective music during while women are taking notes / idea: share in small groups, find a friend to hold you accountable, </a:t>
            </a:r>
            <a:r>
              <a:rPr lang="en-US" err="1"/>
              <a:t>etc</a:t>
            </a:r>
            <a:r>
              <a:rPr lang="en-US"/>
              <a:t>]</a:t>
            </a:r>
          </a:p>
        </p:txBody>
      </p:sp>
      <p:sp>
        <p:nvSpPr>
          <p:cNvPr id="4" name="Slide Number Placeholder 3"/>
          <p:cNvSpPr>
            <a:spLocks noGrp="1"/>
          </p:cNvSpPr>
          <p:nvPr>
            <p:ph type="sldNum" sz="quarter" idx="5"/>
          </p:nvPr>
        </p:nvSpPr>
        <p:spPr/>
        <p:txBody>
          <a:bodyPr/>
          <a:lstStyle/>
          <a:p>
            <a:fld id="{A0A71CC3-AF76-4F28-B5DC-258BBD32C8B5}" type="slidenum">
              <a:rPr lang="en-US" smtClean="0"/>
              <a:t>18</a:t>
            </a:fld>
            <a:endParaRPr lang="en-US"/>
          </a:p>
        </p:txBody>
      </p:sp>
    </p:spTree>
    <p:extLst>
      <p:ext uri="{BB962C8B-B14F-4D97-AF65-F5344CB8AC3E}">
        <p14:creationId xmlns:p14="http://schemas.microsoft.com/office/powerpoint/2010/main" val="35297823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 let’s spend some time envisioning your retirement. [read slide]</a:t>
            </a:r>
          </a:p>
        </p:txBody>
      </p:sp>
      <p:sp>
        <p:nvSpPr>
          <p:cNvPr id="4" name="Slide Number Placeholder 3"/>
          <p:cNvSpPr>
            <a:spLocks noGrp="1"/>
          </p:cNvSpPr>
          <p:nvPr>
            <p:ph type="sldNum" sz="quarter" idx="5"/>
          </p:nvPr>
        </p:nvSpPr>
        <p:spPr/>
        <p:txBody>
          <a:bodyPr/>
          <a:lstStyle/>
          <a:p>
            <a:fld id="{A0A71CC3-AF76-4F28-B5DC-258BBD32C8B5}" type="slidenum">
              <a:rPr lang="en-US" smtClean="0"/>
              <a:t>19</a:t>
            </a:fld>
            <a:endParaRPr lang="en-US"/>
          </a:p>
        </p:txBody>
      </p:sp>
    </p:spTree>
    <p:extLst>
      <p:ext uri="{BB962C8B-B14F-4D97-AF65-F5344CB8AC3E}">
        <p14:creationId xmlns:p14="http://schemas.microsoft.com/office/powerpoint/2010/main" val="23178804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let’s shift to your legacy….spend some time reflecting on these questions. [Read slide]</a:t>
            </a:r>
          </a:p>
        </p:txBody>
      </p:sp>
      <p:sp>
        <p:nvSpPr>
          <p:cNvPr id="4" name="Slide Number Placeholder 3"/>
          <p:cNvSpPr>
            <a:spLocks noGrp="1"/>
          </p:cNvSpPr>
          <p:nvPr>
            <p:ph type="sldNum" sz="quarter" idx="5"/>
          </p:nvPr>
        </p:nvSpPr>
        <p:spPr/>
        <p:txBody>
          <a:bodyPr/>
          <a:lstStyle/>
          <a:p>
            <a:fld id="{A0A71CC3-AF76-4F28-B5DC-258BBD32C8B5}" type="slidenum">
              <a:rPr lang="en-US" smtClean="0"/>
              <a:t>20</a:t>
            </a:fld>
            <a:endParaRPr lang="en-US"/>
          </a:p>
        </p:txBody>
      </p:sp>
    </p:spTree>
    <p:extLst>
      <p:ext uri="{BB962C8B-B14F-4D97-AF65-F5344CB8AC3E}">
        <p14:creationId xmlns:p14="http://schemas.microsoft.com/office/powerpoint/2010/main" val="37398222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challenges women face are unique and can impact many aspects of their life, including finances. These factors can greatly impact financial planning. Let’s take a look…</a:t>
            </a:r>
          </a:p>
        </p:txBody>
      </p:sp>
      <p:sp>
        <p:nvSpPr>
          <p:cNvPr id="4" name="Slide Number Placeholder 3"/>
          <p:cNvSpPr>
            <a:spLocks noGrp="1"/>
          </p:cNvSpPr>
          <p:nvPr>
            <p:ph type="sldNum" sz="quarter" idx="5"/>
          </p:nvPr>
        </p:nvSpPr>
        <p:spPr/>
        <p:txBody>
          <a:bodyPr/>
          <a:lstStyle/>
          <a:p>
            <a:fld id="{A0A71CC3-AF76-4F28-B5DC-258BBD32C8B5}" type="slidenum">
              <a:rPr lang="en-US" smtClean="0"/>
              <a:t>3</a:t>
            </a:fld>
            <a:endParaRPr lang="en-US"/>
          </a:p>
        </p:txBody>
      </p:sp>
    </p:spTree>
    <p:extLst>
      <p:ext uri="{BB962C8B-B14F-4D97-AF65-F5344CB8AC3E}">
        <p14:creationId xmlns:p14="http://schemas.microsoft.com/office/powerpoint/2010/main" val="21786643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Read slide</a:t>
            </a:r>
          </a:p>
        </p:txBody>
      </p:sp>
      <p:sp>
        <p:nvSpPr>
          <p:cNvPr id="4" name="Slide Number Placeholder 3"/>
          <p:cNvSpPr>
            <a:spLocks noGrp="1"/>
          </p:cNvSpPr>
          <p:nvPr>
            <p:ph type="sldNum" sz="quarter" idx="5"/>
          </p:nvPr>
        </p:nvSpPr>
        <p:spPr/>
        <p:txBody>
          <a:bodyPr/>
          <a:lstStyle/>
          <a:p>
            <a:fld id="{A0A71CC3-AF76-4F28-B5DC-258BBD32C8B5}" type="slidenum">
              <a:rPr lang="en-US" smtClean="0"/>
              <a:t>21</a:t>
            </a:fld>
            <a:endParaRPr lang="en-US"/>
          </a:p>
        </p:txBody>
      </p:sp>
    </p:spTree>
    <p:extLst>
      <p:ext uri="{BB962C8B-B14F-4D97-AF65-F5344CB8AC3E}">
        <p14:creationId xmlns:p14="http://schemas.microsoft.com/office/powerpoint/2010/main" val="41035371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are not alone. As I mentioned at the beginning of this presentation, I am passionate about heling women achieve financial wellness and am here to help.</a:t>
            </a:r>
          </a:p>
        </p:txBody>
      </p:sp>
      <p:sp>
        <p:nvSpPr>
          <p:cNvPr id="4" name="Slide Number Placeholder 3"/>
          <p:cNvSpPr>
            <a:spLocks noGrp="1"/>
          </p:cNvSpPr>
          <p:nvPr>
            <p:ph type="sldNum" sz="quarter" idx="5"/>
          </p:nvPr>
        </p:nvSpPr>
        <p:spPr/>
        <p:txBody>
          <a:bodyPr/>
          <a:lstStyle/>
          <a:p>
            <a:fld id="{A0A71CC3-AF76-4F28-B5DC-258BBD32C8B5}" type="slidenum">
              <a:rPr lang="en-US" smtClean="0"/>
              <a:t>22</a:t>
            </a:fld>
            <a:endParaRPr lang="en-US"/>
          </a:p>
        </p:txBody>
      </p:sp>
    </p:spTree>
    <p:extLst>
      <p:ext uri="{BB962C8B-B14F-4D97-AF65-F5344CB8AC3E}">
        <p14:creationId xmlns:p14="http://schemas.microsoft.com/office/powerpoint/2010/main" val="1505617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Women have a longer life expectancy than men which means that they’re money needs to last longer.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Women born in North America in 2023 are expected to live six years longer than men. </a:t>
            </a:r>
            <a:r>
              <a:rPr lang="en-US" sz="1200"/>
              <a:t>This creates a need for more lifetime income as well as considerations around potential long-term care needs. It’s important to plan now to help reduce financial stress in your later years. </a:t>
            </a:r>
            <a:endParaRPr lang="en-US" sz="1600"/>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A0A71CC3-AF76-4F28-B5DC-258BBD32C8B5}" type="slidenum">
              <a:rPr lang="en-US" smtClean="0"/>
              <a:t>4</a:t>
            </a:fld>
            <a:endParaRPr lang="en-US"/>
          </a:p>
        </p:txBody>
      </p:sp>
    </p:spTree>
    <p:extLst>
      <p:ext uri="{BB962C8B-B14F-4D97-AF65-F5344CB8AC3E}">
        <p14:creationId xmlns:p14="http://schemas.microsoft.com/office/powerpoint/2010/main" val="3173108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some point throughout life, most women will take on the role of a primary caregiver. </a:t>
            </a:r>
          </a:p>
          <a:p>
            <a:endParaRPr lang="en-US"/>
          </a:p>
          <a:p>
            <a:pPr marL="0" indent="0">
              <a:lnSpc>
                <a:spcPct val="100000"/>
              </a:lnSpc>
              <a:spcBef>
                <a:spcPts val="0"/>
              </a:spcBef>
              <a:buNone/>
            </a:pPr>
            <a:r>
              <a:rPr lang="en-US" sz="1800" b="0">
                <a:solidFill>
                  <a:srgbClr val="098D3E"/>
                </a:solidFill>
              </a:rPr>
              <a:t>More than 75 percent of caregivers identify as women.</a:t>
            </a:r>
            <a:r>
              <a:rPr lang="en-US" sz="1800" b="0" baseline="30000">
                <a:solidFill>
                  <a:srgbClr val="098D3E"/>
                </a:solidFill>
              </a:rPr>
              <a:t>1</a:t>
            </a:r>
            <a:r>
              <a:rPr lang="en-US" sz="1800" b="0">
                <a:solidFill>
                  <a:srgbClr val="098D3E"/>
                </a:solidFill>
              </a:rPr>
              <a:t> </a:t>
            </a:r>
          </a:p>
          <a:p>
            <a:pPr marL="0" indent="0">
              <a:lnSpc>
                <a:spcPct val="100000"/>
              </a:lnSpc>
              <a:spcBef>
                <a:spcPts val="0"/>
              </a:spcBef>
              <a:buNone/>
            </a:pPr>
            <a:r>
              <a:rPr lang="en-US" sz="1200"/>
              <a:t>At some point, you may provide care for aging parents or relatives, while potentially taking care of your own children. </a:t>
            </a:r>
            <a:endParaRPr lang="en-US" sz="1600"/>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Women globally tend to spend three times as many hours on unpaid domestic and care work compared to men.</a:t>
            </a:r>
            <a:r>
              <a:rPr lang="en-US" sz="1200" baseline="30000"/>
              <a:t>2</a:t>
            </a:r>
          </a:p>
          <a:p>
            <a:endParaRPr lang="en-US"/>
          </a:p>
        </p:txBody>
      </p:sp>
      <p:sp>
        <p:nvSpPr>
          <p:cNvPr id="4" name="Slide Number Placeholder 3"/>
          <p:cNvSpPr>
            <a:spLocks noGrp="1"/>
          </p:cNvSpPr>
          <p:nvPr>
            <p:ph type="sldNum" sz="quarter" idx="5"/>
          </p:nvPr>
        </p:nvSpPr>
        <p:spPr/>
        <p:txBody>
          <a:bodyPr/>
          <a:lstStyle/>
          <a:p>
            <a:fld id="{A0A71CC3-AF76-4F28-B5DC-258BBD32C8B5}" type="slidenum">
              <a:rPr lang="en-US" smtClean="0"/>
              <a:t>5</a:t>
            </a:fld>
            <a:endParaRPr lang="en-US"/>
          </a:p>
        </p:txBody>
      </p:sp>
    </p:spTree>
    <p:extLst>
      <p:ext uri="{BB962C8B-B14F-4D97-AF65-F5344CB8AC3E}">
        <p14:creationId xmlns:p14="http://schemas.microsoft.com/office/powerpoint/2010/main" val="21453363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spcBef>
                <a:spcPts val="0"/>
              </a:spcBef>
              <a:buNone/>
            </a:pPr>
            <a:r>
              <a:rPr lang="en-US" sz="1200" b="0">
                <a:solidFill>
                  <a:srgbClr val="098D3E"/>
                </a:solidFill>
              </a:rPr>
              <a:t>On average, women earn 82% of what men earn, which can prevent women from saving or planning for retirement in the early years of employment.</a:t>
            </a:r>
          </a:p>
          <a:p>
            <a:pPr marL="0" indent="0">
              <a:lnSpc>
                <a:spcPct val="100000"/>
              </a:lnSpc>
              <a:spcBef>
                <a:spcPts val="0"/>
              </a:spcBef>
              <a:buNone/>
            </a:pPr>
            <a:endParaRPr lang="en-US" sz="1000"/>
          </a:p>
          <a:p>
            <a:pPr marL="0" indent="0">
              <a:lnSpc>
                <a:spcPct val="100000"/>
              </a:lnSpc>
              <a:spcBef>
                <a:spcPts val="0"/>
              </a:spcBef>
              <a:buNone/>
            </a:pPr>
            <a:r>
              <a:rPr lang="en-US" sz="1000"/>
              <a:t>In addition, many women take time off work to care for family, which creates a need to catch up on their retirement savings. </a:t>
            </a:r>
            <a:endParaRPr lang="en-US" sz="1100" b="0" baseline="30000">
              <a:solidFill>
                <a:schemeClr val="tx1"/>
              </a:solidFill>
              <a:latin typeface="+mn-lt"/>
            </a:endParaRPr>
          </a:p>
          <a:p>
            <a:pPr marL="0" indent="0">
              <a:lnSpc>
                <a:spcPct val="100000"/>
              </a:lnSpc>
              <a:spcBef>
                <a:spcPts val="0"/>
              </a:spcBef>
              <a:buNone/>
            </a:pPr>
            <a:endParaRPr lang="en-US" sz="1100" b="0" baseline="30000">
              <a:solidFill>
                <a:schemeClr val="tx1"/>
              </a:solidFill>
              <a:latin typeface="+mn-lt"/>
            </a:endParaRPr>
          </a:p>
          <a:p>
            <a:pPr marL="0" indent="0">
              <a:lnSpc>
                <a:spcPct val="100000"/>
              </a:lnSpc>
              <a:spcBef>
                <a:spcPts val="0"/>
              </a:spcBef>
              <a:buNone/>
            </a:pPr>
            <a:r>
              <a:rPr lang="en-US" sz="4000" b="0">
                <a:solidFill>
                  <a:srgbClr val="58595B"/>
                </a:solidFill>
                <a:latin typeface="Hurme Geometric Sans 4 Bold" panose="020B0A00020000000000" pitchFamily="34" charset="0"/>
              </a:rPr>
              <a:t>4.5</a:t>
            </a:r>
            <a:r>
              <a:rPr lang="en-US" b="0">
                <a:solidFill>
                  <a:srgbClr val="58595B"/>
                </a:solidFill>
              </a:rPr>
              <a:t> </a:t>
            </a:r>
            <a:r>
              <a:rPr lang="en-US" sz="1400" b="0">
                <a:solidFill>
                  <a:srgbClr val="58595B"/>
                </a:solidFill>
              </a:rPr>
              <a:t>years </a:t>
            </a:r>
            <a:r>
              <a:rPr lang="en-US" sz="1200" b="0">
                <a:solidFill>
                  <a:srgbClr val="58595B"/>
                </a:solidFill>
              </a:rPr>
              <a:t>is the average length of time a caregiver provides unpaid care to a loved one.</a:t>
            </a:r>
            <a:endParaRPr lang="en-US" b="0"/>
          </a:p>
        </p:txBody>
      </p:sp>
      <p:sp>
        <p:nvSpPr>
          <p:cNvPr id="4" name="Slide Number Placeholder 3"/>
          <p:cNvSpPr>
            <a:spLocks noGrp="1"/>
          </p:cNvSpPr>
          <p:nvPr>
            <p:ph type="sldNum" sz="quarter" idx="5"/>
          </p:nvPr>
        </p:nvSpPr>
        <p:spPr/>
        <p:txBody>
          <a:bodyPr/>
          <a:lstStyle/>
          <a:p>
            <a:fld id="{A0A71CC3-AF76-4F28-B5DC-258BBD32C8B5}" type="slidenum">
              <a:rPr lang="en-US" smtClean="0"/>
              <a:t>6</a:t>
            </a:fld>
            <a:endParaRPr lang="en-US"/>
          </a:p>
        </p:txBody>
      </p:sp>
    </p:spTree>
    <p:extLst>
      <p:ext uri="{BB962C8B-B14F-4D97-AF65-F5344CB8AC3E}">
        <p14:creationId xmlns:p14="http://schemas.microsoft.com/office/powerpoint/2010/main" val="39764879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With these unique challenges come distinct financial needs and considerations. As part of your overall financial picture, you may want to consider life insurance. </a:t>
            </a:r>
          </a:p>
          <a:p>
            <a:endParaRPr lang="en-US"/>
          </a:p>
          <a:p>
            <a:r>
              <a:rPr lang="en-US"/>
              <a:t>Let’s take a look at how life insurance can help your financial security. </a:t>
            </a:r>
          </a:p>
        </p:txBody>
      </p:sp>
      <p:sp>
        <p:nvSpPr>
          <p:cNvPr id="4" name="Slide Number Placeholder 3"/>
          <p:cNvSpPr>
            <a:spLocks noGrp="1"/>
          </p:cNvSpPr>
          <p:nvPr>
            <p:ph type="sldNum" sz="quarter" idx="5"/>
          </p:nvPr>
        </p:nvSpPr>
        <p:spPr/>
        <p:txBody>
          <a:bodyPr/>
          <a:lstStyle/>
          <a:p>
            <a:fld id="{A0A71CC3-AF76-4F28-B5DC-258BBD32C8B5}" type="slidenum">
              <a:rPr lang="en-US" smtClean="0"/>
              <a:t>7</a:t>
            </a:fld>
            <a:endParaRPr lang="en-US"/>
          </a:p>
        </p:txBody>
      </p:sp>
    </p:spTree>
    <p:extLst>
      <p:ext uri="{BB962C8B-B14F-4D97-AF65-F5344CB8AC3E}">
        <p14:creationId xmlns:p14="http://schemas.microsoft.com/office/powerpoint/2010/main" val="41527338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There are many reasons women need life insurance, yet too often women have little or no life insurance protection.</a:t>
            </a:r>
            <a:r>
              <a:rPr lang="en-US" sz="1200" baseline="30000"/>
              <a:t>1</a:t>
            </a:r>
            <a:r>
              <a:rPr lang="en-US" sz="1200"/>
              <a:t> The primary purpose of life insurance is to provide financial benefits to dependents upon your death to cover final expenses, replace your income, pay off debts and more.</a:t>
            </a:r>
            <a:endParaRPr lang="en-US" sz="1600" baseline="30000"/>
          </a:p>
          <a:p>
            <a:endParaRPr lang="en-US"/>
          </a:p>
        </p:txBody>
      </p:sp>
      <p:sp>
        <p:nvSpPr>
          <p:cNvPr id="4" name="Slide Number Placeholder 3"/>
          <p:cNvSpPr>
            <a:spLocks noGrp="1"/>
          </p:cNvSpPr>
          <p:nvPr>
            <p:ph type="sldNum" sz="quarter" idx="5"/>
          </p:nvPr>
        </p:nvSpPr>
        <p:spPr/>
        <p:txBody>
          <a:bodyPr/>
          <a:lstStyle/>
          <a:p>
            <a:fld id="{A0A71CC3-AF76-4F28-B5DC-258BBD32C8B5}" type="slidenum">
              <a:rPr lang="en-US" smtClean="0"/>
              <a:t>8</a:t>
            </a:fld>
            <a:endParaRPr lang="en-US"/>
          </a:p>
        </p:txBody>
      </p:sp>
    </p:spTree>
    <p:extLst>
      <p:ext uri="{BB962C8B-B14F-4D97-AF65-F5344CB8AC3E}">
        <p14:creationId xmlns:p14="http://schemas.microsoft.com/office/powerpoint/2010/main" val="16987184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Read slide</a:t>
            </a:r>
          </a:p>
        </p:txBody>
      </p:sp>
      <p:sp>
        <p:nvSpPr>
          <p:cNvPr id="4" name="Slide Number Placeholder 3"/>
          <p:cNvSpPr>
            <a:spLocks noGrp="1"/>
          </p:cNvSpPr>
          <p:nvPr>
            <p:ph type="sldNum" sz="quarter" idx="5"/>
          </p:nvPr>
        </p:nvSpPr>
        <p:spPr/>
        <p:txBody>
          <a:bodyPr/>
          <a:lstStyle/>
          <a:p>
            <a:fld id="{A0A71CC3-AF76-4F28-B5DC-258BBD32C8B5}" type="slidenum">
              <a:rPr lang="en-US" smtClean="0"/>
              <a:t>9</a:t>
            </a:fld>
            <a:endParaRPr lang="en-US"/>
          </a:p>
        </p:txBody>
      </p:sp>
    </p:spTree>
    <p:extLst>
      <p:ext uri="{BB962C8B-B14F-4D97-AF65-F5344CB8AC3E}">
        <p14:creationId xmlns:p14="http://schemas.microsoft.com/office/powerpoint/2010/main" val="30913819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Along with life insurance, you may consider long-term care protection. </a:t>
            </a:r>
          </a:p>
        </p:txBody>
      </p:sp>
      <p:sp>
        <p:nvSpPr>
          <p:cNvPr id="4" name="Slide Number Placeholder 3"/>
          <p:cNvSpPr>
            <a:spLocks noGrp="1"/>
          </p:cNvSpPr>
          <p:nvPr>
            <p:ph type="sldNum" sz="quarter" idx="5"/>
          </p:nvPr>
        </p:nvSpPr>
        <p:spPr/>
        <p:txBody>
          <a:bodyPr/>
          <a:lstStyle/>
          <a:p>
            <a:fld id="{A0A71CC3-AF76-4F28-B5DC-258BBD32C8B5}" type="slidenum">
              <a:rPr lang="en-US" smtClean="0"/>
              <a:t>10</a:t>
            </a:fld>
            <a:endParaRPr lang="en-US"/>
          </a:p>
        </p:txBody>
      </p:sp>
    </p:spTree>
    <p:extLst>
      <p:ext uri="{BB962C8B-B14F-4D97-AF65-F5344CB8AC3E}">
        <p14:creationId xmlns:p14="http://schemas.microsoft.com/office/powerpoint/2010/main" val="9734949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A1A597E-12E3-9F4F-9FA9-E94369B6FBEA}"/>
              </a:ext>
            </a:extLst>
          </p:cNvPr>
          <p:cNvPicPr>
            <a:picLocks noGrp="1" noRot="1" noChangeAspect="1" noMove="1" noResize="1" noEditPoints="1" noAdjustHandles="1" noChangeArrowheads="1" noChangeShapeType="1" noCrop="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20" t="-450" r="10417"/>
          <a:stretch/>
        </p:blipFill>
        <p:spPr>
          <a:xfrm>
            <a:off x="6142320" y="456798"/>
            <a:ext cx="6092090" cy="6089776"/>
          </a:xfrm>
          <a:prstGeom prst="rect">
            <a:avLst/>
          </a:prstGeom>
        </p:spPr>
      </p:pic>
      <p:sp>
        <p:nvSpPr>
          <p:cNvPr id="6" name="Content Placeholder 7">
            <a:extLst>
              <a:ext uri="{FF2B5EF4-FFF2-40B4-BE49-F238E27FC236}">
                <a16:creationId xmlns:a16="http://schemas.microsoft.com/office/drawing/2014/main" id="{323F19C7-610D-B44C-BC7C-D1D8D7DD7506}"/>
              </a:ext>
            </a:extLst>
          </p:cNvPr>
          <p:cNvSpPr>
            <a:spLocks noGrp="1" noRot="1" noMove="1" noResize="1" noEditPoints="1" noAdjustHandles="1" noChangeArrowheads="1" noChangeShapeType="1"/>
          </p:cNvSpPr>
          <p:nvPr>
            <p:ph sz="quarter" idx="18" hasCustomPrompt="1"/>
          </p:nvPr>
        </p:nvSpPr>
        <p:spPr>
          <a:xfrm>
            <a:off x="914401" y="4273216"/>
            <a:ext cx="5095328" cy="228600"/>
          </a:xfrm>
          <a:prstGeom prst="rect">
            <a:avLst/>
          </a:prstGeom>
        </p:spPr>
        <p:txBody>
          <a:bodyPr lIns="0" tIns="0" rIns="0" bIns="0">
            <a:noAutofit/>
          </a:bodyPr>
          <a:lstStyle>
            <a:lvl1pPr marL="0" indent="0">
              <a:lnSpc>
                <a:spcPts val="1600"/>
              </a:lnSpc>
              <a:spcBef>
                <a:spcPts val="0"/>
              </a:spcBef>
              <a:buFontTx/>
              <a:buNone/>
              <a:defRPr sz="1400" b="1">
                <a:solidFill>
                  <a:schemeClr val="tx2"/>
                </a:solidFill>
              </a:defRPr>
            </a:lvl1pPr>
            <a:lvl2pPr marL="233363" indent="0">
              <a:buFontTx/>
              <a:buNone/>
              <a:defRPr sz="1400" b="1">
                <a:solidFill>
                  <a:schemeClr val="tx2"/>
                </a:solidFill>
              </a:defRPr>
            </a:lvl2pPr>
            <a:lvl3pPr marL="465138" indent="0">
              <a:buFontTx/>
              <a:buNone/>
              <a:defRPr sz="1400" b="1">
                <a:solidFill>
                  <a:schemeClr val="tx2"/>
                </a:solidFill>
              </a:defRPr>
            </a:lvl3pPr>
            <a:lvl4pPr marL="1371600" indent="0">
              <a:buFontTx/>
              <a:buNone/>
              <a:defRPr sz="1400" b="1">
                <a:solidFill>
                  <a:schemeClr val="tx2"/>
                </a:solidFill>
              </a:defRPr>
            </a:lvl4pPr>
            <a:lvl5pPr marL="1828800" indent="0">
              <a:buFontTx/>
              <a:buNone/>
              <a:defRPr sz="1400" b="1">
                <a:solidFill>
                  <a:schemeClr val="tx2"/>
                </a:solidFill>
              </a:defRPr>
            </a:lvl5pPr>
          </a:lstStyle>
          <a:p>
            <a:pPr lvl="0"/>
            <a:r>
              <a:rPr lang="en-US"/>
              <a:t>Name of presenter</a:t>
            </a:r>
          </a:p>
        </p:txBody>
      </p:sp>
      <p:sp>
        <p:nvSpPr>
          <p:cNvPr id="10" name="Title 1">
            <a:extLst>
              <a:ext uri="{FF2B5EF4-FFF2-40B4-BE49-F238E27FC236}">
                <a16:creationId xmlns:a16="http://schemas.microsoft.com/office/drawing/2014/main" id="{50CF4A0E-40A7-C448-BDA8-C209E44C9BCA}"/>
              </a:ext>
            </a:extLst>
          </p:cNvPr>
          <p:cNvSpPr>
            <a:spLocks noGrp="1" noRot="1" noMove="1" noResize="1" noEditPoints="1" noAdjustHandles="1" noChangeArrowheads="1" noChangeShapeType="1"/>
          </p:cNvSpPr>
          <p:nvPr>
            <p:ph type="ctrTitle" hasCustomPrompt="1"/>
          </p:nvPr>
        </p:nvSpPr>
        <p:spPr>
          <a:xfrm>
            <a:off x="904876" y="1422908"/>
            <a:ext cx="5095330" cy="932688"/>
          </a:xfrm>
          <a:prstGeom prst="rect">
            <a:avLst/>
          </a:prstGeom>
        </p:spPr>
        <p:txBody>
          <a:bodyPr anchor="t">
            <a:noAutofit/>
          </a:bodyPr>
          <a:lstStyle>
            <a:lvl1pPr algn="l">
              <a:lnSpc>
                <a:spcPts val="3300"/>
              </a:lnSpc>
              <a:defRPr sz="3200">
                <a:solidFill>
                  <a:schemeClr val="accent1"/>
                </a:solidFill>
              </a:defRPr>
            </a:lvl1pPr>
          </a:lstStyle>
          <a:p>
            <a:r>
              <a:rPr lang="en-US"/>
              <a:t>Presentation or document headline, up to 2 lines</a:t>
            </a:r>
          </a:p>
        </p:txBody>
      </p:sp>
      <p:sp>
        <p:nvSpPr>
          <p:cNvPr id="11" name="Subtitle 2">
            <a:extLst>
              <a:ext uri="{FF2B5EF4-FFF2-40B4-BE49-F238E27FC236}">
                <a16:creationId xmlns:a16="http://schemas.microsoft.com/office/drawing/2014/main" id="{89C04865-7640-BD40-AE55-598C40850E4B}"/>
              </a:ext>
            </a:extLst>
          </p:cNvPr>
          <p:cNvSpPr>
            <a:spLocks noGrp="1" noRot="1" noMove="1" noResize="1" noEditPoints="1" noAdjustHandles="1" noChangeArrowheads="1" noChangeShapeType="1"/>
          </p:cNvSpPr>
          <p:nvPr>
            <p:ph type="subTitle" idx="1" hasCustomPrompt="1"/>
          </p:nvPr>
        </p:nvSpPr>
        <p:spPr>
          <a:xfrm>
            <a:off x="914400" y="2560320"/>
            <a:ext cx="5095329" cy="576072"/>
          </a:xfrm>
          <a:prstGeom prst="rect">
            <a:avLst/>
          </a:prstGeom>
        </p:spPr>
        <p:txBody>
          <a:bodyPr lIns="0" tIns="0" rIns="0" bIns="0">
            <a:noAutofit/>
          </a:bodyPr>
          <a:lstStyle>
            <a:lvl1pPr marL="0" indent="0" algn="l">
              <a:lnSpc>
                <a:spcPct val="100000"/>
              </a:lnSpc>
              <a:spcBef>
                <a:spcPts val="0"/>
              </a:spcBef>
              <a:spcAft>
                <a:spcPts val="0"/>
              </a:spcAft>
              <a:buNone/>
              <a:defRPr sz="20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or document name</a:t>
            </a:r>
            <a:br>
              <a:rPr lang="en-US"/>
            </a:br>
            <a:r>
              <a:rPr lang="en-US"/>
              <a:t>Month day, year</a:t>
            </a:r>
          </a:p>
        </p:txBody>
      </p:sp>
      <p:sp>
        <p:nvSpPr>
          <p:cNvPr id="13" name="Content Placeholder 7">
            <a:extLst>
              <a:ext uri="{FF2B5EF4-FFF2-40B4-BE49-F238E27FC236}">
                <a16:creationId xmlns:a16="http://schemas.microsoft.com/office/drawing/2014/main" id="{41B5D474-E9EB-B145-8A57-B1D2C910CB44}"/>
              </a:ext>
            </a:extLst>
          </p:cNvPr>
          <p:cNvSpPr>
            <a:spLocks noGrp="1" noRot="1" noMove="1" noResize="1" noEditPoints="1" noAdjustHandles="1" noChangeArrowheads="1" noChangeShapeType="1"/>
          </p:cNvSpPr>
          <p:nvPr>
            <p:ph sz="quarter" idx="10" hasCustomPrompt="1"/>
          </p:nvPr>
        </p:nvSpPr>
        <p:spPr>
          <a:xfrm>
            <a:off x="914401" y="3758184"/>
            <a:ext cx="5095328" cy="228600"/>
          </a:xfrm>
          <a:prstGeom prst="rect">
            <a:avLst/>
          </a:prstGeom>
        </p:spPr>
        <p:txBody>
          <a:bodyPr lIns="0" tIns="0" rIns="0" bIns="0">
            <a:noAutofit/>
          </a:bodyPr>
          <a:lstStyle>
            <a:lvl1pPr marL="0" indent="0">
              <a:lnSpc>
                <a:spcPts val="1600"/>
              </a:lnSpc>
              <a:spcBef>
                <a:spcPts val="0"/>
              </a:spcBef>
              <a:buFontTx/>
              <a:buNone/>
              <a:defRPr sz="1400" b="1">
                <a:solidFill>
                  <a:schemeClr val="tx2"/>
                </a:solidFill>
              </a:defRPr>
            </a:lvl1pPr>
            <a:lvl2pPr marL="233363" indent="0">
              <a:buFontTx/>
              <a:buNone/>
              <a:defRPr sz="1400" b="1">
                <a:solidFill>
                  <a:schemeClr val="tx2"/>
                </a:solidFill>
              </a:defRPr>
            </a:lvl2pPr>
            <a:lvl3pPr marL="465138" indent="0">
              <a:buFontTx/>
              <a:buNone/>
              <a:defRPr sz="1400" b="1">
                <a:solidFill>
                  <a:schemeClr val="tx2"/>
                </a:solidFill>
              </a:defRPr>
            </a:lvl3pPr>
            <a:lvl4pPr marL="1371600" indent="0">
              <a:buFontTx/>
              <a:buNone/>
              <a:defRPr sz="1400" b="1">
                <a:solidFill>
                  <a:schemeClr val="tx2"/>
                </a:solidFill>
              </a:defRPr>
            </a:lvl4pPr>
            <a:lvl5pPr marL="1828800" indent="0">
              <a:buFontTx/>
              <a:buNone/>
              <a:defRPr sz="1400" b="1">
                <a:solidFill>
                  <a:schemeClr val="tx2"/>
                </a:solidFill>
              </a:defRPr>
            </a:lvl5pPr>
          </a:lstStyle>
          <a:p>
            <a:pPr lvl="0"/>
            <a:r>
              <a:rPr lang="en-US"/>
              <a:t>Name of presenter</a:t>
            </a:r>
          </a:p>
        </p:txBody>
      </p:sp>
      <p:sp>
        <p:nvSpPr>
          <p:cNvPr id="14" name="Text Placeholder 9">
            <a:extLst>
              <a:ext uri="{FF2B5EF4-FFF2-40B4-BE49-F238E27FC236}">
                <a16:creationId xmlns:a16="http://schemas.microsoft.com/office/drawing/2014/main" id="{A5089392-4DBB-5F4E-A27E-49BB939A3C88}"/>
              </a:ext>
            </a:extLst>
          </p:cNvPr>
          <p:cNvSpPr>
            <a:spLocks noGrp="1" noRot="1" noMove="1" noResize="1" noEditPoints="1" noAdjustHandles="1" noChangeArrowheads="1" noChangeShapeType="1"/>
          </p:cNvSpPr>
          <p:nvPr>
            <p:ph type="body" sz="quarter" idx="11" hasCustomPrompt="1"/>
          </p:nvPr>
        </p:nvSpPr>
        <p:spPr>
          <a:xfrm>
            <a:off x="914400" y="3986784"/>
            <a:ext cx="5095327" cy="228600"/>
          </a:xfrm>
          <a:prstGeom prst="rect">
            <a:avLst/>
          </a:prstGeom>
        </p:spPr>
        <p:txBody>
          <a:bodyPr lIns="0" tIns="0" rIns="0" bIns="0">
            <a:noAutofit/>
          </a:bodyPr>
          <a:lstStyle>
            <a:lvl1pPr marL="0" indent="0">
              <a:lnSpc>
                <a:spcPts val="1600"/>
              </a:lnSpc>
              <a:buFontTx/>
              <a:buNone/>
              <a:defRPr sz="1400" b="0">
                <a:solidFill>
                  <a:schemeClr val="tx1"/>
                </a:solidFill>
              </a:defRPr>
            </a:lvl1pPr>
            <a:lvl2pPr marL="233363" indent="0">
              <a:buFontTx/>
              <a:buNone/>
              <a:defRPr sz="1400">
                <a:solidFill>
                  <a:schemeClr val="tx1"/>
                </a:solidFill>
              </a:defRPr>
            </a:lvl2pPr>
            <a:lvl3pPr marL="465138" indent="0">
              <a:buFontTx/>
              <a:buNone/>
              <a:defRPr sz="1400">
                <a:solidFill>
                  <a:schemeClr val="tx1"/>
                </a:solidFill>
              </a:defRPr>
            </a:lvl3pPr>
            <a:lvl4pPr marL="1371600" indent="0">
              <a:buFontTx/>
              <a:buNone/>
              <a:defRPr sz="1400">
                <a:solidFill>
                  <a:schemeClr val="tx1"/>
                </a:solidFill>
              </a:defRPr>
            </a:lvl4pPr>
            <a:lvl5pPr marL="1828800" indent="0">
              <a:buFontTx/>
              <a:buNone/>
              <a:defRPr sz="1400">
                <a:solidFill>
                  <a:schemeClr val="tx1"/>
                </a:solidFill>
              </a:defRPr>
            </a:lvl5pPr>
          </a:lstStyle>
          <a:p>
            <a:pPr lvl="0"/>
            <a:r>
              <a:rPr lang="en-US"/>
              <a:t>Title</a:t>
            </a:r>
          </a:p>
        </p:txBody>
      </p:sp>
      <p:sp>
        <p:nvSpPr>
          <p:cNvPr id="15" name="Text Placeholder 13">
            <a:extLst>
              <a:ext uri="{FF2B5EF4-FFF2-40B4-BE49-F238E27FC236}">
                <a16:creationId xmlns:a16="http://schemas.microsoft.com/office/drawing/2014/main" id="{5C3AE066-1FD4-A144-BAAA-924D292A7B15}"/>
              </a:ext>
            </a:extLst>
          </p:cNvPr>
          <p:cNvSpPr>
            <a:spLocks noGrp="1" noRot="1" noMove="1" noResize="1" noEditPoints="1" noAdjustHandles="1" noChangeArrowheads="1" noChangeShapeType="1"/>
          </p:cNvSpPr>
          <p:nvPr>
            <p:ph type="body" sz="quarter" idx="13" hasCustomPrompt="1"/>
          </p:nvPr>
        </p:nvSpPr>
        <p:spPr>
          <a:xfrm>
            <a:off x="914400" y="4498848"/>
            <a:ext cx="5095327" cy="228600"/>
          </a:xfrm>
          <a:prstGeom prst="rect">
            <a:avLst/>
          </a:prstGeom>
        </p:spPr>
        <p:txBody>
          <a:bodyPr lIns="0" tIns="0" rIns="0" bIns="0">
            <a:noAutofit/>
          </a:bodyPr>
          <a:lstStyle>
            <a:lvl1pPr marL="0" indent="0">
              <a:lnSpc>
                <a:spcPts val="1600"/>
              </a:lnSpc>
              <a:buFontTx/>
              <a:buNone/>
              <a:defRPr sz="1400" b="0">
                <a:solidFill>
                  <a:schemeClr val="tx1"/>
                </a:solidFill>
              </a:defRPr>
            </a:lvl1pPr>
            <a:lvl2pPr marL="233363" indent="0">
              <a:lnSpc>
                <a:spcPts val="1600"/>
              </a:lnSpc>
              <a:buFontTx/>
              <a:buNone/>
              <a:defRPr sz="1400"/>
            </a:lvl2pPr>
            <a:lvl3pPr marL="465138" indent="0">
              <a:lnSpc>
                <a:spcPts val="1600"/>
              </a:lnSpc>
              <a:buFontTx/>
              <a:buNone/>
              <a:defRPr sz="1400"/>
            </a:lvl3pPr>
            <a:lvl4pPr marL="1371600" indent="0">
              <a:lnSpc>
                <a:spcPts val="1600"/>
              </a:lnSpc>
              <a:buFontTx/>
              <a:buNone/>
              <a:defRPr sz="1400"/>
            </a:lvl4pPr>
            <a:lvl5pPr marL="1828800" indent="0">
              <a:lnSpc>
                <a:spcPts val="1600"/>
              </a:lnSpc>
              <a:buFontTx/>
              <a:buNone/>
              <a:defRPr sz="1400"/>
            </a:lvl5pPr>
          </a:lstStyle>
          <a:p>
            <a:pPr lvl="0"/>
            <a:r>
              <a:rPr lang="en-US"/>
              <a:t>Title</a:t>
            </a:r>
          </a:p>
        </p:txBody>
      </p:sp>
      <p:sp>
        <p:nvSpPr>
          <p:cNvPr id="16" name="Content Placeholder 23">
            <a:extLst>
              <a:ext uri="{FF2B5EF4-FFF2-40B4-BE49-F238E27FC236}">
                <a16:creationId xmlns:a16="http://schemas.microsoft.com/office/drawing/2014/main" id="{ED3C13F6-F007-7246-BFD9-BE947CB25903}"/>
              </a:ext>
            </a:extLst>
          </p:cNvPr>
          <p:cNvSpPr>
            <a:spLocks noGrp="1" noRot="1" noMove="1" noResize="1" noEditPoints="1" noAdjustHandles="1" noChangeArrowheads="1" noChangeShapeType="1"/>
          </p:cNvSpPr>
          <p:nvPr>
            <p:ph sz="quarter" idx="16" hasCustomPrompt="1"/>
          </p:nvPr>
        </p:nvSpPr>
        <p:spPr>
          <a:xfrm>
            <a:off x="923924" y="5536692"/>
            <a:ext cx="5076281" cy="101948"/>
          </a:xfrm>
          <a:prstGeom prst="rect">
            <a:avLst/>
          </a:prstGeom>
        </p:spPr>
        <p:txBody>
          <a:bodyPr lIns="0" tIns="0" rIns="0" bIns="0">
            <a:noAutofit/>
          </a:bodyPr>
          <a:lstStyle>
            <a:lvl1pPr marL="0" indent="0">
              <a:lnSpc>
                <a:spcPts val="1000"/>
              </a:lnSpc>
              <a:spcBef>
                <a:spcPts val="0"/>
              </a:spcBef>
              <a:buFontTx/>
              <a:buNone/>
              <a:defRPr sz="800" b="1" i="0" cap="all" baseline="0">
                <a:solidFill>
                  <a:schemeClr val="tx2"/>
                </a:solidFill>
              </a:defRPr>
            </a:lvl1pPr>
            <a:lvl2pPr marL="233363" indent="0">
              <a:buFontTx/>
              <a:buNone/>
              <a:defRPr sz="800" cap="all" baseline="0">
                <a:solidFill>
                  <a:schemeClr val="tx2"/>
                </a:solidFill>
              </a:defRPr>
            </a:lvl2pPr>
            <a:lvl3pPr marL="465138" indent="0">
              <a:buFontTx/>
              <a:buNone/>
              <a:defRPr sz="800" cap="all" baseline="0">
                <a:solidFill>
                  <a:schemeClr val="tx2"/>
                </a:solidFill>
              </a:defRPr>
            </a:lvl3pPr>
            <a:lvl4pPr marL="1371600" indent="0">
              <a:buFontTx/>
              <a:buNone/>
              <a:defRPr sz="800" cap="all" baseline="0">
                <a:solidFill>
                  <a:schemeClr val="tx2"/>
                </a:solidFill>
              </a:defRPr>
            </a:lvl4pPr>
            <a:lvl5pPr marL="1828800" indent="0">
              <a:buFontTx/>
              <a:buNone/>
              <a:defRPr sz="800" cap="all" baseline="0">
                <a:solidFill>
                  <a:schemeClr val="tx2"/>
                </a:solidFill>
              </a:defRPr>
            </a:lvl5pPr>
          </a:lstStyle>
          <a:p>
            <a:pPr lvl="0"/>
            <a:r>
              <a:rPr lang="en-US"/>
              <a:t>OPTIONAL FORMATTING FOR DISCLOSURE TEXT, IF NEEDED</a:t>
            </a:r>
          </a:p>
        </p:txBody>
      </p:sp>
      <p:sp>
        <p:nvSpPr>
          <p:cNvPr id="17" name="Content Placeholder 7">
            <a:extLst>
              <a:ext uri="{FF2B5EF4-FFF2-40B4-BE49-F238E27FC236}">
                <a16:creationId xmlns:a16="http://schemas.microsoft.com/office/drawing/2014/main" id="{16BFE354-0CD1-7848-BBD0-BCD3856544C4}"/>
              </a:ext>
            </a:extLst>
          </p:cNvPr>
          <p:cNvSpPr>
            <a:spLocks noGrp="1" noRot="1" noMove="1" noResize="1" noEditPoints="1" noAdjustHandles="1" noChangeArrowheads="1" noChangeShapeType="1"/>
          </p:cNvSpPr>
          <p:nvPr>
            <p:ph sz="quarter" idx="19" hasCustomPrompt="1"/>
          </p:nvPr>
        </p:nvSpPr>
        <p:spPr>
          <a:xfrm>
            <a:off x="920162" y="4788248"/>
            <a:ext cx="5095328" cy="228600"/>
          </a:xfrm>
          <a:prstGeom prst="rect">
            <a:avLst/>
          </a:prstGeom>
        </p:spPr>
        <p:txBody>
          <a:bodyPr lIns="0" tIns="0" rIns="0" bIns="0">
            <a:noAutofit/>
          </a:bodyPr>
          <a:lstStyle>
            <a:lvl1pPr marL="0" indent="0">
              <a:lnSpc>
                <a:spcPts val="1600"/>
              </a:lnSpc>
              <a:spcBef>
                <a:spcPts val="0"/>
              </a:spcBef>
              <a:buFontTx/>
              <a:buNone/>
              <a:defRPr sz="1400" b="1">
                <a:solidFill>
                  <a:schemeClr val="tx2"/>
                </a:solidFill>
              </a:defRPr>
            </a:lvl1pPr>
            <a:lvl2pPr marL="233363" indent="0">
              <a:buFontTx/>
              <a:buNone/>
              <a:defRPr sz="1400" b="1">
                <a:solidFill>
                  <a:schemeClr val="tx2"/>
                </a:solidFill>
              </a:defRPr>
            </a:lvl2pPr>
            <a:lvl3pPr marL="465138" indent="0">
              <a:buFontTx/>
              <a:buNone/>
              <a:defRPr sz="1400" b="1">
                <a:solidFill>
                  <a:schemeClr val="tx2"/>
                </a:solidFill>
              </a:defRPr>
            </a:lvl3pPr>
            <a:lvl4pPr marL="1371600" indent="0">
              <a:buFontTx/>
              <a:buNone/>
              <a:defRPr sz="1400" b="1">
                <a:solidFill>
                  <a:schemeClr val="tx2"/>
                </a:solidFill>
              </a:defRPr>
            </a:lvl4pPr>
            <a:lvl5pPr marL="1828800" indent="0">
              <a:buFontTx/>
              <a:buNone/>
              <a:defRPr sz="1400" b="1">
                <a:solidFill>
                  <a:schemeClr val="tx2"/>
                </a:solidFill>
              </a:defRPr>
            </a:lvl5pPr>
          </a:lstStyle>
          <a:p>
            <a:pPr lvl="0"/>
            <a:r>
              <a:rPr lang="en-US"/>
              <a:t>Name of presenter</a:t>
            </a:r>
          </a:p>
        </p:txBody>
      </p:sp>
      <p:sp>
        <p:nvSpPr>
          <p:cNvPr id="18" name="Text Placeholder 13">
            <a:extLst>
              <a:ext uri="{FF2B5EF4-FFF2-40B4-BE49-F238E27FC236}">
                <a16:creationId xmlns:a16="http://schemas.microsoft.com/office/drawing/2014/main" id="{462E1886-7F59-FA4D-A779-713694A285D4}"/>
              </a:ext>
            </a:extLst>
          </p:cNvPr>
          <p:cNvSpPr>
            <a:spLocks noGrp="1" noRot="1" noMove="1" noResize="1" noEditPoints="1" noAdjustHandles="1" noChangeArrowheads="1" noChangeShapeType="1"/>
          </p:cNvSpPr>
          <p:nvPr>
            <p:ph type="body" sz="quarter" idx="21" hasCustomPrompt="1"/>
          </p:nvPr>
        </p:nvSpPr>
        <p:spPr>
          <a:xfrm>
            <a:off x="920161" y="5013880"/>
            <a:ext cx="5095327" cy="228600"/>
          </a:xfrm>
          <a:prstGeom prst="rect">
            <a:avLst/>
          </a:prstGeom>
        </p:spPr>
        <p:txBody>
          <a:bodyPr lIns="0" tIns="0" rIns="0" bIns="0">
            <a:noAutofit/>
          </a:bodyPr>
          <a:lstStyle>
            <a:lvl1pPr marL="0" indent="0">
              <a:lnSpc>
                <a:spcPts val="1600"/>
              </a:lnSpc>
              <a:buFontTx/>
              <a:buNone/>
              <a:defRPr sz="1400" b="0">
                <a:solidFill>
                  <a:schemeClr val="tx1"/>
                </a:solidFill>
              </a:defRPr>
            </a:lvl1pPr>
            <a:lvl2pPr marL="233363" indent="0">
              <a:lnSpc>
                <a:spcPts val="1600"/>
              </a:lnSpc>
              <a:buFontTx/>
              <a:buNone/>
              <a:defRPr sz="1400"/>
            </a:lvl2pPr>
            <a:lvl3pPr marL="465138" indent="0">
              <a:lnSpc>
                <a:spcPts val="1600"/>
              </a:lnSpc>
              <a:buFontTx/>
              <a:buNone/>
              <a:defRPr sz="1400"/>
            </a:lvl3pPr>
            <a:lvl4pPr marL="1371600" indent="0">
              <a:lnSpc>
                <a:spcPts val="1600"/>
              </a:lnSpc>
              <a:buFontTx/>
              <a:buNone/>
              <a:defRPr sz="1400"/>
            </a:lvl4pPr>
            <a:lvl5pPr marL="1828800" indent="0">
              <a:lnSpc>
                <a:spcPts val="1600"/>
              </a:lnSpc>
              <a:buFontTx/>
              <a:buNone/>
              <a:defRPr sz="1400"/>
            </a:lvl5pPr>
          </a:lstStyle>
          <a:p>
            <a:pPr lvl="0"/>
            <a:r>
              <a:rPr lang="en-US"/>
              <a:t>Title</a:t>
            </a:r>
          </a:p>
        </p:txBody>
      </p:sp>
      <p:sp>
        <p:nvSpPr>
          <p:cNvPr id="2" name="Rectangle 1">
            <a:extLst>
              <a:ext uri="{FF2B5EF4-FFF2-40B4-BE49-F238E27FC236}">
                <a16:creationId xmlns:a16="http://schemas.microsoft.com/office/drawing/2014/main" id="{9BC21156-4EFB-4E41-8F96-F529A71CD34E}"/>
              </a:ext>
            </a:extLst>
          </p:cNvPr>
          <p:cNvSpPr/>
          <p:nvPr userDrawn="1"/>
        </p:nvSpPr>
        <p:spPr>
          <a:xfrm>
            <a:off x="10614991" y="311426"/>
            <a:ext cx="1060174" cy="4439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4">
            <a:extLst>
              <a:ext uri="{FF2B5EF4-FFF2-40B4-BE49-F238E27FC236}">
                <a16:creationId xmlns:a16="http://schemas.microsoft.com/office/drawing/2014/main" id="{2A2165DA-DBEE-9434-CCBA-32C297546777}"/>
              </a:ext>
            </a:extLst>
          </p:cNvPr>
          <p:cNvPicPr>
            <a:picLocks noGrp="1" noRot="1" noChangeAspect="1" noMove="1" noResize="1" noEditPoints="1" noAdjustHandles="1" noChangeArrowheads="1" noChangeShapeType="1" noCrop="1"/>
          </p:cNvPicPr>
          <p:nvPr userDrawn="1"/>
        </p:nvPicPr>
        <p:blipFill>
          <a:blip r:embed="rId4">
            <a:extLst>
              <a:ext uri="{96DAC541-7B7A-43D3-8B79-37D633B846F1}">
                <asvg:svgBlip xmlns:asvg="http://schemas.microsoft.com/office/drawing/2016/SVG/main" r:embed="rId5"/>
              </a:ext>
            </a:extLst>
          </a:blip>
          <a:srcRect/>
          <a:stretch/>
        </p:blipFill>
        <p:spPr>
          <a:xfrm>
            <a:off x="518223" y="452951"/>
            <a:ext cx="1628594" cy="373219"/>
          </a:xfrm>
          <a:prstGeom prst="rect">
            <a:avLst/>
          </a:prstGeom>
        </p:spPr>
      </p:pic>
    </p:spTree>
    <p:extLst>
      <p:ext uri="{BB962C8B-B14F-4D97-AF65-F5344CB8AC3E}">
        <p14:creationId xmlns:p14="http://schemas.microsoft.com/office/powerpoint/2010/main" val="1245548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hank you message">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D7B1A1D0-F490-9A4E-927B-09B2E0B5DC68}"/>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3592" t="41049" r="22875" b="39812"/>
          <a:stretch/>
        </p:blipFill>
        <p:spPr>
          <a:xfrm>
            <a:off x="1961102" y="2597495"/>
            <a:ext cx="8269795" cy="1663009"/>
          </a:xfrm>
          <a:prstGeom prst="rect">
            <a:avLst/>
          </a:prstGeom>
        </p:spPr>
      </p:pic>
    </p:spTree>
    <p:extLst>
      <p:ext uri="{BB962C8B-B14F-4D97-AF65-F5344CB8AC3E}">
        <p14:creationId xmlns:p14="http://schemas.microsoft.com/office/powerpoint/2010/main" val="3065277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sclosure and ID bloc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7D4ADE-E874-674D-B7A6-E8724E7E2467}"/>
              </a:ext>
            </a:extLst>
          </p:cNvPr>
          <p:cNvSpPr/>
          <p:nvPr userDrawn="1"/>
        </p:nvSpPr>
        <p:spPr>
          <a:xfrm>
            <a:off x="10070592" y="268224"/>
            <a:ext cx="1889760" cy="4754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6537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rd content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27986A6-1A21-5767-1C79-C963E268024E}"/>
              </a:ext>
            </a:extLst>
          </p:cNvPr>
          <p:cNvSpPr>
            <a:spLocks noGrp="1"/>
          </p:cNvSpPr>
          <p:nvPr>
            <p:ph type="body" sz="quarter" idx="25" hasCustomPrompt="1"/>
          </p:nvPr>
        </p:nvSpPr>
        <p:spPr>
          <a:xfrm>
            <a:off x="623888" y="2441448"/>
            <a:ext cx="10942637" cy="3616325"/>
          </a:xfrm>
          <a:prstGeom prst="rect">
            <a:avLst/>
          </a:prstGeom>
        </p:spPr>
        <p:txBody>
          <a:bodyPr lIns="0" tIns="0" rIns="0" bIns="0"/>
          <a:lstStyle>
            <a:lvl1pPr marL="137160" indent="-137160">
              <a:lnSpc>
                <a:spcPct val="100000"/>
              </a:lnSpc>
              <a:spcBef>
                <a:spcPts val="300"/>
              </a:spcBef>
              <a:buFont typeface="Arial" panose="020B0604020202020204" pitchFamily="34" charset="0"/>
              <a:buChar char="•"/>
              <a:defRPr sz="1400" b="0"/>
            </a:lvl1pPr>
            <a:lvl2pPr marL="457200" indent="-265176">
              <a:lnSpc>
                <a:spcPct val="100000"/>
              </a:lnSpc>
              <a:spcBef>
                <a:spcPts val="200"/>
              </a:spcBef>
              <a:buFont typeface="System Font Regular"/>
              <a:buChar char="－"/>
              <a:defRPr/>
            </a:lvl2pPr>
            <a:lvl3pPr marL="594360" indent="-137160">
              <a:lnSpc>
                <a:spcPct val="100000"/>
              </a:lnSpc>
              <a:spcBef>
                <a:spcPts val="300"/>
              </a:spcBef>
              <a:buFont typeface="Arial" panose="020B0604020202020204" pitchFamily="34" charset="0"/>
              <a:buChar char="•"/>
              <a:defRPr/>
            </a:lvl3pPr>
            <a:lvl4pPr marL="749808" indent="-137160">
              <a:lnSpc>
                <a:spcPct val="100000"/>
              </a:lnSpc>
              <a:spcBef>
                <a:spcPts val="200"/>
              </a:spcBef>
              <a:buFont typeface="System Font Regular"/>
              <a:buChar char="◦"/>
              <a:defRPr/>
            </a:lvl4pPr>
            <a:lvl5pPr marL="914400" indent="-137160">
              <a:lnSpc>
                <a:spcPct val="100000"/>
              </a:lnSpc>
              <a:spcBef>
                <a:spcPts val="300"/>
              </a:spcBef>
              <a:buFont typeface="Arial" panose="020B0604020202020204" pitchFamily="34" charset="0"/>
              <a:buChar char="•"/>
              <a:defRPr/>
            </a:lvl5pPr>
          </a:lstStyle>
          <a:p>
            <a:pPr lvl="0"/>
            <a:r>
              <a:rPr lang="en-US"/>
              <a:t>Placeholder text</a:t>
            </a:r>
          </a:p>
          <a:p>
            <a:pPr lvl="1"/>
            <a:r>
              <a:rPr lang="en-US"/>
              <a:t>Second level</a:t>
            </a:r>
          </a:p>
          <a:p>
            <a:pPr lvl="2"/>
            <a:r>
              <a:rPr lang="en-US"/>
              <a:t>Third level</a:t>
            </a:r>
          </a:p>
          <a:p>
            <a:pPr lvl="3"/>
            <a:r>
              <a:rPr lang="en-US"/>
              <a:t>Fourth level</a:t>
            </a:r>
          </a:p>
          <a:p>
            <a:pPr lvl="4"/>
            <a:r>
              <a:rPr lang="en-US"/>
              <a:t>Fifth level</a:t>
            </a:r>
          </a:p>
        </p:txBody>
      </p:sp>
      <p:sp>
        <p:nvSpPr>
          <p:cNvPr id="16" name="Title Placeholder 1">
            <a:extLst>
              <a:ext uri="{FF2B5EF4-FFF2-40B4-BE49-F238E27FC236}">
                <a16:creationId xmlns:a16="http://schemas.microsoft.com/office/drawing/2014/main" id="{D8152DA8-2F3E-C24B-9C09-26F2045053C1}"/>
              </a:ext>
            </a:extLst>
          </p:cNvPr>
          <p:cNvSpPr>
            <a:spLocks noGrp="1" noRot="1" noMove="1" noResize="1" noEditPoints="1" noAdjustHandles="1" noChangeArrowheads="1" noChangeShapeType="1"/>
          </p:cNvSpPr>
          <p:nvPr>
            <p:ph type="title" hasCustomPrompt="1"/>
          </p:nvPr>
        </p:nvSpPr>
        <p:spPr>
          <a:xfrm>
            <a:off x="624666" y="1155702"/>
            <a:ext cx="10919634" cy="669924"/>
          </a:xfrm>
          <a:prstGeom prst="rect">
            <a:avLst/>
          </a:prstGeom>
        </p:spPr>
        <p:txBody>
          <a:bodyPr vert="horz" lIns="0" tIns="0" rIns="0" bIns="0" rtlCol="0" anchor="t" anchorCtr="0">
            <a:noAutofit/>
          </a:bodyPr>
          <a:lstStyle>
            <a:lvl1pPr>
              <a:defRPr/>
            </a:lvl1pPr>
          </a:lstStyle>
          <a:p>
            <a:r>
              <a:rPr lang="en-US"/>
              <a:t>Headline text</a:t>
            </a:r>
            <a:br>
              <a:rPr lang="en-US"/>
            </a:br>
            <a:r>
              <a:rPr lang="en-US"/>
              <a:t>up to 2 lines</a:t>
            </a:r>
          </a:p>
        </p:txBody>
      </p:sp>
      <p:sp>
        <p:nvSpPr>
          <p:cNvPr id="2" name="Text Placeholder 5">
            <a:extLst>
              <a:ext uri="{FF2B5EF4-FFF2-40B4-BE49-F238E27FC236}">
                <a16:creationId xmlns:a16="http://schemas.microsoft.com/office/drawing/2014/main" id="{660BEDC4-C03B-872F-C3F5-5E7873CFC220}"/>
              </a:ext>
            </a:extLst>
          </p:cNvPr>
          <p:cNvSpPr>
            <a:spLocks noGrp="1" noRot="1" noMove="1" noResize="1" noEditPoints="1" noAdjustHandles="1" noChangeArrowheads="1" noChangeShapeType="1"/>
          </p:cNvSpPr>
          <p:nvPr>
            <p:ph type="body" sz="quarter" idx="24" hasCustomPrompt="1"/>
          </p:nvPr>
        </p:nvSpPr>
        <p:spPr>
          <a:xfrm>
            <a:off x="624663" y="441294"/>
            <a:ext cx="8716186" cy="400081"/>
          </a:xfrm>
          <a:prstGeom prst="rect">
            <a:avLst/>
          </a:prstGeom>
        </p:spPr>
        <p:txBody>
          <a:bodyPr lIns="0" tIns="0" rIns="0" bIns="0"/>
          <a:lstStyle>
            <a:lvl1pPr>
              <a:defRPr sz="1200" cap="all" baseline="0">
                <a:solidFill>
                  <a:srgbClr val="284684"/>
                </a:solidFill>
              </a:defRPr>
            </a:lvl1pPr>
          </a:lstStyle>
          <a:p>
            <a:r>
              <a:rPr lang="en-US"/>
              <a:t>OPTIONAL TITLE FOR DOCUMENT, SECTION OR GROUP</a:t>
            </a:r>
          </a:p>
        </p:txBody>
      </p:sp>
      <p:sp>
        <p:nvSpPr>
          <p:cNvPr id="4" name="Text Placeholder 3">
            <a:extLst>
              <a:ext uri="{FF2B5EF4-FFF2-40B4-BE49-F238E27FC236}">
                <a16:creationId xmlns:a16="http://schemas.microsoft.com/office/drawing/2014/main" id="{092FCE47-BFC5-1F8D-DC6D-F69A43FDDC64}"/>
              </a:ext>
            </a:extLst>
          </p:cNvPr>
          <p:cNvSpPr>
            <a:spLocks noGrp="1"/>
          </p:cNvSpPr>
          <p:nvPr>
            <p:ph type="body" sz="quarter" idx="26" hasCustomPrompt="1"/>
          </p:nvPr>
        </p:nvSpPr>
        <p:spPr>
          <a:xfrm>
            <a:off x="623888" y="6067604"/>
            <a:ext cx="10942637" cy="377825"/>
          </a:xfrm>
          <a:prstGeom prst="rect">
            <a:avLst/>
          </a:prstGeom>
        </p:spPr>
        <p:txBody>
          <a:bodyPr lIns="0" tIns="0" rIns="0" bIns="0" anchor="b" anchorCtr="0"/>
          <a:lstStyle>
            <a:lvl1pPr>
              <a:defRPr sz="800" b="0"/>
            </a:lvl1pPr>
            <a:lvl5pPr marL="594360" indent="0">
              <a:buNone/>
              <a:defRPr/>
            </a:lvl5pPr>
          </a:lstStyle>
          <a:p>
            <a:pPr lvl="0"/>
            <a:r>
              <a:rPr lang="en-US"/>
              <a:t>Optional formatting for footnote or disclosure text, if needed</a:t>
            </a:r>
          </a:p>
        </p:txBody>
      </p:sp>
    </p:spTree>
    <p:extLst>
      <p:ext uri="{BB962C8B-B14F-4D97-AF65-F5344CB8AC3E}">
        <p14:creationId xmlns:p14="http://schemas.microsoft.com/office/powerpoint/2010/main" val="1161421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with sidebar">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9BA75D86-E697-72BD-71AE-97E6737F35AF}"/>
              </a:ext>
            </a:extLst>
          </p:cNvPr>
          <p:cNvSpPr>
            <a:spLocks noGrp="1"/>
          </p:cNvSpPr>
          <p:nvPr>
            <p:ph type="body" sz="quarter" idx="27" hasCustomPrompt="1"/>
          </p:nvPr>
        </p:nvSpPr>
        <p:spPr>
          <a:xfrm>
            <a:off x="623888" y="6067604"/>
            <a:ext cx="10942637" cy="377825"/>
          </a:xfrm>
          <a:prstGeom prst="rect">
            <a:avLst/>
          </a:prstGeom>
          <a:noFill/>
        </p:spPr>
        <p:txBody>
          <a:bodyPr lIns="0" tIns="0" rIns="0" bIns="0" anchor="b" anchorCtr="0"/>
          <a:lstStyle>
            <a:lvl1pPr>
              <a:defRPr sz="800" b="0"/>
            </a:lvl1pPr>
            <a:lvl5pPr marL="594360" indent="0">
              <a:buNone/>
              <a:defRPr/>
            </a:lvl5pPr>
          </a:lstStyle>
          <a:p>
            <a:pPr lvl="0"/>
            <a:r>
              <a:rPr lang="en-US"/>
              <a:t>Optional formatting for footnote or disclosure text, if needed</a:t>
            </a:r>
          </a:p>
        </p:txBody>
      </p:sp>
      <p:sp>
        <p:nvSpPr>
          <p:cNvPr id="3" name="Text Placeholder 5">
            <a:extLst>
              <a:ext uri="{FF2B5EF4-FFF2-40B4-BE49-F238E27FC236}">
                <a16:creationId xmlns:a16="http://schemas.microsoft.com/office/drawing/2014/main" id="{4D93E41E-6BD5-42BC-9EED-730826B19089}"/>
              </a:ext>
            </a:extLst>
          </p:cNvPr>
          <p:cNvSpPr>
            <a:spLocks noGrp="1"/>
          </p:cNvSpPr>
          <p:nvPr>
            <p:ph type="body" sz="quarter" idx="24" hasCustomPrompt="1"/>
          </p:nvPr>
        </p:nvSpPr>
        <p:spPr>
          <a:xfrm>
            <a:off x="624663" y="441294"/>
            <a:ext cx="8716186" cy="400081"/>
          </a:xfrm>
          <a:prstGeom prst="rect">
            <a:avLst/>
          </a:prstGeom>
        </p:spPr>
        <p:txBody>
          <a:bodyPr lIns="0" tIns="0" rIns="0" bIns="0"/>
          <a:lstStyle>
            <a:lvl1pPr>
              <a:defRPr sz="1200" cap="all" baseline="0">
                <a:solidFill>
                  <a:srgbClr val="284684"/>
                </a:solidFill>
              </a:defRPr>
            </a:lvl1pPr>
          </a:lstStyle>
          <a:p>
            <a:r>
              <a:rPr lang="en-US"/>
              <a:t>OPTIONAL TITLE FOR DOCUMENT, SECTION OR GROUP</a:t>
            </a:r>
          </a:p>
        </p:txBody>
      </p:sp>
      <p:cxnSp>
        <p:nvCxnSpPr>
          <p:cNvPr id="12" name="Straight Connector 11">
            <a:extLst>
              <a:ext uri="{FF2B5EF4-FFF2-40B4-BE49-F238E27FC236}">
                <a16:creationId xmlns:a16="http://schemas.microsoft.com/office/drawing/2014/main" id="{C48752C4-353F-EC4A-A536-EF3009766D9E}"/>
              </a:ext>
            </a:extLst>
          </p:cNvPr>
          <p:cNvCxnSpPr>
            <a:cxnSpLocks/>
          </p:cNvCxnSpPr>
          <p:nvPr userDrawn="1"/>
        </p:nvCxnSpPr>
        <p:spPr>
          <a:xfrm>
            <a:off x="8623182" y="2437639"/>
            <a:ext cx="0" cy="3620261"/>
          </a:xfrm>
          <a:prstGeom prst="line">
            <a:avLst/>
          </a:prstGeom>
          <a:ln w="12700">
            <a:solidFill>
              <a:schemeClr val="accent1"/>
            </a:solidFill>
          </a:ln>
        </p:spPr>
        <p:style>
          <a:lnRef idx="1">
            <a:schemeClr val="accent2"/>
          </a:lnRef>
          <a:fillRef idx="0">
            <a:schemeClr val="accent2"/>
          </a:fillRef>
          <a:effectRef idx="0">
            <a:schemeClr val="accent2"/>
          </a:effectRef>
          <a:fontRef idx="minor">
            <a:schemeClr val="tx1"/>
          </a:fontRef>
        </p:style>
      </p:cxnSp>
      <p:sp>
        <p:nvSpPr>
          <p:cNvPr id="16" name="Title Placeholder 1">
            <a:extLst>
              <a:ext uri="{FF2B5EF4-FFF2-40B4-BE49-F238E27FC236}">
                <a16:creationId xmlns:a16="http://schemas.microsoft.com/office/drawing/2014/main" id="{94BB771D-8574-3C47-98DC-7C76C87000C2}"/>
              </a:ext>
            </a:extLst>
          </p:cNvPr>
          <p:cNvSpPr>
            <a:spLocks noGrp="1"/>
          </p:cNvSpPr>
          <p:nvPr>
            <p:ph type="title" hasCustomPrompt="1"/>
          </p:nvPr>
        </p:nvSpPr>
        <p:spPr>
          <a:xfrm>
            <a:off x="624663" y="1155702"/>
            <a:ext cx="10919627" cy="669924"/>
          </a:xfrm>
          <a:prstGeom prst="rect">
            <a:avLst/>
          </a:prstGeom>
        </p:spPr>
        <p:txBody>
          <a:bodyPr vert="horz" lIns="0" tIns="0" rIns="0" bIns="0" rtlCol="0" anchor="t" anchorCtr="0">
            <a:noAutofit/>
          </a:bodyPr>
          <a:lstStyle>
            <a:lvl1pPr>
              <a:defRPr/>
            </a:lvl1pPr>
          </a:lstStyle>
          <a:p>
            <a:r>
              <a:rPr lang="en-US"/>
              <a:t>Headline text</a:t>
            </a:r>
            <a:br>
              <a:rPr lang="en-US"/>
            </a:br>
            <a:r>
              <a:rPr lang="en-US"/>
              <a:t>up to 2 lines</a:t>
            </a:r>
          </a:p>
        </p:txBody>
      </p:sp>
      <p:sp>
        <p:nvSpPr>
          <p:cNvPr id="6" name="Content Placeholder 5">
            <a:extLst>
              <a:ext uri="{FF2B5EF4-FFF2-40B4-BE49-F238E27FC236}">
                <a16:creationId xmlns:a16="http://schemas.microsoft.com/office/drawing/2014/main" id="{40006B5B-26A9-8810-3189-768ACD3C54BE}"/>
              </a:ext>
            </a:extLst>
          </p:cNvPr>
          <p:cNvSpPr>
            <a:spLocks noGrp="1"/>
          </p:cNvSpPr>
          <p:nvPr>
            <p:ph sz="quarter" idx="26" hasCustomPrompt="1"/>
          </p:nvPr>
        </p:nvSpPr>
        <p:spPr>
          <a:xfrm>
            <a:off x="624663" y="2441448"/>
            <a:ext cx="7785912" cy="3616325"/>
          </a:xfrm>
          <a:prstGeom prst="rect">
            <a:avLst/>
          </a:prstGeom>
        </p:spPr>
        <p:txBody>
          <a:bodyPr lIns="0" tIns="0" rIns="0" bIns="0"/>
          <a:lstStyle>
            <a:lvl1pPr marL="137160" indent="-137160">
              <a:lnSpc>
                <a:spcPct val="100000"/>
              </a:lnSpc>
              <a:spcBef>
                <a:spcPts val="300"/>
              </a:spcBef>
              <a:buFont typeface="Arial" panose="020B0604020202020204" pitchFamily="34" charset="0"/>
              <a:buChar char="•"/>
              <a:defRPr sz="1400" b="0"/>
            </a:lvl1pPr>
            <a:lvl2pPr marL="457200" indent="-265176">
              <a:lnSpc>
                <a:spcPct val="100000"/>
              </a:lnSpc>
              <a:spcBef>
                <a:spcPts val="200"/>
              </a:spcBef>
              <a:buFont typeface="System Font Regular"/>
              <a:buChar char="－"/>
              <a:defRPr/>
            </a:lvl2pPr>
            <a:lvl3pPr marL="594360">
              <a:lnSpc>
                <a:spcPct val="100000"/>
              </a:lnSpc>
              <a:defRPr/>
            </a:lvl3pPr>
            <a:lvl4pPr marL="749808" indent="-137160">
              <a:lnSpc>
                <a:spcPct val="100000"/>
              </a:lnSpc>
              <a:spcBef>
                <a:spcPts val="200"/>
              </a:spcBef>
              <a:buFont typeface="System Font Regular"/>
              <a:buChar char="◦"/>
              <a:defRPr/>
            </a:lvl4pPr>
            <a:lvl5pPr marL="914400">
              <a:lnSpc>
                <a:spcPct val="100000"/>
              </a:lnSpc>
              <a:defRPr/>
            </a:lvl5pPr>
          </a:lstStyle>
          <a:p>
            <a:pPr lvl="0"/>
            <a:r>
              <a:rPr lang="en-US"/>
              <a:t>Placeholder text</a:t>
            </a:r>
          </a:p>
          <a:p>
            <a:pPr lvl="1"/>
            <a:r>
              <a:rPr lang="en-US"/>
              <a:t>Second level</a:t>
            </a:r>
          </a:p>
          <a:p>
            <a:pPr lvl="2"/>
            <a:r>
              <a:rPr lang="en-US"/>
              <a:t>Third level</a:t>
            </a:r>
          </a:p>
          <a:p>
            <a:pPr lvl="3"/>
            <a:r>
              <a:rPr lang="en-US"/>
              <a:t>Fourth level</a:t>
            </a:r>
          </a:p>
          <a:p>
            <a:pPr lvl="4"/>
            <a:r>
              <a:rPr lang="en-US"/>
              <a:t>Fifth level</a:t>
            </a:r>
          </a:p>
        </p:txBody>
      </p:sp>
      <p:sp>
        <p:nvSpPr>
          <p:cNvPr id="11" name="Text Placeholder 4">
            <a:extLst>
              <a:ext uri="{FF2B5EF4-FFF2-40B4-BE49-F238E27FC236}">
                <a16:creationId xmlns:a16="http://schemas.microsoft.com/office/drawing/2014/main" id="{8A402B2A-DBCC-2806-3295-0813980C06CB}"/>
              </a:ext>
            </a:extLst>
          </p:cNvPr>
          <p:cNvSpPr>
            <a:spLocks noGrp="1"/>
          </p:cNvSpPr>
          <p:nvPr>
            <p:ph type="body" sz="quarter" idx="25" hasCustomPrompt="1"/>
          </p:nvPr>
        </p:nvSpPr>
        <p:spPr>
          <a:xfrm>
            <a:off x="8835790" y="2441448"/>
            <a:ext cx="2730735" cy="3616325"/>
          </a:xfrm>
          <a:prstGeom prst="rect">
            <a:avLst/>
          </a:prstGeom>
        </p:spPr>
        <p:txBody>
          <a:bodyPr lIns="0" tIns="0" rIns="0" bIns="0"/>
          <a:lstStyle>
            <a:lvl1pPr marL="137160" indent="-137160">
              <a:lnSpc>
                <a:spcPct val="100000"/>
              </a:lnSpc>
              <a:spcBef>
                <a:spcPts val="300"/>
              </a:spcBef>
              <a:buFont typeface="Arial" panose="020B0604020202020204" pitchFamily="34" charset="0"/>
              <a:buChar char="•"/>
              <a:defRPr sz="1400" b="0"/>
            </a:lvl1pPr>
            <a:lvl2pPr marL="457200" indent="-265176">
              <a:lnSpc>
                <a:spcPct val="100000"/>
              </a:lnSpc>
              <a:spcBef>
                <a:spcPts val="200"/>
              </a:spcBef>
              <a:buFont typeface="System Font Regular"/>
              <a:buChar char="－"/>
              <a:defRPr/>
            </a:lvl2pPr>
            <a:lvl3pPr marL="594360" indent="-137160">
              <a:lnSpc>
                <a:spcPct val="100000"/>
              </a:lnSpc>
              <a:spcBef>
                <a:spcPts val="300"/>
              </a:spcBef>
              <a:buFont typeface="Arial" panose="020B0604020202020204" pitchFamily="34" charset="0"/>
              <a:buChar char="•"/>
              <a:defRPr/>
            </a:lvl3pPr>
            <a:lvl4pPr marL="749808" indent="-137160">
              <a:lnSpc>
                <a:spcPct val="100000"/>
              </a:lnSpc>
              <a:spcBef>
                <a:spcPts val="200"/>
              </a:spcBef>
              <a:buFont typeface="System Font Regular"/>
              <a:buChar char="◦"/>
              <a:defRPr/>
            </a:lvl4pPr>
            <a:lvl5pPr marL="914400" indent="-137160">
              <a:lnSpc>
                <a:spcPct val="100000"/>
              </a:lnSpc>
              <a:spcBef>
                <a:spcPts val="300"/>
              </a:spcBef>
              <a:buFont typeface="Arial" panose="020B0604020202020204" pitchFamily="34" charset="0"/>
              <a:buChar char="•"/>
              <a:defRPr/>
            </a:lvl5pPr>
          </a:lstStyle>
          <a:p>
            <a:pPr lvl="0"/>
            <a:r>
              <a:rPr lang="en-US"/>
              <a:t>Placeholder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4100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with wide sidebar">
    <p:spTree>
      <p:nvGrpSpPr>
        <p:cNvPr id="1" name=""/>
        <p:cNvGrpSpPr/>
        <p:nvPr/>
      </p:nvGrpSpPr>
      <p:grpSpPr>
        <a:xfrm>
          <a:off x="0" y="0"/>
          <a:ext cx="0" cy="0"/>
          <a:chOff x="0" y="0"/>
          <a:chExt cx="0" cy="0"/>
        </a:xfrm>
      </p:grpSpPr>
      <p:sp>
        <p:nvSpPr>
          <p:cNvPr id="25" name="Title Placeholder 1">
            <a:extLst>
              <a:ext uri="{FF2B5EF4-FFF2-40B4-BE49-F238E27FC236}">
                <a16:creationId xmlns:a16="http://schemas.microsoft.com/office/drawing/2014/main" id="{74E4F565-3989-DE46-96BE-9CDF9DEA79BE}"/>
              </a:ext>
            </a:extLst>
          </p:cNvPr>
          <p:cNvSpPr>
            <a:spLocks noGrp="1"/>
          </p:cNvSpPr>
          <p:nvPr>
            <p:ph type="title" hasCustomPrompt="1"/>
          </p:nvPr>
        </p:nvSpPr>
        <p:spPr>
          <a:xfrm>
            <a:off x="624666" y="1155702"/>
            <a:ext cx="10919626" cy="669924"/>
          </a:xfrm>
          <a:prstGeom prst="rect">
            <a:avLst/>
          </a:prstGeom>
        </p:spPr>
        <p:txBody>
          <a:bodyPr vert="horz" lIns="0" tIns="0" rIns="0" bIns="0" rtlCol="0" anchor="t" anchorCtr="0">
            <a:noAutofit/>
          </a:bodyPr>
          <a:lstStyle>
            <a:lvl1pPr>
              <a:defRPr/>
            </a:lvl1pPr>
          </a:lstStyle>
          <a:p>
            <a:r>
              <a:rPr lang="en-US"/>
              <a:t>Headline text</a:t>
            </a:r>
            <a:br>
              <a:rPr lang="en-US"/>
            </a:br>
            <a:r>
              <a:rPr lang="en-US"/>
              <a:t>up to 2 lines</a:t>
            </a:r>
          </a:p>
        </p:txBody>
      </p:sp>
      <p:sp>
        <p:nvSpPr>
          <p:cNvPr id="3" name="Text Placeholder 5">
            <a:extLst>
              <a:ext uri="{FF2B5EF4-FFF2-40B4-BE49-F238E27FC236}">
                <a16:creationId xmlns:a16="http://schemas.microsoft.com/office/drawing/2014/main" id="{F89DD6D3-6016-5924-1855-8E884F1A3C8C}"/>
              </a:ext>
            </a:extLst>
          </p:cNvPr>
          <p:cNvSpPr>
            <a:spLocks noGrp="1"/>
          </p:cNvSpPr>
          <p:nvPr>
            <p:ph type="body" sz="quarter" idx="23" hasCustomPrompt="1"/>
          </p:nvPr>
        </p:nvSpPr>
        <p:spPr>
          <a:xfrm>
            <a:off x="624663" y="441294"/>
            <a:ext cx="8716186" cy="400081"/>
          </a:xfrm>
          <a:prstGeom prst="rect">
            <a:avLst/>
          </a:prstGeom>
        </p:spPr>
        <p:txBody>
          <a:bodyPr lIns="0" tIns="0" rIns="0" bIns="0"/>
          <a:lstStyle>
            <a:lvl1pPr>
              <a:defRPr sz="1200" cap="all" baseline="0">
                <a:solidFill>
                  <a:srgbClr val="284684"/>
                </a:solidFill>
              </a:defRPr>
            </a:lvl1pPr>
          </a:lstStyle>
          <a:p>
            <a:r>
              <a:rPr lang="en-US"/>
              <a:t>OPTIONAL TITLE FOR DOCUMENT, SECTION OR GROUP</a:t>
            </a:r>
          </a:p>
        </p:txBody>
      </p:sp>
      <p:sp>
        <p:nvSpPr>
          <p:cNvPr id="4" name="Text Placeholder 3">
            <a:extLst>
              <a:ext uri="{FF2B5EF4-FFF2-40B4-BE49-F238E27FC236}">
                <a16:creationId xmlns:a16="http://schemas.microsoft.com/office/drawing/2014/main" id="{8014FA47-2AF9-9DBB-10D0-E6090E202900}"/>
              </a:ext>
            </a:extLst>
          </p:cNvPr>
          <p:cNvSpPr>
            <a:spLocks noGrp="1"/>
          </p:cNvSpPr>
          <p:nvPr>
            <p:ph type="body" sz="quarter" idx="27" hasCustomPrompt="1"/>
          </p:nvPr>
        </p:nvSpPr>
        <p:spPr>
          <a:xfrm>
            <a:off x="623888" y="6067604"/>
            <a:ext cx="10942637" cy="377825"/>
          </a:xfrm>
          <a:prstGeom prst="rect">
            <a:avLst/>
          </a:prstGeom>
        </p:spPr>
        <p:txBody>
          <a:bodyPr lIns="0" tIns="0" rIns="0" bIns="0" anchor="b" anchorCtr="0"/>
          <a:lstStyle>
            <a:lvl1pPr>
              <a:defRPr sz="800" b="0"/>
            </a:lvl1pPr>
            <a:lvl5pPr marL="594360" indent="0">
              <a:buNone/>
              <a:defRPr/>
            </a:lvl5pPr>
          </a:lstStyle>
          <a:p>
            <a:pPr lvl="0"/>
            <a:r>
              <a:rPr lang="en-US"/>
              <a:t>Optional formatting for footnote or disclosure text, if needed</a:t>
            </a:r>
          </a:p>
        </p:txBody>
      </p:sp>
      <p:sp>
        <p:nvSpPr>
          <p:cNvPr id="6" name="Content Placeholder 5">
            <a:extLst>
              <a:ext uri="{FF2B5EF4-FFF2-40B4-BE49-F238E27FC236}">
                <a16:creationId xmlns:a16="http://schemas.microsoft.com/office/drawing/2014/main" id="{08E581F6-A693-9EAE-2448-7898A092C9C6}"/>
              </a:ext>
            </a:extLst>
          </p:cNvPr>
          <p:cNvSpPr>
            <a:spLocks noGrp="1"/>
          </p:cNvSpPr>
          <p:nvPr>
            <p:ph sz="quarter" idx="26" hasCustomPrompt="1"/>
          </p:nvPr>
        </p:nvSpPr>
        <p:spPr>
          <a:xfrm>
            <a:off x="624663" y="2441448"/>
            <a:ext cx="6346147" cy="3616325"/>
          </a:xfrm>
          <a:prstGeom prst="rect">
            <a:avLst/>
          </a:prstGeom>
        </p:spPr>
        <p:txBody>
          <a:bodyPr lIns="0" tIns="0" rIns="0" bIns="0"/>
          <a:lstStyle>
            <a:lvl1pPr marL="137160" indent="-137160">
              <a:lnSpc>
                <a:spcPct val="100000"/>
              </a:lnSpc>
              <a:spcBef>
                <a:spcPts val="300"/>
              </a:spcBef>
              <a:buFont typeface="Arial" panose="020B0604020202020204" pitchFamily="34" charset="0"/>
              <a:buChar char="•"/>
              <a:defRPr sz="1400" b="0"/>
            </a:lvl1pPr>
            <a:lvl2pPr marL="457200" indent="-265176">
              <a:lnSpc>
                <a:spcPct val="100000"/>
              </a:lnSpc>
              <a:spcBef>
                <a:spcPts val="200"/>
              </a:spcBef>
              <a:buFont typeface="System Font Regular"/>
              <a:buChar char="－"/>
              <a:defRPr/>
            </a:lvl2pPr>
            <a:lvl3pPr marL="594360">
              <a:lnSpc>
                <a:spcPct val="100000"/>
              </a:lnSpc>
              <a:defRPr/>
            </a:lvl3pPr>
            <a:lvl4pPr marL="749808" indent="-137160">
              <a:lnSpc>
                <a:spcPct val="100000"/>
              </a:lnSpc>
              <a:spcBef>
                <a:spcPts val="200"/>
              </a:spcBef>
              <a:buFont typeface="System Font Regular"/>
              <a:buChar char="◦"/>
              <a:defRPr/>
            </a:lvl4pPr>
            <a:lvl5pPr marL="914400">
              <a:lnSpc>
                <a:spcPct val="100000"/>
              </a:lnSpc>
              <a:defRPr/>
            </a:lvl5pPr>
          </a:lstStyle>
          <a:p>
            <a:pPr lvl="0"/>
            <a:r>
              <a:rPr lang="en-US"/>
              <a:t>Placeholder text</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724FD4C1-1F97-1733-87EB-1D6F6EF5CE80}"/>
              </a:ext>
            </a:extLst>
          </p:cNvPr>
          <p:cNvSpPr>
            <a:spLocks noGrp="1"/>
          </p:cNvSpPr>
          <p:nvPr>
            <p:ph type="body" sz="quarter" idx="25" hasCustomPrompt="1"/>
          </p:nvPr>
        </p:nvSpPr>
        <p:spPr>
          <a:xfrm>
            <a:off x="7421138" y="2441448"/>
            <a:ext cx="4145388" cy="3616325"/>
          </a:xfrm>
          <a:prstGeom prst="rect">
            <a:avLst/>
          </a:prstGeom>
        </p:spPr>
        <p:txBody>
          <a:bodyPr lIns="0" tIns="0" rIns="0" bIns="0"/>
          <a:lstStyle>
            <a:lvl1pPr marL="137160" indent="-137160">
              <a:lnSpc>
                <a:spcPct val="100000"/>
              </a:lnSpc>
              <a:spcBef>
                <a:spcPts val="300"/>
              </a:spcBef>
              <a:buFont typeface="Arial" panose="020B0604020202020204" pitchFamily="34" charset="0"/>
              <a:buChar char="•"/>
              <a:defRPr sz="1400" b="0"/>
            </a:lvl1pPr>
            <a:lvl2pPr marL="457200" indent="-265176">
              <a:lnSpc>
                <a:spcPct val="100000"/>
              </a:lnSpc>
              <a:spcBef>
                <a:spcPts val="200"/>
              </a:spcBef>
              <a:buFont typeface="System Font Regular"/>
              <a:buChar char="－"/>
              <a:defRPr/>
            </a:lvl2pPr>
            <a:lvl3pPr marL="594360" indent="-137160">
              <a:lnSpc>
                <a:spcPct val="100000"/>
              </a:lnSpc>
              <a:spcBef>
                <a:spcPts val="300"/>
              </a:spcBef>
              <a:buFont typeface="Arial" panose="020B0604020202020204" pitchFamily="34" charset="0"/>
              <a:buChar char="•"/>
              <a:defRPr/>
            </a:lvl3pPr>
            <a:lvl4pPr marL="749808" indent="-137160">
              <a:lnSpc>
                <a:spcPct val="100000"/>
              </a:lnSpc>
              <a:spcBef>
                <a:spcPts val="200"/>
              </a:spcBef>
              <a:buFont typeface="System Font Regular"/>
              <a:buChar char="◦"/>
              <a:defRPr/>
            </a:lvl4pPr>
            <a:lvl5pPr marL="914400" indent="-137160">
              <a:lnSpc>
                <a:spcPct val="100000"/>
              </a:lnSpc>
              <a:spcBef>
                <a:spcPts val="300"/>
              </a:spcBef>
              <a:buFont typeface="Arial" panose="020B0604020202020204" pitchFamily="34" charset="0"/>
              <a:buChar char="•"/>
              <a:defRPr/>
            </a:lvl5pPr>
          </a:lstStyle>
          <a:p>
            <a:pPr lvl="0"/>
            <a:r>
              <a:rPr lang="en-US"/>
              <a:t>Placeholder text</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79E4EB16-469C-8595-B4B0-6958B2E7C0E7}"/>
              </a:ext>
            </a:extLst>
          </p:cNvPr>
          <p:cNvCxnSpPr>
            <a:cxnSpLocks/>
          </p:cNvCxnSpPr>
          <p:nvPr userDrawn="1"/>
        </p:nvCxnSpPr>
        <p:spPr>
          <a:xfrm>
            <a:off x="7198143" y="2437639"/>
            <a:ext cx="0" cy="3620261"/>
          </a:xfrm>
          <a:prstGeom prst="line">
            <a:avLst/>
          </a:prstGeom>
          <a:ln w="12700">
            <a:solidFill>
              <a:schemeClr val="accent1"/>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379559520"/>
      </p:ext>
    </p:extLst>
  </p:cSld>
  <p:clrMapOvr>
    <a:masterClrMapping/>
  </p:clrMapOvr>
  <p:extLst>
    <p:ext uri="{DCECCB84-F9BA-43D5-87BE-67443E8EF086}">
      <p15:sldGuideLst xmlns:p15="http://schemas.microsoft.com/office/powerpoint/2012/main">
        <p15:guide id="1" orient="horz" pos="72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with large image space">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98A4A627-803D-9489-2794-401AFE7186DC}"/>
              </a:ext>
            </a:extLst>
          </p:cNvPr>
          <p:cNvSpPr>
            <a:spLocks noGrp="1"/>
          </p:cNvSpPr>
          <p:nvPr>
            <p:ph idx="1" hasCustomPrompt="1"/>
          </p:nvPr>
        </p:nvSpPr>
        <p:spPr>
          <a:xfrm>
            <a:off x="5196662" y="1149218"/>
            <a:ext cx="6400800" cy="4857924"/>
          </a:xfrm>
          <a:prstGeom prst="rect">
            <a:avLst/>
          </a:prstGeom>
        </p:spPr>
        <p:txBody>
          <a:bodyPr lIns="0" tIns="1554480" rIns="0" bIns="0" anchor="t" anchorCtr="0"/>
          <a:lstStyle>
            <a:lvl1pPr marL="0" indent="0" algn="ctr">
              <a:buNone/>
              <a:defRPr>
                <a:solidFill>
                  <a:schemeClr val="tx1">
                    <a:lumMod val="20000"/>
                    <a:lumOff val="80000"/>
                  </a:schemeClr>
                </a:solidFill>
              </a:defRPr>
            </a:lvl1pPr>
            <a:lvl3pPr marL="137160">
              <a:defRPr b="0"/>
            </a:lvl3pPr>
            <a:lvl4pPr marL="457200" indent="-265176">
              <a:defRPr/>
            </a:lvl4pPr>
            <a:lvl5pPr marL="594360" marR="0" indent="0" algn="l" defTabSz="914400" rtl="0" eaLnBrk="1" fontAlgn="auto" latinLnBrk="0" hangingPunct="1">
              <a:lnSpc>
                <a:spcPct val="90000"/>
              </a:lnSpc>
              <a:spcBef>
                <a:spcPts val="300"/>
              </a:spcBef>
              <a:spcAft>
                <a:spcPts val="0"/>
              </a:spcAft>
              <a:buClrTx/>
              <a:buSzTx/>
              <a:buFont typeface="Arial" panose="020B0604020202020204" pitchFamily="34" charset="0"/>
              <a:buNone/>
              <a:tabLst/>
              <a:defRPr/>
            </a:lvl5pPr>
          </a:lstStyle>
          <a:p>
            <a:pPr lvl="0"/>
            <a:r>
              <a:rPr lang="en-US"/>
              <a:t>Placeholder for copy, table, chart, </a:t>
            </a:r>
            <a:br>
              <a:rPr lang="en-US"/>
            </a:br>
            <a:r>
              <a:rPr lang="en-US"/>
              <a:t>SmartArt, picture or video </a:t>
            </a:r>
          </a:p>
        </p:txBody>
      </p:sp>
      <p:cxnSp>
        <p:nvCxnSpPr>
          <p:cNvPr id="10" name="Straight Connector 9">
            <a:extLst>
              <a:ext uri="{FF2B5EF4-FFF2-40B4-BE49-F238E27FC236}">
                <a16:creationId xmlns:a16="http://schemas.microsoft.com/office/drawing/2014/main" id="{E31DBE19-5B08-3CAE-D499-C5E25A022D5E}"/>
              </a:ext>
            </a:extLst>
          </p:cNvPr>
          <p:cNvCxnSpPr>
            <a:cxnSpLocks/>
          </p:cNvCxnSpPr>
          <p:nvPr userDrawn="1"/>
        </p:nvCxnSpPr>
        <p:spPr>
          <a:xfrm>
            <a:off x="4824428" y="1149218"/>
            <a:ext cx="0" cy="5257975"/>
          </a:xfrm>
          <a:prstGeom prst="line">
            <a:avLst/>
          </a:prstGeom>
          <a:ln w="12700">
            <a:solidFill>
              <a:schemeClr val="accent1"/>
            </a:solidFill>
          </a:ln>
        </p:spPr>
        <p:style>
          <a:lnRef idx="1">
            <a:schemeClr val="accent2"/>
          </a:lnRef>
          <a:fillRef idx="0">
            <a:schemeClr val="accent2"/>
          </a:fillRef>
          <a:effectRef idx="0">
            <a:schemeClr val="accent2"/>
          </a:effectRef>
          <a:fontRef idx="minor">
            <a:schemeClr val="tx1"/>
          </a:fontRef>
        </p:style>
      </p:cxnSp>
      <p:sp>
        <p:nvSpPr>
          <p:cNvPr id="17" name="Text Placeholder 5">
            <a:extLst>
              <a:ext uri="{FF2B5EF4-FFF2-40B4-BE49-F238E27FC236}">
                <a16:creationId xmlns:a16="http://schemas.microsoft.com/office/drawing/2014/main" id="{0002DA78-1806-4D6C-EA46-FC3A65944E9A}"/>
              </a:ext>
            </a:extLst>
          </p:cNvPr>
          <p:cNvSpPr>
            <a:spLocks noGrp="1"/>
          </p:cNvSpPr>
          <p:nvPr>
            <p:ph type="body" sz="quarter" idx="24" hasCustomPrompt="1"/>
          </p:nvPr>
        </p:nvSpPr>
        <p:spPr>
          <a:xfrm>
            <a:off x="624663" y="441294"/>
            <a:ext cx="8716186" cy="400081"/>
          </a:xfrm>
          <a:prstGeom prst="rect">
            <a:avLst/>
          </a:prstGeom>
        </p:spPr>
        <p:txBody>
          <a:bodyPr lIns="0" tIns="0" rIns="0" bIns="0"/>
          <a:lstStyle>
            <a:lvl1pPr>
              <a:defRPr sz="1200" cap="all" baseline="0">
                <a:solidFill>
                  <a:srgbClr val="284684"/>
                </a:solidFill>
              </a:defRPr>
            </a:lvl1pPr>
          </a:lstStyle>
          <a:p>
            <a:r>
              <a:rPr lang="en-US"/>
              <a:t>OPTIONAL TITLE FOR DOCUMENT, SECTION OR GROUP</a:t>
            </a:r>
          </a:p>
        </p:txBody>
      </p:sp>
      <p:sp>
        <p:nvSpPr>
          <p:cNvPr id="19" name="Text Placeholder 18">
            <a:extLst>
              <a:ext uri="{FF2B5EF4-FFF2-40B4-BE49-F238E27FC236}">
                <a16:creationId xmlns:a16="http://schemas.microsoft.com/office/drawing/2014/main" id="{9A31BFA0-B367-CFF2-D57D-CA99B9B149D6}"/>
              </a:ext>
            </a:extLst>
          </p:cNvPr>
          <p:cNvSpPr>
            <a:spLocks noGrp="1"/>
          </p:cNvSpPr>
          <p:nvPr>
            <p:ph type="body" sz="quarter" idx="25" hasCustomPrompt="1"/>
          </p:nvPr>
        </p:nvSpPr>
        <p:spPr>
          <a:xfrm>
            <a:off x="5195633" y="6018121"/>
            <a:ext cx="6400799" cy="389071"/>
          </a:xfrm>
          <a:prstGeom prst="rect">
            <a:avLst/>
          </a:prstGeom>
          <a:noFill/>
        </p:spPr>
        <p:txBody>
          <a:bodyPr lIns="0" tIns="0" rIns="0" bIns="0" anchor="b" anchorCtr="0"/>
          <a:lstStyle>
            <a:lvl1pPr>
              <a:defRPr sz="800" b="0"/>
            </a:lvl1pPr>
          </a:lstStyle>
          <a:p>
            <a:pPr lvl="0"/>
            <a:r>
              <a:rPr lang="en-US"/>
              <a:t>Optional formatting for footnote or disclosure text, if needed</a:t>
            </a:r>
          </a:p>
        </p:txBody>
      </p:sp>
      <p:sp>
        <p:nvSpPr>
          <p:cNvPr id="3" name="Text Placeholder 4">
            <a:extLst>
              <a:ext uri="{FF2B5EF4-FFF2-40B4-BE49-F238E27FC236}">
                <a16:creationId xmlns:a16="http://schemas.microsoft.com/office/drawing/2014/main" id="{054D5273-7B01-9458-0ECA-D4F939CF4E86}"/>
              </a:ext>
            </a:extLst>
          </p:cNvPr>
          <p:cNvSpPr>
            <a:spLocks noGrp="1"/>
          </p:cNvSpPr>
          <p:nvPr>
            <p:ph type="body" sz="quarter" idx="27" hasCustomPrompt="1"/>
          </p:nvPr>
        </p:nvSpPr>
        <p:spPr>
          <a:xfrm>
            <a:off x="624662" y="2759574"/>
            <a:ext cx="3836217" cy="3647617"/>
          </a:xfrm>
          <a:prstGeom prst="rect">
            <a:avLst/>
          </a:prstGeom>
        </p:spPr>
        <p:txBody>
          <a:bodyPr lIns="0" tIns="0" rIns="0" bIns="0"/>
          <a:lstStyle>
            <a:lvl1pPr marL="137160" indent="-137160">
              <a:lnSpc>
                <a:spcPct val="100000"/>
              </a:lnSpc>
              <a:spcBef>
                <a:spcPts val="300"/>
              </a:spcBef>
              <a:buFont typeface="Arial" panose="020B0604020202020204" pitchFamily="34" charset="0"/>
              <a:buChar char="•"/>
              <a:defRPr sz="1400" b="0"/>
            </a:lvl1pPr>
            <a:lvl2pPr marL="457200" indent="-265176">
              <a:lnSpc>
                <a:spcPct val="100000"/>
              </a:lnSpc>
              <a:spcBef>
                <a:spcPts val="200"/>
              </a:spcBef>
              <a:buFont typeface="System Font Regular"/>
              <a:buChar char="－"/>
              <a:defRPr/>
            </a:lvl2pPr>
            <a:lvl3pPr marL="594360" indent="-137160">
              <a:lnSpc>
                <a:spcPct val="100000"/>
              </a:lnSpc>
              <a:spcBef>
                <a:spcPts val="300"/>
              </a:spcBef>
              <a:buFont typeface="Arial" panose="020B0604020202020204" pitchFamily="34" charset="0"/>
              <a:buChar char="•"/>
              <a:defRPr/>
            </a:lvl3pPr>
            <a:lvl4pPr marL="749808" indent="-137160">
              <a:lnSpc>
                <a:spcPct val="100000"/>
              </a:lnSpc>
              <a:spcBef>
                <a:spcPts val="200"/>
              </a:spcBef>
              <a:buFont typeface="System Font Regular"/>
              <a:buChar char="◦"/>
              <a:defRPr/>
            </a:lvl4pPr>
            <a:lvl5pPr marL="914400" indent="-137160">
              <a:lnSpc>
                <a:spcPct val="100000"/>
              </a:lnSpc>
              <a:spcBef>
                <a:spcPts val="300"/>
              </a:spcBef>
              <a:buFont typeface="Arial" panose="020B0604020202020204" pitchFamily="34" charset="0"/>
              <a:buChar char="•"/>
              <a:defRPr/>
            </a:lvl5pPr>
          </a:lstStyle>
          <a:p>
            <a:pPr lvl="0"/>
            <a:r>
              <a:rPr lang="en-US"/>
              <a:t>Placeholder text</a:t>
            </a:r>
          </a:p>
          <a:p>
            <a:pPr lvl="1"/>
            <a:r>
              <a:rPr lang="en-US"/>
              <a:t>Second level</a:t>
            </a:r>
          </a:p>
          <a:p>
            <a:pPr lvl="2"/>
            <a:r>
              <a:rPr lang="en-US"/>
              <a:t>Third level</a:t>
            </a:r>
          </a:p>
          <a:p>
            <a:pPr lvl="3"/>
            <a:r>
              <a:rPr lang="en-US"/>
              <a:t>Fourth level</a:t>
            </a:r>
          </a:p>
          <a:p>
            <a:pPr lvl="4"/>
            <a:r>
              <a:rPr lang="en-US"/>
              <a:t>Fifth level</a:t>
            </a:r>
          </a:p>
        </p:txBody>
      </p:sp>
      <p:sp>
        <p:nvSpPr>
          <p:cNvPr id="9" name="Title Placeholder 1">
            <a:extLst>
              <a:ext uri="{FF2B5EF4-FFF2-40B4-BE49-F238E27FC236}">
                <a16:creationId xmlns:a16="http://schemas.microsoft.com/office/drawing/2014/main" id="{269C0C99-2FAD-3DCC-ACD1-CC4104DE1CE3}"/>
              </a:ext>
            </a:extLst>
          </p:cNvPr>
          <p:cNvSpPr>
            <a:spLocks noGrp="1"/>
          </p:cNvSpPr>
          <p:nvPr>
            <p:ph type="title" hasCustomPrompt="1"/>
          </p:nvPr>
        </p:nvSpPr>
        <p:spPr>
          <a:xfrm>
            <a:off x="624666" y="1155701"/>
            <a:ext cx="3836227" cy="1289548"/>
          </a:xfrm>
          <a:prstGeom prst="rect">
            <a:avLst/>
          </a:prstGeom>
        </p:spPr>
        <p:txBody>
          <a:bodyPr vert="horz" lIns="0" tIns="0" rIns="0" bIns="0" rtlCol="0" anchor="t" anchorCtr="0">
            <a:noAutofit/>
          </a:bodyPr>
          <a:lstStyle>
            <a:lvl1pPr>
              <a:defRPr/>
            </a:lvl1pPr>
          </a:lstStyle>
          <a:p>
            <a:r>
              <a:rPr lang="en-US"/>
              <a:t>Headline </a:t>
            </a:r>
            <a:br>
              <a:rPr lang="en-US"/>
            </a:br>
            <a:r>
              <a:rPr lang="en-US"/>
              <a:t>text up to </a:t>
            </a:r>
            <a:br>
              <a:rPr lang="en-US"/>
            </a:br>
            <a:r>
              <a:rPr lang="en-US"/>
              <a:t>3 lines</a:t>
            </a:r>
          </a:p>
        </p:txBody>
      </p:sp>
    </p:spTree>
    <p:extLst>
      <p:ext uri="{BB962C8B-B14F-4D97-AF65-F5344CB8AC3E}">
        <p14:creationId xmlns:p14="http://schemas.microsoft.com/office/powerpoint/2010/main" val="1724088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concepts slide">
    <p:spTree>
      <p:nvGrpSpPr>
        <p:cNvPr id="1" name=""/>
        <p:cNvGrpSpPr/>
        <p:nvPr/>
      </p:nvGrpSpPr>
      <p:grpSpPr>
        <a:xfrm>
          <a:off x="0" y="0"/>
          <a:ext cx="0" cy="0"/>
          <a:chOff x="0" y="0"/>
          <a:chExt cx="0" cy="0"/>
        </a:xfrm>
      </p:grpSpPr>
      <p:sp>
        <p:nvSpPr>
          <p:cNvPr id="23" name="Title Placeholder 1">
            <a:extLst>
              <a:ext uri="{FF2B5EF4-FFF2-40B4-BE49-F238E27FC236}">
                <a16:creationId xmlns:a16="http://schemas.microsoft.com/office/drawing/2014/main" id="{0047D263-1E2B-E048-831D-FAE58AD10370}"/>
              </a:ext>
            </a:extLst>
          </p:cNvPr>
          <p:cNvSpPr>
            <a:spLocks noGrp="1"/>
          </p:cNvSpPr>
          <p:nvPr>
            <p:ph type="title" hasCustomPrompt="1"/>
          </p:nvPr>
        </p:nvSpPr>
        <p:spPr>
          <a:xfrm>
            <a:off x="624666" y="1155702"/>
            <a:ext cx="10908792" cy="669924"/>
          </a:xfrm>
          <a:prstGeom prst="rect">
            <a:avLst/>
          </a:prstGeom>
        </p:spPr>
        <p:txBody>
          <a:bodyPr vert="horz" lIns="0" tIns="0" rIns="0" bIns="0" rtlCol="0" anchor="t" anchorCtr="0">
            <a:noAutofit/>
          </a:bodyPr>
          <a:lstStyle>
            <a:lvl1pPr>
              <a:defRPr/>
            </a:lvl1pPr>
          </a:lstStyle>
          <a:p>
            <a:r>
              <a:rPr lang="en-US"/>
              <a:t>Headline text</a:t>
            </a:r>
            <a:br>
              <a:rPr lang="en-US"/>
            </a:br>
            <a:r>
              <a:rPr lang="en-US"/>
              <a:t>layout for a 3-concept series with icons</a:t>
            </a:r>
          </a:p>
        </p:txBody>
      </p:sp>
      <p:sp>
        <p:nvSpPr>
          <p:cNvPr id="25" name="Rectangle 24">
            <a:extLst>
              <a:ext uri="{FF2B5EF4-FFF2-40B4-BE49-F238E27FC236}">
                <a16:creationId xmlns:a16="http://schemas.microsoft.com/office/drawing/2014/main" id="{52F228BF-927F-114E-A1AB-4C4C311241B8}"/>
              </a:ext>
            </a:extLst>
          </p:cNvPr>
          <p:cNvSpPr>
            <a:spLocks noChangeAspect="1"/>
          </p:cNvSpPr>
          <p:nvPr userDrawn="1"/>
        </p:nvSpPr>
        <p:spPr>
          <a:xfrm>
            <a:off x="638639" y="3353426"/>
            <a:ext cx="3386929" cy="7019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65F3BCA-5718-4A4F-BC7B-A1C02A752315}"/>
              </a:ext>
            </a:extLst>
          </p:cNvPr>
          <p:cNvSpPr>
            <a:spLocks noChangeAspect="1"/>
          </p:cNvSpPr>
          <p:nvPr userDrawn="1"/>
        </p:nvSpPr>
        <p:spPr>
          <a:xfrm>
            <a:off x="4404360" y="3353426"/>
            <a:ext cx="3383280" cy="754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81F6E0AB-9962-154B-983E-17435924CB97}"/>
              </a:ext>
            </a:extLst>
          </p:cNvPr>
          <p:cNvSpPr>
            <a:spLocks noChangeAspect="1"/>
          </p:cNvSpPr>
          <p:nvPr userDrawn="1"/>
        </p:nvSpPr>
        <p:spPr>
          <a:xfrm>
            <a:off x="8146529" y="3353426"/>
            <a:ext cx="3386929" cy="89045"/>
          </a:xfrm>
          <a:prstGeom prst="rect">
            <a:avLst/>
          </a:prstGeom>
          <a:solidFill>
            <a:srgbClr val="2846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icture Placeholder 3">
            <a:extLst>
              <a:ext uri="{FF2B5EF4-FFF2-40B4-BE49-F238E27FC236}">
                <a16:creationId xmlns:a16="http://schemas.microsoft.com/office/drawing/2014/main" id="{DDEB9A57-DB39-BF4D-A379-545BB1CD6E7F}"/>
              </a:ext>
            </a:extLst>
          </p:cNvPr>
          <p:cNvSpPr>
            <a:spLocks noGrp="1"/>
          </p:cNvSpPr>
          <p:nvPr>
            <p:ph type="pic" sz="quarter" idx="13" hasCustomPrompt="1"/>
          </p:nvPr>
        </p:nvSpPr>
        <p:spPr>
          <a:xfrm>
            <a:off x="638865" y="2629428"/>
            <a:ext cx="585498" cy="616398"/>
          </a:xfrm>
          <a:prstGeom prst="rect">
            <a:avLst/>
          </a:prstGeom>
        </p:spPr>
        <p:txBody>
          <a:bodyPr>
            <a:noAutofit/>
          </a:bodyPr>
          <a:lstStyle>
            <a:lvl1pPr algn="ctr">
              <a:buNone/>
              <a:defRPr sz="1200">
                <a:solidFill>
                  <a:schemeClr val="bg2"/>
                </a:solidFill>
              </a:defRPr>
            </a:lvl1pPr>
          </a:lstStyle>
          <a:p>
            <a:r>
              <a:rPr lang="en-US"/>
              <a:t>Icon</a:t>
            </a:r>
          </a:p>
        </p:txBody>
      </p:sp>
      <p:sp>
        <p:nvSpPr>
          <p:cNvPr id="18" name="Picture Placeholder 3">
            <a:extLst>
              <a:ext uri="{FF2B5EF4-FFF2-40B4-BE49-F238E27FC236}">
                <a16:creationId xmlns:a16="http://schemas.microsoft.com/office/drawing/2014/main" id="{5CC37F17-1D9D-C740-A6EE-8D42F81689CF}"/>
              </a:ext>
            </a:extLst>
          </p:cNvPr>
          <p:cNvSpPr>
            <a:spLocks noGrp="1"/>
          </p:cNvSpPr>
          <p:nvPr>
            <p:ph type="pic" sz="quarter" idx="49" hasCustomPrompt="1"/>
          </p:nvPr>
        </p:nvSpPr>
        <p:spPr>
          <a:xfrm>
            <a:off x="4404360" y="2634344"/>
            <a:ext cx="585498" cy="616398"/>
          </a:xfrm>
          <a:prstGeom prst="rect">
            <a:avLst/>
          </a:prstGeom>
        </p:spPr>
        <p:txBody>
          <a:bodyPr>
            <a:noAutofit/>
          </a:bodyPr>
          <a:lstStyle>
            <a:lvl1pPr algn="ctr">
              <a:buNone/>
              <a:defRPr sz="1200">
                <a:solidFill>
                  <a:schemeClr val="bg2"/>
                </a:solidFill>
              </a:defRPr>
            </a:lvl1pPr>
          </a:lstStyle>
          <a:p>
            <a:r>
              <a:rPr lang="en-US"/>
              <a:t>Icon</a:t>
            </a:r>
          </a:p>
        </p:txBody>
      </p:sp>
      <p:sp>
        <p:nvSpPr>
          <p:cNvPr id="19" name="Picture Placeholder 3">
            <a:extLst>
              <a:ext uri="{FF2B5EF4-FFF2-40B4-BE49-F238E27FC236}">
                <a16:creationId xmlns:a16="http://schemas.microsoft.com/office/drawing/2014/main" id="{AA56F7C7-3995-1E40-9A0A-ED6EC5A45382}"/>
              </a:ext>
            </a:extLst>
          </p:cNvPr>
          <p:cNvSpPr>
            <a:spLocks noGrp="1"/>
          </p:cNvSpPr>
          <p:nvPr>
            <p:ph type="pic" sz="quarter" idx="50" hasCustomPrompt="1"/>
          </p:nvPr>
        </p:nvSpPr>
        <p:spPr>
          <a:xfrm>
            <a:off x="8146529" y="2629428"/>
            <a:ext cx="585498" cy="616398"/>
          </a:xfrm>
          <a:prstGeom prst="rect">
            <a:avLst/>
          </a:prstGeom>
        </p:spPr>
        <p:txBody>
          <a:bodyPr>
            <a:noAutofit/>
          </a:bodyPr>
          <a:lstStyle>
            <a:lvl1pPr algn="ctr">
              <a:buNone/>
              <a:defRPr sz="1200">
                <a:solidFill>
                  <a:schemeClr val="bg2"/>
                </a:solidFill>
              </a:defRPr>
            </a:lvl1pPr>
          </a:lstStyle>
          <a:p>
            <a:r>
              <a:rPr lang="en-US"/>
              <a:t>Icon</a:t>
            </a:r>
          </a:p>
        </p:txBody>
      </p:sp>
      <p:sp>
        <p:nvSpPr>
          <p:cNvPr id="2" name="Text Placeholder 5">
            <a:extLst>
              <a:ext uri="{FF2B5EF4-FFF2-40B4-BE49-F238E27FC236}">
                <a16:creationId xmlns:a16="http://schemas.microsoft.com/office/drawing/2014/main" id="{7BEE9018-064E-789F-9EA4-986B798F71FE}"/>
              </a:ext>
            </a:extLst>
          </p:cNvPr>
          <p:cNvSpPr>
            <a:spLocks noGrp="1"/>
          </p:cNvSpPr>
          <p:nvPr>
            <p:ph type="body" sz="quarter" idx="23" hasCustomPrompt="1"/>
          </p:nvPr>
        </p:nvSpPr>
        <p:spPr>
          <a:xfrm>
            <a:off x="624663" y="441294"/>
            <a:ext cx="8716186" cy="400081"/>
          </a:xfrm>
          <a:prstGeom prst="rect">
            <a:avLst/>
          </a:prstGeom>
        </p:spPr>
        <p:txBody>
          <a:bodyPr lIns="0" tIns="0" rIns="0" bIns="0"/>
          <a:lstStyle>
            <a:lvl1pPr>
              <a:defRPr sz="1200" cap="all" baseline="0">
                <a:solidFill>
                  <a:srgbClr val="284684"/>
                </a:solidFill>
              </a:defRPr>
            </a:lvl1pPr>
          </a:lstStyle>
          <a:p>
            <a:r>
              <a:rPr lang="en-US"/>
              <a:t>OPTIONAL TITLE FOR DOCUMENT, SECTION OR GROUP</a:t>
            </a:r>
          </a:p>
        </p:txBody>
      </p:sp>
      <p:sp>
        <p:nvSpPr>
          <p:cNvPr id="12" name="Text Placeholder 11">
            <a:extLst>
              <a:ext uri="{FF2B5EF4-FFF2-40B4-BE49-F238E27FC236}">
                <a16:creationId xmlns:a16="http://schemas.microsoft.com/office/drawing/2014/main" id="{CF1112DF-DF07-E6B1-127B-562893D659CA}"/>
              </a:ext>
            </a:extLst>
          </p:cNvPr>
          <p:cNvSpPr>
            <a:spLocks noGrp="1"/>
          </p:cNvSpPr>
          <p:nvPr>
            <p:ph type="body" sz="quarter" idx="54" hasCustomPrompt="1"/>
          </p:nvPr>
        </p:nvSpPr>
        <p:spPr>
          <a:xfrm>
            <a:off x="1483112" y="2743201"/>
            <a:ext cx="2542455" cy="503238"/>
          </a:xfrm>
          <a:prstGeom prst="rect">
            <a:avLst/>
          </a:prstGeom>
        </p:spPr>
        <p:txBody>
          <a:bodyPr lIns="0" tIns="0" rIns="0" bIns="0"/>
          <a:lstStyle>
            <a:lvl1pPr>
              <a:lnSpc>
                <a:spcPct val="100000"/>
              </a:lnSpc>
              <a:defRPr sz="1800">
                <a:solidFill>
                  <a:schemeClr val="accent2"/>
                </a:solidFill>
              </a:defRPr>
            </a:lvl1pPr>
          </a:lstStyle>
          <a:p>
            <a:pPr lvl="0"/>
            <a:r>
              <a:rPr lang="en-US"/>
              <a:t>Headline</a:t>
            </a:r>
            <a:br>
              <a:rPr lang="en-US"/>
            </a:br>
            <a:r>
              <a:rPr lang="en-US"/>
              <a:t>two lines</a:t>
            </a:r>
          </a:p>
        </p:txBody>
      </p:sp>
      <p:sp>
        <p:nvSpPr>
          <p:cNvPr id="13" name="Text Placeholder 11">
            <a:extLst>
              <a:ext uri="{FF2B5EF4-FFF2-40B4-BE49-F238E27FC236}">
                <a16:creationId xmlns:a16="http://schemas.microsoft.com/office/drawing/2014/main" id="{2180B811-7A9B-1928-D0F1-194496EC6495}"/>
              </a:ext>
            </a:extLst>
          </p:cNvPr>
          <p:cNvSpPr>
            <a:spLocks noGrp="1"/>
          </p:cNvSpPr>
          <p:nvPr>
            <p:ph type="body" sz="quarter" idx="55" hasCustomPrompt="1"/>
          </p:nvPr>
        </p:nvSpPr>
        <p:spPr>
          <a:xfrm>
            <a:off x="5245185" y="2742588"/>
            <a:ext cx="2542455" cy="503238"/>
          </a:xfrm>
          <a:prstGeom prst="rect">
            <a:avLst/>
          </a:prstGeom>
        </p:spPr>
        <p:txBody>
          <a:bodyPr lIns="0" tIns="0" rIns="0" bIns="0"/>
          <a:lstStyle>
            <a:lvl1pPr>
              <a:lnSpc>
                <a:spcPct val="100000"/>
              </a:lnSpc>
              <a:defRPr sz="1800">
                <a:solidFill>
                  <a:schemeClr val="accent1"/>
                </a:solidFill>
              </a:defRPr>
            </a:lvl1pPr>
          </a:lstStyle>
          <a:p>
            <a:pPr lvl="0"/>
            <a:r>
              <a:rPr lang="en-US"/>
              <a:t>Headline</a:t>
            </a:r>
            <a:br>
              <a:rPr lang="en-US"/>
            </a:br>
            <a:r>
              <a:rPr lang="en-US"/>
              <a:t>two lines</a:t>
            </a:r>
          </a:p>
        </p:txBody>
      </p:sp>
      <p:sp>
        <p:nvSpPr>
          <p:cNvPr id="14" name="Text Placeholder 11">
            <a:extLst>
              <a:ext uri="{FF2B5EF4-FFF2-40B4-BE49-F238E27FC236}">
                <a16:creationId xmlns:a16="http://schemas.microsoft.com/office/drawing/2014/main" id="{A32CBC49-08E4-A4E4-118D-0783DF6182D2}"/>
              </a:ext>
            </a:extLst>
          </p:cNvPr>
          <p:cNvSpPr>
            <a:spLocks noGrp="1"/>
          </p:cNvSpPr>
          <p:nvPr>
            <p:ph type="body" sz="quarter" idx="56" hasCustomPrompt="1"/>
          </p:nvPr>
        </p:nvSpPr>
        <p:spPr>
          <a:xfrm>
            <a:off x="8991002" y="2742588"/>
            <a:ext cx="2542455" cy="503238"/>
          </a:xfrm>
          <a:prstGeom prst="rect">
            <a:avLst/>
          </a:prstGeom>
        </p:spPr>
        <p:txBody>
          <a:bodyPr lIns="0" tIns="0" rIns="0" bIns="0"/>
          <a:lstStyle>
            <a:lvl1pPr>
              <a:lnSpc>
                <a:spcPct val="100000"/>
              </a:lnSpc>
              <a:defRPr sz="1800">
                <a:solidFill>
                  <a:srgbClr val="284684"/>
                </a:solidFill>
              </a:defRPr>
            </a:lvl1pPr>
          </a:lstStyle>
          <a:p>
            <a:pPr lvl="0"/>
            <a:r>
              <a:rPr lang="en-US"/>
              <a:t>Headline</a:t>
            </a:r>
            <a:br>
              <a:rPr lang="en-US"/>
            </a:br>
            <a:r>
              <a:rPr lang="en-US"/>
              <a:t>two lines</a:t>
            </a:r>
          </a:p>
        </p:txBody>
      </p:sp>
      <p:sp>
        <p:nvSpPr>
          <p:cNvPr id="3" name="Text Placeholder 3">
            <a:extLst>
              <a:ext uri="{FF2B5EF4-FFF2-40B4-BE49-F238E27FC236}">
                <a16:creationId xmlns:a16="http://schemas.microsoft.com/office/drawing/2014/main" id="{2B6583A8-AB1A-C2F8-B175-EF9E907056A8}"/>
              </a:ext>
            </a:extLst>
          </p:cNvPr>
          <p:cNvSpPr>
            <a:spLocks noGrp="1"/>
          </p:cNvSpPr>
          <p:nvPr>
            <p:ph type="body" sz="quarter" idx="26" hasCustomPrompt="1"/>
          </p:nvPr>
        </p:nvSpPr>
        <p:spPr>
          <a:xfrm>
            <a:off x="623888" y="6067604"/>
            <a:ext cx="10942637" cy="377825"/>
          </a:xfrm>
          <a:prstGeom prst="rect">
            <a:avLst/>
          </a:prstGeom>
        </p:spPr>
        <p:txBody>
          <a:bodyPr lIns="0" tIns="0" rIns="0" bIns="0" anchor="b" anchorCtr="0"/>
          <a:lstStyle>
            <a:lvl1pPr>
              <a:defRPr sz="800" b="0"/>
            </a:lvl1pPr>
            <a:lvl5pPr marL="594360" indent="0">
              <a:buNone/>
              <a:defRPr/>
            </a:lvl5pPr>
          </a:lstStyle>
          <a:p>
            <a:pPr lvl="0"/>
            <a:r>
              <a:rPr lang="en-US"/>
              <a:t>Optional formatting for footnote or disclosure text, if needed</a:t>
            </a:r>
          </a:p>
        </p:txBody>
      </p:sp>
      <p:sp>
        <p:nvSpPr>
          <p:cNvPr id="7" name="Text Placeholder 4">
            <a:extLst>
              <a:ext uri="{FF2B5EF4-FFF2-40B4-BE49-F238E27FC236}">
                <a16:creationId xmlns:a16="http://schemas.microsoft.com/office/drawing/2014/main" id="{03202110-AB7B-AC57-8023-8689ECA7BF02}"/>
              </a:ext>
            </a:extLst>
          </p:cNvPr>
          <p:cNvSpPr>
            <a:spLocks noGrp="1"/>
          </p:cNvSpPr>
          <p:nvPr>
            <p:ph type="body" sz="quarter" idx="59" hasCustomPrompt="1"/>
          </p:nvPr>
        </p:nvSpPr>
        <p:spPr>
          <a:xfrm>
            <a:off x="8156803" y="3589677"/>
            <a:ext cx="3386927" cy="2468096"/>
          </a:xfrm>
          <a:prstGeom prst="rect">
            <a:avLst/>
          </a:prstGeom>
        </p:spPr>
        <p:txBody>
          <a:bodyPr lIns="0" tIns="0" rIns="0" bIns="0"/>
          <a:lstStyle>
            <a:lvl1pPr marL="137160" indent="-137160">
              <a:lnSpc>
                <a:spcPct val="100000"/>
              </a:lnSpc>
              <a:spcBef>
                <a:spcPts val="300"/>
              </a:spcBef>
              <a:buFont typeface="Arial" panose="020B0604020202020204" pitchFamily="34" charset="0"/>
              <a:buChar char="•"/>
              <a:defRPr sz="1400" b="0"/>
            </a:lvl1pPr>
            <a:lvl2pPr marL="457200" indent="-265176">
              <a:lnSpc>
                <a:spcPct val="100000"/>
              </a:lnSpc>
              <a:spcBef>
                <a:spcPts val="200"/>
              </a:spcBef>
              <a:buFont typeface="System Font Regular"/>
              <a:buChar char="－"/>
              <a:defRPr/>
            </a:lvl2pPr>
            <a:lvl3pPr marL="594360" indent="-137160">
              <a:lnSpc>
                <a:spcPct val="100000"/>
              </a:lnSpc>
              <a:spcBef>
                <a:spcPts val="300"/>
              </a:spcBef>
              <a:buFont typeface="Arial" panose="020B0604020202020204" pitchFamily="34" charset="0"/>
              <a:buChar char="•"/>
              <a:defRPr/>
            </a:lvl3pPr>
            <a:lvl4pPr marL="749808" indent="-137160">
              <a:lnSpc>
                <a:spcPct val="100000"/>
              </a:lnSpc>
              <a:spcBef>
                <a:spcPts val="200"/>
              </a:spcBef>
              <a:buFont typeface="System Font Regular"/>
              <a:buChar char="◦"/>
              <a:defRPr/>
            </a:lvl4pPr>
            <a:lvl5pPr marL="914400" indent="-137160">
              <a:lnSpc>
                <a:spcPct val="100000"/>
              </a:lnSpc>
              <a:spcBef>
                <a:spcPts val="300"/>
              </a:spcBef>
              <a:buFont typeface="Arial" panose="020B0604020202020204" pitchFamily="34" charset="0"/>
              <a:buChar char="•"/>
              <a:defRPr/>
            </a:lvl5pPr>
          </a:lstStyle>
          <a:p>
            <a:pPr lvl="0"/>
            <a:r>
              <a:rPr lang="en-US"/>
              <a:t>Placeholder text</a:t>
            </a:r>
          </a:p>
          <a:p>
            <a:pPr lvl="1"/>
            <a:r>
              <a:rPr lang="en-US"/>
              <a:t>Second level</a:t>
            </a:r>
          </a:p>
          <a:p>
            <a:pPr lvl="2"/>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BC238BB9-795E-B22C-5FD1-58D551CB6E14}"/>
              </a:ext>
            </a:extLst>
          </p:cNvPr>
          <p:cNvSpPr>
            <a:spLocks noGrp="1"/>
          </p:cNvSpPr>
          <p:nvPr>
            <p:ph type="body" sz="quarter" idx="60" hasCustomPrompt="1"/>
          </p:nvPr>
        </p:nvSpPr>
        <p:spPr>
          <a:xfrm>
            <a:off x="4415200" y="3589677"/>
            <a:ext cx="3386927" cy="2468096"/>
          </a:xfrm>
          <a:prstGeom prst="rect">
            <a:avLst/>
          </a:prstGeom>
        </p:spPr>
        <p:txBody>
          <a:bodyPr lIns="0" tIns="0" rIns="0" bIns="0"/>
          <a:lstStyle>
            <a:lvl1pPr marL="137160" indent="-137160">
              <a:lnSpc>
                <a:spcPct val="100000"/>
              </a:lnSpc>
              <a:spcBef>
                <a:spcPts val="300"/>
              </a:spcBef>
              <a:buFont typeface="Arial" panose="020B0604020202020204" pitchFamily="34" charset="0"/>
              <a:buChar char="•"/>
              <a:defRPr sz="1400" b="0"/>
            </a:lvl1pPr>
            <a:lvl2pPr marL="457200" indent="-265176">
              <a:lnSpc>
                <a:spcPct val="100000"/>
              </a:lnSpc>
              <a:spcBef>
                <a:spcPts val="200"/>
              </a:spcBef>
              <a:buFont typeface="System Font Regular"/>
              <a:buChar char="－"/>
              <a:defRPr/>
            </a:lvl2pPr>
            <a:lvl3pPr marL="594360" indent="-137160">
              <a:lnSpc>
                <a:spcPct val="100000"/>
              </a:lnSpc>
              <a:spcBef>
                <a:spcPts val="300"/>
              </a:spcBef>
              <a:buFont typeface="Arial" panose="020B0604020202020204" pitchFamily="34" charset="0"/>
              <a:buChar char="•"/>
              <a:defRPr/>
            </a:lvl3pPr>
            <a:lvl4pPr marL="749808" indent="-137160">
              <a:lnSpc>
                <a:spcPct val="100000"/>
              </a:lnSpc>
              <a:spcBef>
                <a:spcPts val="200"/>
              </a:spcBef>
              <a:buFont typeface="System Font Regular"/>
              <a:buChar char="◦"/>
              <a:defRPr/>
            </a:lvl4pPr>
            <a:lvl5pPr marL="914400" indent="-137160">
              <a:lnSpc>
                <a:spcPct val="100000"/>
              </a:lnSpc>
              <a:spcBef>
                <a:spcPts val="300"/>
              </a:spcBef>
              <a:buFont typeface="Arial" panose="020B0604020202020204" pitchFamily="34" charset="0"/>
              <a:buChar char="•"/>
              <a:defRPr/>
            </a:lvl5pPr>
          </a:lstStyle>
          <a:p>
            <a:pPr lvl="0"/>
            <a:r>
              <a:rPr lang="en-US"/>
              <a:t>Placeholder text</a:t>
            </a:r>
          </a:p>
          <a:p>
            <a:pPr lvl="1"/>
            <a:r>
              <a:rPr lang="en-US"/>
              <a:t>Second level</a:t>
            </a:r>
          </a:p>
          <a:p>
            <a:pPr lvl="2"/>
            <a:r>
              <a:rPr lang="en-US"/>
              <a:t>Third level</a:t>
            </a:r>
          </a:p>
          <a:p>
            <a:pPr lvl="3"/>
            <a:r>
              <a:rPr lang="en-US"/>
              <a:t>Fourth level</a:t>
            </a:r>
          </a:p>
          <a:p>
            <a:pPr lvl="4"/>
            <a:r>
              <a:rPr lang="en-US"/>
              <a:t>Fifth level</a:t>
            </a:r>
          </a:p>
        </p:txBody>
      </p:sp>
      <p:sp>
        <p:nvSpPr>
          <p:cNvPr id="9" name="Text Placeholder 4">
            <a:extLst>
              <a:ext uri="{FF2B5EF4-FFF2-40B4-BE49-F238E27FC236}">
                <a16:creationId xmlns:a16="http://schemas.microsoft.com/office/drawing/2014/main" id="{8456FED6-A039-01C3-5ACE-8F888F42F952}"/>
              </a:ext>
            </a:extLst>
          </p:cNvPr>
          <p:cNvSpPr>
            <a:spLocks noGrp="1"/>
          </p:cNvSpPr>
          <p:nvPr>
            <p:ph type="body" sz="quarter" idx="61" hasCustomPrompt="1"/>
          </p:nvPr>
        </p:nvSpPr>
        <p:spPr>
          <a:xfrm>
            <a:off x="647922" y="3589677"/>
            <a:ext cx="3386927" cy="2468096"/>
          </a:xfrm>
          <a:prstGeom prst="rect">
            <a:avLst/>
          </a:prstGeom>
        </p:spPr>
        <p:txBody>
          <a:bodyPr lIns="0" tIns="0" rIns="0" bIns="0"/>
          <a:lstStyle>
            <a:lvl1pPr marL="137160" indent="-137160">
              <a:lnSpc>
                <a:spcPct val="100000"/>
              </a:lnSpc>
              <a:spcBef>
                <a:spcPts val="300"/>
              </a:spcBef>
              <a:buFont typeface="Arial" panose="020B0604020202020204" pitchFamily="34" charset="0"/>
              <a:buChar char="•"/>
              <a:defRPr sz="1400" b="0"/>
            </a:lvl1pPr>
            <a:lvl2pPr marL="457200" indent="-265176">
              <a:lnSpc>
                <a:spcPct val="100000"/>
              </a:lnSpc>
              <a:spcBef>
                <a:spcPts val="200"/>
              </a:spcBef>
              <a:buFont typeface="System Font Regular"/>
              <a:buChar char="－"/>
              <a:defRPr/>
            </a:lvl2pPr>
            <a:lvl3pPr marL="594360" indent="-137160">
              <a:lnSpc>
                <a:spcPct val="100000"/>
              </a:lnSpc>
              <a:spcBef>
                <a:spcPts val="300"/>
              </a:spcBef>
              <a:buFont typeface="Arial" panose="020B0604020202020204" pitchFamily="34" charset="0"/>
              <a:buChar char="•"/>
              <a:defRPr/>
            </a:lvl3pPr>
            <a:lvl4pPr marL="749808" indent="-137160">
              <a:lnSpc>
                <a:spcPct val="100000"/>
              </a:lnSpc>
              <a:spcBef>
                <a:spcPts val="200"/>
              </a:spcBef>
              <a:buFont typeface="System Font Regular"/>
              <a:buChar char="◦"/>
              <a:defRPr/>
            </a:lvl4pPr>
            <a:lvl5pPr marL="914400" indent="-137160">
              <a:lnSpc>
                <a:spcPct val="100000"/>
              </a:lnSpc>
              <a:spcBef>
                <a:spcPts val="300"/>
              </a:spcBef>
              <a:buFont typeface="Arial" panose="020B0604020202020204" pitchFamily="34" charset="0"/>
              <a:buChar char="•"/>
              <a:defRPr/>
            </a:lvl5pPr>
          </a:lstStyle>
          <a:p>
            <a:pPr lvl="0"/>
            <a:r>
              <a:rPr lang="en-US"/>
              <a:t>Placeholder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06263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pic>
        <p:nvPicPr>
          <p:cNvPr id="5" name="Picture 4" descr="A green square with black dots&#10;&#10;Description automatically generated with medium confidence">
            <a:extLst>
              <a:ext uri="{FF2B5EF4-FFF2-40B4-BE49-F238E27FC236}">
                <a16:creationId xmlns:a16="http://schemas.microsoft.com/office/drawing/2014/main" id="{E187A401-C5A6-2260-271E-0D042FA6730F}"/>
              </a:ext>
            </a:extLst>
          </p:cNvPr>
          <p:cNvPicPr>
            <a:picLocks noChangeAspect="1"/>
          </p:cNvPicPr>
          <p:nvPr userDrawn="1"/>
        </p:nvPicPr>
        <p:blipFill rotWithShape="1">
          <a:blip r:embed="rId2"/>
          <a:srcRect b="31334"/>
          <a:stretch/>
        </p:blipFill>
        <p:spPr>
          <a:xfrm>
            <a:off x="-1" y="-2"/>
            <a:ext cx="12180233" cy="4709161"/>
          </a:xfrm>
          <a:prstGeom prst="rect">
            <a:avLst/>
          </a:prstGeom>
        </p:spPr>
      </p:pic>
      <p:sp>
        <p:nvSpPr>
          <p:cNvPr id="7" name="Title 16">
            <a:extLst>
              <a:ext uri="{FF2B5EF4-FFF2-40B4-BE49-F238E27FC236}">
                <a16:creationId xmlns:a16="http://schemas.microsoft.com/office/drawing/2014/main" id="{6794ED4E-84EE-8644-B6FB-1BC93EB8FA32}"/>
              </a:ext>
            </a:extLst>
          </p:cNvPr>
          <p:cNvSpPr>
            <a:spLocks noGrp="1"/>
          </p:cNvSpPr>
          <p:nvPr>
            <p:ph type="title" hasCustomPrompt="1"/>
          </p:nvPr>
        </p:nvSpPr>
        <p:spPr>
          <a:xfrm>
            <a:off x="604325" y="5422168"/>
            <a:ext cx="10925688" cy="982349"/>
          </a:xfrm>
          <a:prstGeom prst="rect">
            <a:avLst/>
          </a:prstGeom>
        </p:spPr>
        <p:txBody>
          <a:bodyPr>
            <a:noAutofit/>
          </a:bodyPr>
          <a:lstStyle>
            <a:lvl1pPr>
              <a:lnSpc>
                <a:spcPts val="4200"/>
              </a:lnSpc>
              <a:defRPr sz="4000">
                <a:solidFill>
                  <a:schemeClr val="accent1"/>
                </a:solidFill>
              </a:defRPr>
            </a:lvl1pPr>
          </a:lstStyle>
          <a:p>
            <a:r>
              <a:rPr lang="en-US"/>
              <a:t>Section title or break </a:t>
            </a:r>
          </a:p>
        </p:txBody>
      </p:sp>
    </p:spTree>
    <p:extLst>
      <p:ext uri="{BB962C8B-B14F-4D97-AF65-F5344CB8AC3E}">
        <p14:creationId xmlns:p14="http://schemas.microsoft.com/office/powerpoint/2010/main" val="1823831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ub chapter or text statement slide">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915E53A2-B691-7341-980C-427A9946E5C1}"/>
              </a:ext>
            </a:extLst>
          </p:cNvPr>
          <p:cNvSpPr/>
          <p:nvPr userDrawn="1"/>
        </p:nvSpPr>
        <p:spPr>
          <a:xfrm>
            <a:off x="0" y="824458"/>
            <a:ext cx="12192000" cy="60335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Text Placeholder 2">
            <a:extLst>
              <a:ext uri="{FF2B5EF4-FFF2-40B4-BE49-F238E27FC236}">
                <a16:creationId xmlns:a16="http://schemas.microsoft.com/office/drawing/2014/main" id="{79B9B3C8-E723-8936-F02A-EA1C7E694CEF}"/>
              </a:ext>
            </a:extLst>
          </p:cNvPr>
          <p:cNvSpPr>
            <a:spLocks noGrp="1"/>
          </p:cNvSpPr>
          <p:nvPr>
            <p:ph type="body" sz="quarter" idx="11" hasCustomPrompt="1"/>
          </p:nvPr>
        </p:nvSpPr>
        <p:spPr>
          <a:xfrm>
            <a:off x="984250" y="1463675"/>
            <a:ext cx="10204450" cy="4435475"/>
          </a:xfrm>
          <a:prstGeom prst="rect">
            <a:avLst/>
          </a:prstGeom>
        </p:spPr>
        <p:txBody>
          <a:bodyPr lIns="0" tIns="0" rIns="0" bIns="0"/>
          <a:lstStyle>
            <a:lvl1pPr>
              <a:lnSpc>
                <a:spcPct val="100000"/>
              </a:lnSpc>
              <a:defRPr sz="5000">
                <a:solidFill>
                  <a:schemeClr val="bg1"/>
                </a:solidFill>
              </a:defRPr>
            </a:lvl1pPr>
          </a:lstStyle>
          <a:p>
            <a:pPr lvl="0"/>
            <a:r>
              <a:rPr lang="en-US"/>
              <a:t>Subsection slide, section break, or large text statement</a:t>
            </a:r>
          </a:p>
        </p:txBody>
      </p:sp>
    </p:spTree>
    <p:extLst>
      <p:ext uri="{BB962C8B-B14F-4D97-AF65-F5344CB8AC3E}">
        <p14:creationId xmlns:p14="http://schemas.microsoft.com/office/powerpoint/2010/main" val="4126235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ext steps slide">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0622A69-8481-87C6-B49A-0117D6BBA490}"/>
              </a:ext>
            </a:extLst>
          </p:cNvPr>
          <p:cNvSpPr>
            <a:spLocks noGrp="1"/>
          </p:cNvSpPr>
          <p:nvPr>
            <p:ph type="body" sz="quarter" idx="23" hasCustomPrompt="1"/>
          </p:nvPr>
        </p:nvSpPr>
        <p:spPr>
          <a:xfrm>
            <a:off x="624663" y="441294"/>
            <a:ext cx="8716186" cy="400081"/>
          </a:xfrm>
          <a:prstGeom prst="rect">
            <a:avLst/>
          </a:prstGeom>
        </p:spPr>
        <p:txBody>
          <a:bodyPr lIns="0" tIns="0" rIns="0" bIns="0"/>
          <a:lstStyle>
            <a:lvl1pPr>
              <a:defRPr sz="1200" cap="all" baseline="0">
                <a:solidFill>
                  <a:srgbClr val="284684"/>
                </a:solidFill>
              </a:defRPr>
            </a:lvl1pPr>
          </a:lstStyle>
          <a:p>
            <a:r>
              <a:rPr lang="en-US"/>
              <a:t>OPTIONAL TITLE FOR DOCUMENT, SECTION OR GROUP</a:t>
            </a:r>
          </a:p>
        </p:txBody>
      </p:sp>
      <p:grpSp>
        <p:nvGrpSpPr>
          <p:cNvPr id="19" name="Group 18">
            <a:extLst>
              <a:ext uri="{FF2B5EF4-FFF2-40B4-BE49-F238E27FC236}">
                <a16:creationId xmlns:a16="http://schemas.microsoft.com/office/drawing/2014/main" id="{C76F3EDB-C3B5-EE4B-A5EA-1D7553D8A423}"/>
              </a:ext>
            </a:extLst>
          </p:cNvPr>
          <p:cNvGrpSpPr/>
          <p:nvPr userDrawn="1"/>
        </p:nvGrpSpPr>
        <p:grpSpPr>
          <a:xfrm>
            <a:off x="7032566" y="5168900"/>
            <a:ext cx="5002260" cy="1586968"/>
            <a:chOff x="5519697" y="4688942"/>
            <a:chExt cx="6515129" cy="2066926"/>
          </a:xfrm>
        </p:grpSpPr>
        <p:sp>
          <p:nvSpPr>
            <p:cNvPr id="20" name="Freeform 19">
              <a:extLst>
                <a:ext uri="{FF2B5EF4-FFF2-40B4-BE49-F238E27FC236}">
                  <a16:creationId xmlns:a16="http://schemas.microsoft.com/office/drawing/2014/main" id="{2BE541E3-9129-CF48-B6B6-DA4300B61D72}"/>
                </a:ext>
              </a:extLst>
            </p:cNvPr>
            <p:cNvSpPr/>
            <p:nvPr userDrawn="1"/>
          </p:nvSpPr>
          <p:spPr>
            <a:xfrm>
              <a:off x="9967899" y="4688942"/>
              <a:ext cx="2066927" cy="2066926"/>
            </a:xfrm>
            <a:custGeom>
              <a:avLst/>
              <a:gdLst>
                <a:gd name="connsiteX0" fmla="*/ 1033463 w 2066927"/>
                <a:gd name="connsiteY0" fmla="*/ 625814 h 2066926"/>
                <a:gd name="connsiteX1" fmla="*/ 625247 w 2066927"/>
                <a:gd name="connsiteY1" fmla="*/ 1034029 h 2066926"/>
                <a:gd name="connsiteX2" fmla="*/ 1033463 w 2066927"/>
                <a:gd name="connsiteY2" fmla="*/ 1442244 h 2066926"/>
                <a:gd name="connsiteX3" fmla="*/ 1441677 w 2066927"/>
                <a:gd name="connsiteY3" fmla="*/ 1034029 h 2066926"/>
                <a:gd name="connsiteX4" fmla="*/ 1033463 w 2066927"/>
                <a:gd name="connsiteY4" fmla="*/ 625814 h 2066926"/>
                <a:gd name="connsiteX5" fmla="*/ 1033463 w 2066927"/>
                <a:gd name="connsiteY5" fmla="*/ 0 h 2066926"/>
                <a:gd name="connsiteX6" fmla="*/ 2066927 w 2066927"/>
                <a:gd name="connsiteY6" fmla="*/ 1033463 h 2066926"/>
                <a:gd name="connsiteX7" fmla="*/ 1033463 w 2066927"/>
                <a:gd name="connsiteY7" fmla="*/ 2066926 h 2066926"/>
                <a:gd name="connsiteX8" fmla="*/ 0 w 2066927"/>
                <a:gd name="connsiteY8" fmla="*/ 1033463 h 2066926"/>
                <a:gd name="connsiteX9" fmla="*/ 1033463 w 2066927"/>
                <a:gd name="connsiteY9" fmla="*/ 0 h 206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66927" h="2066926">
                  <a:moveTo>
                    <a:pt x="1033463" y="625814"/>
                  </a:moveTo>
                  <a:cubicBezTo>
                    <a:pt x="808011" y="625814"/>
                    <a:pt x="625247" y="808578"/>
                    <a:pt x="625247" y="1034029"/>
                  </a:cubicBezTo>
                  <a:cubicBezTo>
                    <a:pt x="625247" y="1259480"/>
                    <a:pt x="808011" y="1442244"/>
                    <a:pt x="1033463" y="1442244"/>
                  </a:cubicBezTo>
                  <a:cubicBezTo>
                    <a:pt x="1258913" y="1442244"/>
                    <a:pt x="1441677" y="1259480"/>
                    <a:pt x="1441677" y="1034029"/>
                  </a:cubicBezTo>
                  <a:cubicBezTo>
                    <a:pt x="1441677" y="808578"/>
                    <a:pt x="1258913" y="625814"/>
                    <a:pt x="1033463" y="625814"/>
                  </a:cubicBezTo>
                  <a:close/>
                  <a:moveTo>
                    <a:pt x="1033463" y="0"/>
                  </a:moveTo>
                  <a:cubicBezTo>
                    <a:pt x="1604229" y="0"/>
                    <a:pt x="2066927" y="462697"/>
                    <a:pt x="2066927" y="1033463"/>
                  </a:cubicBezTo>
                  <a:cubicBezTo>
                    <a:pt x="2066927" y="1604229"/>
                    <a:pt x="1604229" y="2066926"/>
                    <a:pt x="1033463" y="2066926"/>
                  </a:cubicBezTo>
                  <a:cubicBezTo>
                    <a:pt x="462697" y="2066926"/>
                    <a:pt x="0" y="1604229"/>
                    <a:pt x="0" y="1033463"/>
                  </a:cubicBezTo>
                  <a:cubicBezTo>
                    <a:pt x="0" y="462697"/>
                    <a:pt x="462697" y="0"/>
                    <a:pt x="1033463"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F97AFA76-DE2E-0149-BBC5-DEE418B37787}"/>
                </a:ext>
              </a:extLst>
            </p:cNvPr>
            <p:cNvSpPr/>
            <p:nvPr userDrawn="1"/>
          </p:nvSpPr>
          <p:spPr>
            <a:xfrm>
              <a:off x="7743798" y="4688942"/>
              <a:ext cx="2066927" cy="2066926"/>
            </a:xfrm>
            <a:custGeom>
              <a:avLst/>
              <a:gdLst>
                <a:gd name="connsiteX0" fmla="*/ 1033463 w 2066927"/>
                <a:gd name="connsiteY0" fmla="*/ 625814 h 2066926"/>
                <a:gd name="connsiteX1" fmla="*/ 625247 w 2066927"/>
                <a:gd name="connsiteY1" fmla="*/ 1034029 h 2066926"/>
                <a:gd name="connsiteX2" fmla="*/ 1033463 w 2066927"/>
                <a:gd name="connsiteY2" fmla="*/ 1442244 h 2066926"/>
                <a:gd name="connsiteX3" fmla="*/ 1441677 w 2066927"/>
                <a:gd name="connsiteY3" fmla="*/ 1034029 h 2066926"/>
                <a:gd name="connsiteX4" fmla="*/ 1033463 w 2066927"/>
                <a:gd name="connsiteY4" fmla="*/ 625814 h 2066926"/>
                <a:gd name="connsiteX5" fmla="*/ 1033463 w 2066927"/>
                <a:gd name="connsiteY5" fmla="*/ 0 h 2066926"/>
                <a:gd name="connsiteX6" fmla="*/ 2066927 w 2066927"/>
                <a:gd name="connsiteY6" fmla="*/ 1033463 h 2066926"/>
                <a:gd name="connsiteX7" fmla="*/ 1033463 w 2066927"/>
                <a:gd name="connsiteY7" fmla="*/ 2066926 h 2066926"/>
                <a:gd name="connsiteX8" fmla="*/ 0 w 2066927"/>
                <a:gd name="connsiteY8" fmla="*/ 1033463 h 2066926"/>
                <a:gd name="connsiteX9" fmla="*/ 1033463 w 2066927"/>
                <a:gd name="connsiteY9" fmla="*/ 0 h 206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66927" h="2066926">
                  <a:moveTo>
                    <a:pt x="1033463" y="625814"/>
                  </a:moveTo>
                  <a:cubicBezTo>
                    <a:pt x="808011" y="625814"/>
                    <a:pt x="625247" y="808578"/>
                    <a:pt x="625247" y="1034029"/>
                  </a:cubicBezTo>
                  <a:cubicBezTo>
                    <a:pt x="625247" y="1259480"/>
                    <a:pt x="808011" y="1442244"/>
                    <a:pt x="1033463" y="1442244"/>
                  </a:cubicBezTo>
                  <a:cubicBezTo>
                    <a:pt x="1258913" y="1442244"/>
                    <a:pt x="1441677" y="1259480"/>
                    <a:pt x="1441677" y="1034029"/>
                  </a:cubicBezTo>
                  <a:cubicBezTo>
                    <a:pt x="1441677" y="808578"/>
                    <a:pt x="1258913" y="625814"/>
                    <a:pt x="1033463" y="625814"/>
                  </a:cubicBezTo>
                  <a:close/>
                  <a:moveTo>
                    <a:pt x="1033463" y="0"/>
                  </a:moveTo>
                  <a:cubicBezTo>
                    <a:pt x="1604229" y="0"/>
                    <a:pt x="2066927" y="462697"/>
                    <a:pt x="2066927" y="1033463"/>
                  </a:cubicBezTo>
                  <a:cubicBezTo>
                    <a:pt x="2066927" y="1604229"/>
                    <a:pt x="1604229" y="2066926"/>
                    <a:pt x="1033463" y="2066926"/>
                  </a:cubicBezTo>
                  <a:cubicBezTo>
                    <a:pt x="462697" y="2066926"/>
                    <a:pt x="0" y="1604229"/>
                    <a:pt x="0" y="1033463"/>
                  </a:cubicBezTo>
                  <a:cubicBezTo>
                    <a:pt x="0" y="462697"/>
                    <a:pt x="462697" y="0"/>
                    <a:pt x="1033463"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76BB5372-FD85-E44D-87CC-8EB72B88118C}"/>
                </a:ext>
              </a:extLst>
            </p:cNvPr>
            <p:cNvSpPr/>
            <p:nvPr userDrawn="1"/>
          </p:nvSpPr>
          <p:spPr>
            <a:xfrm>
              <a:off x="5519697" y="4688942"/>
              <a:ext cx="2066927" cy="2066926"/>
            </a:xfrm>
            <a:custGeom>
              <a:avLst/>
              <a:gdLst>
                <a:gd name="connsiteX0" fmla="*/ 1033463 w 2066927"/>
                <a:gd name="connsiteY0" fmla="*/ 625814 h 2066926"/>
                <a:gd name="connsiteX1" fmla="*/ 625247 w 2066927"/>
                <a:gd name="connsiteY1" fmla="*/ 1034029 h 2066926"/>
                <a:gd name="connsiteX2" fmla="*/ 1033463 w 2066927"/>
                <a:gd name="connsiteY2" fmla="*/ 1442244 h 2066926"/>
                <a:gd name="connsiteX3" fmla="*/ 1441677 w 2066927"/>
                <a:gd name="connsiteY3" fmla="*/ 1034029 h 2066926"/>
                <a:gd name="connsiteX4" fmla="*/ 1033463 w 2066927"/>
                <a:gd name="connsiteY4" fmla="*/ 625814 h 2066926"/>
                <a:gd name="connsiteX5" fmla="*/ 1033463 w 2066927"/>
                <a:gd name="connsiteY5" fmla="*/ 0 h 2066926"/>
                <a:gd name="connsiteX6" fmla="*/ 2066927 w 2066927"/>
                <a:gd name="connsiteY6" fmla="*/ 1033463 h 2066926"/>
                <a:gd name="connsiteX7" fmla="*/ 1033463 w 2066927"/>
                <a:gd name="connsiteY7" fmla="*/ 2066926 h 2066926"/>
                <a:gd name="connsiteX8" fmla="*/ 0 w 2066927"/>
                <a:gd name="connsiteY8" fmla="*/ 1033463 h 2066926"/>
                <a:gd name="connsiteX9" fmla="*/ 1033463 w 2066927"/>
                <a:gd name="connsiteY9" fmla="*/ 0 h 206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66927" h="2066926">
                  <a:moveTo>
                    <a:pt x="1033463" y="625814"/>
                  </a:moveTo>
                  <a:cubicBezTo>
                    <a:pt x="808011" y="625814"/>
                    <a:pt x="625247" y="808578"/>
                    <a:pt x="625247" y="1034029"/>
                  </a:cubicBezTo>
                  <a:cubicBezTo>
                    <a:pt x="625247" y="1259480"/>
                    <a:pt x="808011" y="1442244"/>
                    <a:pt x="1033463" y="1442244"/>
                  </a:cubicBezTo>
                  <a:cubicBezTo>
                    <a:pt x="1258913" y="1442244"/>
                    <a:pt x="1441677" y="1259480"/>
                    <a:pt x="1441677" y="1034029"/>
                  </a:cubicBezTo>
                  <a:cubicBezTo>
                    <a:pt x="1441677" y="808578"/>
                    <a:pt x="1258913" y="625814"/>
                    <a:pt x="1033463" y="625814"/>
                  </a:cubicBezTo>
                  <a:close/>
                  <a:moveTo>
                    <a:pt x="1033463" y="0"/>
                  </a:moveTo>
                  <a:cubicBezTo>
                    <a:pt x="1604229" y="0"/>
                    <a:pt x="2066927" y="462697"/>
                    <a:pt x="2066927" y="1033463"/>
                  </a:cubicBezTo>
                  <a:cubicBezTo>
                    <a:pt x="2066927" y="1604229"/>
                    <a:pt x="1604229" y="2066926"/>
                    <a:pt x="1033463" y="2066926"/>
                  </a:cubicBezTo>
                  <a:cubicBezTo>
                    <a:pt x="462697" y="2066926"/>
                    <a:pt x="0" y="1604229"/>
                    <a:pt x="0" y="1033463"/>
                  </a:cubicBezTo>
                  <a:cubicBezTo>
                    <a:pt x="0" y="462697"/>
                    <a:pt x="462697" y="0"/>
                    <a:pt x="1033463" y="0"/>
                  </a:cubicBezTo>
                  <a:close/>
                </a:path>
              </a:pathLst>
            </a:custGeom>
            <a:solidFill>
              <a:srgbClr val="CEDC2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6" name="Title Placeholder 1">
            <a:extLst>
              <a:ext uri="{FF2B5EF4-FFF2-40B4-BE49-F238E27FC236}">
                <a16:creationId xmlns:a16="http://schemas.microsoft.com/office/drawing/2014/main" id="{D8152DA8-2F3E-C24B-9C09-26F2045053C1}"/>
              </a:ext>
            </a:extLst>
          </p:cNvPr>
          <p:cNvSpPr>
            <a:spLocks noGrp="1"/>
          </p:cNvSpPr>
          <p:nvPr>
            <p:ph type="title" hasCustomPrompt="1"/>
          </p:nvPr>
        </p:nvSpPr>
        <p:spPr>
          <a:xfrm>
            <a:off x="624666" y="1155702"/>
            <a:ext cx="10908792" cy="669924"/>
          </a:xfrm>
          <a:prstGeom prst="rect">
            <a:avLst/>
          </a:prstGeom>
        </p:spPr>
        <p:txBody>
          <a:bodyPr vert="horz" lIns="0" tIns="0" rIns="0" bIns="0" rtlCol="0" anchor="t" anchorCtr="0">
            <a:noAutofit/>
          </a:bodyPr>
          <a:lstStyle>
            <a:lvl1pPr>
              <a:defRPr/>
            </a:lvl1pPr>
          </a:lstStyle>
          <a:p>
            <a:r>
              <a:rPr lang="en-US"/>
              <a:t>Next steps text</a:t>
            </a:r>
          </a:p>
        </p:txBody>
      </p:sp>
      <p:sp>
        <p:nvSpPr>
          <p:cNvPr id="2" name="Text Placeholder 4">
            <a:extLst>
              <a:ext uri="{FF2B5EF4-FFF2-40B4-BE49-F238E27FC236}">
                <a16:creationId xmlns:a16="http://schemas.microsoft.com/office/drawing/2014/main" id="{16298C53-3C25-BFFC-AF73-5FFEAF2F4152}"/>
              </a:ext>
            </a:extLst>
          </p:cNvPr>
          <p:cNvSpPr>
            <a:spLocks noGrp="1"/>
          </p:cNvSpPr>
          <p:nvPr>
            <p:ph type="body" sz="quarter" idx="25" hasCustomPrompt="1"/>
          </p:nvPr>
        </p:nvSpPr>
        <p:spPr>
          <a:xfrm>
            <a:off x="623888" y="2438400"/>
            <a:ext cx="10942637" cy="3616325"/>
          </a:xfrm>
          <a:prstGeom prst="rect">
            <a:avLst/>
          </a:prstGeom>
        </p:spPr>
        <p:txBody>
          <a:bodyPr lIns="0" tIns="0" rIns="0" bIns="0"/>
          <a:lstStyle>
            <a:lvl1pPr marL="173736" indent="-173736">
              <a:lnSpc>
                <a:spcPct val="100000"/>
              </a:lnSpc>
              <a:spcBef>
                <a:spcPts val="600"/>
              </a:spcBef>
              <a:buFont typeface="Arial" panose="020B0604020202020204" pitchFamily="34" charset="0"/>
              <a:buChar char="•"/>
              <a:defRPr sz="2000" b="0"/>
            </a:lvl1pPr>
            <a:lvl2pPr marL="502920" indent="-320040">
              <a:lnSpc>
                <a:spcPct val="100000"/>
              </a:lnSpc>
              <a:spcBef>
                <a:spcPts val="400"/>
              </a:spcBef>
              <a:buFont typeface="System Font Regular"/>
              <a:buChar char="－"/>
              <a:defRPr sz="2000"/>
            </a:lvl2pPr>
            <a:lvl3pPr marL="685800" indent="-173736">
              <a:lnSpc>
                <a:spcPct val="100000"/>
              </a:lnSpc>
              <a:spcBef>
                <a:spcPts val="600"/>
              </a:spcBef>
              <a:buFont typeface="Arial" panose="020B0604020202020204" pitchFamily="34" charset="0"/>
              <a:buChar char="•"/>
              <a:defRPr sz="2000"/>
            </a:lvl3pPr>
            <a:lvl4pPr marL="914400" indent="-173736">
              <a:lnSpc>
                <a:spcPct val="100000"/>
              </a:lnSpc>
              <a:spcBef>
                <a:spcPts val="400"/>
              </a:spcBef>
              <a:buFont typeface="System Font Regular"/>
              <a:buChar char="◦"/>
              <a:defRPr sz="2000"/>
            </a:lvl4pPr>
            <a:lvl5pPr marL="1188720" indent="-173736">
              <a:lnSpc>
                <a:spcPct val="100000"/>
              </a:lnSpc>
              <a:spcBef>
                <a:spcPts val="600"/>
              </a:spcBef>
              <a:buFont typeface="Arial" panose="020B0604020202020204" pitchFamily="34" charset="0"/>
              <a:buChar char="•"/>
              <a:defRPr sz="2000"/>
            </a:lvl5pPr>
          </a:lstStyle>
          <a:p>
            <a:pPr lvl="0"/>
            <a:r>
              <a:rPr lang="en-US"/>
              <a:t>Placeholder text</a:t>
            </a:r>
          </a:p>
          <a:p>
            <a:pPr lvl="1"/>
            <a:r>
              <a:rPr lang="en-US"/>
              <a:t>Second level</a:t>
            </a:r>
          </a:p>
          <a:p>
            <a:pPr lvl="2"/>
            <a:r>
              <a:rPr lang="en-US"/>
              <a:t>Third level</a:t>
            </a:r>
          </a:p>
          <a:p>
            <a:pPr lvl="3"/>
            <a:r>
              <a:rPr lang="en-US"/>
              <a:t>Fourth level</a:t>
            </a:r>
          </a:p>
          <a:p>
            <a:pPr lvl="4"/>
            <a:r>
              <a:rPr lang="en-US"/>
              <a:t>Fifth level</a:t>
            </a:r>
          </a:p>
        </p:txBody>
      </p:sp>
      <p:sp>
        <p:nvSpPr>
          <p:cNvPr id="3" name="Text Placeholder 3">
            <a:extLst>
              <a:ext uri="{FF2B5EF4-FFF2-40B4-BE49-F238E27FC236}">
                <a16:creationId xmlns:a16="http://schemas.microsoft.com/office/drawing/2014/main" id="{A82FBE85-B601-9AF4-1835-C6EA96F19662}"/>
              </a:ext>
            </a:extLst>
          </p:cNvPr>
          <p:cNvSpPr>
            <a:spLocks noGrp="1"/>
          </p:cNvSpPr>
          <p:nvPr>
            <p:ph type="body" sz="quarter" idx="26" hasCustomPrompt="1"/>
          </p:nvPr>
        </p:nvSpPr>
        <p:spPr>
          <a:xfrm>
            <a:off x="623888" y="6067604"/>
            <a:ext cx="6288001" cy="377825"/>
          </a:xfrm>
          <a:prstGeom prst="rect">
            <a:avLst/>
          </a:prstGeom>
        </p:spPr>
        <p:txBody>
          <a:bodyPr lIns="0" tIns="0" rIns="0" bIns="0" anchor="b" anchorCtr="0"/>
          <a:lstStyle>
            <a:lvl1pPr>
              <a:defRPr sz="800" b="0"/>
            </a:lvl1pPr>
            <a:lvl5pPr marL="594360" indent="0">
              <a:buNone/>
              <a:defRPr/>
            </a:lvl5pPr>
          </a:lstStyle>
          <a:p>
            <a:pPr lvl="0"/>
            <a:r>
              <a:rPr lang="en-US"/>
              <a:t>Optional formatting for footnote or disclosure text, if needed</a:t>
            </a:r>
          </a:p>
        </p:txBody>
      </p:sp>
    </p:spTree>
    <p:extLst>
      <p:ext uri="{BB962C8B-B14F-4D97-AF65-F5344CB8AC3E}">
        <p14:creationId xmlns:p14="http://schemas.microsoft.com/office/powerpoint/2010/main" val="4066835837"/>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BFE13-7085-3844-94FA-8CEECFCD6C44}"/>
              </a:ext>
            </a:extLst>
          </p:cNvPr>
          <p:cNvSpPr>
            <a:spLocks noGrp="1" noRot="1" noMove="1" noResize="1" noEditPoints="1" noAdjustHandles="1" noChangeArrowheads="1" noChangeShapeType="1"/>
          </p:cNvSpPr>
          <p:nvPr>
            <p:ph type="title"/>
          </p:nvPr>
        </p:nvSpPr>
        <p:spPr>
          <a:xfrm>
            <a:off x="624666" y="1155702"/>
            <a:ext cx="10925307" cy="669924"/>
          </a:xfrm>
          <a:prstGeom prst="rect">
            <a:avLst/>
          </a:prstGeom>
        </p:spPr>
        <p:txBody>
          <a:bodyPr vert="horz" lIns="0" tIns="0" rIns="0" bIns="0" rtlCol="0" anchor="t" anchorCtr="0">
            <a:noAutofit/>
          </a:bodyPr>
          <a:lstStyle/>
          <a:p>
            <a:r>
              <a:rPr lang="en-US"/>
              <a:t>Headline text</a:t>
            </a:r>
            <a:br>
              <a:rPr lang="en-US"/>
            </a:br>
            <a:r>
              <a:rPr lang="en-US"/>
              <a:t>up to 2 lines</a:t>
            </a:r>
          </a:p>
        </p:txBody>
      </p:sp>
      <p:sp>
        <p:nvSpPr>
          <p:cNvPr id="6" name="object 4">
            <a:extLst>
              <a:ext uri="{FF2B5EF4-FFF2-40B4-BE49-F238E27FC236}">
                <a16:creationId xmlns:a16="http://schemas.microsoft.com/office/drawing/2014/main" id="{E0109988-18EF-4E49-82A1-64E6D502FE1D}"/>
              </a:ext>
            </a:extLst>
          </p:cNvPr>
          <p:cNvSpPr txBox="1"/>
          <p:nvPr userDrawn="1"/>
        </p:nvSpPr>
        <p:spPr>
          <a:xfrm>
            <a:off x="10296525" y="432245"/>
            <a:ext cx="1253448" cy="135935"/>
          </a:xfrm>
          <a:prstGeom prst="rect">
            <a:avLst/>
          </a:prstGeom>
        </p:spPr>
        <p:txBody>
          <a:bodyPr vert="horz" wrap="square" lIns="0" tIns="12700" rIns="0" bIns="0" rtlCol="0">
            <a:spAutoFit/>
          </a:bodyPr>
          <a:lstStyle/>
          <a:p>
            <a:pPr marL="12700" algn="r">
              <a:lnSpc>
                <a:spcPct val="100000"/>
              </a:lnSpc>
              <a:spcBef>
                <a:spcPts val="100"/>
              </a:spcBef>
              <a:tabLst>
                <a:tab pos="1435735" algn="l"/>
              </a:tabLst>
            </a:pPr>
            <a:r>
              <a:rPr lang="en-US" sz="800">
                <a:solidFill>
                  <a:srgbClr val="636466"/>
                </a:solidFill>
                <a:latin typeface="Arial" panose="020B0604020202020204" pitchFamily="34" charset="0"/>
                <a:cs typeface="Arial" panose="020B0604020202020204" pitchFamily="34" charset="0"/>
              </a:rPr>
              <a:t>|       </a:t>
            </a:r>
            <a:fld id="{16B042B7-5665-9041-9B5F-5A409D3D1B85}" type="slidenum">
              <a:rPr lang="uk-UA" sz="800" b="1" smtClean="0">
                <a:solidFill>
                  <a:srgbClr val="636466"/>
                </a:solidFill>
                <a:latin typeface="Arial" panose="020B0604020202020204" pitchFamily="34" charset="0"/>
                <a:cs typeface="Arial" panose="020B0604020202020204" pitchFamily="34" charset="0"/>
              </a:rPr>
              <a:pPr marL="12700" algn="r">
                <a:lnSpc>
                  <a:spcPct val="100000"/>
                </a:lnSpc>
                <a:spcBef>
                  <a:spcPts val="100"/>
                </a:spcBef>
                <a:tabLst>
                  <a:tab pos="1435735" algn="l"/>
                </a:tabLst>
              </a:pPr>
              <a:t>‹#›</a:t>
            </a:fld>
            <a:endParaRPr sz="800">
              <a:latin typeface="Arial" panose="020B0604020202020204" pitchFamily="34" charset="0"/>
              <a:cs typeface="Arial" panose="020B0604020202020204" pitchFamily="34" charset="0"/>
            </a:endParaRPr>
          </a:p>
        </p:txBody>
      </p:sp>
      <p:pic>
        <p:nvPicPr>
          <p:cNvPr id="8" name="Picture 6">
            <a:extLst>
              <a:ext uri="{FF2B5EF4-FFF2-40B4-BE49-F238E27FC236}">
                <a16:creationId xmlns:a16="http://schemas.microsoft.com/office/drawing/2014/main" id="{4575B0FD-BFB3-CEA3-229C-9E18DFB81569}"/>
              </a:ext>
            </a:extLst>
          </p:cNvPr>
          <p:cNvPicPr>
            <a:picLocks noChangeAspect="1"/>
          </p:cNvPicPr>
          <p:nvPr userDrawn="1"/>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10793803" y="384740"/>
            <a:ext cx="279755" cy="247085"/>
          </a:xfrm>
          <a:prstGeom prst="rect">
            <a:avLst/>
          </a:prstGeom>
        </p:spPr>
      </p:pic>
    </p:spTree>
    <p:extLst>
      <p:ext uri="{BB962C8B-B14F-4D97-AF65-F5344CB8AC3E}">
        <p14:creationId xmlns:p14="http://schemas.microsoft.com/office/powerpoint/2010/main" val="3742752861"/>
      </p:ext>
    </p:extLst>
  </p:cSld>
  <p:clrMap bg1="lt1" tx1="dk1" bg2="lt2" tx2="dk2" accent1="accent1" accent2="accent2" accent3="accent3" accent4="accent4" accent5="accent5" accent6="accent6" hlink="hlink" folHlink="folHlink"/>
  <p:sldLayoutIdLst>
    <p:sldLayoutId id="2147483664" r:id="rId1"/>
    <p:sldLayoutId id="2147483845" r:id="rId2"/>
    <p:sldLayoutId id="2147483847" r:id="rId3"/>
    <p:sldLayoutId id="2147483850" r:id="rId4"/>
    <p:sldLayoutId id="2147483852" r:id="rId5"/>
    <p:sldLayoutId id="2147484052" r:id="rId6"/>
    <p:sldLayoutId id="2147483894" r:id="rId7"/>
    <p:sldLayoutId id="2147483896" r:id="rId8"/>
    <p:sldLayoutId id="2147483897" r:id="rId9"/>
    <p:sldLayoutId id="2147483987" r:id="rId10"/>
    <p:sldLayoutId id="2147484036" r:id="rId11"/>
  </p:sldLayoutIdLst>
  <p:txStyles>
    <p:titleStyle>
      <a:lvl1pPr algn="l" defTabSz="914400" rtl="0" eaLnBrk="1" latinLnBrk="0" hangingPunct="1">
        <a:lnSpc>
          <a:spcPts val="3100"/>
        </a:lnSpc>
        <a:spcBef>
          <a:spcPct val="0"/>
        </a:spcBef>
        <a:buNone/>
        <a:defRPr sz="3000" b="1" kern="1200">
          <a:solidFill>
            <a:schemeClr val="accent1"/>
          </a:solidFill>
          <a:latin typeface="+mj-lt"/>
          <a:ea typeface="+mj-ea"/>
          <a:cs typeface="+mj-cs"/>
        </a:defRPr>
      </a:lvl1pPr>
    </p:titleStyle>
    <p:body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600" b="1" kern="1200">
          <a:solidFill>
            <a:schemeClr val="tx1"/>
          </a:solidFill>
          <a:latin typeface="+mn-lt"/>
          <a:ea typeface="+mn-ea"/>
          <a:cs typeface="+mn-cs"/>
        </a:defRPr>
      </a:lvl1pPr>
      <a:lvl2pPr marL="0" marR="0" indent="0" algn="l" defTabSz="914400" rtl="0" eaLnBrk="1" fontAlgn="auto" latinLnBrk="0" hangingPunct="1">
        <a:lnSpc>
          <a:spcPct val="90000"/>
        </a:lnSpc>
        <a:spcBef>
          <a:spcPts val="300"/>
        </a:spcBef>
        <a:spcAft>
          <a:spcPts val="0"/>
        </a:spcAft>
        <a:buClrTx/>
        <a:buSzTx/>
        <a:buFont typeface="Arial" panose="020B0604020202020204" pitchFamily="34" charset="0"/>
        <a:buNone/>
        <a:tabLst/>
        <a:defRPr sz="1400" kern="1200">
          <a:solidFill>
            <a:schemeClr val="tx1"/>
          </a:solidFill>
          <a:latin typeface="+mn-lt"/>
          <a:ea typeface="+mn-ea"/>
          <a:cs typeface="+mn-cs"/>
        </a:defRPr>
      </a:lvl2pPr>
      <a:lvl3pPr marL="0" marR="0" indent="-137160"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3pPr>
      <a:lvl4pPr marL="402336" marR="0" indent="-173736" algn="l" defTabSz="914400" rtl="0" eaLnBrk="1" fontAlgn="auto" latinLnBrk="0" hangingPunct="1">
        <a:lnSpc>
          <a:spcPct val="90000"/>
        </a:lnSpc>
        <a:spcBef>
          <a:spcPts val="300"/>
        </a:spcBef>
        <a:spcAft>
          <a:spcPts val="0"/>
        </a:spcAft>
        <a:buClr>
          <a:srgbClr val="58595B"/>
        </a:buClr>
        <a:buSzTx/>
        <a:buFont typeface="System Font Regular"/>
        <a:buChar char="—"/>
        <a:tabLst/>
        <a:defRPr sz="1400" kern="1200">
          <a:solidFill>
            <a:schemeClr val="tx1"/>
          </a:solidFill>
          <a:latin typeface="+mn-lt"/>
          <a:ea typeface="+mn-ea"/>
          <a:cs typeface="+mn-cs"/>
        </a:defRPr>
      </a:lvl4pPr>
      <a:lvl5pPr marL="731520" marR="0" indent="-137160"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 userDrawn="1">
          <p15:clr>
            <a:srgbClr val="F26B43"/>
          </p15:clr>
        </p15:guide>
        <p15:guide id="2" orient="horz" pos="720" userDrawn="1">
          <p15:clr>
            <a:srgbClr val="F26B43"/>
          </p15:clr>
        </p15:guide>
        <p15:guide id="3" orient="horz" pos="1152" userDrawn="1">
          <p15:clr>
            <a:srgbClr val="F26B43"/>
          </p15:clr>
        </p15:guide>
        <p15:guide id="4" pos="7272" userDrawn="1">
          <p15:clr>
            <a:srgbClr val="F26B43"/>
          </p15:clr>
        </p15:guide>
        <p15:guide id="5" orient="horz" pos="4056" userDrawn="1">
          <p15:clr>
            <a:srgbClr val="F26B43"/>
          </p15:clr>
        </p15:guide>
        <p15:guide id="6" orient="horz" pos="3816"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9.svg"/></Relationships>
</file>

<file path=ppt/slides/_rels/slide12.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0.png"/><Relationship Id="rId7"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3.svg"/><Relationship Id="rId5" Type="http://schemas.openxmlformats.org/officeDocument/2006/relationships/image" Target="../media/image32.png"/><Relationship Id="rId10" Type="http://schemas.openxmlformats.org/officeDocument/2006/relationships/image" Target="../media/image42.svg"/><Relationship Id="rId4" Type="http://schemas.openxmlformats.org/officeDocument/2006/relationships/image" Target="../media/image31.svg"/><Relationship Id="rId9"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9.svg"/></Relationships>
</file>

<file path=ppt/slides/_rels/slide17.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5.sv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microsoft.com/office/2018/10/relationships/comments" Target="../comments/modernComment_132_E3984C09.xml"/><Relationship Id="rId7"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microsoft.com/office/2018/10/relationships/comments" Target="../comments/modernComment_1C2_EE9AA93C.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sv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51.jpeg"/><Relationship Id="rId4" Type="http://schemas.openxmlformats.org/officeDocument/2006/relationships/image" Target="../media/image50.svg"/></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1.xml"/><Relationship Id="rId1" Type="http://schemas.openxmlformats.org/officeDocument/2006/relationships/slideLayout" Target="../slideLayouts/slideLayout11.xml"/><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7.gif"/><Relationship Id="rId5" Type="http://schemas.openxmlformats.org/officeDocument/2006/relationships/image" Target="../media/image26.sv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3.sv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EDEB660A-3823-0423-E2A6-E9D390785823}"/>
              </a:ext>
            </a:extLst>
          </p:cNvPr>
          <p:cNvSpPr>
            <a:spLocks noGrp="1"/>
          </p:cNvSpPr>
          <p:nvPr>
            <p:ph sz="quarter" idx="18"/>
          </p:nvPr>
        </p:nvSpPr>
        <p:spPr/>
        <p:txBody>
          <a:bodyPr/>
          <a:lstStyle/>
          <a:p>
            <a:endParaRPr lang="en-US"/>
          </a:p>
        </p:txBody>
      </p:sp>
      <p:sp>
        <p:nvSpPr>
          <p:cNvPr id="2" name="Title 1">
            <a:extLst>
              <a:ext uri="{FF2B5EF4-FFF2-40B4-BE49-F238E27FC236}">
                <a16:creationId xmlns:a16="http://schemas.microsoft.com/office/drawing/2014/main" id="{279A228F-E39F-0060-FB3F-25A6F13EFF3B}"/>
              </a:ext>
            </a:extLst>
          </p:cNvPr>
          <p:cNvSpPr>
            <a:spLocks noGrp="1"/>
          </p:cNvSpPr>
          <p:nvPr>
            <p:ph type="ctrTitle"/>
          </p:nvPr>
        </p:nvSpPr>
        <p:spPr/>
        <p:txBody>
          <a:bodyPr/>
          <a:lstStyle/>
          <a:p>
            <a:r>
              <a:rPr lang="en-US"/>
              <a:t>It’s your financial </a:t>
            </a:r>
            <a:br>
              <a:rPr lang="en-US"/>
            </a:br>
            <a:r>
              <a:rPr lang="en-US"/>
              <a:t>journey…own it!</a:t>
            </a:r>
            <a:br>
              <a:rPr lang="en-US"/>
            </a:br>
            <a:endParaRPr lang="en-US"/>
          </a:p>
        </p:txBody>
      </p:sp>
      <p:sp>
        <p:nvSpPr>
          <p:cNvPr id="3" name="Subtitle 2">
            <a:extLst>
              <a:ext uri="{FF2B5EF4-FFF2-40B4-BE49-F238E27FC236}">
                <a16:creationId xmlns:a16="http://schemas.microsoft.com/office/drawing/2014/main" id="{A75FDD89-CEE6-ED32-AB30-C708F1C7AAFC}"/>
              </a:ext>
            </a:extLst>
          </p:cNvPr>
          <p:cNvSpPr>
            <a:spLocks noGrp="1"/>
          </p:cNvSpPr>
          <p:nvPr>
            <p:ph type="subTitle" idx="1"/>
          </p:nvPr>
        </p:nvSpPr>
        <p:spPr/>
        <p:txBody>
          <a:bodyPr/>
          <a:lstStyle/>
          <a:p>
            <a:endParaRPr lang="en-US"/>
          </a:p>
        </p:txBody>
      </p:sp>
      <p:sp>
        <p:nvSpPr>
          <p:cNvPr id="4" name="Content Placeholder 3">
            <a:extLst>
              <a:ext uri="{FF2B5EF4-FFF2-40B4-BE49-F238E27FC236}">
                <a16:creationId xmlns:a16="http://schemas.microsoft.com/office/drawing/2014/main" id="{37DCB797-6ACC-5A43-DD35-DFA233429FB1}"/>
              </a:ext>
            </a:extLst>
          </p:cNvPr>
          <p:cNvSpPr>
            <a:spLocks noGrp="1"/>
          </p:cNvSpPr>
          <p:nvPr>
            <p:ph sz="quarter" idx="10"/>
          </p:nvPr>
        </p:nvSpPr>
        <p:spPr/>
        <p:txBody>
          <a:bodyPr/>
          <a:lstStyle/>
          <a:p>
            <a:endParaRPr lang="en-US"/>
          </a:p>
        </p:txBody>
      </p:sp>
      <p:sp>
        <p:nvSpPr>
          <p:cNvPr id="5" name="Text Placeholder 4">
            <a:extLst>
              <a:ext uri="{FF2B5EF4-FFF2-40B4-BE49-F238E27FC236}">
                <a16:creationId xmlns:a16="http://schemas.microsoft.com/office/drawing/2014/main" id="{3820A5EC-DDAE-493D-C09D-D1AB0559D39B}"/>
              </a:ext>
            </a:extLst>
          </p:cNvPr>
          <p:cNvSpPr>
            <a:spLocks noGrp="1"/>
          </p:cNvSpPr>
          <p:nvPr>
            <p:ph type="body" sz="quarter" idx="11"/>
          </p:nvPr>
        </p:nvSpPr>
        <p:spPr/>
        <p:txBody>
          <a:bodyPr/>
          <a:lstStyle/>
          <a:p>
            <a:endParaRPr lang="en-US"/>
          </a:p>
        </p:txBody>
      </p:sp>
      <p:sp>
        <p:nvSpPr>
          <p:cNvPr id="6" name="Text Placeholder 5">
            <a:extLst>
              <a:ext uri="{FF2B5EF4-FFF2-40B4-BE49-F238E27FC236}">
                <a16:creationId xmlns:a16="http://schemas.microsoft.com/office/drawing/2014/main" id="{032BDE0F-B219-4BD9-9379-E604C5428886}"/>
              </a:ext>
            </a:extLst>
          </p:cNvPr>
          <p:cNvSpPr>
            <a:spLocks noGrp="1"/>
          </p:cNvSpPr>
          <p:nvPr>
            <p:ph type="body" sz="quarter" idx="13"/>
          </p:nvPr>
        </p:nvSpPr>
        <p:spPr/>
        <p:txBody>
          <a:bodyPr/>
          <a:lstStyle/>
          <a:p>
            <a:endParaRPr lang="en-US"/>
          </a:p>
        </p:txBody>
      </p:sp>
      <p:sp>
        <p:nvSpPr>
          <p:cNvPr id="7" name="Content Placeholder 6">
            <a:extLst>
              <a:ext uri="{FF2B5EF4-FFF2-40B4-BE49-F238E27FC236}">
                <a16:creationId xmlns:a16="http://schemas.microsoft.com/office/drawing/2014/main" id="{2A7F0F6E-26A4-F57F-91A1-83CB2ED499C9}"/>
              </a:ext>
            </a:extLst>
          </p:cNvPr>
          <p:cNvSpPr>
            <a:spLocks noGrp="1"/>
          </p:cNvSpPr>
          <p:nvPr>
            <p:ph sz="quarter" idx="16"/>
          </p:nvPr>
        </p:nvSpPr>
        <p:spPr/>
        <p:txBody>
          <a:bodyPr/>
          <a:lstStyle/>
          <a:p>
            <a:endParaRPr lang="en-US"/>
          </a:p>
        </p:txBody>
      </p:sp>
      <p:sp>
        <p:nvSpPr>
          <p:cNvPr id="9" name="Content Placeholder 8">
            <a:extLst>
              <a:ext uri="{FF2B5EF4-FFF2-40B4-BE49-F238E27FC236}">
                <a16:creationId xmlns:a16="http://schemas.microsoft.com/office/drawing/2014/main" id="{A0004262-F40E-6EF0-CD0A-847385D90459}"/>
              </a:ext>
            </a:extLst>
          </p:cNvPr>
          <p:cNvSpPr>
            <a:spLocks noGrp="1"/>
          </p:cNvSpPr>
          <p:nvPr>
            <p:ph sz="quarter" idx="19"/>
          </p:nvPr>
        </p:nvSpPr>
        <p:spPr/>
        <p:txBody>
          <a:bodyPr/>
          <a:lstStyle/>
          <a:p>
            <a:endParaRPr lang="en-US"/>
          </a:p>
        </p:txBody>
      </p:sp>
      <p:sp>
        <p:nvSpPr>
          <p:cNvPr id="10" name="Text Placeholder 9">
            <a:extLst>
              <a:ext uri="{FF2B5EF4-FFF2-40B4-BE49-F238E27FC236}">
                <a16:creationId xmlns:a16="http://schemas.microsoft.com/office/drawing/2014/main" id="{E3134488-5EDA-5267-472D-27AF269C8B51}"/>
              </a:ext>
            </a:extLst>
          </p:cNvPr>
          <p:cNvSpPr>
            <a:spLocks noGrp="1"/>
          </p:cNvSpPr>
          <p:nvPr>
            <p:ph type="body" sz="quarter" idx="21"/>
          </p:nvPr>
        </p:nvSpPr>
        <p:spPr/>
        <p:txBody>
          <a:bodyPr/>
          <a:lstStyle/>
          <a:p>
            <a:endParaRPr lang="en-US"/>
          </a:p>
        </p:txBody>
      </p:sp>
    </p:spTree>
    <p:extLst>
      <p:ext uri="{BB962C8B-B14F-4D97-AF65-F5344CB8AC3E}">
        <p14:creationId xmlns:p14="http://schemas.microsoft.com/office/powerpoint/2010/main" val="14659677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D1D4DE-360F-540D-AD9C-7229EF2CC674}"/>
              </a:ext>
            </a:extLst>
          </p:cNvPr>
          <p:cNvSpPr>
            <a:spLocks noGrp="1"/>
          </p:cNvSpPr>
          <p:nvPr>
            <p:ph type="title"/>
          </p:nvPr>
        </p:nvSpPr>
        <p:spPr>
          <a:xfrm>
            <a:off x="5473113" y="1219498"/>
            <a:ext cx="10919634" cy="669924"/>
          </a:xfrm>
        </p:spPr>
        <p:txBody>
          <a:bodyPr/>
          <a:lstStyle/>
          <a:p>
            <a:r>
              <a:rPr lang="en-US"/>
              <a:t>Long-term care </a:t>
            </a:r>
          </a:p>
        </p:txBody>
      </p:sp>
      <p:sp>
        <p:nvSpPr>
          <p:cNvPr id="12" name="Title 7">
            <a:extLst>
              <a:ext uri="{FF2B5EF4-FFF2-40B4-BE49-F238E27FC236}">
                <a16:creationId xmlns:a16="http://schemas.microsoft.com/office/drawing/2014/main" id="{E9F8C58C-0220-82B7-986E-A2418DBA242E}"/>
              </a:ext>
            </a:extLst>
          </p:cNvPr>
          <p:cNvSpPr txBox="1">
            <a:spLocks/>
          </p:cNvSpPr>
          <p:nvPr/>
        </p:nvSpPr>
        <p:spPr>
          <a:xfrm>
            <a:off x="5472335" y="2218883"/>
            <a:ext cx="5234652" cy="377825"/>
          </a:xfrm>
          <a:prstGeom prst="rect">
            <a:avLst/>
          </a:prstGeom>
        </p:spPr>
        <p:txBody>
          <a:bodyPr vert="horz" lIns="0" tIns="0" rIns="0" bIns="0" rtlCol="0" anchor="t" anchorCtr="0">
            <a:noAutofit/>
          </a:bodyPr>
          <a:lstStyle>
            <a:lvl1pPr algn="l" defTabSz="914400" rtl="0" eaLnBrk="1" latinLnBrk="0" hangingPunct="1">
              <a:lnSpc>
                <a:spcPts val="3100"/>
              </a:lnSpc>
              <a:spcBef>
                <a:spcPct val="0"/>
              </a:spcBef>
              <a:buNone/>
              <a:defRPr sz="3000" b="1" kern="1200">
                <a:solidFill>
                  <a:schemeClr val="accent1"/>
                </a:solidFill>
                <a:latin typeface="+mj-lt"/>
                <a:ea typeface="+mj-ea"/>
                <a:cs typeface="+mj-cs"/>
              </a:defRPr>
            </a:lvl1pPr>
          </a:lstStyle>
          <a:p>
            <a:pPr>
              <a:lnSpc>
                <a:spcPct val="100000"/>
              </a:lnSpc>
              <a:spcBef>
                <a:spcPts val="0"/>
              </a:spcBef>
            </a:pPr>
            <a:r>
              <a:rPr lang="en-US" sz="2400">
                <a:solidFill>
                  <a:srgbClr val="95C93D"/>
                </a:solidFill>
              </a:rPr>
              <a:t>Protection for all that lies ahead</a:t>
            </a:r>
            <a:endParaRPr lang="en-US" sz="3600">
              <a:solidFill>
                <a:srgbClr val="95C93D"/>
              </a:solidFill>
            </a:endParaRPr>
          </a:p>
        </p:txBody>
      </p:sp>
      <p:sp>
        <p:nvSpPr>
          <p:cNvPr id="15" name="TextBox 14">
            <a:extLst>
              <a:ext uri="{FF2B5EF4-FFF2-40B4-BE49-F238E27FC236}">
                <a16:creationId xmlns:a16="http://schemas.microsoft.com/office/drawing/2014/main" id="{F2B30F5B-5621-9B00-2B51-0ED08FF8CCBE}"/>
              </a:ext>
            </a:extLst>
          </p:cNvPr>
          <p:cNvSpPr txBox="1"/>
          <p:nvPr/>
        </p:nvSpPr>
        <p:spPr>
          <a:xfrm>
            <a:off x="5388050" y="2680725"/>
            <a:ext cx="5893095" cy="3416320"/>
          </a:xfrm>
          <a:prstGeom prst="rect">
            <a:avLst/>
          </a:prstGeom>
          <a:noFill/>
          <a:ln>
            <a:noFill/>
          </a:ln>
        </p:spPr>
        <p:txBody>
          <a:bodyPr wrap="square">
            <a:spAutoFit/>
          </a:bodyPr>
          <a:lstStyle/>
          <a:p>
            <a:pPr algn="l"/>
            <a:r>
              <a:rPr lang="en-US" sz="1800" b="0" i="0" u="none" strike="noStrike" baseline="0">
                <a:latin typeface="+mj-lt"/>
              </a:rPr>
              <a:t>How might your life change as you age? What if</a:t>
            </a:r>
          </a:p>
          <a:p>
            <a:pPr algn="l"/>
            <a:r>
              <a:rPr lang="en-US" sz="1800" b="0" i="0" u="none" strike="noStrike" baseline="0">
                <a:latin typeface="+mj-lt"/>
              </a:rPr>
              <a:t>you need help from others, like family members</a:t>
            </a:r>
          </a:p>
          <a:p>
            <a:pPr algn="l"/>
            <a:r>
              <a:rPr lang="en-US" sz="1800" b="0" i="0" u="none" strike="noStrike" baseline="0">
                <a:latin typeface="+mj-lt"/>
              </a:rPr>
              <a:t>or paid professionals, for bathing, dressing and</a:t>
            </a:r>
          </a:p>
          <a:p>
            <a:pPr algn="l"/>
            <a:r>
              <a:rPr lang="en-US" sz="1800" b="0" i="0" u="none" strike="noStrike" baseline="0">
                <a:latin typeface="+mj-lt"/>
              </a:rPr>
              <a:t>eating? How much care could you and your</a:t>
            </a:r>
          </a:p>
          <a:p>
            <a:pPr algn="l"/>
            <a:r>
              <a:rPr lang="en-US" sz="1800" b="0" i="0" u="none" strike="noStrike" baseline="0">
                <a:latin typeface="+mj-lt"/>
              </a:rPr>
              <a:t>family afford?</a:t>
            </a:r>
          </a:p>
          <a:p>
            <a:pPr algn="l"/>
            <a:endParaRPr lang="en-US" sz="1800" b="0" i="0" u="none" strike="noStrike" baseline="0">
              <a:latin typeface="+mj-lt"/>
            </a:endParaRPr>
          </a:p>
          <a:p>
            <a:pPr algn="l"/>
            <a:r>
              <a:rPr lang="en-US" sz="1800" b="0" i="0" u="none" strike="noStrike" baseline="0">
                <a:latin typeface="+mj-lt"/>
              </a:rPr>
              <a:t>Long term care can help ensure you have money available for your future care so you can remain independent for as long as possible</a:t>
            </a:r>
            <a:r>
              <a:rPr lang="en-US">
                <a:latin typeface="+mj-lt"/>
              </a:rPr>
              <a:t>. It can help </a:t>
            </a:r>
            <a:r>
              <a:rPr lang="en-US" sz="1800" b="0" i="0" u="none" strike="noStrike" baseline="0">
                <a:latin typeface="+mj-lt"/>
              </a:rPr>
              <a:t>protect the assets you have worked so hard for</a:t>
            </a:r>
            <a:r>
              <a:rPr lang="en-US">
                <a:latin typeface="+mj-lt"/>
              </a:rPr>
              <a:t> </a:t>
            </a:r>
            <a:r>
              <a:rPr lang="en-US" sz="1800" b="0" i="0" u="none" strike="noStrike" baseline="0">
                <a:latin typeface="+mj-lt"/>
              </a:rPr>
              <a:t>and help relieve your loved ones from the stress of being solely responsible for your care.</a:t>
            </a:r>
            <a:endParaRPr lang="en-US">
              <a:latin typeface="+mj-lt"/>
            </a:endParaRPr>
          </a:p>
        </p:txBody>
      </p:sp>
      <p:pic>
        <p:nvPicPr>
          <p:cNvPr id="22" name="Picture 21">
            <a:extLst>
              <a:ext uri="{FF2B5EF4-FFF2-40B4-BE49-F238E27FC236}">
                <a16:creationId xmlns:a16="http://schemas.microsoft.com/office/drawing/2014/main" id="{5F2553DF-ADFB-CC7A-DC14-CE517D3748A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1664" t="72" b="5625"/>
          <a:stretch/>
        </p:blipFill>
        <p:spPr>
          <a:xfrm flipH="1">
            <a:off x="-637955" y="-808075"/>
            <a:ext cx="5893095" cy="8623005"/>
          </a:xfrm>
          <a:prstGeom prst="rect">
            <a:avLst/>
          </a:prstGeom>
          <a:effectLst>
            <a:softEdge rad="533400"/>
          </a:effectLst>
        </p:spPr>
      </p:pic>
    </p:spTree>
    <p:extLst>
      <p:ext uri="{BB962C8B-B14F-4D97-AF65-F5344CB8AC3E}">
        <p14:creationId xmlns:p14="http://schemas.microsoft.com/office/powerpoint/2010/main" val="22164271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37B8578-2758-C469-1095-213434BF8CE4}"/>
              </a:ext>
            </a:extLst>
          </p:cNvPr>
          <p:cNvSpPr>
            <a:spLocks noGrp="1"/>
          </p:cNvSpPr>
          <p:nvPr>
            <p:ph type="title"/>
          </p:nvPr>
        </p:nvSpPr>
        <p:spPr>
          <a:xfrm>
            <a:off x="624666" y="1155702"/>
            <a:ext cx="10737433" cy="669924"/>
          </a:xfrm>
        </p:spPr>
        <p:txBody>
          <a:bodyPr/>
          <a:lstStyle/>
          <a:p>
            <a:pPr marL="0" indent="0">
              <a:lnSpc>
                <a:spcPct val="100000"/>
              </a:lnSpc>
              <a:spcBef>
                <a:spcPts val="0"/>
              </a:spcBef>
              <a:buNone/>
            </a:pPr>
            <a:r>
              <a:rPr lang="en-US" sz="3200"/>
              <a:t>Life insurance can benefit women in </a:t>
            </a:r>
            <a:br>
              <a:rPr lang="en-US" sz="3200"/>
            </a:br>
            <a:r>
              <a:rPr lang="en-US" sz="3200"/>
              <a:t>different roles and stages of life</a:t>
            </a:r>
            <a:endParaRPr lang="en-US" sz="4400">
              <a:solidFill>
                <a:schemeClr val="accent2"/>
              </a:solidFill>
              <a:latin typeface="+mj-lt"/>
            </a:endParaRPr>
          </a:p>
        </p:txBody>
      </p:sp>
      <p:sp>
        <p:nvSpPr>
          <p:cNvPr id="9" name="TextBox 8">
            <a:extLst>
              <a:ext uri="{FF2B5EF4-FFF2-40B4-BE49-F238E27FC236}">
                <a16:creationId xmlns:a16="http://schemas.microsoft.com/office/drawing/2014/main" id="{4DFC7CED-2A08-D0FD-8EF1-585BADD1F396}"/>
              </a:ext>
            </a:extLst>
          </p:cNvPr>
          <p:cNvSpPr txBox="1"/>
          <p:nvPr/>
        </p:nvSpPr>
        <p:spPr>
          <a:xfrm>
            <a:off x="623889" y="3884791"/>
            <a:ext cx="5443925" cy="369332"/>
          </a:xfrm>
          <a:prstGeom prst="rect">
            <a:avLst/>
          </a:prstGeom>
          <a:noFill/>
          <a:ln>
            <a:noFill/>
          </a:ln>
        </p:spPr>
        <p:txBody>
          <a:bodyPr wrap="square" lIns="0" tIns="0" rIns="0" bIns="0">
            <a:spAutoFit/>
          </a:bodyPr>
          <a:lstStyle/>
          <a:p>
            <a:r>
              <a:rPr lang="en-US" sz="2400" b="1">
                <a:solidFill>
                  <a:schemeClr val="accent2"/>
                </a:solidFill>
              </a:rPr>
              <a:t>Working women</a:t>
            </a:r>
          </a:p>
        </p:txBody>
      </p:sp>
      <p:sp>
        <p:nvSpPr>
          <p:cNvPr id="10" name="Text Placeholder 41">
            <a:extLst>
              <a:ext uri="{FF2B5EF4-FFF2-40B4-BE49-F238E27FC236}">
                <a16:creationId xmlns:a16="http://schemas.microsoft.com/office/drawing/2014/main" id="{9EBC2A27-C59C-CB9B-1D84-26A7524ADD8E}"/>
              </a:ext>
            </a:extLst>
          </p:cNvPr>
          <p:cNvSpPr txBox="1">
            <a:spLocks/>
          </p:cNvSpPr>
          <p:nvPr/>
        </p:nvSpPr>
        <p:spPr>
          <a:xfrm>
            <a:off x="623889" y="4250616"/>
            <a:ext cx="6253803" cy="510472"/>
          </a:xfrm>
          <a:prstGeom prst="rect">
            <a:avLst/>
          </a:prstGeom>
        </p:spPr>
        <p:txBody>
          <a:bodyPr lIns="0" tIns="0" rIns="0" bIns="0"/>
          <a:lstStyle>
            <a:lvl1pPr marL="137160" marR="0" indent="-13716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sz="1400" b="0" kern="1200">
                <a:solidFill>
                  <a:schemeClr val="tx1"/>
                </a:solidFill>
                <a:latin typeface="+mn-lt"/>
                <a:ea typeface="+mn-ea"/>
                <a:cs typeface="+mn-cs"/>
              </a:defRPr>
            </a:lvl1pPr>
            <a:lvl2pPr marL="457200" marR="0" indent="-265176" algn="l" defTabSz="914400" rtl="0" eaLnBrk="1" fontAlgn="auto" latinLnBrk="0" hangingPunct="1">
              <a:lnSpc>
                <a:spcPct val="100000"/>
              </a:lnSpc>
              <a:spcBef>
                <a:spcPts val="200"/>
              </a:spcBef>
              <a:spcAft>
                <a:spcPts val="0"/>
              </a:spcAft>
              <a:buClrTx/>
              <a:buSzTx/>
              <a:buFont typeface="System Font Regular"/>
              <a:buChar char="－"/>
              <a:tabLst/>
              <a:defRPr sz="1400" kern="1200">
                <a:solidFill>
                  <a:schemeClr val="tx1"/>
                </a:solidFill>
                <a:latin typeface="+mn-lt"/>
                <a:ea typeface="+mn-ea"/>
                <a:cs typeface="+mn-cs"/>
              </a:defRPr>
            </a:lvl2pPr>
            <a:lvl3pPr marL="594360" marR="0" indent="-13716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3pPr>
            <a:lvl4pPr marL="749808" marR="0" indent="-137160" algn="l" defTabSz="914400" rtl="0" eaLnBrk="1" fontAlgn="auto" latinLnBrk="0" hangingPunct="1">
              <a:lnSpc>
                <a:spcPct val="100000"/>
              </a:lnSpc>
              <a:spcBef>
                <a:spcPts val="200"/>
              </a:spcBef>
              <a:spcAft>
                <a:spcPts val="0"/>
              </a:spcAft>
              <a:buClr>
                <a:srgbClr val="58595B"/>
              </a:buClr>
              <a:buSzTx/>
              <a:buFont typeface="System Font Regular"/>
              <a:buChar char="◦"/>
              <a:tabLst/>
              <a:defRPr sz="1400" kern="1200">
                <a:solidFill>
                  <a:schemeClr val="tx1"/>
                </a:solidFill>
                <a:latin typeface="+mn-lt"/>
                <a:ea typeface="+mn-ea"/>
                <a:cs typeface="+mn-cs"/>
              </a:defRPr>
            </a:lvl4pPr>
            <a:lvl5pPr marL="914400" marR="0" indent="-13716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a:t>Your income might help cover the costs of ordinary living expenses, childcare, education and savings for your retirement. Life insurance can help protect your family by providing a death benefit that can help replace your lost income if you die prematurely. </a:t>
            </a:r>
            <a:endParaRPr lang="en-US" sz="1600"/>
          </a:p>
        </p:txBody>
      </p:sp>
      <p:sp>
        <p:nvSpPr>
          <p:cNvPr id="12" name="TextBox 11">
            <a:extLst>
              <a:ext uri="{FF2B5EF4-FFF2-40B4-BE49-F238E27FC236}">
                <a16:creationId xmlns:a16="http://schemas.microsoft.com/office/drawing/2014/main" id="{CDD06253-0D72-1537-53F1-A1D6ED029F79}"/>
              </a:ext>
            </a:extLst>
          </p:cNvPr>
          <p:cNvSpPr txBox="1"/>
          <p:nvPr/>
        </p:nvSpPr>
        <p:spPr>
          <a:xfrm>
            <a:off x="623889" y="5154637"/>
            <a:ext cx="5443925" cy="369332"/>
          </a:xfrm>
          <a:prstGeom prst="rect">
            <a:avLst/>
          </a:prstGeom>
          <a:noFill/>
          <a:ln>
            <a:noFill/>
          </a:ln>
        </p:spPr>
        <p:txBody>
          <a:bodyPr wrap="square" lIns="0" tIns="0" rIns="0" bIns="0">
            <a:spAutoFit/>
          </a:bodyPr>
          <a:lstStyle/>
          <a:p>
            <a:r>
              <a:rPr lang="en-US" sz="2400" b="1">
                <a:solidFill>
                  <a:schemeClr val="accent1"/>
                </a:solidFill>
              </a:rPr>
              <a:t>Single women</a:t>
            </a:r>
          </a:p>
        </p:txBody>
      </p:sp>
      <p:sp>
        <p:nvSpPr>
          <p:cNvPr id="13" name="Text Placeholder 41">
            <a:extLst>
              <a:ext uri="{FF2B5EF4-FFF2-40B4-BE49-F238E27FC236}">
                <a16:creationId xmlns:a16="http://schemas.microsoft.com/office/drawing/2014/main" id="{6AEE523A-B06F-F8AA-A70C-1B92CDC4ABD9}"/>
              </a:ext>
            </a:extLst>
          </p:cNvPr>
          <p:cNvSpPr txBox="1">
            <a:spLocks/>
          </p:cNvSpPr>
          <p:nvPr/>
        </p:nvSpPr>
        <p:spPr>
          <a:xfrm>
            <a:off x="623889" y="5520462"/>
            <a:ext cx="6253795" cy="510472"/>
          </a:xfrm>
          <a:prstGeom prst="rect">
            <a:avLst/>
          </a:prstGeom>
        </p:spPr>
        <p:txBody>
          <a:bodyPr lIns="0" tIns="0" rIns="0" bIns="0"/>
          <a:lstStyle>
            <a:lvl1pPr marL="137160" marR="0" indent="-13716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sz="1400" b="0" kern="1200">
                <a:solidFill>
                  <a:schemeClr val="tx1"/>
                </a:solidFill>
                <a:latin typeface="+mn-lt"/>
                <a:ea typeface="+mn-ea"/>
                <a:cs typeface="+mn-cs"/>
              </a:defRPr>
            </a:lvl1pPr>
            <a:lvl2pPr marL="457200" marR="0" indent="-265176" algn="l" defTabSz="914400" rtl="0" eaLnBrk="1" fontAlgn="auto" latinLnBrk="0" hangingPunct="1">
              <a:lnSpc>
                <a:spcPct val="100000"/>
              </a:lnSpc>
              <a:spcBef>
                <a:spcPts val="200"/>
              </a:spcBef>
              <a:spcAft>
                <a:spcPts val="0"/>
              </a:spcAft>
              <a:buClrTx/>
              <a:buSzTx/>
              <a:buFont typeface="System Font Regular"/>
              <a:buChar char="－"/>
              <a:tabLst/>
              <a:defRPr sz="1400" kern="1200">
                <a:solidFill>
                  <a:schemeClr val="tx1"/>
                </a:solidFill>
                <a:latin typeface="+mn-lt"/>
                <a:ea typeface="+mn-ea"/>
                <a:cs typeface="+mn-cs"/>
              </a:defRPr>
            </a:lvl2pPr>
            <a:lvl3pPr marL="594360" marR="0" indent="-13716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3pPr>
            <a:lvl4pPr marL="749808" marR="0" indent="-137160" algn="l" defTabSz="914400" rtl="0" eaLnBrk="1" fontAlgn="auto" latinLnBrk="0" hangingPunct="1">
              <a:lnSpc>
                <a:spcPct val="100000"/>
              </a:lnSpc>
              <a:spcBef>
                <a:spcPts val="200"/>
              </a:spcBef>
              <a:spcAft>
                <a:spcPts val="0"/>
              </a:spcAft>
              <a:buClr>
                <a:srgbClr val="58595B"/>
              </a:buClr>
              <a:buSzTx/>
              <a:buFont typeface="System Font Regular"/>
              <a:buChar char="◦"/>
              <a:tabLst/>
              <a:defRPr sz="1400" kern="1200">
                <a:solidFill>
                  <a:schemeClr val="tx1"/>
                </a:solidFill>
                <a:latin typeface="+mn-lt"/>
                <a:ea typeface="+mn-ea"/>
                <a:cs typeface="+mn-cs"/>
              </a:defRPr>
            </a:lvl4pPr>
            <a:lvl5pPr marL="914400" marR="0" indent="-13716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a:t>Single women often think it isn’t necessary to buy life insurance, but what is often overlooked is that life insurance can provide funds to pay off debt such as college loans and funeral expenses. In addition, life insurance can supplement retirement income. </a:t>
            </a:r>
          </a:p>
        </p:txBody>
      </p:sp>
      <p:sp>
        <p:nvSpPr>
          <p:cNvPr id="22" name="TextBox 21">
            <a:extLst>
              <a:ext uri="{FF2B5EF4-FFF2-40B4-BE49-F238E27FC236}">
                <a16:creationId xmlns:a16="http://schemas.microsoft.com/office/drawing/2014/main" id="{6F18D436-D91A-4F23-B7CA-3BF120D7FFD9}"/>
              </a:ext>
            </a:extLst>
          </p:cNvPr>
          <p:cNvSpPr txBox="1"/>
          <p:nvPr/>
        </p:nvSpPr>
        <p:spPr>
          <a:xfrm>
            <a:off x="7795818" y="3746535"/>
            <a:ext cx="3414374" cy="2215991"/>
          </a:xfrm>
          <a:prstGeom prst="rect">
            <a:avLst/>
          </a:prstGeom>
          <a:noFill/>
          <a:ln>
            <a:noFill/>
          </a:ln>
        </p:spPr>
        <p:txBody>
          <a:bodyPr wrap="square">
            <a:spAutoFit/>
          </a:bodyPr>
          <a:lstStyle/>
          <a:p>
            <a:r>
              <a:rPr lang="en-US"/>
              <a:t>Women make up </a:t>
            </a:r>
          </a:p>
          <a:p>
            <a:r>
              <a:rPr lang="en-US" sz="6600" b="1">
                <a:solidFill>
                  <a:srgbClr val="098D3E"/>
                </a:solidFill>
                <a:latin typeface="Hurme Geometric Sans 4 Bold" panose="020B0A00020000000000" pitchFamily="34" charset="0"/>
              </a:rPr>
              <a:t>48%</a:t>
            </a:r>
          </a:p>
          <a:p>
            <a:r>
              <a:rPr lang="en-US"/>
              <a:t>of the workforce and many families depend on the income of two working parents.</a:t>
            </a:r>
            <a:r>
              <a:rPr lang="en-US" baseline="30000"/>
              <a:t>1</a:t>
            </a:r>
          </a:p>
        </p:txBody>
      </p:sp>
      <p:cxnSp>
        <p:nvCxnSpPr>
          <p:cNvPr id="23" name="Straight Connector 22">
            <a:extLst>
              <a:ext uri="{FF2B5EF4-FFF2-40B4-BE49-F238E27FC236}">
                <a16:creationId xmlns:a16="http://schemas.microsoft.com/office/drawing/2014/main" id="{C268FB0A-8230-2D16-F928-1D5AF647F3C3}"/>
              </a:ext>
            </a:extLst>
          </p:cNvPr>
          <p:cNvCxnSpPr>
            <a:cxnSpLocks/>
          </p:cNvCxnSpPr>
          <p:nvPr/>
        </p:nvCxnSpPr>
        <p:spPr>
          <a:xfrm>
            <a:off x="7540923" y="2798159"/>
            <a:ext cx="0" cy="3303845"/>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4" name="Graphic 23">
            <a:extLst>
              <a:ext uri="{FF2B5EF4-FFF2-40B4-BE49-F238E27FC236}">
                <a16:creationId xmlns:a16="http://schemas.microsoft.com/office/drawing/2014/main" id="{A78779F0-677D-23B4-A81E-DE70D8F5F3D6}"/>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795818" y="2797249"/>
            <a:ext cx="989884" cy="989884"/>
          </a:xfrm>
          <a:prstGeom prst="rect">
            <a:avLst/>
          </a:prstGeom>
        </p:spPr>
      </p:pic>
      <p:sp>
        <p:nvSpPr>
          <p:cNvPr id="26" name="Text Placeholder 10">
            <a:extLst>
              <a:ext uri="{FF2B5EF4-FFF2-40B4-BE49-F238E27FC236}">
                <a16:creationId xmlns:a16="http://schemas.microsoft.com/office/drawing/2014/main" id="{AABA0E4B-2962-1ECC-F5FA-A025292C1EA3}"/>
              </a:ext>
            </a:extLst>
          </p:cNvPr>
          <p:cNvSpPr txBox="1">
            <a:spLocks/>
          </p:cNvSpPr>
          <p:nvPr/>
        </p:nvSpPr>
        <p:spPr>
          <a:xfrm>
            <a:off x="623889" y="6251679"/>
            <a:ext cx="10919634" cy="483081"/>
          </a:xfrm>
          <a:prstGeom prst="rect">
            <a:avLst/>
          </a:prstGeom>
        </p:spPr>
        <p:txBody>
          <a:bodyPr lIns="0" tIns="0" rIns="0" bIns="0" anchor="b" anchorCtr="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800" b="0" kern="1200">
                <a:solidFill>
                  <a:schemeClr val="tx1"/>
                </a:solidFill>
                <a:latin typeface="+mn-lt"/>
                <a:ea typeface="+mn-ea"/>
                <a:cs typeface="+mn-cs"/>
              </a:defRPr>
            </a:lvl1pPr>
            <a:lvl2pPr marL="0" marR="0" indent="0" algn="l" defTabSz="914400" rtl="0" eaLnBrk="1" fontAlgn="auto" latinLnBrk="0" hangingPunct="1">
              <a:lnSpc>
                <a:spcPct val="90000"/>
              </a:lnSpc>
              <a:spcBef>
                <a:spcPts val="300"/>
              </a:spcBef>
              <a:spcAft>
                <a:spcPts val="0"/>
              </a:spcAft>
              <a:buClrTx/>
              <a:buSzTx/>
              <a:buFont typeface="Arial" panose="020B0604020202020204" pitchFamily="34" charset="0"/>
              <a:buNone/>
              <a:tabLst/>
              <a:defRPr sz="1400" kern="1200">
                <a:solidFill>
                  <a:schemeClr val="tx1"/>
                </a:solidFill>
                <a:latin typeface="+mn-lt"/>
                <a:ea typeface="+mn-ea"/>
                <a:cs typeface="+mn-cs"/>
              </a:defRPr>
            </a:lvl2pPr>
            <a:lvl3pPr marL="0" marR="0" indent="-137160"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3pPr>
            <a:lvl4pPr marL="402336" marR="0" indent="-173736" algn="l" defTabSz="914400" rtl="0" eaLnBrk="1" fontAlgn="auto" latinLnBrk="0" hangingPunct="1">
              <a:lnSpc>
                <a:spcPct val="90000"/>
              </a:lnSpc>
              <a:spcBef>
                <a:spcPts val="300"/>
              </a:spcBef>
              <a:spcAft>
                <a:spcPts val="0"/>
              </a:spcAft>
              <a:buClr>
                <a:srgbClr val="58595B"/>
              </a:buClr>
              <a:buSzTx/>
              <a:buFont typeface="System Font Regular"/>
              <a:buChar char="—"/>
              <a:tabLst/>
              <a:defRPr sz="1400" kern="1200">
                <a:solidFill>
                  <a:schemeClr val="tx1"/>
                </a:solidFill>
                <a:latin typeface="+mn-lt"/>
                <a:ea typeface="+mn-ea"/>
                <a:cs typeface="+mn-cs"/>
              </a:defRPr>
            </a:lvl4pPr>
            <a:lvl5pPr marL="594360" marR="0" indent="0" algn="l" defTabSz="914400" rtl="0" eaLnBrk="1" fontAlgn="auto" latinLnBrk="0" hangingPunct="1">
              <a:lnSpc>
                <a:spcPct val="90000"/>
              </a:lnSpc>
              <a:spcBef>
                <a:spcPts val="300"/>
              </a:spcBef>
              <a:spcAft>
                <a:spcPts val="0"/>
              </a:spcAft>
              <a:buClrTx/>
              <a:buSzTx/>
              <a:buFont typeface="Arial" panose="020B0604020202020204" pitchFamily="34" charset="0"/>
              <a:buNone/>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1. Wood, Stephen, and </a:t>
            </a:r>
            <a:r>
              <a:rPr lang="en-US" err="1"/>
              <a:t>Leyes</a:t>
            </a:r>
            <a:r>
              <a:rPr lang="en-US"/>
              <a:t>, Maggie. 2024 Insurance Barometer study report 1: The generational shift has arrived. LIMRA. https://www.limra.com/en/research/research-abstractspublic/2024/2024-insurance-barometer-study/. July 11, 2024.</a:t>
            </a:r>
          </a:p>
        </p:txBody>
      </p:sp>
      <p:sp>
        <p:nvSpPr>
          <p:cNvPr id="3" name="TextBox 2">
            <a:extLst>
              <a:ext uri="{FF2B5EF4-FFF2-40B4-BE49-F238E27FC236}">
                <a16:creationId xmlns:a16="http://schemas.microsoft.com/office/drawing/2014/main" id="{9826413C-31CC-9414-074F-D99A29B8C7FA}"/>
              </a:ext>
            </a:extLst>
          </p:cNvPr>
          <p:cNvSpPr txBox="1"/>
          <p:nvPr/>
        </p:nvSpPr>
        <p:spPr>
          <a:xfrm>
            <a:off x="528473" y="2394083"/>
            <a:ext cx="6094674" cy="1200329"/>
          </a:xfrm>
          <a:prstGeom prst="rect">
            <a:avLst/>
          </a:prstGeom>
          <a:noFill/>
          <a:ln>
            <a:noFill/>
          </a:ln>
        </p:spPr>
        <p:txBody>
          <a:bodyPr wrap="square">
            <a:spAutoFit/>
          </a:bodyPr>
          <a:lstStyle/>
          <a:p>
            <a:r>
              <a:rPr lang="en-US"/>
              <a:t>Women embody a wide range of personas – each shaped by their individual experiences and roles throughout life. While adapting to life’s everchanging demands, their personas often change or intertwine with one another. </a:t>
            </a:r>
          </a:p>
        </p:txBody>
      </p:sp>
    </p:spTree>
    <p:extLst>
      <p:ext uri="{BB962C8B-B14F-4D97-AF65-F5344CB8AC3E}">
        <p14:creationId xmlns:p14="http://schemas.microsoft.com/office/powerpoint/2010/main" val="22396294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37B8578-2758-C469-1095-213434BF8CE4}"/>
              </a:ext>
            </a:extLst>
          </p:cNvPr>
          <p:cNvSpPr>
            <a:spLocks noGrp="1"/>
          </p:cNvSpPr>
          <p:nvPr>
            <p:ph type="title"/>
          </p:nvPr>
        </p:nvSpPr>
        <p:spPr>
          <a:xfrm>
            <a:off x="624666" y="1155702"/>
            <a:ext cx="10737433" cy="669924"/>
          </a:xfrm>
        </p:spPr>
        <p:txBody>
          <a:bodyPr/>
          <a:lstStyle/>
          <a:p>
            <a:pPr marL="0" indent="0">
              <a:lnSpc>
                <a:spcPct val="100000"/>
              </a:lnSpc>
              <a:spcBef>
                <a:spcPts val="0"/>
              </a:spcBef>
              <a:buNone/>
            </a:pPr>
            <a:r>
              <a:rPr lang="en-US" sz="3200"/>
              <a:t>Life insurance can benefit women in </a:t>
            </a:r>
            <a:br>
              <a:rPr lang="en-US" sz="3200"/>
            </a:br>
            <a:r>
              <a:rPr lang="en-US" sz="3200"/>
              <a:t>different roles and stages of life</a:t>
            </a:r>
            <a:endParaRPr lang="en-US" sz="4400">
              <a:solidFill>
                <a:schemeClr val="accent2"/>
              </a:solidFill>
              <a:latin typeface="+mj-lt"/>
            </a:endParaRPr>
          </a:p>
        </p:txBody>
      </p:sp>
      <p:cxnSp>
        <p:nvCxnSpPr>
          <p:cNvPr id="23" name="Straight Connector 22">
            <a:extLst>
              <a:ext uri="{FF2B5EF4-FFF2-40B4-BE49-F238E27FC236}">
                <a16:creationId xmlns:a16="http://schemas.microsoft.com/office/drawing/2014/main" id="{C268FB0A-8230-2D16-F928-1D5AF647F3C3}"/>
              </a:ext>
            </a:extLst>
          </p:cNvPr>
          <p:cNvCxnSpPr>
            <a:cxnSpLocks/>
          </p:cNvCxnSpPr>
          <p:nvPr/>
        </p:nvCxnSpPr>
        <p:spPr>
          <a:xfrm>
            <a:off x="7540923" y="2798159"/>
            <a:ext cx="0" cy="3303845"/>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58552AC-5F6F-9FC0-AACF-76673BCFAFB3}"/>
              </a:ext>
            </a:extLst>
          </p:cNvPr>
          <p:cNvSpPr txBox="1"/>
          <p:nvPr/>
        </p:nvSpPr>
        <p:spPr>
          <a:xfrm>
            <a:off x="624666" y="3989964"/>
            <a:ext cx="5443925" cy="369332"/>
          </a:xfrm>
          <a:prstGeom prst="rect">
            <a:avLst/>
          </a:prstGeom>
          <a:noFill/>
          <a:ln>
            <a:noFill/>
          </a:ln>
        </p:spPr>
        <p:txBody>
          <a:bodyPr wrap="square" lIns="0" tIns="0" rIns="0" bIns="0">
            <a:spAutoFit/>
          </a:bodyPr>
          <a:lstStyle/>
          <a:p>
            <a:r>
              <a:rPr lang="en-US" sz="2400" b="1">
                <a:solidFill>
                  <a:schemeClr val="accent2"/>
                </a:solidFill>
              </a:rPr>
              <a:t>Stay-at-home mothers</a:t>
            </a:r>
          </a:p>
        </p:txBody>
      </p:sp>
      <p:sp>
        <p:nvSpPr>
          <p:cNvPr id="3" name="Text Placeholder 41">
            <a:extLst>
              <a:ext uri="{FF2B5EF4-FFF2-40B4-BE49-F238E27FC236}">
                <a16:creationId xmlns:a16="http://schemas.microsoft.com/office/drawing/2014/main" id="{92A8C859-44F8-469B-9B8D-48C7010B641C}"/>
              </a:ext>
            </a:extLst>
          </p:cNvPr>
          <p:cNvSpPr txBox="1">
            <a:spLocks/>
          </p:cNvSpPr>
          <p:nvPr/>
        </p:nvSpPr>
        <p:spPr>
          <a:xfrm>
            <a:off x="624665" y="4355789"/>
            <a:ext cx="6848795" cy="510472"/>
          </a:xfrm>
          <a:prstGeom prst="rect">
            <a:avLst/>
          </a:prstGeom>
        </p:spPr>
        <p:txBody>
          <a:bodyPr lIns="0" tIns="0" rIns="0" bIns="0"/>
          <a:lstStyle>
            <a:lvl1pPr marL="137160" marR="0" indent="-13716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sz="1400" b="0" kern="1200">
                <a:solidFill>
                  <a:schemeClr val="tx1"/>
                </a:solidFill>
                <a:latin typeface="+mn-lt"/>
                <a:ea typeface="+mn-ea"/>
                <a:cs typeface="+mn-cs"/>
              </a:defRPr>
            </a:lvl1pPr>
            <a:lvl2pPr marL="457200" marR="0" indent="-265176" algn="l" defTabSz="914400" rtl="0" eaLnBrk="1" fontAlgn="auto" latinLnBrk="0" hangingPunct="1">
              <a:lnSpc>
                <a:spcPct val="100000"/>
              </a:lnSpc>
              <a:spcBef>
                <a:spcPts val="200"/>
              </a:spcBef>
              <a:spcAft>
                <a:spcPts val="0"/>
              </a:spcAft>
              <a:buClrTx/>
              <a:buSzTx/>
              <a:buFont typeface="System Font Regular"/>
              <a:buChar char="－"/>
              <a:tabLst/>
              <a:defRPr sz="1400" kern="1200">
                <a:solidFill>
                  <a:schemeClr val="tx1"/>
                </a:solidFill>
                <a:latin typeface="+mn-lt"/>
                <a:ea typeface="+mn-ea"/>
                <a:cs typeface="+mn-cs"/>
              </a:defRPr>
            </a:lvl2pPr>
            <a:lvl3pPr marL="594360" marR="0" indent="-13716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3pPr>
            <a:lvl4pPr marL="749808" marR="0" indent="-137160" algn="l" defTabSz="914400" rtl="0" eaLnBrk="1" fontAlgn="auto" latinLnBrk="0" hangingPunct="1">
              <a:lnSpc>
                <a:spcPct val="100000"/>
              </a:lnSpc>
              <a:spcBef>
                <a:spcPts val="200"/>
              </a:spcBef>
              <a:spcAft>
                <a:spcPts val="0"/>
              </a:spcAft>
              <a:buClr>
                <a:srgbClr val="58595B"/>
              </a:buClr>
              <a:buSzTx/>
              <a:buFont typeface="System Font Regular"/>
              <a:buChar char="◦"/>
              <a:tabLst/>
              <a:defRPr sz="1400" kern="1200">
                <a:solidFill>
                  <a:schemeClr val="tx1"/>
                </a:solidFill>
                <a:latin typeface="+mn-lt"/>
                <a:ea typeface="+mn-ea"/>
                <a:cs typeface="+mn-cs"/>
              </a:defRPr>
            </a:lvl4pPr>
            <a:lvl5pPr marL="914400" marR="0" indent="-13716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a:t>Maintaining a household is a full-time job. The cost of the services you provide could be quite significant if someone were hired to do them. If you were to die prematurely,  life insurance proceeds can help pay for services that keep the household running and allow your spouse to keep working. </a:t>
            </a:r>
          </a:p>
        </p:txBody>
      </p:sp>
      <p:sp>
        <p:nvSpPr>
          <p:cNvPr id="4" name="TextBox 3">
            <a:extLst>
              <a:ext uri="{FF2B5EF4-FFF2-40B4-BE49-F238E27FC236}">
                <a16:creationId xmlns:a16="http://schemas.microsoft.com/office/drawing/2014/main" id="{6DF22CD5-583A-46C8-8EA9-FFE98F92A56E}"/>
              </a:ext>
            </a:extLst>
          </p:cNvPr>
          <p:cNvSpPr txBox="1"/>
          <p:nvPr/>
        </p:nvSpPr>
        <p:spPr>
          <a:xfrm>
            <a:off x="624666" y="5180300"/>
            <a:ext cx="5443925" cy="369332"/>
          </a:xfrm>
          <a:prstGeom prst="rect">
            <a:avLst/>
          </a:prstGeom>
          <a:noFill/>
          <a:ln>
            <a:noFill/>
          </a:ln>
        </p:spPr>
        <p:txBody>
          <a:bodyPr wrap="square" lIns="0" tIns="0" rIns="0" bIns="0">
            <a:spAutoFit/>
          </a:bodyPr>
          <a:lstStyle/>
          <a:p>
            <a:r>
              <a:rPr lang="en-US" sz="2400" b="1">
                <a:solidFill>
                  <a:schemeClr val="accent1"/>
                </a:solidFill>
              </a:rPr>
              <a:t>Business owners</a:t>
            </a:r>
          </a:p>
        </p:txBody>
      </p:sp>
      <p:sp>
        <p:nvSpPr>
          <p:cNvPr id="5" name="Text Placeholder 41">
            <a:extLst>
              <a:ext uri="{FF2B5EF4-FFF2-40B4-BE49-F238E27FC236}">
                <a16:creationId xmlns:a16="http://schemas.microsoft.com/office/drawing/2014/main" id="{3CF42266-28F1-9809-700F-2D3196FAF9D2}"/>
              </a:ext>
            </a:extLst>
          </p:cNvPr>
          <p:cNvSpPr txBox="1">
            <a:spLocks/>
          </p:cNvSpPr>
          <p:nvPr/>
        </p:nvSpPr>
        <p:spPr>
          <a:xfrm>
            <a:off x="624665" y="5546125"/>
            <a:ext cx="6721749" cy="510472"/>
          </a:xfrm>
          <a:prstGeom prst="rect">
            <a:avLst/>
          </a:prstGeom>
        </p:spPr>
        <p:txBody>
          <a:bodyPr lIns="0" tIns="0" rIns="0" bIns="0"/>
          <a:lstStyle>
            <a:lvl1pPr marL="137160" marR="0" indent="-13716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sz="1400" b="0" kern="1200">
                <a:solidFill>
                  <a:schemeClr val="tx1"/>
                </a:solidFill>
                <a:latin typeface="+mn-lt"/>
                <a:ea typeface="+mn-ea"/>
                <a:cs typeface="+mn-cs"/>
              </a:defRPr>
            </a:lvl1pPr>
            <a:lvl2pPr marL="457200" marR="0" indent="-265176" algn="l" defTabSz="914400" rtl="0" eaLnBrk="1" fontAlgn="auto" latinLnBrk="0" hangingPunct="1">
              <a:lnSpc>
                <a:spcPct val="100000"/>
              </a:lnSpc>
              <a:spcBef>
                <a:spcPts val="200"/>
              </a:spcBef>
              <a:spcAft>
                <a:spcPts val="0"/>
              </a:spcAft>
              <a:buClrTx/>
              <a:buSzTx/>
              <a:buFont typeface="System Font Regular"/>
              <a:buChar char="－"/>
              <a:tabLst/>
              <a:defRPr sz="1400" kern="1200">
                <a:solidFill>
                  <a:schemeClr val="tx1"/>
                </a:solidFill>
                <a:latin typeface="+mn-lt"/>
                <a:ea typeface="+mn-ea"/>
                <a:cs typeface="+mn-cs"/>
              </a:defRPr>
            </a:lvl2pPr>
            <a:lvl3pPr marL="594360" marR="0" indent="-13716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3pPr>
            <a:lvl4pPr marL="749808" marR="0" indent="-137160" algn="l" defTabSz="914400" rtl="0" eaLnBrk="1" fontAlgn="auto" latinLnBrk="0" hangingPunct="1">
              <a:lnSpc>
                <a:spcPct val="100000"/>
              </a:lnSpc>
              <a:spcBef>
                <a:spcPts val="200"/>
              </a:spcBef>
              <a:spcAft>
                <a:spcPts val="0"/>
              </a:spcAft>
              <a:buClr>
                <a:srgbClr val="58595B"/>
              </a:buClr>
              <a:buSzTx/>
              <a:buFont typeface="System Font Regular"/>
              <a:buChar char="◦"/>
              <a:tabLst/>
              <a:defRPr sz="1400" kern="1200">
                <a:solidFill>
                  <a:schemeClr val="tx1"/>
                </a:solidFill>
                <a:latin typeface="+mn-lt"/>
                <a:ea typeface="+mn-ea"/>
                <a:cs typeface="+mn-cs"/>
              </a:defRPr>
            </a:lvl4pPr>
            <a:lvl5pPr marL="914400" marR="0" indent="-13716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a:t>Being a business owner adds on more responsibilities for women. Life insurance can be used to cover company expenses and used as a tool for business owners who are structuring buy-sell arrangements or providing benefits to key employees. </a:t>
            </a:r>
          </a:p>
        </p:txBody>
      </p:sp>
      <p:sp>
        <p:nvSpPr>
          <p:cNvPr id="7" name="TextBox 6">
            <a:extLst>
              <a:ext uri="{FF2B5EF4-FFF2-40B4-BE49-F238E27FC236}">
                <a16:creationId xmlns:a16="http://schemas.microsoft.com/office/drawing/2014/main" id="{4044E439-C2C2-5DAE-764B-31D718F73DF5}"/>
              </a:ext>
            </a:extLst>
          </p:cNvPr>
          <p:cNvSpPr txBox="1"/>
          <p:nvPr/>
        </p:nvSpPr>
        <p:spPr>
          <a:xfrm>
            <a:off x="7795818" y="3715990"/>
            <a:ext cx="2959697" cy="369332"/>
          </a:xfrm>
          <a:prstGeom prst="rect">
            <a:avLst/>
          </a:prstGeom>
          <a:noFill/>
          <a:ln>
            <a:noFill/>
          </a:ln>
        </p:spPr>
        <p:txBody>
          <a:bodyPr wrap="square">
            <a:spAutoFit/>
          </a:bodyPr>
          <a:lstStyle/>
          <a:p>
            <a:r>
              <a:rPr lang="en-US"/>
              <a:t>In the U.S. there are over </a:t>
            </a:r>
          </a:p>
        </p:txBody>
      </p:sp>
      <p:sp>
        <p:nvSpPr>
          <p:cNvPr id="11" name="TextBox 10">
            <a:extLst>
              <a:ext uri="{FF2B5EF4-FFF2-40B4-BE49-F238E27FC236}">
                <a16:creationId xmlns:a16="http://schemas.microsoft.com/office/drawing/2014/main" id="{AF270EAE-5B74-9A02-AFA1-95BB8E4C491C}"/>
              </a:ext>
            </a:extLst>
          </p:cNvPr>
          <p:cNvSpPr txBox="1"/>
          <p:nvPr/>
        </p:nvSpPr>
        <p:spPr>
          <a:xfrm>
            <a:off x="7795818" y="4897803"/>
            <a:ext cx="2959697" cy="1200329"/>
          </a:xfrm>
          <a:prstGeom prst="rect">
            <a:avLst/>
          </a:prstGeom>
          <a:noFill/>
          <a:ln>
            <a:noFill/>
          </a:ln>
        </p:spPr>
        <p:txBody>
          <a:bodyPr wrap="square">
            <a:spAutoFit/>
          </a:bodyPr>
          <a:lstStyle/>
          <a:p>
            <a:r>
              <a:rPr lang="en-US"/>
              <a:t>women-owned small businesses, accounting for 40% of all businesses in the country.</a:t>
            </a:r>
            <a:r>
              <a:rPr lang="en-US" baseline="30000"/>
              <a:t>1</a:t>
            </a:r>
          </a:p>
        </p:txBody>
      </p:sp>
      <p:sp>
        <p:nvSpPr>
          <p:cNvPr id="16" name="TextBox 15">
            <a:extLst>
              <a:ext uri="{FF2B5EF4-FFF2-40B4-BE49-F238E27FC236}">
                <a16:creationId xmlns:a16="http://schemas.microsoft.com/office/drawing/2014/main" id="{7DE18BF6-F3DC-DCDD-C20B-6111D9897753}"/>
              </a:ext>
            </a:extLst>
          </p:cNvPr>
          <p:cNvSpPr txBox="1"/>
          <p:nvPr/>
        </p:nvSpPr>
        <p:spPr>
          <a:xfrm>
            <a:off x="7907062" y="4046399"/>
            <a:ext cx="1368604" cy="1015663"/>
          </a:xfrm>
          <a:prstGeom prst="rect">
            <a:avLst/>
          </a:prstGeom>
          <a:noFill/>
          <a:ln>
            <a:noFill/>
          </a:ln>
        </p:spPr>
        <p:txBody>
          <a:bodyPr wrap="square" lIns="0" tIns="0" rIns="0" bIns="0">
            <a:spAutoFit/>
          </a:bodyPr>
          <a:lstStyle/>
          <a:p>
            <a:r>
              <a:rPr lang="en-US" sz="6600" b="1">
                <a:solidFill>
                  <a:schemeClr val="accent2"/>
                </a:solidFill>
                <a:latin typeface="Hurme Geometric Sans 4 Bold" panose="020B0A00020000000000" pitchFamily="34" charset="0"/>
              </a:rPr>
              <a:t>14</a:t>
            </a:r>
          </a:p>
        </p:txBody>
      </p:sp>
      <p:sp>
        <p:nvSpPr>
          <p:cNvPr id="17" name="TextBox 16">
            <a:extLst>
              <a:ext uri="{FF2B5EF4-FFF2-40B4-BE49-F238E27FC236}">
                <a16:creationId xmlns:a16="http://schemas.microsoft.com/office/drawing/2014/main" id="{B2F78B59-D06C-16D7-7631-18718A75D279}"/>
              </a:ext>
            </a:extLst>
          </p:cNvPr>
          <p:cNvSpPr txBox="1"/>
          <p:nvPr/>
        </p:nvSpPr>
        <p:spPr>
          <a:xfrm>
            <a:off x="8741269" y="4363267"/>
            <a:ext cx="1068794" cy="369332"/>
          </a:xfrm>
          <a:prstGeom prst="rect">
            <a:avLst/>
          </a:prstGeom>
          <a:noFill/>
          <a:ln>
            <a:noFill/>
          </a:ln>
        </p:spPr>
        <p:txBody>
          <a:bodyPr wrap="square" lIns="0" tIns="0" rIns="0" bIns="0">
            <a:spAutoFit/>
          </a:bodyPr>
          <a:lstStyle/>
          <a:p>
            <a:r>
              <a:rPr lang="en-US" sz="2400" b="1">
                <a:solidFill>
                  <a:schemeClr val="accent2"/>
                </a:solidFill>
              </a:rPr>
              <a:t>million</a:t>
            </a:r>
          </a:p>
        </p:txBody>
      </p:sp>
      <p:pic>
        <p:nvPicPr>
          <p:cNvPr id="18" name="Picture 17" descr="A close up of a sign&#10;&#10;Description automatically generated">
            <a:extLst>
              <a:ext uri="{FF2B5EF4-FFF2-40B4-BE49-F238E27FC236}">
                <a16:creationId xmlns:a16="http://schemas.microsoft.com/office/drawing/2014/main" id="{801278A8-926E-4B54-661C-29EF5947E49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35429" y="2794447"/>
            <a:ext cx="1005840" cy="1005840"/>
          </a:xfrm>
          <a:prstGeom prst="rect">
            <a:avLst/>
          </a:prstGeom>
        </p:spPr>
      </p:pic>
      <p:sp>
        <p:nvSpPr>
          <p:cNvPr id="19" name="Text Placeholder 10">
            <a:extLst>
              <a:ext uri="{FF2B5EF4-FFF2-40B4-BE49-F238E27FC236}">
                <a16:creationId xmlns:a16="http://schemas.microsoft.com/office/drawing/2014/main" id="{BDC014A3-2FD2-2269-D9E9-245CDFE69245}"/>
              </a:ext>
            </a:extLst>
          </p:cNvPr>
          <p:cNvSpPr txBox="1">
            <a:spLocks/>
          </p:cNvSpPr>
          <p:nvPr/>
        </p:nvSpPr>
        <p:spPr>
          <a:xfrm>
            <a:off x="623889" y="6251679"/>
            <a:ext cx="10919634" cy="483081"/>
          </a:xfrm>
          <a:prstGeom prst="rect">
            <a:avLst/>
          </a:prstGeom>
        </p:spPr>
        <p:txBody>
          <a:bodyPr lIns="0" tIns="0" rIns="0" bIns="0" anchor="b" anchorCtr="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800" b="0" kern="1200">
                <a:solidFill>
                  <a:schemeClr val="tx1"/>
                </a:solidFill>
                <a:latin typeface="+mn-lt"/>
                <a:ea typeface="+mn-ea"/>
                <a:cs typeface="+mn-cs"/>
              </a:defRPr>
            </a:lvl1pPr>
            <a:lvl2pPr marL="0" marR="0" indent="0" algn="l" defTabSz="914400" rtl="0" eaLnBrk="1" fontAlgn="auto" latinLnBrk="0" hangingPunct="1">
              <a:lnSpc>
                <a:spcPct val="90000"/>
              </a:lnSpc>
              <a:spcBef>
                <a:spcPts val="300"/>
              </a:spcBef>
              <a:spcAft>
                <a:spcPts val="0"/>
              </a:spcAft>
              <a:buClrTx/>
              <a:buSzTx/>
              <a:buFont typeface="Arial" panose="020B0604020202020204" pitchFamily="34" charset="0"/>
              <a:buNone/>
              <a:tabLst/>
              <a:defRPr sz="1400" kern="1200">
                <a:solidFill>
                  <a:schemeClr val="tx1"/>
                </a:solidFill>
                <a:latin typeface="+mn-lt"/>
                <a:ea typeface="+mn-ea"/>
                <a:cs typeface="+mn-cs"/>
              </a:defRPr>
            </a:lvl2pPr>
            <a:lvl3pPr marL="0" marR="0" indent="-137160"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3pPr>
            <a:lvl4pPr marL="402336" marR="0" indent="-173736" algn="l" defTabSz="914400" rtl="0" eaLnBrk="1" fontAlgn="auto" latinLnBrk="0" hangingPunct="1">
              <a:lnSpc>
                <a:spcPct val="90000"/>
              </a:lnSpc>
              <a:spcBef>
                <a:spcPts val="300"/>
              </a:spcBef>
              <a:spcAft>
                <a:spcPts val="0"/>
              </a:spcAft>
              <a:buClr>
                <a:srgbClr val="58595B"/>
              </a:buClr>
              <a:buSzTx/>
              <a:buFont typeface="System Font Regular"/>
              <a:buChar char="—"/>
              <a:tabLst/>
              <a:defRPr sz="1400" kern="1200">
                <a:solidFill>
                  <a:schemeClr val="tx1"/>
                </a:solidFill>
                <a:latin typeface="+mn-lt"/>
                <a:ea typeface="+mn-ea"/>
                <a:cs typeface="+mn-cs"/>
              </a:defRPr>
            </a:lvl4pPr>
            <a:lvl5pPr marL="594360" marR="0" indent="0" algn="l" defTabSz="914400" rtl="0" eaLnBrk="1" fontAlgn="auto" latinLnBrk="0" hangingPunct="1">
              <a:lnSpc>
                <a:spcPct val="90000"/>
              </a:lnSpc>
              <a:spcBef>
                <a:spcPts val="300"/>
              </a:spcBef>
              <a:spcAft>
                <a:spcPts val="0"/>
              </a:spcAft>
              <a:buClrTx/>
              <a:buSzTx/>
              <a:buFont typeface="Arial" panose="020B0604020202020204" pitchFamily="34" charset="0"/>
              <a:buNone/>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1. The economic impact of women-owned businesses. https:// www.forbes.com/sites/rhettbuttle/2023/10/30/the-economicimpact-of-women-owned-businesses/, October 30, 2023.</a:t>
            </a:r>
          </a:p>
        </p:txBody>
      </p:sp>
      <p:sp>
        <p:nvSpPr>
          <p:cNvPr id="6" name="TextBox 5">
            <a:extLst>
              <a:ext uri="{FF2B5EF4-FFF2-40B4-BE49-F238E27FC236}">
                <a16:creationId xmlns:a16="http://schemas.microsoft.com/office/drawing/2014/main" id="{21D10D9F-BBEA-3A7E-43F3-E4A53CCB7E36}"/>
              </a:ext>
            </a:extLst>
          </p:cNvPr>
          <p:cNvSpPr txBox="1"/>
          <p:nvPr/>
        </p:nvSpPr>
        <p:spPr>
          <a:xfrm>
            <a:off x="623889" y="2795216"/>
            <a:ext cx="5443925" cy="369332"/>
          </a:xfrm>
          <a:prstGeom prst="rect">
            <a:avLst/>
          </a:prstGeom>
          <a:noFill/>
          <a:ln>
            <a:noFill/>
          </a:ln>
        </p:spPr>
        <p:txBody>
          <a:bodyPr wrap="square" lIns="0" tIns="0" rIns="0" bIns="0">
            <a:spAutoFit/>
          </a:bodyPr>
          <a:lstStyle/>
          <a:p>
            <a:r>
              <a:rPr lang="en-US" sz="2400" b="1">
                <a:solidFill>
                  <a:schemeClr val="accent6"/>
                </a:solidFill>
              </a:rPr>
              <a:t>Single mothers</a:t>
            </a:r>
          </a:p>
        </p:txBody>
      </p:sp>
      <p:sp>
        <p:nvSpPr>
          <p:cNvPr id="9" name="Text Placeholder 41">
            <a:extLst>
              <a:ext uri="{FF2B5EF4-FFF2-40B4-BE49-F238E27FC236}">
                <a16:creationId xmlns:a16="http://schemas.microsoft.com/office/drawing/2014/main" id="{CBC00C22-ED17-2951-33B1-DC5273C45DBD}"/>
              </a:ext>
            </a:extLst>
          </p:cNvPr>
          <p:cNvSpPr txBox="1">
            <a:spLocks/>
          </p:cNvSpPr>
          <p:nvPr/>
        </p:nvSpPr>
        <p:spPr>
          <a:xfrm>
            <a:off x="623889" y="3161041"/>
            <a:ext cx="6260474" cy="510472"/>
          </a:xfrm>
          <a:prstGeom prst="rect">
            <a:avLst/>
          </a:prstGeom>
        </p:spPr>
        <p:txBody>
          <a:bodyPr lIns="0" tIns="0" rIns="0" bIns="0"/>
          <a:lstStyle>
            <a:lvl1pPr marL="137160" marR="0" indent="-13716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sz="1400" b="0" kern="1200">
                <a:solidFill>
                  <a:schemeClr val="tx1"/>
                </a:solidFill>
                <a:latin typeface="+mn-lt"/>
                <a:ea typeface="+mn-ea"/>
                <a:cs typeface="+mn-cs"/>
              </a:defRPr>
            </a:lvl1pPr>
            <a:lvl2pPr marL="457200" marR="0" indent="-265176" algn="l" defTabSz="914400" rtl="0" eaLnBrk="1" fontAlgn="auto" latinLnBrk="0" hangingPunct="1">
              <a:lnSpc>
                <a:spcPct val="100000"/>
              </a:lnSpc>
              <a:spcBef>
                <a:spcPts val="200"/>
              </a:spcBef>
              <a:spcAft>
                <a:spcPts val="0"/>
              </a:spcAft>
              <a:buClrTx/>
              <a:buSzTx/>
              <a:buFont typeface="System Font Regular"/>
              <a:buChar char="－"/>
              <a:tabLst/>
              <a:defRPr sz="1400" kern="1200">
                <a:solidFill>
                  <a:schemeClr val="tx1"/>
                </a:solidFill>
                <a:latin typeface="+mn-lt"/>
                <a:ea typeface="+mn-ea"/>
                <a:cs typeface="+mn-cs"/>
              </a:defRPr>
            </a:lvl2pPr>
            <a:lvl3pPr marL="594360" marR="0" indent="-13716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3pPr>
            <a:lvl4pPr marL="749808" marR="0" indent="-137160" algn="l" defTabSz="914400" rtl="0" eaLnBrk="1" fontAlgn="auto" latinLnBrk="0" hangingPunct="1">
              <a:lnSpc>
                <a:spcPct val="100000"/>
              </a:lnSpc>
              <a:spcBef>
                <a:spcPts val="200"/>
              </a:spcBef>
              <a:spcAft>
                <a:spcPts val="0"/>
              </a:spcAft>
              <a:buClr>
                <a:srgbClr val="58595B"/>
              </a:buClr>
              <a:buSzTx/>
              <a:buFont typeface="System Font Regular"/>
              <a:buChar char="◦"/>
              <a:tabLst/>
              <a:defRPr sz="1400" kern="1200">
                <a:solidFill>
                  <a:schemeClr val="tx1"/>
                </a:solidFill>
                <a:latin typeface="+mn-lt"/>
                <a:ea typeface="+mn-ea"/>
                <a:cs typeface="+mn-cs"/>
              </a:defRPr>
            </a:lvl4pPr>
            <a:lvl5pPr marL="914400" marR="0" indent="-13716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a:t>Whether divorced, widowed or a single mother, you’re likely to be primarily responsible for your child’s support. Life insurance can help cover ongoing child-care costs, medical expenses and educational expenses. </a:t>
            </a:r>
          </a:p>
        </p:txBody>
      </p:sp>
    </p:spTree>
    <p:extLst>
      <p:ext uri="{BB962C8B-B14F-4D97-AF65-F5344CB8AC3E}">
        <p14:creationId xmlns:p14="http://schemas.microsoft.com/office/powerpoint/2010/main" val="13914594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C4CE390B-E5B5-F7C1-A453-1F0D0275FDDB}"/>
              </a:ext>
            </a:extLst>
          </p:cNvPr>
          <p:cNvSpPr>
            <a:spLocks noGrp="1"/>
          </p:cNvSpPr>
          <p:nvPr>
            <p:ph type="body" sz="quarter" idx="11"/>
          </p:nvPr>
        </p:nvSpPr>
        <p:spPr/>
        <p:txBody>
          <a:bodyPr/>
          <a:lstStyle/>
          <a:p>
            <a:r>
              <a:rPr lang="en-US"/>
              <a:t>How an annuity can help your financial security</a:t>
            </a:r>
          </a:p>
        </p:txBody>
      </p:sp>
      <p:sp>
        <p:nvSpPr>
          <p:cNvPr id="2" name="Title 1">
            <a:extLst>
              <a:ext uri="{FF2B5EF4-FFF2-40B4-BE49-F238E27FC236}">
                <a16:creationId xmlns:a16="http://schemas.microsoft.com/office/drawing/2014/main" id="{05E1A668-3626-7C2C-E80D-13E6ECAF6175}"/>
              </a:ext>
            </a:extLst>
          </p:cNvPr>
          <p:cNvSpPr>
            <a:spLocks noGrp="1"/>
          </p:cNvSpPr>
          <p:nvPr>
            <p:ph type="title" idx="4294967295"/>
          </p:nvPr>
        </p:nvSpPr>
        <p:spPr>
          <a:xfrm>
            <a:off x="0" y="1155700"/>
            <a:ext cx="10920413" cy="669925"/>
          </a:xfrm>
        </p:spPr>
        <p:txBody>
          <a:bodyPr/>
          <a:lstStyle/>
          <a:p>
            <a:r>
              <a:rPr lang="en-US"/>
              <a:t>Women face unique challenges</a:t>
            </a:r>
          </a:p>
        </p:txBody>
      </p:sp>
    </p:spTree>
    <p:extLst>
      <p:ext uri="{BB962C8B-B14F-4D97-AF65-F5344CB8AC3E}">
        <p14:creationId xmlns:p14="http://schemas.microsoft.com/office/powerpoint/2010/main" val="34588180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37B8578-2758-C469-1095-213434BF8CE4}"/>
              </a:ext>
            </a:extLst>
          </p:cNvPr>
          <p:cNvSpPr>
            <a:spLocks noGrp="1"/>
          </p:cNvSpPr>
          <p:nvPr>
            <p:ph type="title"/>
          </p:nvPr>
        </p:nvSpPr>
        <p:spPr>
          <a:xfrm>
            <a:off x="661413" y="1413176"/>
            <a:ext cx="2996187" cy="1529234"/>
          </a:xfrm>
        </p:spPr>
        <p:txBody>
          <a:bodyPr/>
          <a:lstStyle/>
          <a:p>
            <a:pPr marL="0" indent="0">
              <a:lnSpc>
                <a:spcPct val="100000"/>
              </a:lnSpc>
              <a:spcBef>
                <a:spcPts val="0"/>
              </a:spcBef>
              <a:buNone/>
            </a:pPr>
            <a:r>
              <a:rPr lang="en-US" sz="1800"/>
              <a:t>With these unique challenges come distinct financial needs and considerations. As part of your overall financial picture, you may want to consider an annuity.</a:t>
            </a:r>
            <a:endParaRPr lang="en-US" sz="2800">
              <a:solidFill>
                <a:schemeClr val="accent2"/>
              </a:solidFill>
              <a:latin typeface="+mj-lt"/>
            </a:endParaRPr>
          </a:p>
        </p:txBody>
      </p:sp>
      <p:sp>
        <p:nvSpPr>
          <p:cNvPr id="10" name="Text Placeholder 41">
            <a:extLst>
              <a:ext uri="{FF2B5EF4-FFF2-40B4-BE49-F238E27FC236}">
                <a16:creationId xmlns:a16="http://schemas.microsoft.com/office/drawing/2014/main" id="{9EBC2A27-C59C-CB9B-1D84-26A7524ADD8E}"/>
              </a:ext>
            </a:extLst>
          </p:cNvPr>
          <p:cNvSpPr txBox="1">
            <a:spLocks/>
          </p:cNvSpPr>
          <p:nvPr/>
        </p:nvSpPr>
        <p:spPr>
          <a:xfrm>
            <a:off x="661413" y="3859563"/>
            <a:ext cx="3303846" cy="1934031"/>
          </a:xfrm>
          <a:prstGeom prst="rect">
            <a:avLst/>
          </a:prstGeom>
        </p:spPr>
        <p:txBody>
          <a:bodyPr lIns="0" tIns="0" rIns="0" bIns="0"/>
          <a:lstStyle>
            <a:lvl1pPr marL="137160" marR="0" indent="-13716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sz="1400" b="0" kern="1200">
                <a:solidFill>
                  <a:schemeClr val="tx1"/>
                </a:solidFill>
                <a:latin typeface="+mn-lt"/>
                <a:ea typeface="+mn-ea"/>
                <a:cs typeface="+mn-cs"/>
              </a:defRPr>
            </a:lvl1pPr>
            <a:lvl2pPr marL="457200" marR="0" indent="-265176" algn="l" defTabSz="914400" rtl="0" eaLnBrk="1" fontAlgn="auto" latinLnBrk="0" hangingPunct="1">
              <a:lnSpc>
                <a:spcPct val="100000"/>
              </a:lnSpc>
              <a:spcBef>
                <a:spcPts val="200"/>
              </a:spcBef>
              <a:spcAft>
                <a:spcPts val="0"/>
              </a:spcAft>
              <a:buClrTx/>
              <a:buSzTx/>
              <a:buFont typeface="System Font Regular"/>
              <a:buChar char="－"/>
              <a:tabLst/>
              <a:defRPr sz="1400" kern="1200">
                <a:solidFill>
                  <a:schemeClr val="tx1"/>
                </a:solidFill>
                <a:latin typeface="+mn-lt"/>
                <a:ea typeface="+mn-ea"/>
                <a:cs typeface="+mn-cs"/>
              </a:defRPr>
            </a:lvl2pPr>
            <a:lvl3pPr marL="594360" marR="0" indent="-13716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3pPr>
            <a:lvl4pPr marL="749808" marR="0" indent="-137160" algn="l" defTabSz="914400" rtl="0" eaLnBrk="1" fontAlgn="auto" latinLnBrk="0" hangingPunct="1">
              <a:lnSpc>
                <a:spcPct val="100000"/>
              </a:lnSpc>
              <a:spcBef>
                <a:spcPts val="200"/>
              </a:spcBef>
              <a:spcAft>
                <a:spcPts val="0"/>
              </a:spcAft>
              <a:buClr>
                <a:srgbClr val="58595B"/>
              </a:buClr>
              <a:buSzTx/>
              <a:buFont typeface="System Font Regular"/>
              <a:buChar char="◦"/>
              <a:tabLst/>
              <a:defRPr sz="1400" kern="1200">
                <a:solidFill>
                  <a:schemeClr val="tx1"/>
                </a:solidFill>
                <a:latin typeface="+mn-lt"/>
                <a:ea typeface="+mn-ea"/>
                <a:cs typeface="+mn-cs"/>
              </a:defRPr>
            </a:lvl4pPr>
            <a:lvl5pPr marL="914400" marR="0" indent="-13716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a:t>An annuity is a long-term insurance contract that provides guaranteed income in retirement. Annuities can provide a steady stream of payments at regular intervals. They offer women the opportunity to secure their financial future and may provide added benefits, such as long-term care coverage — addressing the unique needs of women while growing tax deferred.</a:t>
            </a:r>
            <a:endParaRPr lang="en-US" sz="1600" baseline="30000"/>
          </a:p>
        </p:txBody>
      </p:sp>
      <p:pic>
        <p:nvPicPr>
          <p:cNvPr id="33" name="Picture 32">
            <a:extLst>
              <a:ext uri="{FF2B5EF4-FFF2-40B4-BE49-F238E27FC236}">
                <a16:creationId xmlns:a16="http://schemas.microsoft.com/office/drawing/2014/main" id="{9CD3D6A0-365B-A181-0372-4357AAA2CF51}"/>
              </a:ext>
            </a:extLst>
          </p:cNvPr>
          <p:cNvPicPr>
            <a:picLocks noChangeAspect="1"/>
          </p:cNvPicPr>
          <p:nvPr/>
        </p:nvPicPr>
        <p:blipFill rotWithShape="1">
          <a:blip r:embed="rId3"/>
          <a:srcRect l="38741"/>
          <a:stretch/>
        </p:blipFill>
        <p:spPr>
          <a:xfrm>
            <a:off x="5662246" y="0"/>
            <a:ext cx="6529754" cy="6858000"/>
          </a:xfrm>
          <a:prstGeom prst="rect">
            <a:avLst/>
          </a:prstGeom>
        </p:spPr>
      </p:pic>
      <p:pic>
        <p:nvPicPr>
          <p:cNvPr id="31" name="Picture 30" descr="A green circle with black circle&#10;&#10;Description automatically generated">
            <a:extLst>
              <a:ext uri="{FF2B5EF4-FFF2-40B4-BE49-F238E27FC236}">
                <a16:creationId xmlns:a16="http://schemas.microsoft.com/office/drawing/2014/main" id="{3F5698DD-0BDF-7193-07C4-F49857A034A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4299"/>
          <a:stretch/>
        </p:blipFill>
        <p:spPr>
          <a:xfrm rot="16200000">
            <a:off x="2466232" y="1873972"/>
            <a:ext cx="5793594" cy="2045650"/>
          </a:xfrm>
          <a:prstGeom prst="rect">
            <a:avLst/>
          </a:prstGeom>
        </p:spPr>
      </p:pic>
      <p:cxnSp>
        <p:nvCxnSpPr>
          <p:cNvPr id="34" name="Straight Connector 33">
            <a:extLst>
              <a:ext uri="{FF2B5EF4-FFF2-40B4-BE49-F238E27FC236}">
                <a16:creationId xmlns:a16="http://schemas.microsoft.com/office/drawing/2014/main" id="{F6D1D94F-95D1-80B9-D796-8C6238849262}"/>
              </a:ext>
            </a:extLst>
          </p:cNvPr>
          <p:cNvCxnSpPr>
            <a:cxnSpLocks/>
          </p:cNvCxnSpPr>
          <p:nvPr/>
        </p:nvCxnSpPr>
        <p:spPr>
          <a:xfrm rot="5400000">
            <a:off x="2313337" y="1909601"/>
            <a:ext cx="0" cy="3303845"/>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52526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D1D4DE-360F-540D-AD9C-7229EF2CC674}"/>
              </a:ext>
            </a:extLst>
          </p:cNvPr>
          <p:cNvSpPr>
            <a:spLocks noGrp="1"/>
          </p:cNvSpPr>
          <p:nvPr>
            <p:ph type="title"/>
          </p:nvPr>
        </p:nvSpPr>
        <p:spPr/>
        <p:txBody>
          <a:bodyPr/>
          <a:lstStyle/>
          <a:p>
            <a:r>
              <a:rPr lang="en-US"/>
              <a:t>Benefits of an annuity</a:t>
            </a:r>
          </a:p>
        </p:txBody>
      </p:sp>
      <p:sp>
        <p:nvSpPr>
          <p:cNvPr id="5" name="Text Placeholder 4">
            <a:extLst>
              <a:ext uri="{FF2B5EF4-FFF2-40B4-BE49-F238E27FC236}">
                <a16:creationId xmlns:a16="http://schemas.microsoft.com/office/drawing/2014/main" id="{B81536F9-B27E-EC20-1D0D-3B00BBCCC0AA}"/>
              </a:ext>
            </a:extLst>
          </p:cNvPr>
          <p:cNvSpPr>
            <a:spLocks noGrp="1"/>
          </p:cNvSpPr>
          <p:nvPr>
            <p:ph type="body" sz="quarter" idx="26"/>
          </p:nvPr>
        </p:nvSpPr>
        <p:spPr/>
        <p:txBody>
          <a:bodyPr/>
          <a:lstStyle/>
          <a:p>
            <a:endParaRPr lang="en-US"/>
          </a:p>
        </p:txBody>
      </p:sp>
      <p:sp>
        <p:nvSpPr>
          <p:cNvPr id="27" name="Text Placeholder 41">
            <a:extLst>
              <a:ext uri="{FF2B5EF4-FFF2-40B4-BE49-F238E27FC236}">
                <a16:creationId xmlns:a16="http://schemas.microsoft.com/office/drawing/2014/main" id="{5EF3AF1B-0789-13B2-E17C-954F3AAC53B2}"/>
              </a:ext>
            </a:extLst>
          </p:cNvPr>
          <p:cNvSpPr>
            <a:spLocks noGrp="1"/>
          </p:cNvSpPr>
          <p:nvPr>
            <p:ph type="body" sz="quarter" idx="25"/>
          </p:nvPr>
        </p:nvSpPr>
        <p:spPr>
          <a:xfrm>
            <a:off x="620591" y="3624561"/>
            <a:ext cx="2518170" cy="2443043"/>
          </a:xfrm>
        </p:spPr>
        <p:txBody>
          <a:bodyPr/>
          <a:lstStyle/>
          <a:p>
            <a:pPr marL="0" marR="0" lvl="0" indent="0">
              <a:lnSpc>
                <a:spcPct val="107000"/>
              </a:lnSpc>
              <a:spcBef>
                <a:spcPts val="0"/>
              </a:spcBef>
              <a:spcAft>
                <a:spcPts val="800"/>
              </a:spcAft>
              <a:buNone/>
            </a:pPr>
            <a:r>
              <a:rPr lang="en-US" sz="1200" kern="100">
                <a:latin typeface="Aptos" panose="020B0004020202020204" pitchFamily="34" charset="0"/>
                <a:ea typeface="Aptos" panose="020B0004020202020204" pitchFamily="34" charset="0"/>
                <a:cs typeface="Times New Roman" panose="02020603050405020304" pitchFamily="18" charset="0"/>
              </a:rPr>
              <a:t>Since w</a:t>
            </a:r>
            <a:r>
              <a:rPr lang="en-US" sz="1200" kern="100">
                <a:effectLst/>
                <a:latin typeface="Aptos" panose="020B0004020202020204" pitchFamily="34" charset="0"/>
                <a:ea typeface="Aptos" panose="020B0004020202020204" pitchFamily="34" charset="0"/>
                <a:cs typeface="Times New Roman" panose="02020603050405020304" pitchFamily="18" charset="0"/>
              </a:rPr>
              <a:t>omen live longer than men, annuities can help to provide steady income. </a:t>
            </a:r>
          </a:p>
        </p:txBody>
      </p:sp>
      <p:sp>
        <p:nvSpPr>
          <p:cNvPr id="32" name="Rectangle 31">
            <a:extLst>
              <a:ext uri="{FF2B5EF4-FFF2-40B4-BE49-F238E27FC236}">
                <a16:creationId xmlns:a16="http://schemas.microsoft.com/office/drawing/2014/main" id="{4F129671-4769-F72D-C312-A0219E060C5B}"/>
              </a:ext>
            </a:extLst>
          </p:cNvPr>
          <p:cNvSpPr>
            <a:spLocks noChangeAspect="1"/>
          </p:cNvSpPr>
          <p:nvPr/>
        </p:nvSpPr>
        <p:spPr>
          <a:xfrm>
            <a:off x="6244319" y="2643715"/>
            <a:ext cx="2518170" cy="78528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0" tIns="91440" bIns="91440" rtlCol="0" anchor="ctr" anchorCtr="0"/>
          <a:lstStyle/>
          <a:p>
            <a:r>
              <a:rPr lang="en-US" sz="1400" b="1" kern="100">
                <a:solidFill>
                  <a:schemeClr val="bg1"/>
                </a:solidFill>
                <a:ea typeface="Calibri" panose="020F0502020204030204" pitchFamily="34" charset="0"/>
                <a:cs typeface="Times New Roman" panose="02020603050405020304" pitchFamily="18" charset="0"/>
              </a:rPr>
              <a:t>Financial flexibility </a:t>
            </a:r>
            <a:endParaRPr lang="en-US" sz="1400" b="1" kern="100">
              <a:solidFill>
                <a:schemeClr val="bg1"/>
              </a:solidFill>
              <a:effectLst/>
              <a:ea typeface="Calibri" panose="020F0502020204030204" pitchFamily="34" charset="0"/>
              <a:cs typeface="Times New Roman" panose="02020603050405020304" pitchFamily="18" charset="0"/>
            </a:endParaRPr>
          </a:p>
        </p:txBody>
      </p:sp>
      <p:sp>
        <p:nvSpPr>
          <p:cNvPr id="31" name="Rectangle 30">
            <a:extLst>
              <a:ext uri="{FF2B5EF4-FFF2-40B4-BE49-F238E27FC236}">
                <a16:creationId xmlns:a16="http://schemas.microsoft.com/office/drawing/2014/main" id="{05E84673-2AFA-A285-6129-1E8919D2BF8C}"/>
              </a:ext>
            </a:extLst>
          </p:cNvPr>
          <p:cNvSpPr>
            <a:spLocks noChangeAspect="1"/>
          </p:cNvSpPr>
          <p:nvPr/>
        </p:nvSpPr>
        <p:spPr>
          <a:xfrm>
            <a:off x="3429513" y="2640310"/>
            <a:ext cx="2518170" cy="7852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0" tIns="91440" bIns="91440" rtlCol="0" anchor="ctr" anchorCtr="0"/>
          <a:lstStyle/>
          <a:p>
            <a:r>
              <a:rPr lang="en-US" sz="1400" b="1" kern="100">
                <a:solidFill>
                  <a:schemeClr val="bg1"/>
                </a:solidFill>
                <a:effectLst/>
                <a:ea typeface="Calibri" panose="020F0502020204030204" pitchFamily="34" charset="0"/>
                <a:cs typeface="Times New Roman" panose="02020603050405020304" pitchFamily="18" charset="0"/>
              </a:rPr>
              <a:t>Protection against health care cost </a:t>
            </a:r>
          </a:p>
        </p:txBody>
      </p:sp>
      <p:sp>
        <p:nvSpPr>
          <p:cNvPr id="14" name="Rectangle 13">
            <a:extLst>
              <a:ext uri="{FF2B5EF4-FFF2-40B4-BE49-F238E27FC236}">
                <a16:creationId xmlns:a16="http://schemas.microsoft.com/office/drawing/2014/main" id="{23E922C4-14B1-8F12-6DC0-68FDA6BDC0CF}"/>
              </a:ext>
            </a:extLst>
          </p:cNvPr>
          <p:cNvSpPr>
            <a:spLocks noChangeAspect="1"/>
          </p:cNvSpPr>
          <p:nvPr/>
        </p:nvSpPr>
        <p:spPr>
          <a:xfrm>
            <a:off x="620591" y="2640310"/>
            <a:ext cx="2518170" cy="7852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0" tIns="91440" bIns="91440" rtlCol="0" anchor="ctr" anchorCtr="0"/>
          <a:lstStyle/>
          <a:p>
            <a:r>
              <a:rPr lang="en-US" sz="1400" b="1" kern="100">
                <a:solidFill>
                  <a:schemeClr val="bg1"/>
                </a:solidFill>
                <a:ea typeface="Calibri" panose="020F0502020204030204" pitchFamily="34" charset="0"/>
                <a:cs typeface="Times New Roman" panose="02020603050405020304" pitchFamily="18" charset="0"/>
              </a:rPr>
              <a:t>Financial independence </a:t>
            </a:r>
            <a:endParaRPr lang="en-US" sz="1400" b="1" kern="100">
              <a:solidFill>
                <a:schemeClr val="bg1"/>
              </a:solidFill>
              <a:effectLst/>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3BE88315-843F-5C53-D108-3CD4F8D24F7A}"/>
              </a:ext>
            </a:extLst>
          </p:cNvPr>
          <p:cNvSpPr>
            <a:spLocks noChangeAspect="1"/>
          </p:cNvSpPr>
          <p:nvPr/>
        </p:nvSpPr>
        <p:spPr>
          <a:xfrm>
            <a:off x="9053242" y="2640309"/>
            <a:ext cx="2518170" cy="785285"/>
          </a:xfrm>
          <a:prstGeom prst="rect">
            <a:avLst/>
          </a:prstGeom>
          <a:solidFill>
            <a:srgbClr val="28468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0" tIns="91440" bIns="91440" rtlCol="0" anchor="ctr" anchorCtr="0"/>
          <a:lstStyle/>
          <a:p>
            <a:r>
              <a:rPr lang="en-US" sz="1400" b="1" kern="100">
                <a:solidFill>
                  <a:schemeClr val="bg1"/>
                </a:solidFill>
                <a:ea typeface="Calibri" panose="020F0502020204030204" pitchFamily="34" charset="0"/>
                <a:cs typeface="Times New Roman" panose="02020603050405020304" pitchFamily="18" charset="0"/>
              </a:rPr>
              <a:t>Can help make up for the gender pay gap</a:t>
            </a:r>
            <a:endParaRPr lang="en-US" sz="1400" b="1" kern="100">
              <a:solidFill>
                <a:schemeClr val="bg1"/>
              </a:solidFill>
              <a:effectLst/>
              <a:ea typeface="Calibri" panose="020F0502020204030204" pitchFamily="34" charset="0"/>
              <a:cs typeface="Times New Roman" panose="02020603050405020304" pitchFamily="18" charset="0"/>
            </a:endParaRPr>
          </a:p>
        </p:txBody>
      </p:sp>
      <p:sp>
        <p:nvSpPr>
          <p:cNvPr id="7" name="Text Placeholder 41">
            <a:extLst>
              <a:ext uri="{FF2B5EF4-FFF2-40B4-BE49-F238E27FC236}">
                <a16:creationId xmlns:a16="http://schemas.microsoft.com/office/drawing/2014/main" id="{10E33A82-6C66-00E6-8AF1-A426A2680C00}"/>
              </a:ext>
            </a:extLst>
          </p:cNvPr>
          <p:cNvSpPr txBox="1">
            <a:spLocks/>
          </p:cNvSpPr>
          <p:nvPr/>
        </p:nvSpPr>
        <p:spPr>
          <a:xfrm>
            <a:off x="3429513" y="3624561"/>
            <a:ext cx="2518170" cy="2443043"/>
          </a:xfrm>
          <a:prstGeom prst="rect">
            <a:avLst/>
          </a:prstGeom>
        </p:spPr>
        <p:txBody>
          <a:bodyPr lIns="0" tIns="0" rIns="0" bIns="0"/>
          <a:lstStyle>
            <a:lvl1pPr marL="137160" marR="0" indent="-13716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sz="1400" b="0" kern="1200">
                <a:solidFill>
                  <a:schemeClr val="tx1"/>
                </a:solidFill>
                <a:latin typeface="+mn-lt"/>
                <a:ea typeface="+mn-ea"/>
                <a:cs typeface="+mn-cs"/>
              </a:defRPr>
            </a:lvl1pPr>
            <a:lvl2pPr marL="457200" marR="0" indent="-265176" algn="l" defTabSz="914400" rtl="0" eaLnBrk="1" fontAlgn="auto" latinLnBrk="0" hangingPunct="1">
              <a:lnSpc>
                <a:spcPct val="100000"/>
              </a:lnSpc>
              <a:spcBef>
                <a:spcPts val="200"/>
              </a:spcBef>
              <a:spcAft>
                <a:spcPts val="0"/>
              </a:spcAft>
              <a:buClrTx/>
              <a:buSzTx/>
              <a:buFont typeface="System Font Regular"/>
              <a:buChar char="－"/>
              <a:tabLst/>
              <a:defRPr sz="1400" kern="1200">
                <a:solidFill>
                  <a:schemeClr val="tx1"/>
                </a:solidFill>
                <a:latin typeface="+mn-lt"/>
                <a:ea typeface="+mn-ea"/>
                <a:cs typeface="+mn-cs"/>
              </a:defRPr>
            </a:lvl2pPr>
            <a:lvl3pPr marL="594360" marR="0" indent="-13716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3pPr>
            <a:lvl4pPr marL="749808" marR="0" indent="-137160" algn="l" defTabSz="914400" rtl="0" eaLnBrk="1" fontAlgn="auto" latinLnBrk="0" hangingPunct="1">
              <a:lnSpc>
                <a:spcPct val="100000"/>
              </a:lnSpc>
              <a:spcBef>
                <a:spcPts val="200"/>
              </a:spcBef>
              <a:spcAft>
                <a:spcPts val="0"/>
              </a:spcAft>
              <a:buClr>
                <a:srgbClr val="58595B"/>
              </a:buClr>
              <a:buSzTx/>
              <a:buFont typeface="System Font Regular"/>
              <a:buChar char="◦"/>
              <a:tabLst/>
              <a:defRPr sz="1400" kern="1200">
                <a:solidFill>
                  <a:schemeClr val="tx1"/>
                </a:solidFill>
                <a:latin typeface="+mn-lt"/>
                <a:ea typeface="+mn-ea"/>
                <a:cs typeface="+mn-cs"/>
              </a:defRPr>
            </a:lvl4pPr>
            <a:lvl5pPr marL="914400" marR="0" indent="-13716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nSpc>
                <a:spcPct val="107000"/>
              </a:lnSpc>
              <a:spcBef>
                <a:spcPts val="0"/>
              </a:spcBef>
              <a:spcAft>
                <a:spcPts val="800"/>
              </a:spcAft>
              <a:buNone/>
            </a:pPr>
            <a:r>
              <a:rPr lang="en-US" sz="1200" kern="100">
                <a:effectLst/>
                <a:latin typeface="Aptos" panose="020B0004020202020204" pitchFamily="34" charset="0"/>
                <a:ea typeface="Aptos" panose="020B0004020202020204" pitchFamily="34" charset="0"/>
                <a:cs typeface="Times New Roman" panose="02020603050405020304" pitchFamily="18" charset="0"/>
              </a:rPr>
              <a:t>Help protect yourself against health care costs with an annuity that offers a long term care rider.</a:t>
            </a:r>
          </a:p>
        </p:txBody>
      </p:sp>
      <p:sp>
        <p:nvSpPr>
          <p:cNvPr id="8" name="Text Placeholder 41">
            <a:extLst>
              <a:ext uri="{FF2B5EF4-FFF2-40B4-BE49-F238E27FC236}">
                <a16:creationId xmlns:a16="http://schemas.microsoft.com/office/drawing/2014/main" id="{DE593D53-BE2D-C375-1C51-3781AABA96BE}"/>
              </a:ext>
            </a:extLst>
          </p:cNvPr>
          <p:cNvSpPr txBox="1">
            <a:spLocks/>
          </p:cNvSpPr>
          <p:nvPr/>
        </p:nvSpPr>
        <p:spPr>
          <a:xfrm>
            <a:off x="6244319" y="3627966"/>
            <a:ext cx="2518170" cy="2443043"/>
          </a:xfrm>
          <a:prstGeom prst="rect">
            <a:avLst/>
          </a:prstGeom>
        </p:spPr>
        <p:txBody>
          <a:bodyPr lIns="0" tIns="0" rIns="0" bIns="0"/>
          <a:lstStyle>
            <a:lvl1pPr marL="137160" marR="0" indent="-13716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sz="1400" b="0" kern="1200">
                <a:solidFill>
                  <a:schemeClr val="tx1"/>
                </a:solidFill>
                <a:latin typeface="+mn-lt"/>
                <a:ea typeface="+mn-ea"/>
                <a:cs typeface="+mn-cs"/>
              </a:defRPr>
            </a:lvl1pPr>
            <a:lvl2pPr marL="457200" marR="0" indent="-265176" algn="l" defTabSz="914400" rtl="0" eaLnBrk="1" fontAlgn="auto" latinLnBrk="0" hangingPunct="1">
              <a:lnSpc>
                <a:spcPct val="100000"/>
              </a:lnSpc>
              <a:spcBef>
                <a:spcPts val="200"/>
              </a:spcBef>
              <a:spcAft>
                <a:spcPts val="0"/>
              </a:spcAft>
              <a:buClrTx/>
              <a:buSzTx/>
              <a:buFont typeface="System Font Regular"/>
              <a:buChar char="－"/>
              <a:tabLst/>
              <a:defRPr sz="1400" kern="1200">
                <a:solidFill>
                  <a:schemeClr val="tx1"/>
                </a:solidFill>
                <a:latin typeface="+mn-lt"/>
                <a:ea typeface="+mn-ea"/>
                <a:cs typeface="+mn-cs"/>
              </a:defRPr>
            </a:lvl2pPr>
            <a:lvl3pPr marL="594360" marR="0" indent="-13716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3pPr>
            <a:lvl4pPr marL="749808" marR="0" indent="-137160" algn="l" defTabSz="914400" rtl="0" eaLnBrk="1" fontAlgn="auto" latinLnBrk="0" hangingPunct="1">
              <a:lnSpc>
                <a:spcPct val="100000"/>
              </a:lnSpc>
              <a:spcBef>
                <a:spcPts val="200"/>
              </a:spcBef>
              <a:spcAft>
                <a:spcPts val="0"/>
              </a:spcAft>
              <a:buClr>
                <a:srgbClr val="58595B"/>
              </a:buClr>
              <a:buSzTx/>
              <a:buFont typeface="System Font Regular"/>
              <a:buChar char="◦"/>
              <a:tabLst/>
              <a:defRPr sz="1400" kern="1200">
                <a:solidFill>
                  <a:schemeClr val="tx1"/>
                </a:solidFill>
                <a:latin typeface="+mn-lt"/>
                <a:ea typeface="+mn-ea"/>
                <a:cs typeface="+mn-cs"/>
              </a:defRPr>
            </a:lvl4pPr>
            <a:lvl5pPr marL="914400" marR="0" indent="-13716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a:latin typeface="Aptos" panose="020B0004020202020204" pitchFamily="34" charset="0"/>
                <a:ea typeface="Aptos" panose="020B0004020202020204" pitchFamily="34" charset="0"/>
                <a:cs typeface="Times New Roman" panose="02020603050405020304" pitchFamily="18" charset="0"/>
              </a:rPr>
              <a:t>Annuities can provide income during retirement, creating peace of mind and flexibility to do what you want in those years.</a:t>
            </a:r>
            <a:endParaRPr lang="en-US" sz="1050"/>
          </a:p>
        </p:txBody>
      </p:sp>
      <p:sp>
        <p:nvSpPr>
          <p:cNvPr id="9" name="Text Placeholder 41">
            <a:extLst>
              <a:ext uri="{FF2B5EF4-FFF2-40B4-BE49-F238E27FC236}">
                <a16:creationId xmlns:a16="http://schemas.microsoft.com/office/drawing/2014/main" id="{65F522AB-26FB-6625-BE6B-BA39511E85DE}"/>
              </a:ext>
            </a:extLst>
          </p:cNvPr>
          <p:cNvSpPr txBox="1">
            <a:spLocks/>
          </p:cNvSpPr>
          <p:nvPr/>
        </p:nvSpPr>
        <p:spPr>
          <a:xfrm>
            <a:off x="9053241" y="3627966"/>
            <a:ext cx="2518170" cy="2443043"/>
          </a:xfrm>
          <a:prstGeom prst="rect">
            <a:avLst/>
          </a:prstGeom>
        </p:spPr>
        <p:txBody>
          <a:bodyPr lIns="0" tIns="0" rIns="0" bIns="0"/>
          <a:lstStyle>
            <a:lvl1pPr marL="137160" marR="0" indent="-13716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sz="1400" b="0" kern="1200">
                <a:solidFill>
                  <a:schemeClr val="tx1"/>
                </a:solidFill>
                <a:latin typeface="+mn-lt"/>
                <a:ea typeface="+mn-ea"/>
                <a:cs typeface="+mn-cs"/>
              </a:defRPr>
            </a:lvl1pPr>
            <a:lvl2pPr marL="457200" marR="0" indent="-265176" algn="l" defTabSz="914400" rtl="0" eaLnBrk="1" fontAlgn="auto" latinLnBrk="0" hangingPunct="1">
              <a:lnSpc>
                <a:spcPct val="100000"/>
              </a:lnSpc>
              <a:spcBef>
                <a:spcPts val="200"/>
              </a:spcBef>
              <a:spcAft>
                <a:spcPts val="0"/>
              </a:spcAft>
              <a:buClrTx/>
              <a:buSzTx/>
              <a:buFont typeface="System Font Regular"/>
              <a:buChar char="－"/>
              <a:tabLst/>
              <a:defRPr sz="1400" kern="1200">
                <a:solidFill>
                  <a:schemeClr val="tx1"/>
                </a:solidFill>
                <a:latin typeface="+mn-lt"/>
                <a:ea typeface="+mn-ea"/>
                <a:cs typeface="+mn-cs"/>
              </a:defRPr>
            </a:lvl2pPr>
            <a:lvl3pPr marL="594360" marR="0" indent="-13716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3pPr>
            <a:lvl4pPr marL="749808" marR="0" indent="-137160" algn="l" defTabSz="914400" rtl="0" eaLnBrk="1" fontAlgn="auto" latinLnBrk="0" hangingPunct="1">
              <a:lnSpc>
                <a:spcPct val="100000"/>
              </a:lnSpc>
              <a:spcBef>
                <a:spcPts val="200"/>
              </a:spcBef>
              <a:spcAft>
                <a:spcPts val="0"/>
              </a:spcAft>
              <a:buClr>
                <a:srgbClr val="58595B"/>
              </a:buClr>
              <a:buSzTx/>
              <a:buFont typeface="System Font Regular"/>
              <a:buChar char="◦"/>
              <a:tabLst/>
              <a:defRPr sz="1400" kern="1200">
                <a:solidFill>
                  <a:schemeClr val="tx1"/>
                </a:solidFill>
                <a:latin typeface="+mn-lt"/>
                <a:ea typeface="+mn-ea"/>
                <a:cs typeface="+mn-cs"/>
              </a:defRPr>
            </a:lvl4pPr>
            <a:lvl5pPr marL="914400" marR="0" indent="-13716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a:latin typeface="Aptos" panose="020B0004020202020204" pitchFamily="34" charset="0"/>
                <a:ea typeface="Aptos" panose="020B0004020202020204" pitchFamily="34" charset="0"/>
                <a:cs typeface="Times New Roman" panose="02020603050405020304" pitchFamily="18" charset="0"/>
              </a:rPr>
              <a:t>G</a:t>
            </a:r>
            <a:r>
              <a:rPr lang="en-US" sz="1200">
                <a:effectLst/>
                <a:latin typeface="Aptos" panose="020B0004020202020204" pitchFamily="34" charset="0"/>
                <a:ea typeface="Aptos" panose="020B0004020202020204" pitchFamily="34" charset="0"/>
                <a:cs typeface="Times New Roman" panose="02020603050405020304" pitchFamily="18" charset="0"/>
              </a:rPr>
              <a:t>iven that women often earn less than men, but live longer, an annuity can help compensate for that financial disparity. </a:t>
            </a:r>
            <a:endParaRPr lang="en-US" sz="1050"/>
          </a:p>
        </p:txBody>
      </p:sp>
      <p:pic>
        <p:nvPicPr>
          <p:cNvPr id="16" name="Graphic 15">
            <a:extLst>
              <a:ext uri="{FF2B5EF4-FFF2-40B4-BE49-F238E27FC236}">
                <a16:creationId xmlns:a16="http://schemas.microsoft.com/office/drawing/2014/main" id="{C04F86A3-20D9-4352-91CF-C67E2C4F378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11889" y="2748345"/>
            <a:ext cx="569214" cy="569214"/>
          </a:xfrm>
          <a:prstGeom prst="rect">
            <a:avLst/>
          </a:prstGeom>
        </p:spPr>
      </p:pic>
      <p:pic>
        <p:nvPicPr>
          <p:cNvPr id="17" name="Graphic 16">
            <a:extLst>
              <a:ext uri="{FF2B5EF4-FFF2-40B4-BE49-F238E27FC236}">
                <a16:creationId xmlns:a16="http://schemas.microsoft.com/office/drawing/2014/main" id="{A3676D40-9291-0783-7AE4-5130E645A964}"/>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523299" y="2773942"/>
            <a:ext cx="518017" cy="518017"/>
          </a:xfrm>
          <a:prstGeom prst="rect">
            <a:avLst/>
          </a:prstGeom>
        </p:spPr>
      </p:pic>
      <p:pic>
        <p:nvPicPr>
          <p:cNvPr id="19" name="Graphic 18">
            <a:extLst>
              <a:ext uri="{FF2B5EF4-FFF2-40B4-BE49-F238E27FC236}">
                <a16:creationId xmlns:a16="http://schemas.microsoft.com/office/drawing/2014/main" id="{7237EE01-B9B3-2068-ACFC-E661FD77FE5C}"/>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149587" y="2724594"/>
            <a:ext cx="616714" cy="616714"/>
          </a:xfrm>
          <a:prstGeom prst="rect">
            <a:avLst/>
          </a:prstGeom>
        </p:spPr>
      </p:pic>
      <p:pic>
        <p:nvPicPr>
          <p:cNvPr id="4" name="Graphic 3">
            <a:extLst>
              <a:ext uri="{FF2B5EF4-FFF2-40B4-BE49-F238E27FC236}">
                <a16:creationId xmlns:a16="http://schemas.microsoft.com/office/drawing/2014/main" id="{79288C6B-4F4A-AEB4-D2AB-ABC04C9961EA}"/>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340311" y="2740039"/>
            <a:ext cx="592636" cy="592636"/>
          </a:xfrm>
          <a:prstGeom prst="rect">
            <a:avLst/>
          </a:prstGeom>
        </p:spPr>
      </p:pic>
    </p:spTree>
    <p:extLst>
      <p:ext uri="{BB962C8B-B14F-4D97-AF65-F5344CB8AC3E}">
        <p14:creationId xmlns:p14="http://schemas.microsoft.com/office/powerpoint/2010/main" val="27858379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37B8578-2758-C469-1095-213434BF8CE4}"/>
              </a:ext>
            </a:extLst>
          </p:cNvPr>
          <p:cNvSpPr>
            <a:spLocks noGrp="1"/>
          </p:cNvSpPr>
          <p:nvPr>
            <p:ph type="title"/>
          </p:nvPr>
        </p:nvSpPr>
        <p:spPr>
          <a:xfrm>
            <a:off x="624666" y="1155702"/>
            <a:ext cx="10737433" cy="669924"/>
          </a:xfrm>
        </p:spPr>
        <p:txBody>
          <a:bodyPr/>
          <a:lstStyle/>
          <a:p>
            <a:pPr marL="0" indent="0">
              <a:lnSpc>
                <a:spcPct val="100000"/>
              </a:lnSpc>
              <a:spcBef>
                <a:spcPts val="0"/>
              </a:spcBef>
              <a:buNone/>
            </a:pPr>
            <a:r>
              <a:rPr lang="en-US" sz="3200"/>
              <a:t>Annuities can benefit women in </a:t>
            </a:r>
            <a:br>
              <a:rPr lang="en-US" sz="3200"/>
            </a:br>
            <a:r>
              <a:rPr lang="en-US" sz="3200"/>
              <a:t>different roles and stages of life</a:t>
            </a:r>
            <a:endParaRPr lang="en-US" sz="4400">
              <a:solidFill>
                <a:schemeClr val="accent2"/>
              </a:solidFill>
              <a:latin typeface="+mj-lt"/>
            </a:endParaRPr>
          </a:p>
        </p:txBody>
      </p:sp>
      <p:sp>
        <p:nvSpPr>
          <p:cNvPr id="9" name="TextBox 8">
            <a:extLst>
              <a:ext uri="{FF2B5EF4-FFF2-40B4-BE49-F238E27FC236}">
                <a16:creationId xmlns:a16="http://schemas.microsoft.com/office/drawing/2014/main" id="{4DFC7CED-2A08-D0FD-8EF1-585BADD1F396}"/>
              </a:ext>
            </a:extLst>
          </p:cNvPr>
          <p:cNvSpPr txBox="1"/>
          <p:nvPr/>
        </p:nvSpPr>
        <p:spPr>
          <a:xfrm>
            <a:off x="630570" y="3996106"/>
            <a:ext cx="5443925" cy="369332"/>
          </a:xfrm>
          <a:prstGeom prst="rect">
            <a:avLst/>
          </a:prstGeom>
          <a:noFill/>
          <a:ln>
            <a:noFill/>
          </a:ln>
        </p:spPr>
        <p:txBody>
          <a:bodyPr wrap="square" lIns="0" tIns="0" rIns="0" bIns="0">
            <a:spAutoFit/>
          </a:bodyPr>
          <a:lstStyle/>
          <a:p>
            <a:r>
              <a:rPr lang="en-US" sz="2400" b="1">
                <a:solidFill>
                  <a:schemeClr val="accent2"/>
                </a:solidFill>
              </a:rPr>
              <a:t>Working women</a:t>
            </a:r>
          </a:p>
        </p:txBody>
      </p:sp>
      <p:sp>
        <p:nvSpPr>
          <p:cNvPr id="10" name="Text Placeholder 41">
            <a:extLst>
              <a:ext uri="{FF2B5EF4-FFF2-40B4-BE49-F238E27FC236}">
                <a16:creationId xmlns:a16="http://schemas.microsoft.com/office/drawing/2014/main" id="{9EBC2A27-C59C-CB9B-1D84-26A7524ADD8E}"/>
              </a:ext>
            </a:extLst>
          </p:cNvPr>
          <p:cNvSpPr txBox="1">
            <a:spLocks/>
          </p:cNvSpPr>
          <p:nvPr/>
        </p:nvSpPr>
        <p:spPr>
          <a:xfrm>
            <a:off x="630569" y="4361931"/>
            <a:ext cx="6253803" cy="510472"/>
          </a:xfrm>
          <a:prstGeom prst="rect">
            <a:avLst/>
          </a:prstGeom>
        </p:spPr>
        <p:txBody>
          <a:bodyPr lIns="0" tIns="0" rIns="0" bIns="0"/>
          <a:lstStyle>
            <a:lvl1pPr marL="137160" marR="0" indent="-13716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sz="1400" b="0" kern="1200">
                <a:solidFill>
                  <a:schemeClr val="tx1"/>
                </a:solidFill>
                <a:latin typeface="+mn-lt"/>
                <a:ea typeface="+mn-ea"/>
                <a:cs typeface="+mn-cs"/>
              </a:defRPr>
            </a:lvl1pPr>
            <a:lvl2pPr marL="457200" marR="0" indent="-265176" algn="l" defTabSz="914400" rtl="0" eaLnBrk="1" fontAlgn="auto" latinLnBrk="0" hangingPunct="1">
              <a:lnSpc>
                <a:spcPct val="100000"/>
              </a:lnSpc>
              <a:spcBef>
                <a:spcPts val="200"/>
              </a:spcBef>
              <a:spcAft>
                <a:spcPts val="0"/>
              </a:spcAft>
              <a:buClrTx/>
              <a:buSzTx/>
              <a:buFont typeface="System Font Regular"/>
              <a:buChar char="－"/>
              <a:tabLst/>
              <a:defRPr sz="1400" kern="1200">
                <a:solidFill>
                  <a:schemeClr val="tx1"/>
                </a:solidFill>
                <a:latin typeface="+mn-lt"/>
                <a:ea typeface="+mn-ea"/>
                <a:cs typeface="+mn-cs"/>
              </a:defRPr>
            </a:lvl2pPr>
            <a:lvl3pPr marL="594360" marR="0" indent="-13716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3pPr>
            <a:lvl4pPr marL="749808" marR="0" indent="-137160" algn="l" defTabSz="914400" rtl="0" eaLnBrk="1" fontAlgn="auto" latinLnBrk="0" hangingPunct="1">
              <a:lnSpc>
                <a:spcPct val="100000"/>
              </a:lnSpc>
              <a:spcBef>
                <a:spcPts val="200"/>
              </a:spcBef>
              <a:spcAft>
                <a:spcPts val="0"/>
              </a:spcAft>
              <a:buClr>
                <a:srgbClr val="58595B"/>
              </a:buClr>
              <a:buSzTx/>
              <a:buFont typeface="System Font Regular"/>
              <a:buChar char="◦"/>
              <a:tabLst/>
              <a:defRPr sz="1400" kern="1200">
                <a:solidFill>
                  <a:schemeClr val="tx1"/>
                </a:solidFill>
                <a:latin typeface="+mn-lt"/>
                <a:ea typeface="+mn-ea"/>
                <a:cs typeface="+mn-cs"/>
              </a:defRPr>
            </a:lvl4pPr>
            <a:lvl5pPr marL="914400" marR="0" indent="-13716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a:t>Your income might help cover the costs of ordinary living expenses, childcare, education and savings for your retirement. Annuities can help ensure you have income for your lifetime as well as other benefits such as leaving a legacy.</a:t>
            </a:r>
            <a:endParaRPr lang="en-US" sz="1600"/>
          </a:p>
        </p:txBody>
      </p:sp>
      <p:sp>
        <p:nvSpPr>
          <p:cNvPr id="12" name="TextBox 11">
            <a:extLst>
              <a:ext uri="{FF2B5EF4-FFF2-40B4-BE49-F238E27FC236}">
                <a16:creationId xmlns:a16="http://schemas.microsoft.com/office/drawing/2014/main" id="{CDD06253-0D72-1537-53F1-A1D6ED029F79}"/>
              </a:ext>
            </a:extLst>
          </p:cNvPr>
          <p:cNvSpPr txBox="1"/>
          <p:nvPr/>
        </p:nvSpPr>
        <p:spPr>
          <a:xfrm>
            <a:off x="630570" y="5265952"/>
            <a:ext cx="5443925" cy="369332"/>
          </a:xfrm>
          <a:prstGeom prst="rect">
            <a:avLst/>
          </a:prstGeom>
          <a:noFill/>
          <a:ln>
            <a:noFill/>
          </a:ln>
        </p:spPr>
        <p:txBody>
          <a:bodyPr wrap="square" lIns="0" tIns="0" rIns="0" bIns="0">
            <a:spAutoFit/>
          </a:bodyPr>
          <a:lstStyle/>
          <a:p>
            <a:r>
              <a:rPr lang="en-US" sz="2400" b="1">
                <a:solidFill>
                  <a:schemeClr val="accent1"/>
                </a:solidFill>
              </a:rPr>
              <a:t>Single women</a:t>
            </a:r>
          </a:p>
        </p:txBody>
      </p:sp>
      <p:sp>
        <p:nvSpPr>
          <p:cNvPr id="13" name="Text Placeholder 41">
            <a:extLst>
              <a:ext uri="{FF2B5EF4-FFF2-40B4-BE49-F238E27FC236}">
                <a16:creationId xmlns:a16="http://schemas.microsoft.com/office/drawing/2014/main" id="{6AEE523A-B06F-F8AA-A70C-1B92CDC4ABD9}"/>
              </a:ext>
            </a:extLst>
          </p:cNvPr>
          <p:cNvSpPr txBox="1">
            <a:spLocks/>
          </p:cNvSpPr>
          <p:nvPr/>
        </p:nvSpPr>
        <p:spPr>
          <a:xfrm>
            <a:off x="630569" y="5631777"/>
            <a:ext cx="6253795" cy="510472"/>
          </a:xfrm>
          <a:prstGeom prst="rect">
            <a:avLst/>
          </a:prstGeom>
        </p:spPr>
        <p:txBody>
          <a:bodyPr lIns="0" tIns="0" rIns="0" bIns="0"/>
          <a:lstStyle>
            <a:lvl1pPr marL="137160" marR="0" indent="-13716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sz="1400" b="0" kern="1200">
                <a:solidFill>
                  <a:schemeClr val="tx1"/>
                </a:solidFill>
                <a:latin typeface="+mn-lt"/>
                <a:ea typeface="+mn-ea"/>
                <a:cs typeface="+mn-cs"/>
              </a:defRPr>
            </a:lvl1pPr>
            <a:lvl2pPr marL="457200" marR="0" indent="-265176" algn="l" defTabSz="914400" rtl="0" eaLnBrk="1" fontAlgn="auto" latinLnBrk="0" hangingPunct="1">
              <a:lnSpc>
                <a:spcPct val="100000"/>
              </a:lnSpc>
              <a:spcBef>
                <a:spcPts val="200"/>
              </a:spcBef>
              <a:spcAft>
                <a:spcPts val="0"/>
              </a:spcAft>
              <a:buClrTx/>
              <a:buSzTx/>
              <a:buFont typeface="System Font Regular"/>
              <a:buChar char="－"/>
              <a:tabLst/>
              <a:defRPr sz="1400" kern="1200">
                <a:solidFill>
                  <a:schemeClr val="tx1"/>
                </a:solidFill>
                <a:latin typeface="+mn-lt"/>
                <a:ea typeface="+mn-ea"/>
                <a:cs typeface="+mn-cs"/>
              </a:defRPr>
            </a:lvl2pPr>
            <a:lvl3pPr marL="594360" marR="0" indent="-13716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3pPr>
            <a:lvl4pPr marL="749808" marR="0" indent="-137160" algn="l" defTabSz="914400" rtl="0" eaLnBrk="1" fontAlgn="auto" latinLnBrk="0" hangingPunct="1">
              <a:lnSpc>
                <a:spcPct val="100000"/>
              </a:lnSpc>
              <a:spcBef>
                <a:spcPts val="200"/>
              </a:spcBef>
              <a:spcAft>
                <a:spcPts val="0"/>
              </a:spcAft>
              <a:buClr>
                <a:srgbClr val="58595B"/>
              </a:buClr>
              <a:buSzTx/>
              <a:buFont typeface="System Font Regular"/>
              <a:buChar char="◦"/>
              <a:tabLst/>
              <a:defRPr sz="1400" kern="1200">
                <a:solidFill>
                  <a:schemeClr val="tx1"/>
                </a:solidFill>
                <a:latin typeface="+mn-lt"/>
                <a:ea typeface="+mn-ea"/>
                <a:cs typeface="+mn-cs"/>
              </a:defRPr>
            </a:lvl4pPr>
            <a:lvl5pPr marL="914400" marR="0" indent="-13716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a:t>Annuities can supplement retirement income and ensure that you have enough money throughout your lifetime.  </a:t>
            </a:r>
          </a:p>
        </p:txBody>
      </p:sp>
      <p:sp>
        <p:nvSpPr>
          <p:cNvPr id="22" name="TextBox 21">
            <a:extLst>
              <a:ext uri="{FF2B5EF4-FFF2-40B4-BE49-F238E27FC236}">
                <a16:creationId xmlns:a16="http://schemas.microsoft.com/office/drawing/2014/main" id="{6F18D436-D91A-4F23-B7CA-3BF120D7FFD9}"/>
              </a:ext>
            </a:extLst>
          </p:cNvPr>
          <p:cNvSpPr txBox="1"/>
          <p:nvPr/>
        </p:nvSpPr>
        <p:spPr>
          <a:xfrm>
            <a:off x="7795818" y="3746535"/>
            <a:ext cx="3414374" cy="2215991"/>
          </a:xfrm>
          <a:prstGeom prst="rect">
            <a:avLst/>
          </a:prstGeom>
          <a:noFill/>
          <a:ln>
            <a:noFill/>
          </a:ln>
        </p:spPr>
        <p:txBody>
          <a:bodyPr wrap="square">
            <a:spAutoFit/>
          </a:bodyPr>
          <a:lstStyle/>
          <a:p>
            <a:r>
              <a:rPr lang="en-US"/>
              <a:t>Women make up </a:t>
            </a:r>
          </a:p>
          <a:p>
            <a:r>
              <a:rPr lang="en-US" sz="6600" b="1">
                <a:solidFill>
                  <a:srgbClr val="098D3E"/>
                </a:solidFill>
                <a:latin typeface="Hurme Geometric Sans 4 Bold" panose="020B0A00020000000000" pitchFamily="34" charset="0"/>
              </a:rPr>
              <a:t>48%</a:t>
            </a:r>
          </a:p>
          <a:p>
            <a:r>
              <a:rPr lang="en-US"/>
              <a:t>of the workforce and many families depend on the income of two working parents.</a:t>
            </a:r>
            <a:r>
              <a:rPr lang="en-US" baseline="30000"/>
              <a:t>1</a:t>
            </a:r>
          </a:p>
        </p:txBody>
      </p:sp>
      <p:cxnSp>
        <p:nvCxnSpPr>
          <p:cNvPr id="23" name="Straight Connector 22">
            <a:extLst>
              <a:ext uri="{FF2B5EF4-FFF2-40B4-BE49-F238E27FC236}">
                <a16:creationId xmlns:a16="http://schemas.microsoft.com/office/drawing/2014/main" id="{C268FB0A-8230-2D16-F928-1D5AF647F3C3}"/>
              </a:ext>
            </a:extLst>
          </p:cNvPr>
          <p:cNvCxnSpPr>
            <a:cxnSpLocks/>
          </p:cNvCxnSpPr>
          <p:nvPr/>
        </p:nvCxnSpPr>
        <p:spPr>
          <a:xfrm>
            <a:off x="7540923" y="2798159"/>
            <a:ext cx="0" cy="3303845"/>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4" name="Graphic 23">
            <a:extLst>
              <a:ext uri="{FF2B5EF4-FFF2-40B4-BE49-F238E27FC236}">
                <a16:creationId xmlns:a16="http://schemas.microsoft.com/office/drawing/2014/main" id="{A78779F0-677D-23B4-A81E-DE70D8F5F3D6}"/>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795818" y="2797249"/>
            <a:ext cx="989884" cy="989884"/>
          </a:xfrm>
          <a:prstGeom prst="rect">
            <a:avLst/>
          </a:prstGeom>
        </p:spPr>
      </p:pic>
      <p:sp>
        <p:nvSpPr>
          <p:cNvPr id="26" name="Text Placeholder 10">
            <a:extLst>
              <a:ext uri="{FF2B5EF4-FFF2-40B4-BE49-F238E27FC236}">
                <a16:creationId xmlns:a16="http://schemas.microsoft.com/office/drawing/2014/main" id="{AABA0E4B-2962-1ECC-F5FA-A025292C1EA3}"/>
              </a:ext>
            </a:extLst>
          </p:cNvPr>
          <p:cNvSpPr txBox="1">
            <a:spLocks/>
          </p:cNvSpPr>
          <p:nvPr/>
        </p:nvSpPr>
        <p:spPr>
          <a:xfrm>
            <a:off x="623889" y="6251679"/>
            <a:ext cx="10919634" cy="483081"/>
          </a:xfrm>
          <a:prstGeom prst="rect">
            <a:avLst/>
          </a:prstGeom>
        </p:spPr>
        <p:txBody>
          <a:bodyPr lIns="0" tIns="0" rIns="0" bIns="0" anchor="b" anchorCtr="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800" b="0" kern="1200">
                <a:solidFill>
                  <a:schemeClr val="tx1"/>
                </a:solidFill>
                <a:latin typeface="+mn-lt"/>
                <a:ea typeface="+mn-ea"/>
                <a:cs typeface="+mn-cs"/>
              </a:defRPr>
            </a:lvl1pPr>
            <a:lvl2pPr marL="0" marR="0" indent="0" algn="l" defTabSz="914400" rtl="0" eaLnBrk="1" fontAlgn="auto" latinLnBrk="0" hangingPunct="1">
              <a:lnSpc>
                <a:spcPct val="90000"/>
              </a:lnSpc>
              <a:spcBef>
                <a:spcPts val="300"/>
              </a:spcBef>
              <a:spcAft>
                <a:spcPts val="0"/>
              </a:spcAft>
              <a:buClrTx/>
              <a:buSzTx/>
              <a:buFont typeface="Arial" panose="020B0604020202020204" pitchFamily="34" charset="0"/>
              <a:buNone/>
              <a:tabLst/>
              <a:defRPr sz="1400" kern="1200">
                <a:solidFill>
                  <a:schemeClr val="tx1"/>
                </a:solidFill>
                <a:latin typeface="+mn-lt"/>
                <a:ea typeface="+mn-ea"/>
                <a:cs typeface="+mn-cs"/>
              </a:defRPr>
            </a:lvl2pPr>
            <a:lvl3pPr marL="0" marR="0" indent="-137160"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3pPr>
            <a:lvl4pPr marL="402336" marR="0" indent="-173736" algn="l" defTabSz="914400" rtl="0" eaLnBrk="1" fontAlgn="auto" latinLnBrk="0" hangingPunct="1">
              <a:lnSpc>
                <a:spcPct val="90000"/>
              </a:lnSpc>
              <a:spcBef>
                <a:spcPts val="300"/>
              </a:spcBef>
              <a:spcAft>
                <a:spcPts val="0"/>
              </a:spcAft>
              <a:buClr>
                <a:srgbClr val="58595B"/>
              </a:buClr>
              <a:buSzTx/>
              <a:buFont typeface="System Font Regular"/>
              <a:buChar char="—"/>
              <a:tabLst/>
              <a:defRPr sz="1400" kern="1200">
                <a:solidFill>
                  <a:schemeClr val="tx1"/>
                </a:solidFill>
                <a:latin typeface="+mn-lt"/>
                <a:ea typeface="+mn-ea"/>
                <a:cs typeface="+mn-cs"/>
              </a:defRPr>
            </a:lvl4pPr>
            <a:lvl5pPr marL="594360" marR="0" indent="0" algn="l" defTabSz="914400" rtl="0" eaLnBrk="1" fontAlgn="auto" latinLnBrk="0" hangingPunct="1">
              <a:lnSpc>
                <a:spcPct val="90000"/>
              </a:lnSpc>
              <a:spcBef>
                <a:spcPts val="300"/>
              </a:spcBef>
              <a:spcAft>
                <a:spcPts val="0"/>
              </a:spcAft>
              <a:buClrTx/>
              <a:buSzTx/>
              <a:buFont typeface="Arial" panose="020B0604020202020204" pitchFamily="34" charset="0"/>
              <a:buNone/>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1. Wood, Stephen, and </a:t>
            </a:r>
            <a:r>
              <a:rPr lang="en-US" err="1"/>
              <a:t>Leyes</a:t>
            </a:r>
            <a:r>
              <a:rPr lang="en-US"/>
              <a:t>, Maggie. 2024 Insurance Barometer study report 1: The generational shift has arrived. LIMRA. https://www.limra.com/en/research/research-abstractspublic/2024/2024-insurance-barometer-study/. July 11, 2024.</a:t>
            </a:r>
          </a:p>
        </p:txBody>
      </p:sp>
      <p:sp>
        <p:nvSpPr>
          <p:cNvPr id="3" name="TextBox 2">
            <a:extLst>
              <a:ext uri="{FF2B5EF4-FFF2-40B4-BE49-F238E27FC236}">
                <a16:creationId xmlns:a16="http://schemas.microsoft.com/office/drawing/2014/main" id="{0994E991-77E0-C053-EC7F-1AD7A1E9A19A}"/>
              </a:ext>
            </a:extLst>
          </p:cNvPr>
          <p:cNvSpPr txBox="1"/>
          <p:nvPr/>
        </p:nvSpPr>
        <p:spPr>
          <a:xfrm>
            <a:off x="528473" y="2425890"/>
            <a:ext cx="6094674" cy="1200329"/>
          </a:xfrm>
          <a:prstGeom prst="rect">
            <a:avLst/>
          </a:prstGeom>
          <a:noFill/>
          <a:ln>
            <a:noFill/>
          </a:ln>
        </p:spPr>
        <p:txBody>
          <a:bodyPr wrap="square">
            <a:spAutoFit/>
          </a:bodyPr>
          <a:lstStyle/>
          <a:p>
            <a:r>
              <a:rPr lang="en-US"/>
              <a:t>Women embody a wide range of personas – each shaped by their individual experiences and roles throughout life. While adapting to life’s everchanging demands, their personas often change or intertwine with one another. </a:t>
            </a:r>
          </a:p>
        </p:txBody>
      </p:sp>
    </p:spTree>
    <p:extLst>
      <p:ext uri="{BB962C8B-B14F-4D97-AF65-F5344CB8AC3E}">
        <p14:creationId xmlns:p14="http://schemas.microsoft.com/office/powerpoint/2010/main" val="27941606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37B8578-2758-C469-1095-213434BF8CE4}"/>
              </a:ext>
            </a:extLst>
          </p:cNvPr>
          <p:cNvSpPr>
            <a:spLocks noGrp="1"/>
          </p:cNvSpPr>
          <p:nvPr>
            <p:ph type="title"/>
          </p:nvPr>
        </p:nvSpPr>
        <p:spPr>
          <a:xfrm>
            <a:off x="624666" y="1155702"/>
            <a:ext cx="10737433" cy="669924"/>
          </a:xfrm>
        </p:spPr>
        <p:txBody>
          <a:bodyPr/>
          <a:lstStyle/>
          <a:p>
            <a:pPr marL="0" indent="0">
              <a:lnSpc>
                <a:spcPct val="100000"/>
              </a:lnSpc>
              <a:spcBef>
                <a:spcPts val="0"/>
              </a:spcBef>
              <a:buNone/>
            </a:pPr>
            <a:r>
              <a:rPr lang="en-US" sz="3200"/>
              <a:t>Annuities can benefit women in </a:t>
            </a:r>
            <a:br>
              <a:rPr lang="en-US" sz="3200"/>
            </a:br>
            <a:r>
              <a:rPr lang="en-US" sz="3200"/>
              <a:t>different roles and stages of life</a:t>
            </a:r>
            <a:endParaRPr lang="en-US" sz="4400">
              <a:solidFill>
                <a:schemeClr val="accent2"/>
              </a:solidFill>
              <a:latin typeface="+mj-lt"/>
            </a:endParaRPr>
          </a:p>
        </p:txBody>
      </p:sp>
      <p:cxnSp>
        <p:nvCxnSpPr>
          <p:cNvPr id="23" name="Straight Connector 22">
            <a:extLst>
              <a:ext uri="{FF2B5EF4-FFF2-40B4-BE49-F238E27FC236}">
                <a16:creationId xmlns:a16="http://schemas.microsoft.com/office/drawing/2014/main" id="{C268FB0A-8230-2D16-F928-1D5AF647F3C3}"/>
              </a:ext>
            </a:extLst>
          </p:cNvPr>
          <p:cNvCxnSpPr>
            <a:cxnSpLocks/>
          </p:cNvCxnSpPr>
          <p:nvPr/>
        </p:nvCxnSpPr>
        <p:spPr>
          <a:xfrm>
            <a:off x="7540923" y="2798159"/>
            <a:ext cx="0" cy="3303845"/>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58552AC-5F6F-9FC0-AACF-76673BCFAFB3}"/>
              </a:ext>
            </a:extLst>
          </p:cNvPr>
          <p:cNvSpPr txBox="1"/>
          <p:nvPr/>
        </p:nvSpPr>
        <p:spPr>
          <a:xfrm>
            <a:off x="623890" y="3974090"/>
            <a:ext cx="5443925" cy="369332"/>
          </a:xfrm>
          <a:prstGeom prst="rect">
            <a:avLst/>
          </a:prstGeom>
          <a:noFill/>
          <a:ln>
            <a:noFill/>
          </a:ln>
        </p:spPr>
        <p:txBody>
          <a:bodyPr wrap="square" lIns="0" tIns="0" rIns="0" bIns="0">
            <a:spAutoFit/>
          </a:bodyPr>
          <a:lstStyle/>
          <a:p>
            <a:r>
              <a:rPr lang="en-US" sz="2400" b="1">
                <a:solidFill>
                  <a:schemeClr val="accent2"/>
                </a:solidFill>
              </a:rPr>
              <a:t>Stay-at-home mothers</a:t>
            </a:r>
          </a:p>
        </p:txBody>
      </p:sp>
      <p:sp>
        <p:nvSpPr>
          <p:cNvPr id="3" name="Text Placeholder 41">
            <a:extLst>
              <a:ext uri="{FF2B5EF4-FFF2-40B4-BE49-F238E27FC236}">
                <a16:creationId xmlns:a16="http://schemas.microsoft.com/office/drawing/2014/main" id="{92A8C859-44F8-469B-9B8D-48C7010B641C}"/>
              </a:ext>
            </a:extLst>
          </p:cNvPr>
          <p:cNvSpPr txBox="1">
            <a:spLocks/>
          </p:cNvSpPr>
          <p:nvPr/>
        </p:nvSpPr>
        <p:spPr>
          <a:xfrm>
            <a:off x="623889" y="4339915"/>
            <a:ext cx="6848795" cy="510472"/>
          </a:xfrm>
          <a:prstGeom prst="rect">
            <a:avLst/>
          </a:prstGeom>
        </p:spPr>
        <p:txBody>
          <a:bodyPr lIns="0" tIns="0" rIns="0" bIns="0"/>
          <a:lstStyle>
            <a:lvl1pPr marL="137160" marR="0" indent="-13716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sz="1400" b="0" kern="1200">
                <a:solidFill>
                  <a:schemeClr val="tx1"/>
                </a:solidFill>
                <a:latin typeface="+mn-lt"/>
                <a:ea typeface="+mn-ea"/>
                <a:cs typeface="+mn-cs"/>
              </a:defRPr>
            </a:lvl1pPr>
            <a:lvl2pPr marL="457200" marR="0" indent="-265176" algn="l" defTabSz="914400" rtl="0" eaLnBrk="1" fontAlgn="auto" latinLnBrk="0" hangingPunct="1">
              <a:lnSpc>
                <a:spcPct val="100000"/>
              </a:lnSpc>
              <a:spcBef>
                <a:spcPts val="200"/>
              </a:spcBef>
              <a:spcAft>
                <a:spcPts val="0"/>
              </a:spcAft>
              <a:buClrTx/>
              <a:buSzTx/>
              <a:buFont typeface="System Font Regular"/>
              <a:buChar char="－"/>
              <a:tabLst/>
              <a:defRPr sz="1400" kern="1200">
                <a:solidFill>
                  <a:schemeClr val="tx1"/>
                </a:solidFill>
                <a:latin typeface="+mn-lt"/>
                <a:ea typeface="+mn-ea"/>
                <a:cs typeface="+mn-cs"/>
              </a:defRPr>
            </a:lvl2pPr>
            <a:lvl3pPr marL="594360" marR="0" indent="-13716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3pPr>
            <a:lvl4pPr marL="749808" marR="0" indent="-137160" algn="l" defTabSz="914400" rtl="0" eaLnBrk="1" fontAlgn="auto" latinLnBrk="0" hangingPunct="1">
              <a:lnSpc>
                <a:spcPct val="100000"/>
              </a:lnSpc>
              <a:spcBef>
                <a:spcPts val="200"/>
              </a:spcBef>
              <a:spcAft>
                <a:spcPts val="0"/>
              </a:spcAft>
              <a:buClr>
                <a:srgbClr val="58595B"/>
              </a:buClr>
              <a:buSzTx/>
              <a:buFont typeface="System Font Regular"/>
              <a:buChar char="◦"/>
              <a:tabLst/>
              <a:defRPr sz="1400" kern="1200">
                <a:solidFill>
                  <a:schemeClr val="tx1"/>
                </a:solidFill>
                <a:latin typeface="+mn-lt"/>
                <a:ea typeface="+mn-ea"/>
                <a:cs typeface="+mn-cs"/>
              </a:defRPr>
            </a:lvl4pPr>
            <a:lvl5pPr marL="914400" marR="0" indent="-13716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a:t>Maintaining a household is a full-time job. The cost of the services you provide could be quite significant if someone were hired to do them. Annuities can help provide financial security if you don’t have access to a traditional retirement savings plan or consistent income. </a:t>
            </a:r>
          </a:p>
        </p:txBody>
      </p:sp>
      <p:sp>
        <p:nvSpPr>
          <p:cNvPr id="4" name="TextBox 3">
            <a:extLst>
              <a:ext uri="{FF2B5EF4-FFF2-40B4-BE49-F238E27FC236}">
                <a16:creationId xmlns:a16="http://schemas.microsoft.com/office/drawing/2014/main" id="{6DF22CD5-583A-46C8-8EA9-FFE98F92A56E}"/>
              </a:ext>
            </a:extLst>
          </p:cNvPr>
          <p:cNvSpPr txBox="1"/>
          <p:nvPr/>
        </p:nvSpPr>
        <p:spPr>
          <a:xfrm>
            <a:off x="624666" y="5148496"/>
            <a:ext cx="5443925" cy="369332"/>
          </a:xfrm>
          <a:prstGeom prst="rect">
            <a:avLst/>
          </a:prstGeom>
          <a:noFill/>
          <a:ln>
            <a:noFill/>
          </a:ln>
        </p:spPr>
        <p:txBody>
          <a:bodyPr wrap="square" lIns="0" tIns="0" rIns="0" bIns="0">
            <a:spAutoFit/>
          </a:bodyPr>
          <a:lstStyle/>
          <a:p>
            <a:r>
              <a:rPr lang="en-US" sz="2400" b="1">
                <a:solidFill>
                  <a:schemeClr val="accent1"/>
                </a:solidFill>
              </a:rPr>
              <a:t>Business owners</a:t>
            </a:r>
          </a:p>
        </p:txBody>
      </p:sp>
      <p:sp>
        <p:nvSpPr>
          <p:cNvPr id="5" name="Text Placeholder 41">
            <a:extLst>
              <a:ext uri="{FF2B5EF4-FFF2-40B4-BE49-F238E27FC236}">
                <a16:creationId xmlns:a16="http://schemas.microsoft.com/office/drawing/2014/main" id="{3CF42266-28F1-9809-700F-2D3196FAF9D2}"/>
              </a:ext>
            </a:extLst>
          </p:cNvPr>
          <p:cNvSpPr txBox="1">
            <a:spLocks/>
          </p:cNvSpPr>
          <p:nvPr/>
        </p:nvSpPr>
        <p:spPr>
          <a:xfrm>
            <a:off x="624665" y="5514321"/>
            <a:ext cx="6721749" cy="510472"/>
          </a:xfrm>
          <a:prstGeom prst="rect">
            <a:avLst/>
          </a:prstGeom>
        </p:spPr>
        <p:txBody>
          <a:bodyPr lIns="0" tIns="0" rIns="0" bIns="0"/>
          <a:lstStyle>
            <a:lvl1pPr marL="137160" marR="0" indent="-13716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sz="1400" b="0" kern="1200">
                <a:solidFill>
                  <a:schemeClr val="tx1"/>
                </a:solidFill>
                <a:latin typeface="+mn-lt"/>
                <a:ea typeface="+mn-ea"/>
                <a:cs typeface="+mn-cs"/>
              </a:defRPr>
            </a:lvl1pPr>
            <a:lvl2pPr marL="457200" marR="0" indent="-265176" algn="l" defTabSz="914400" rtl="0" eaLnBrk="1" fontAlgn="auto" latinLnBrk="0" hangingPunct="1">
              <a:lnSpc>
                <a:spcPct val="100000"/>
              </a:lnSpc>
              <a:spcBef>
                <a:spcPts val="200"/>
              </a:spcBef>
              <a:spcAft>
                <a:spcPts val="0"/>
              </a:spcAft>
              <a:buClrTx/>
              <a:buSzTx/>
              <a:buFont typeface="System Font Regular"/>
              <a:buChar char="－"/>
              <a:tabLst/>
              <a:defRPr sz="1400" kern="1200">
                <a:solidFill>
                  <a:schemeClr val="tx1"/>
                </a:solidFill>
                <a:latin typeface="+mn-lt"/>
                <a:ea typeface="+mn-ea"/>
                <a:cs typeface="+mn-cs"/>
              </a:defRPr>
            </a:lvl2pPr>
            <a:lvl3pPr marL="594360" marR="0" indent="-13716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3pPr>
            <a:lvl4pPr marL="749808" marR="0" indent="-137160" algn="l" defTabSz="914400" rtl="0" eaLnBrk="1" fontAlgn="auto" latinLnBrk="0" hangingPunct="1">
              <a:lnSpc>
                <a:spcPct val="100000"/>
              </a:lnSpc>
              <a:spcBef>
                <a:spcPts val="200"/>
              </a:spcBef>
              <a:spcAft>
                <a:spcPts val="0"/>
              </a:spcAft>
              <a:buClr>
                <a:srgbClr val="58595B"/>
              </a:buClr>
              <a:buSzTx/>
              <a:buFont typeface="System Font Regular"/>
              <a:buChar char="◦"/>
              <a:tabLst/>
              <a:defRPr sz="1400" kern="1200">
                <a:solidFill>
                  <a:schemeClr val="tx1"/>
                </a:solidFill>
                <a:latin typeface="+mn-lt"/>
                <a:ea typeface="+mn-ea"/>
                <a:cs typeface="+mn-cs"/>
              </a:defRPr>
            </a:lvl4pPr>
            <a:lvl5pPr marL="914400" marR="0" indent="-13716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a:t>Being a business owner adds on more responsibilities for women. Annuities can not only provide financial security and a stable stream of income, but they can also have tax advantages helping a business owner to keep more of their hard-earned money. </a:t>
            </a:r>
          </a:p>
        </p:txBody>
      </p:sp>
      <p:sp>
        <p:nvSpPr>
          <p:cNvPr id="7" name="TextBox 6">
            <a:extLst>
              <a:ext uri="{FF2B5EF4-FFF2-40B4-BE49-F238E27FC236}">
                <a16:creationId xmlns:a16="http://schemas.microsoft.com/office/drawing/2014/main" id="{4044E439-C2C2-5DAE-764B-31D718F73DF5}"/>
              </a:ext>
            </a:extLst>
          </p:cNvPr>
          <p:cNvSpPr txBox="1"/>
          <p:nvPr/>
        </p:nvSpPr>
        <p:spPr>
          <a:xfrm>
            <a:off x="7795818" y="3715990"/>
            <a:ext cx="2959697" cy="369332"/>
          </a:xfrm>
          <a:prstGeom prst="rect">
            <a:avLst/>
          </a:prstGeom>
          <a:noFill/>
          <a:ln>
            <a:noFill/>
          </a:ln>
        </p:spPr>
        <p:txBody>
          <a:bodyPr wrap="square">
            <a:spAutoFit/>
          </a:bodyPr>
          <a:lstStyle/>
          <a:p>
            <a:r>
              <a:rPr lang="en-US"/>
              <a:t>In the U.S. there are over </a:t>
            </a:r>
          </a:p>
        </p:txBody>
      </p:sp>
      <p:sp>
        <p:nvSpPr>
          <p:cNvPr id="11" name="TextBox 10">
            <a:extLst>
              <a:ext uri="{FF2B5EF4-FFF2-40B4-BE49-F238E27FC236}">
                <a16:creationId xmlns:a16="http://schemas.microsoft.com/office/drawing/2014/main" id="{AF270EAE-5B74-9A02-AFA1-95BB8E4C491C}"/>
              </a:ext>
            </a:extLst>
          </p:cNvPr>
          <p:cNvSpPr txBox="1"/>
          <p:nvPr/>
        </p:nvSpPr>
        <p:spPr>
          <a:xfrm>
            <a:off x="7795818" y="4897803"/>
            <a:ext cx="2959697" cy="1200329"/>
          </a:xfrm>
          <a:prstGeom prst="rect">
            <a:avLst/>
          </a:prstGeom>
          <a:noFill/>
          <a:ln>
            <a:noFill/>
          </a:ln>
        </p:spPr>
        <p:txBody>
          <a:bodyPr wrap="square">
            <a:spAutoFit/>
          </a:bodyPr>
          <a:lstStyle/>
          <a:p>
            <a:r>
              <a:rPr lang="en-US"/>
              <a:t>women-owned small businesses, accounting for 40% of all businesses in the country.</a:t>
            </a:r>
            <a:r>
              <a:rPr lang="en-US" baseline="30000"/>
              <a:t>1</a:t>
            </a:r>
          </a:p>
        </p:txBody>
      </p:sp>
      <p:sp>
        <p:nvSpPr>
          <p:cNvPr id="16" name="TextBox 15">
            <a:extLst>
              <a:ext uri="{FF2B5EF4-FFF2-40B4-BE49-F238E27FC236}">
                <a16:creationId xmlns:a16="http://schemas.microsoft.com/office/drawing/2014/main" id="{7DE18BF6-F3DC-DCDD-C20B-6111D9897753}"/>
              </a:ext>
            </a:extLst>
          </p:cNvPr>
          <p:cNvSpPr txBox="1"/>
          <p:nvPr/>
        </p:nvSpPr>
        <p:spPr>
          <a:xfrm>
            <a:off x="7907062" y="4046399"/>
            <a:ext cx="1368604" cy="1015663"/>
          </a:xfrm>
          <a:prstGeom prst="rect">
            <a:avLst/>
          </a:prstGeom>
          <a:noFill/>
          <a:ln>
            <a:noFill/>
          </a:ln>
        </p:spPr>
        <p:txBody>
          <a:bodyPr wrap="square" lIns="0" tIns="0" rIns="0" bIns="0">
            <a:spAutoFit/>
          </a:bodyPr>
          <a:lstStyle/>
          <a:p>
            <a:r>
              <a:rPr lang="en-US" sz="6600" b="1">
                <a:solidFill>
                  <a:schemeClr val="accent2"/>
                </a:solidFill>
                <a:latin typeface="Hurme Geometric Sans 4 Bold" panose="020B0A00020000000000" pitchFamily="34" charset="0"/>
              </a:rPr>
              <a:t>14</a:t>
            </a:r>
          </a:p>
        </p:txBody>
      </p:sp>
      <p:sp>
        <p:nvSpPr>
          <p:cNvPr id="17" name="TextBox 16">
            <a:extLst>
              <a:ext uri="{FF2B5EF4-FFF2-40B4-BE49-F238E27FC236}">
                <a16:creationId xmlns:a16="http://schemas.microsoft.com/office/drawing/2014/main" id="{B2F78B59-D06C-16D7-7631-18718A75D279}"/>
              </a:ext>
            </a:extLst>
          </p:cNvPr>
          <p:cNvSpPr txBox="1"/>
          <p:nvPr/>
        </p:nvSpPr>
        <p:spPr>
          <a:xfrm>
            <a:off x="8741269" y="4363267"/>
            <a:ext cx="1068794" cy="369332"/>
          </a:xfrm>
          <a:prstGeom prst="rect">
            <a:avLst/>
          </a:prstGeom>
          <a:noFill/>
          <a:ln>
            <a:noFill/>
          </a:ln>
        </p:spPr>
        <p:txBody>
          <a:bodyPr wrap="square" lIns="0" tIns="0" rIns="0" bIns="0">
            <a:spAutoFit/>
          </a:bodyPr>
          <a:lstStyle/>
          <a:p>
            <a:r>
              <a:rPr lang="en-US" sz="2400" b="1">
                <a:solidFill>
                  <a:schemeClr val="accent2"/>
                </a:solidFill>
              </a:rPr>
              <a:t>million</a:t>
            </a:r>
          </a:p>
        </p:txBody>
      </p:sp>
      <p:pic>
        <p:nvPicPr>
          <p:cNvPr id="18" name="Picture 17" descr="A close up of a sign&#10;&#10;Description automatically generated">
            <a:extLst>
              <a:ext uri="{FF2B5EF4-FFF2-40B4-BE49-F238E27FC236}">
                <a16:creationId xmlns:a16="http://schemas.microsoft.com/office/drawing/2014/main" id="{801278A8-926E-4B54-661C-29EF5947E49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35429" y="2794447"/>
            <a:ext cx="1005840" cy="1005840"/>
          </a:xfrm>
          <a:prstGeom prst="rect">
            <a:avLst/>
          </a:prstGeom>
        </p:spPr>
      </p:pic>
      <p:sp>
        <p:nvSpPr>
          <p:cNvPr id="19" name="Text Placeholder 10">
            <a:extLst>
              <a:ext uri="{FF2B5EF4-FFF2-40B4-BE49-F238E27FC236}">
                <a16:creationId xmlns:a16="http://schemas.microsoft.com/office/drawing/2014/main" id="{BDC014A3-2FD2-2269-D9E9-245CDFE69245}"/>
              </a:ext>
            </a:extLst>
          </p:cNvPr>
          <p:cNvSpPr txBox="1">
            <a:spLocks/>
          </p:cNvSpPr>
          <p:nvPr/>
        </p:nvSpPr>
        <p:spPr>
          <a:xfrm>
            <a:off x="623889" y="6251679"/>
            <a:ext cx="10919634" cy="483081"/>
          </a:xfrm>
          <a:prstGeom prst="rect">
            <a:avLst/>
          </a:prstGeom>
        </p:spPr>
        <p:txBody>
          <a:bodyPr lIns="0" tIns="0" rIns="0" bIns="0" anchor="b" anchorCtr="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800" b="0" kern="1200">
                <a:solidFill>
                  <a:schemeClr val="tx1"/>
                </a:solidFill>
                <a:latin typeface="+mn-lt"/>
                <a:ea typeface="+mn-ea"/>
                <a:cs typeface="+mn-cs"/>
              </a:defRPr>
            </a:lvl1pPr>
            <a:lvl2pPr marL="0" marR="0" indent="0" algn="l" defTabSz="914400" rtl="0" eaLnBrk="1" fontAlgn="auto" latinLnBrk="0" hangingPunct="1">
              <a:lnSpc>
                <a:spcPct val="90000"/>
              </a:lnSpc>
              <a:spcBef>
                <a:spcPts val="300"/>
              </a:spcBef>
              <a:spcAft>
                <a:spcPts val="0"/>
              </a:spcAft>
              <a:buClrTx/>
              <a:buSzTx/>
              <a:buFont typeface="Arial" panose="020B0604020202020204" pitchFamily="34" charset="0"/>
              <a:buNone/>
              <a:tabLst/>
              <a:defRPr sz="1400" kern="1200">
                <a:solidFill>
                  <a:schemeClr val="tx1"/>
                </a:solidFill>
                <a:latin typeface="+mn-lt"/>
                <a:ea typeface="+mn-ea"/>
                <a:cs typeface="+mn-cs"/>
              </a:defRPr>
            </a:lvl2pPr>
            <a:lvl3pPr marL="0" marR="0" indent="-137160"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3pPr>
            <a:lvl4pPr marL="402336" marR="0" indent="-173736" algn="l" defTabSz="914400" rtl="0" eaLnBrk="1" fontAlgn="auto" latinLnBrk="0" hangingPunct="1">
              <a:lnSpc>
                <a:spcPct val="90000"/>
              </a:lnSpc>
              <a:spcBef>
                <a:spcPts val="300"/>
              </a:spcBef>
              <a:spcAft>
                <a:spcPts val="0"/>
              </a:spcAft>
              <a:buClr>
                <a:srgbClr val="58595B"/>
              </a:buClr>
              <a:buSzTx/>
              <a:buFont typeface="System Font Regular"/>
              <a:buChar char="—"/>
              <a:tabLst/>
              <a:defRPr sz="1400" kern="1200">
                <a:solidFill>
                  <a:schemeClr val="tx1"/>
                </a:solidFill>
                <a:latin typeface="+mn-lt"/>
                <a:ea typeface="+mn-ea"/>
                <a:cs typeface="+mn-cs"/>
              </a:defRPr>
            </a:lvl4pPr>
            <a:lvl5pPr marL="594360" marR="0" indent="0" algn="l" defTabSz="914400" rtl="0" eaLnBrk="1" fontAlgn="auto" latinLnBrk="0" hangingPunct="1">
              <a:lnSpc>
                <a:spcPct val="90000"/>
              </a:lnSpc>
              <a:spcBef>
                <a:spcPts val="300"/>
              </a:spcBef>
              <a:spcAft>
                <a:spcPts val="0"/>
              </a:spcAft>
              <a:buClrTx/>
              <a:buSzTx/>
              <a:buFont typeface="Arial" panose="020B0604020202020204" pitchFamily="34" charset="0"/>
              <a:buNone/>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1. The economic impact of women-owned businesses. https:// www.forbes.com/sites/rhettbuttle/2023/10/30/the-economicimpact-of-women-owned-businesses/, October 30, 2023.</a:t>
            </a:r>
          </a:p>
        </p:txBody>
      </p:sp>
      <p:sp>
        <p:nvSpPr>
          <p:cNvPr id="6" name="TextBox 5">
            <a:extLst>
              <a:ext uri="{FF2B5EF4-FFF2-40B4-BE49-F238E27FC236}">
                <a16:creationId xmlns:a16="http://schemas.microsoft.com/office/drawing/2014/main" id="{AE61E1DA-3B57-6D3F-4704-DDBAE1413F13}"/>
              </a:ext>
            </a:extLst>
          </p:cNvPr>
          <p:cNvSpPr txBox="1"/>
          <p:nvPr/>
        </p:nvSpPr>
        <p:spPr>
          <a:xfrm>
            <a:off x="623889" y="2795372"/>
            <a:ext cx="5443925" cy="369332"/>
          </a:xfrm>
          <a:prstGeom prst="rect">
            <a:avLst/>
          </a:prstGeom>
          <a:noFill/>
          <a:ln>
            <a:noFill/>
          </a:ln>
        </p:spPr>
        <p:txBody>
          <a:bodyPr wrap="square" lIns="0" tIns="0" rIns="0" bIns="0">
            <a:spAutoFit/>
          </a:bodyPr>
          <a:lstStyle/>
          <a:p>
            <a:r>
              <a:rPr lang="en-US" sz="2400" b="1">
                <a:solidFill>
                  <a:schemeClr val="accent6"/>
                </a:solidFill>
              </a:rPr>
              <a:t>Single mothers</a:t>
            </a:r>
          </a:p>
        </p:txBody>
      </p:sp>
      <p:sp>
        <p:nvSpPr>
          <p:cNvPr id="9" name="Text Placeholder 41">
            <a:extLst>
              <a:ext uri="{FF2B5EF4-FFF2-40B4-BE49-F238E27FC236}">
                <a16:creationId xmlns:a16="http://schemas.microsoft.com/office/drawing/2014/main" id="{D6C625CF-B066-724A-C779-417194CF6AD5}"/>
              </a:ext>
            </a:extLst>
          </p:cNvPr>
          <p:cNvSpPr txBox="1">
            <a:spLocks/>
          </p:cNvSpPr>
          <p:nvPr/>
        </p:nvSpPr>
        <p:spPr>
          <a:xfrm>
            <a:off x="623889" y="3161197"/>
            <a:ext cx="6260474" cy="510472"/>
          </a:xfrm>
          <a:prstGeom prst="rect">
            <a:avLst/>
          </a:prstGeom>
        </p:spPr>
        <p:txBody>
          <a:bodyPr lIns="0" tIns="0" rIns="0" bIns="0"/>
          <a:lstStyle>
            <a:lvl1pPr marL="137160" marR="0" indent="-13716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sz="1400" b="0" kern="1200">
                <a:solidFill>
                  <a:schemeClr val="tx1"/>
                </a:solidFill>
                <a:latin typeface="+mn-lt"/>
                <a:ea typeface="+mn-ea"/>
                <a:cs typeface="+mn-cs"/>
              </a:defRPr>
            </a:lvl1pPr>
            <a:lvl2pPr marL="457200" marR="0" indent="-265176" algn="l" defTabSz="914400" rtl="0" eaLnBrk="1" fontAlgn="auto" latinLnBrk="0" hangingPunct="1">
              <a:lnSpc>
                <a:spcPct val="100000"/>
              </a:lnSpc>
              <a:spcBef>
                <a:spcPts val="200"/>
              </a:spcBef>
              <a:spcAft>
                <a:spcPts val="0"/>
              </a:spcAft>
              <a:buClrTx/>
              <a:buSzTx/>
              <a:buFont typeface="System Font Regular"/>
              <a:buChar char="－"/>
              <a:tabLst/>
              <a:defRPr sz="1400" kern="1200">
                <a:solidFill>
                  <a:schemeClr val="tx1"/>
                </a:solidFill>
                <a:latin typeface="+mn-lt"/>
                <a:ea typeface="+mn-ea"/>
                <a:cs typeface="+mn-cs"/>
              </a:defRPr>
            </a:lvl2pPr>
            <a:lvl3pPr marL="594360" marR="0" indent="-13716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3pPr>
            <a:lvl4pPr marL="749808" marR="0" indent="-137160" algn="l" defTabSz="914400" rtl="0" eaLnBrk="1" fontAlgn="auto" latinLnBrk="0" hangingPunct="1">
              <a:lnSpc>
                <a:spcPct val="100000"/>
              </a:lnSpc>
              <a:spcBef>
                <a:spcPts val="200"/>
              </a:spcBef>
              <a:spcAft>
                <a:spcPts val="0"/>
              </a:spcAft>
              <a:buClr>
                <a:srgbClr val="58595B"/>
              </a:buClr>
              <a:buSzTx/>
              <a:buFont typeface="System Font Regular"/>
              <a:buChar char="◦"/>
              <a:tabLst/>
              <a:defRPr sz="1400" kern="1200">
                <a:solidFill>
                  <a:schemeClr val="tx1"/>
                </a:solidFill>
                <a:latin typeface="+mn-lt"/>
                <a:ea typeface="+mn-ea"/>
                <a:cs typeface="+mn-cs"/>
              </a:defRPr>
            </a:lvl4pPr>
            <a:lvl5pPr marL="914400" marR="0" indent="-13716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a:t>Whether divorced, widowed or a single mother, you’re likely to be primarily responsible for your child’s support. Annuities can help create a steady stream of income and financial security to help with ongoing expenses. </a:t>
            </a:r>
          </a:p>
        </p:txBody>
      </p:sp>
    </p:spTree>
    <p:extLst>
      <p:ext uri="{BB962C8B-B14F-4D97-AF65-F5344CB8AC3E}">
        <p14:creationId xmlns:p14="http://schemas.microsoft.com/office/powerpoint/2010/main" val="22739454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C4CE390B-E5B5-F7C1-A453-1F0D0275FDDB}"/>
              </a:ext>
            </a:extLst>
          </p:cNvPr>
          <p:cNvSpPr>
            <a:spLocks noGrp="1"/>
          </p:cNvSpPr>
          <p:nvPr>
            <p:ph type="body" sz="quarter" idx="11"/>
          </p:nvPr>
        </p:nvSpPr>
        <p:spPr/>
        <p:txBody>
          <a:bodyPr/>
          <a:lstStyle/>
          <a:p>
            <a:r>
              <a:rPr lang="en-US"/>
              <a:t>Own it!</a:t>
            </a:r>
          </a:p>
        </p:txBody>
      </p:sp>
      <p:sp>
        <p:nvSpPr>
          <p:cNvPr id="2" name="Title 1">
            <a:extLst>
              <a:ext uri="{FF2B5EF4-FFF2-40B4-BE49-F238E27FC236}">
                <a16:creationId xmlns:a16="http://schemas.microsoft.com/office/drawing/2014/main" id="{05E1A668-3626-7C2C-E80D-13E6ECAF6175}"/>
              </a:ext>
            </a:extLst>
          </p:cNvPr>
          <p:cNvSpPr>
            <a:spLocks noGrp="1"/>
          </p:cNvSpPr>
          <p:nvPr>
            <p:ph type="title" idx="4294967295"/>
          </p:nvPr>
        </p:nvSpPr>
        <p:spPr>
          <a:xfrm>
            <a:off x="0" y="1155700"/>
            <a:ext cx="10920413" cy="669925"/>
          </a:xfrm>
        </p:spPr>
        <p:txBody>
          <a:bodyPr/>
          <a:lstStyle/>
          <a:p>
            <a:r>
              <a:rPr lang="en-US"/>
              <a:t>Women face unique challenges</a:t>
            </a:r>
          </a:p>
        </p:txBody>
      </p:sp>
    </p:spTree>
    <p:extLst>
      <p:ext uri="{BB962C8B-B14F-4D97-AF65-F5344CB8AC3E}">
        <p14:creationId xmlns:p14="http://schemas.microsoft.com/office/powerpoint/2010/main" val="27633883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37B8578-2758-C469-1095-213434BF8CE4}"/>
              </a:ext>
            </a:extLst>
          </p:cNvPr>
          <p:cNvSpPr>
            <a:spLocks noGrp="1"/>
          </p:cNvSpPr>
          <p:nvPr>
            <p:ph type="title"/>
          </p:nvPr>
        </p:nvSpPr>
        <p:spPr>
          <a:xfrm>
            <a:off x="624666" y="1155702"/>
            <a:ext cx="10737433" cy="669924"/>
          </a:xfrm>
        </p:spPr>
        <p:txBody>
          <a:bodyPr/>
          <a:lstStyle/>
          <a:p>
            <a:pPr marL="0" indent="0">
              <a:lnSpc>
                <a:spcPct val="100000"/>
              </a:lnSpc>
              <a:spcBef>
                <a:spcPts val="0"/>
              </a:spcBef>
              <a:buNone/>
            </a:pPr>
            <a:r>
              <a:rPr lang="en-US" sz="3200">
                <a:solidFill>
                  <a:srgbClr val="098D3E"/>
                </a:solidFill>
                <a:latin typeface="+mj-lt"/>
              </a:rPr>
              <a:t>What’s your vision?</a:t>
            </a:r>
            <a:endParaRPr lang="en-US" sz="4400">
              <a:solidFill>
                <a:srgbClr val="098D3E"/>
              </a:solidFill>
              <a:latin typeface="+mj-lt"/>
            </a:endParaRPr>
          </a:p>
        </p:txBody>
      </p:sp>
      <p:sp>
        <p:nvSpPr>
          <p:cNvPr id="3" name="Text Placeholder 41">
            <a:extLst>
              <a:ext uri="{FF2B5EF4-FFF2-40B4-BE49-F238E27FC236}">
                <a16:creationId xmlns:a16="http://schemas.microsoft.com/office/drawing/2014/main" id="{92A8C859-44F8-469B-9B8D-48C7010B641C}"/>
              </a:ext>
            </a:extLst>
          </p:cNvPr>
          <p:cNvSpPr txBox="1">
            <a:spLocks/>
          </p:cNvSpPr>
          <p:nvPr/>
        </p:nvSpPr>
        <p:spPr>
          <a:xfrm>
            <a:off x="5721958" y="4721999"/>
            <a:ext cx="3612583" cy="1395175"/>
          </a:xfrm>
          <a:prstGeom prst="rect">
            <a:avLst/>
          </a:prstGeom>
        </p:spPr>
        <p:txBody>
          <a:bodyPr lIns="0" tIns="0" rIns="0" bIns="0"/>
          <a:lstStyle>
            <a:lvl1pPr marL="137160" marR="0" indent="-13716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sz="1400" b="0" kern="1200">
                <a:solidFill>
                  <a:schemeClr val="tx1"/>
                </a:solidFill>
                <a:latin typeface="+mn-lt"/>
                <a:ea typeface="+mn-ea"/>
                <a:cs typeface="+mn-cs"/>
              </a:defRPr>
            </a:lvl1pPr>
            <a:lvl2pPr marL="457200" marR="0" indent="-265176" algn="l" defTabSz="914400" rtl="0" eaLnBrk="1" fontAlgn="auto" latinLnBrk="0" hangingPunct="1">
              <a:lnSpc>
                <a:spcPct val="100000"/>
              </a:lnSpc>
              <a:spcBef>
                <a:spcPts val="200"/>
              </a:spcBef>
              <a:spcAft>
                <a:spcPts val="0"/>
              </a:spcAft>
              <a:buClrTx/>
              <a:buSzTx/>
              <a:buFont typeface="System Font Regular"/>
              <a:buChar char="－"/>
              <a:tabLst/>
              <a:defRPr sz="1400" kern="1200">
                <a:solidFill>
                  <a:schemeClr val="tx1"/>
                </a:solidFill>
                <a:latin typeface="+mn-lt"/>
                <a:ea typeface="+mn-ea"/>
                <a:cs typeface="+mn-cs"/>
              </a:defRPr>
            </a:lvl2pPr>
            <a:lvl3pPr marL="594360" marR="0" indent="-13716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3pPr>
            <a:lvl4pPr marL="749808" marR="0" indent="-137160" algn="l" defTabSz="914400" rtl="0" eaLnBrk="1" fontAlgn="auto" latinLnBrk="0" hangingPunct="1">
              <a:lnSpc>
                <a:spcPct val="100000"/>
              </a:lnSpc>
              <a:spcBef>
                <a:spcPts val="200"/>
              </a:spcBef>
              <a:spcAft>
                <a:spcPts val="0"/>
              </a:spcAft>
              <a:buClr>
                <a:srgbClr val="58595B"/>
              </a:buClr>
              <a:buSzTx/>
              <a:buFont typeface="System Font Regular"/>
              <a:buChar char="◦"/>
              <a:tabLst/>
              <a:defRPr sz="1400" kern="1200">
                <a:solidFill>
                  <a:schemeClr val="tx1"/>
                </a:solidFill>
                <a:latin typeface="+mn-lt"/>
                <a:ea typeface="+mn-ea"/>
                <a:cs typeface="+mn-cs"/>
              </a:defRPr>
            </a:lvl4pPr>
            <a:lvl5pPr marL="914400" marR="0" indent="-13716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What kind of retiree do you want to be?</a:t>
            </a:r>
          </a:p>
          <a:p>
            <a:pPr marL="0" indent="0">
              <a:buNone/>
            </a:pPr>
            <a:r>
              <a:rPr lang="en-US"/>
              <a:t>What lifestyle do you want to live?</a:t>
            </a:r>
          </a:p>
          <a:p>
            <a:pPr marL="0" indent="0">
              <a:buNone/>
            </a:pPr>
            <a:r>
              <a:rPr lang="en-US"/>
              <a:t>Who will be dependent on you?</a:t>
            </a:r>
          </a:p>
          <a:p>
            <a:pPr marL="0" indent="0">
              <a:buNone/>
            </a:pPr>
            <a:r>
              <a:rPr lang="en-US"/>
              <a:t>What “paycheck” will you have?</a:t>
            </a:r>
          </a:p>
          <a:p>
            <a:pPr marL="0" indent="0">
              <a:buNone/>
            </a:pPr>
            <a:endParaRPr lang="en-US" sz="1200"/>
          </a:p>
          <a:p>
            <a:pPr marL="0" indent="0">
              <a:buNone/>
            </a:pPr>
            <a:endParaRPr lang="en-US" sz="1200"/>
          </a:p>
        </p:txBody>
      </p:sp>
      <p:pic>
        <p:nvPicPr>
          <p:cNvPr id="6" name="Picture 5" descr="A person laughing while holding a phone&#10;&#10;Description automatically generated">
            <a:extLst>
              <a:ext uri="{FF2B5EF4-FFF2-40B4-BE49-F238E27FC236}">
                <a16:creationId xmlns:a16="http://schemas.microsoft.com/office/drawing/2014/main" id="{EABA5453-4A53-DF0D-B7CB-F867056A2FD9}"/>
              </a:ext>
            </a:extLst>
          </p:cNvPr>
          <p:cNvPicPr>
            <a:picLocks noChangeAspect="1"/>
          </p:cNvPicPr>
          <p:nvPr/>
        </p:nvPicPr>
        <p:blipFill rotWithShape="1">
          <a:blip r:embed="rId3"/>
          <a:srcRect l="16646" r="16646"/>
          <a:stretch/>
        </p:blipFill>
        <p:spPr>
          <a:xfrm>
            <a:off x="2684584" y="2777233"/>
            <a:ext cx="2907481" cy="2907481"/>
          </a:xfrm>
          <a:prstGeom prst="rect">
            <a:avLst/>
          </a:prstGeom>
        </p:spPr>
      </p:pic>
      <p:sp>
        <p:nvSpPr>
          <p:cNvPr id="10" name="TextBox 9">
            <a:extLst>
              <a:ext uri="{FF2B5EF4-FFF2-40B4-BE49-F238E27FC236}">
                <a16:creationId xmlns:a16="http://schemas.microsoft.com/office/drawing/2014/main" id="{2C3F3EC9-B259-7A83-20C1-F9CE09E8EBAA}"/>
              </a:ext>
            </a:extLst>
          </p:cNvPr>
          <p:cNvSpPr txBox="1"/>
          <p:nvPr/>
        </p:nvSpPr>
        <p:spPr>
          <a:xfrm>
            <a:off x="6724982" y="3737114"/>
            <a:ext cx="2730370" cy="984885"/>
          </a:xfrm>
          <a:prstGeom prst="rect">
            <a:avLst/>
          </a:prstGeom>
          <a:noFill/>
          <a:ln>
            <a:noFill/>
          </a:ln>
        </p:spPr>
        <p:txBody>
          <a:bodyPr wrap="square" lIns="0" tIns="0" rIns="0" bIns="0">
            <a:spAutoFit/>
          </a:bodyPr>
          <a:lstStyle/>
          <a:p>
            <a:r>
              <a:rPr lang="en-US" sz="3200" b="1">
                <a:solidFill>
                  <a:schemeClr val="accent2"/>
                </a:solidFill>
              </a:rPr>
              <a:t>What do you dream of?</a:t>
            </a:r>
          </a:p>
        </p:txBody>
      </p:sp>
      <p:pic>
        <p:nvPicPr>
          <p:cNvPr id="11" name="Graphic 10">
            <a:extLst>
              <a:ext uri="{FF2B5EF4-FFF2-40B4-BE49-F238E27FC236}">
                <a16:creationId xmlns:a16="http://schemas.microsoft.com/office/drawing/2014/main" id="{29073B97-9EAC-DF52-F481-F6184524D19C}"/>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695581" y="2548501"/>
            <a:ext cx="2058802" cy="2058802"/>
          </a:xfrm>
          <a:prstGeom prst="rect">
            <a:avLst/>
          </a:prstGeom>
        </p:spPr>
      </p:pic>
    </p:spTree>
    <p:extLst>
      <p:ext uri="{BB962C8B-B14F-4D97-AF65-F5344CB8AC3E}">
        <p14:creationId xmlns:p14="http://schemas.microsoft.com/office/powerpoint/2010/main" val="4107232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452655-9370-4C22-9726-622D83B3E84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5828" b="2370"/>
          <a:stretch/>
        </p:blipFill>
        <p:spPr>
          <a:xfrm flipH="1">
            <a:off x="-1" y="5751"/>
            <a:ext cx="6011799" cy="3688308"/>
          </a:xfrm>
          <a:prstGeom prst="rect">
            <a:avLst/>
          </a:prstGeom>
        </p:spPr>
      </p:pic>
      <p:sp>
        <p:nvSpPr>
          <p:cNvPr id="3" name="Rectangle 2">
            <a:extLst>
              <a:ext uri="{FF2B5EF4-FFF2-40B4-BE49-F238E27FC236}">
                <a16:creationId xmlns:a16="http://schemas.microsoft.com/office/drawing/2014/main" id="{C9240A9F-9859-162A-E451-CC741E7FE0A8}"/>
              </a:ext>
            </a:extLst>
          </p:cNvPr>
          <p:cNvSpPr/>
          <p:nvPr/>
        </p:nvSpPr>
        <p:spPr bwMode="auto">
          <a:xfrm>
            <a:off x="519" y="3761774"/>
            <a:ext cx="3790279" cy="3096226"/>
          </a:xfrm>
          <a:prstGeom prst="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hangingPunct="0"/>
            <a:endParaRPr lang="en-US">
              <a:latin typeface="Times" pitchFamily="-110" charset="0"/>
            </a:endParaRPr>
          </a:p>
        </p:txBody>
      </p:sp>
      <p:sp>
        <p:nvSpPr>
          <p:cNvPr id="4" name="Rectangle 3">
            <a:extLst>
              <a:ext uri="{FF2B5EF4-FFF2-40B4-BE49-F238E27FC236}">
                <a16:creationId xmlns:a16="http://schemas.microsoft.com/office/drawing/2014/main" id="{43B6A0B9-171D-1CD2-ECFB-B3AD6A42ECE0}"/>
              </a:ext>
            </a:extLst>
          </p:cNvPr>
          <p:cNvSpPr/>
          <p:nvPr/>
        </p:nvSpPr>
        <p:spPr bwMode="auto">
          <a:xfrm>
            <a:off x="3871069" y="3761774"/>
            <a:ext cx="2143106" cy="1515671"/>
          </a:xfrm>
          <a:prstGeom prst="rect">
            <a:avLst/>
          </a:prstGeom>
          <a:solidFill>
            <a:schemeClr val="accent2"/>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hangingPunct="0"/>
            <a:endParaRPr lang="en-US">
              <a:latin typeface="Times" pitchFamily="-110" charset="0"/>
            </a:endParaRPr>
          </a:p>
        </p:txBody>
      </p:sp>
      <p:sp>
        <p:nvSpPr>
          <p:cNvPr id="5" name="Rectangle 4">
            <a:extLst>
              <a:ext uri="{FF2B5EF4-FFF2-40B4-BE49-F238E27FC236}">
                <a16:creationId xmlns:a16="http://schemas.microsoft.com/office/drawing/2014/main" id="{962BD124-8E82-9BA3-5639-1D19808DCC85}"/>
              </a:ext>
            </a:extLst>
          </p:cNvPr>
          <p:cNvSpPr/>
          <p:nvPr/>
        </p:nvSpPr>
        <p:spPr bwMode="auto">
          <a:xfrm>
            <a:off x="3871069" y="5345160"/>
            <a:ext cx="2143106" cy="1512840"/>
          </a:xfrm>
          <a:prstGeom prst="rect">
            <a:avLst/>
          </a:prstGeom>
          <a:solidFill>
            <a:srgbClr val="0C7D40"/>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hangingPunct="0"/>
            <a:endParaRPr lang="en-US">
              <a:latin typeface="Times" pitchFamily="-110" charset="0"/>
            </a:endParaRPr>
          </a:p>
        </p:txBody>
      </p:sp>
      <p:pic>
        <p:nvPicPr>
          <p:cNvPr id="8" name="Picture 7">
            <a:extLst>
              <a:ext uri="{FF2B5EF4-FFF2-40B4-BE49-F238E27FC236}">
                <a16:creationId xmlns:a16="http://schemas.microsoft.com/office/drawing/2014/main" id="{8F4B5B7D-50B9-5B74-9C64-439B8A206D6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26047" r="26641" b="20168"/>
          <a:stretch/>
        </p:blipFill>
        <p:spPr>
          <a:xfrm>
            <a:off x="6100515" y="0"/>
            <a:ext cx="6099996" cy="6861846"/>
          </a:xfrm>
          <a:prstGeom prst="rect">
            <a:avLst/>
          </a:prstGeom>
        </p:spPr>
      </p:pic>
      <p:sp>
        <p:nvSpPr>
          <p:cNvPr id="7" name="Rectangle 6">
            <a:extLst>
              <a:ext uri="{FF2B5EF4-FFF2-40B4-BE49-F238E27FC236}">
                <a16:creationId xmlns:a16="http://schemas.microsoft.com/office/drawing/2014/main" id="{603DE8A6-469D-7B89-5A19-AFCC46C281F0}"/>
              </a:ext>
            </a:extLst>
          </p:cNvPr>
          <p:cNvSpPr/>
          <p:nvPr/>
        </p:nvSpPr>
        <p:spPr>
          <a:xfrm>
            <a:off x="199205" y="4292560"/>
            <a:ext cx="3493229" cy="1969770"/>
          </a:xfrm>
          <a:prstGeom prst="rect">
            <a:avLst/>
          </a:prstGeom>
        </p:spPr>
        <p:txBody>
          <a:bodyPr wrap="square" lIns="0" tIns="0" rIns="0" bIns="0">
            <a:spAutoFit/>
          </a:bodyPr>
          <a:lstStyle/>
          <a:p>
            <a:pPr marL="0" indent="0">
              <a:buNone/>
            </a:pPr>
            <a:r>
              <a:rPr lang="en-US" sz="1600" b="1">
                <a:solidFill>
                  <a:schemeClr val="bg1"/>
                </a:solidFill>
              </a:rPr>
              <a:t>Women have more financial responsibilities than ever before. Whether you’re single, married, employed or a stay-at-home parent, you should be empowered to own your financial journey. Take charge to ensure that you are financially secure now and in the future.</a:t>
            </a:r>
          </a:p>
        </p:txBody>
      </p:sp>
      <p:pic>
        <p:nvPicPr>
          <p:cNvPr id="9" name="Picture 8" descr="A person holding a dog&#10;&#10;Description automatically generated">
            <a:extLst>
              <a:ext uri="{FF2B5EF4-FFF2-40B4-BE49-F238E27FC236}">
                <a16:creationId xmlns:a16="http://schemas.microsoft.com/office/drawing/2014/main" id="{83A09A01-BE74-45F5-279E-EE96DB4A2ED4}"/>
              </a:ext>
            </a:extLst>
          </p:cNvPr>
          <p:cNvPicPr>
            <a:picLocks noChangeAspect="1"/>
          </p:cNvPicPr>
          <p:nvPr/>
        </p:nvPicPr>
        <p:blipFill rotWithShape="1">
          <a:blip r:embed="rId6"/>
          <a:srcRect l="18414" t="4968" r="25332"/>
          <a:stretch/>
        </p:blipFill>
        <p:spPr>
          <a:xfrm>
            <a:off x="6100515" y="0"/>
            <a:ext cx="6090966" cy="6861846"/>
          </a:xfrm>
          <a:prstGeom prst="rect">
            <a:avLst/>
          </a:prstGeom>
        </p:spPr>
      </p:pic>
      <p:pic>
        <p:nvPicPr>
          <p:cNvPr id="10" name="Picture 9" descr="A person holding a baby and smiling&#10;&#10;Description automatically generated">
            <a:extLst>
              <a:ext uri="{FF2B5EF4-FFF2-40B4-BE49-F238E27FC236}">
                <a16:creationId xmlns:a16="http://schemas.microsoft.com/office/drawing/2014/main" id="{DBEEA825-186B-AF87-FB67-2246EF43D8CC}"/>
              </a:ext>
            </a:extLst>
          </p:cNvPr>
          <p:cNvPicPr>
            <a:picLocks noChangeAspect="1"/>
          </p:cNvPicPr>
          <p:nvPr/>
        </p:nvPicPr>
        <p:blipFill rotWithShape="1">
          <a:blip r:embed="rId7"/>
          <a:srcRect t="7450"/>
          <a:stretch/>
        </p:blipFill>
        <p:spPr>
          <a:xfrm>
            <a:off x="-9031" y="-1"/>
            <a:ext cx="6011798" cy="3694059"/>
          </a:xfrm>
          <a:prstGeom prst="rect">
            <a:avLst/>
          </a:prstGeom>
        </p:spPr>
      </p:pic>
    </p:spTree>
    <p:extLst>
      <p:ext uri="{BB962C8B-B14F-4D97-AF65-F5344CB8AC3E}">
        <p14:creationId xmlns:p14="http://schemas.microsoft.com/office/powerpoint/2010/main" val="3818408969"/>
      </p:ext>
    </p:extLst>
  </p:cSld>
  <p:clrMapOvr>
    <a:masterClrMapping/>
  </p:clrMapOvr>
  <p:extLst>
    <p:ext uri="{6950BFC3-D8DA-4A85-94F7-54DA5524770B}">
      <p188:commentRel xmlns:p188="http://schemas.microsoft.com/office/powerpoint/2018/8/main" r:id="rId3"/>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37B8578-2758-C469-1095-213434BF8CE4}"/>
              </a:ext>
            </a:extLst>
          </p:cNvPr>
          <p:cNvSpPr>
            <a:spLocks noGrp="1"/>
          </p:cNvSpPr>
          <p:nvPr>
            <p:ph type="title"/>
          </p:nvPr>
        </p:nvSpPr>
        <p:spPr>
          <a:xfrm>
            <a:off x="624666" y="1155702"/>
            <a:ext cx="10737433" cy="669924"/>
          </a:xfrm>
        </p:spPr>
        <p:txBody>
          <a:bodyPr/>
          <a:lstStyle/>
          <a:p>
            <a:pPr marL="0" indent="0">
              <a:lnSpc>
                <a:spcPct val="100000"/>
              </a:lnSpc>
              <a:spcBef>
                <a:spcPts val="0"/>
              </a:spcBef>
              <a:buNone/>
            </a:pPr>
            <a:r>
              <a:rPr lang="en-US" sz="3200">
                <a:solidFill>
                  <a:srgbClr val="098D3E"/>
                </a:solidFill>
                <a:latin typeface="+mj-lt"/>
              </a:rPr>
              <a:t>Leaving a legacy</a:t>
            </a:r>
            <a:endParaRPr lang="en-US" sz="4400">
              <a:solidFill>
                <a:srgbClr val="098D3E"/>
              </a:solidFill>
              <a:latin typeface="+mj-lt"/>
            </a:endParaRPr>
          </a:p>
        </p:txBody>
      </p:sp>
      <p:sp>
        <p:nvSpPr>
          <p:cNvPr id="4" name="TextBox 3">
            <a:extLst>
              <a:ext uri="{FF2B5EF4-FFF2-40B4-BE49-F238E27FC236}">
                <a16:creationId xmlns:a16="http://schemas.microsoft.com/office/drawing/2014/main" id="{6DF22CD5-583A-46C8-8EA9-FFE98F92A56E}"/>
              </a:ext>
            </a:extLst>
          </p:cNvPr>
          <p:cNvSpPr txBox="1"/>
          <p:nvPr/>
        </p:nvSpPr>
        <p:spPr>
          <a:xfrm>
            <a:off x="6702552" y="3513978"/>
            <a:ext cx="2859724" cy="861774"/>
          </a:xfrm>
          <a:prstGeom prst="rect">
            <a:avLst/>
          </a:prstGeom>
          <a:noFill/>
          <a:ln>
            <a:noFill/>
          </a:ln>
        </p:spPr>
        <p:txBody>
          <a:bodyPr wrap="square" lIns="0" tIns="0" rIns="0" bIns="0">
            <a:spAutoFit/>
          </a:bodyPr>
          <a:lstStyle/>
          <a:p>
            <a:r>
              <a:rPr lang="en-US" sz="2800" b="1">
                <a:solidFill>
                  <a:schemeClr val="accent1"/>
                </a:solidFill>
              </a:rPr>
              <a:t>Start to envision your legacy</a:t>
            </a:r>
          </a:p>
        </p:txBody>
      </p:sp>
      <p:sp>
        <p:nvSpPr>
          <p:cNvPr id="5" name="Text Placeholder 41">
            <a:extLst>
              <a:ext uri="{FF2B5EF4-FFF2-40B4-BE49-F238E27FC236}">
                <a16:creationId xmlns:a16="http://schemas.microsoft.com/office/drawing/2014/main" id="{3CF42266-28F1-9809-700F-2D3196FAF9D2}"/>
              </a:ext>
            </a:extLst>
          </p:cNvPr>
          <p:cNvSpPr txBox="1">
            <a:spLocks/>
          </p:cNvSpPr>
          <p:nvPr/>
        </p:nvSpPr>
        <p:spPr>
          <a:xfrm>
            <a:off x="5067345" y="4565797"/>
            <a:ext cx="4396695" cy="568927"/>
          </a:xfrm>
          <a:prstGeom prst="rect">
            <a:avLst/>
          </a:prstGeom>
        </p:spPr>
        <p:txBody>
          <a:bodyPr lIns="0" tIns="0" rIns="0" bIns="0"/>
          <a:lstStyle>
            <a:lvl1pPr marL="137160" marR="0" indent="-13716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sz="1400" b="0" kern="1200">
                <a:solidFill>
                  <a:schemeClr val="tx1"/>
                </a:solidFill>
                <a:latin typeface="+mn-lt"/>
                <a:ea typeface="+mn-ea"/>
                <a:cs typeface="+mn-cs"/>
              </a:defRPr>
            </a:lvl1pPr>
            <a:lvl2pPr marL="457200" marR="0" indent="-265176" algn="l" defTabSz="914400" rtl="0" eaLnBrk="1" fontAlgn="auto" latinLnBrk="0" hangingPunct="1">
              <a:lnSpc>
                <a:spcPct val="100000"/>
              </a:lnSpc>
              <a:spcBef>
                <a:spcPts val="200"/>
              </a:spcBef>
              <a:spcAft>
                <a:spcPts val="0"/>
              </a:spcAft>
              <a:buClrTx/>
              <a:buSzTx/>
              <a:buFont typeface="System Font Regular"/>
              <a:buChar char="－"/>
              <a:tabLst/>
              <a:defRPr sz="1400" kern="1200">
                <a:solidFill>
                  <a:schemeClr val="tx1"/>
                </a:solidFill>
                <a:latin typeface="+mn-lt"/>
                <a:ea typeface="+mn-ea"/>
                <a:cs typeface="+mn-cs"/>
              </a:defRPr>
            </a:lvl2pPr>
            <a:lvl3pPr marL="594360" marR="0" indent="-13716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3pPr>
            <a:lvl4pPr marL="749808" marR="0" indent="-137160" algn="l" defTabSz="914400" rtl="0" eaLnBrk="1" fontAlgn="auto" latinLnBrk="0" hangingPunct="1">
              <a:lnSpc>
                <a:spcPct val="100000"/>
              </a:lnSpc>
              <a:spcBef>
                <a:spcPts val="200"/>
              </a:spcBef>
              <a:spcAft>
                <a:spcPts val="0"/>
              </a:spcAft>
              <a:buClr>
                <a:srgbClr val="58595B"/>
              </a:buClr>
              <a:buSzTx/>
              <a:buFont typeface="System Font Regular"/>
              <a:buChar char="◦"/>
              <a:tabLst/>
              <a:defRPr sz="1400" kern="1200">
                <a:solidFill>
                  <a:schemeClr val="tx1"/>
                </a:solidFill>
                <a:latin typeface="+mn-lt"/>
                <a:ea typeface="+mn-ea"/>
                <a:cs typeface="+mn-cs"/>
              </a:defRPr>
            </a:lvl4pPr>
            <a:lvl5pPr marL="914400" marR="0" indent="-13716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a:t>Do you have kids or grandkids and want to pay for college? </a:t>
            </a:r>
          </a:p>
          <a:p>
            <a:pPr marL="0" indent="0">
              <a:buNone/>
            </a:pPr>
            <a:r>
              <a:rPr lang="en-US" sz="1200"/>
              <a:t>Do you want to leave a charitable legacy? </a:t>
            </a:r>
          </a:p>
          <a:p>
            <a:pPr marL="0" indent="0">
              <a:buNone/>
            </a:pPr>
            <a:r>
              <a:rPr lang="en-US" sz="1200"/>
              <a:t>Do you want to ensure you will be well taken care of later in life?</a:t>
            </a:r>
          </a:p>
          <a:p>
            <a:pPr marL="0" indent="0">
              <a:buNone/>
            </a:pPr>
            <a:endParaRPr lang="en-US" sz="1200"/>
          </a:p>
        </p:txBody>
      </p:sp>
      <p:pic>
        <p:nvPicPr>
          <p:cNvPr id="9" name="Graphic 8">
            <a:extLst>
              <a:ext uri="{FF2B5EF4-FFF2-40B4-BE49-F238E27FC236}">
                <a16:creationId xmlns:a16="http://schemas.microsoft.com/office/drawing/2014/main" id="{7F266B9E-B791-BFBB-97F3-55A7A903BBDE}"/>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001768" y="2770632"/>
            <a:ext cx="1735589" cy="1735589"/>
          </a:xfrm>
          <a:prstGeom prst="rect">
            <a:avLst/>
          </a:prstGeom>
        </p:spPr>
      </p:pic>
      <p:pic>
        <p:nvPicPr>
          <p:cNvPr id="2" name="Content Placeholder 9">
            <a:extLst>
              <a:ext uri="{FF2B5EF4-FFF2-40B4-BE49-F238E27FC236}">
                <a16:creationId xmlns:a16="http://schemas.microsoft.com/office/drawing/2014/main" id="{8F12E69E-E7D4-100E-D6C8-2CFD89D62049}"/>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26712" t="20680" r="24265" b="5785"/>
          <a:stretch/>
        </p:blipFill>
        <p:spPr>
          <a:xfrm>
            <a:off x="2445189" y="2668695"/>
            <a:ext cx="2529148" cy="2529148"/>
          </a:xfrm>
          <a:prstGeom prst="rect">
            <a:avLst/>
          </a:prstGeom>
        </p:spPr>
      </p:pic>
    </p:spTree>
    <p:extLst>
      <p:ext uri="{BB962C8B-B14F-4D97-AF65-F5344CB8AC3E}">
        <p14:creationId xmlns:p14="http://schemas.microsoft.com/office/powerpoint/2010/main" val="4003113276"/>
      </p:ext>
    </p:extLst>
  </p:cSld>
  <p:clrMapOvr>
    <a:masterClrMapping/>
  </p:clrMapOvr>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5">
            <a:extLst>
              <a:ext uri="{FF2B5EF4-FFF2-40B4-BE49-F238E27FC236}">
                <a16:creationId xmlns:a16="http://schemas.microsoft.com/office/drawing/2014/main" id="{4B64A9A3-5669-08A9-3102-C3124D45D4E2}"/>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7305" r="84608" b="110"/>
          <a:stretch/>
        </p:blipFill>
        <p:spPr>
          <a:xfrm>
            <a:off x="6353162" y="-7375"/>
            <a:ext cx="1436399" cy="6860538"/>
          </a:xfrm>
          <a:prstGeom prst="rect">
            <a:avLst/>
          </a:prstGeom>
        </p:spPr>
      </p:pic>
      <p:pic>
        <p:nvPicPr>
          <p:cNvPr id="12" name="Picture 11" descr="Two women in life jackets on a boat&#10;&#10;Description automatically generated">
            <a:extLst>
              <a:ext uri="{FF2B5EF4-FFF2-40B4-BE49-F238E27FC236}">
                <a16:creationId xmlns:a16="http://schemas.microsoft.com/office/drawing/2014/main" id="{50149D9A-CEC2-4BF2-CEB8-C1CE9C45FF82}"/>
              </a:ext>
            </a:extLst>
          </p:cNvPr>
          <p:cNvPicPr>
            <a:picLocks noChangeAspect="1"/>
          </p:cNvPicPr>
          <p:nvPr/>
        </p:nvPicPr>
        <p:blipFill rotWithShape="1">
          <a:blip r:embed="rId5"/>
          <a:srcRect l="16679" r="16679"/>
          <a:stretch/>
        </p:blipFill>
        <p:spPr>
          <a:xfrm>
            <a:off x="5850418" y="1434175"/>
            <a:ext cx="4495974" cy="4495974"/>
          </a:xfrm>
          <a:prstGeom prst="ellipse">
            <a:avLst/>
          </a:prstGeom>
        </p:spPr>
      </p:pic>
      <p:sp>
        <p:nvSpPr>
          <p:cNvPr id="8" name="Title 7">
            <a:extLst>
              <a:ext uri="{FF2B5EF4-FFF2-40B4-BE49-F238E27FC236}">
                <a16:creationId xmlns:a16="http://schemas.microsoft.com/office/drawing/2014/main" id="{537B8578-2758-C469-1095-213434BF8CE4}"/>
              </a:ext>
            </a:extLst>
          </p:cNvPr>
          <p:cNvSpPr>
            <a:spLocks noGrp="1"/>
          </p:cNvSpPr>
          <p:nvPr>
            <p:ph type="title"/>
          </p:nvPr>
        </p:nvSpPr>
        <p:spPr>
          <a:xfrm>
            <a:off x="624666" y="1155702"/>
            <a:ext cx="10737433" cy="669924"/>
          </a:xfrm>
        </p:spPr>
        <p:txBody>
          <a:bodyPr/>
          <a:lstStyle/>
          <a:p>
            <a:pPr marL="0" indent="0">
              <a:lnSpc>
                <a:spcPct val="100000"/>
              </a:lnSpc>
              <a:spcBef>
                <a:spcPts val="0"/>
              </a:spcBef>
              <a:buNone/>
            </a:pPr>
            <a:r>
              <a:rPr lang="en-US" sz="3200">
                <a:solidFill>
                  <a:srgbClr val="098D3E"/>
                </a:solidFill>
                <a:latin typeface="+mj-lt"/>
              </a:rPr>
              <a:t>How to get started </a:t>
            </a:r>
            <a:endParaRPr lang="en-US" sz="4400">
              <a:solidFill>
                <a:srgbClr val="098D3E"/>
              </a:solidFill>
              <a:latin typeface="+mj-lt"/>
            </a:endParaRPr>
          </a:p>
        </p:txBody>
      </p:sp>
      <p:sp>
        <p:nvSpPr>
          <p:cNvPr id="3" name="Text Placeholder 41">
            <a:extLst>
              <a:ext uri="{FF2B5EF4-FFF2-40B4-BE49-F238E27FC236}">
                <a16:creationId xmlns:a16="http://schemas.microsoft.com/office/drawing/2014/main" id="{92A8C859-44F8-469B-9B8D-48C7010B641C}"/>
              </a:ext>
            </a:extLst>
          </p:cNvPr>
          <p:cNvSpPr txBox="1">
            <a:spLocks/>
          </p:cNvSpPr>
          <p:nvPr/>
        </p:nvSpPr>
        <p:spPr>
          <a:xfrm>
            <a:off x="624666" y="2342349"/>
            <a:ext cx="4495974" cy="3588187"/>
          </a:xfrm>
          <a:prstGeom prst="rect">
            <a:avLst/>
          </a:prstGeom>
        </p:spPr>
        <p:txBody>
          <a:bodyPr lIns="0" tIns="0" rIns="0" bIns="0"/>
          <a:lstStyle>
            <a:lvl1pPr marL="137160" marR="0" indent="-13716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sz="1400" b="0" kern="1200">
                <a:solidFill>
                  <a:schemeClr val="tx1"/>
                </a:solidFill>
                <a:latin typeface="+mn-lt"/>
                <a:ea typeface="+mn-ea"/>
                <a:cs typeface="+mn-cs"/>
              </a:defRPr>
            </a:lvl1pPr>
            <a:lvl2pPr marL="457200" marR="0" indent="-265176" algn="l" defTabSz="914400" rtl="0" eaLnBrk="1" fontAlgn="auto" latinLnBrk="0" hangingPunct="1">
              <a:lnSpc>
                <a:spcPct val="100000"/>
              </a:lnSpc>
              <a:spcBef>
                <a:spcPts val="200"/>
              </a:spcBef>
              <a:spcAft>
                <a:spcPts val="0"/>
              </a:spcAft>
              <a:buClrTx/>
              <a:buSzTx/>
              <a:buFont typeface="System Font Regular"/>
              <a:buChar char="－"/>
              <a:tabLst/>
              <a:defRPr sz="1400" kern="1200">
                <a:solidFill>
                  <a:schemeClr val="tx1"/>
                </a:solidFill>
                <a:latin typeface="+mn-lt"/>
                <a:ea typeface="+mn-ea"/>
                <a:cs typeface="+mn-cs"/>
              </a:defRPr>
            </a:lvl2pPr>
            <a:lvl3pPr marL="594360" marR="0" indent="-13716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3pPr>
            <a:lvl4pPr marL="749808" marR="0" indent="-137160" algn="l" defTabSz="914400" rtl="0" eaLnBrk="1" fontAlgn="auto" latinLnBrk="0" hangingPunct="1">
              <a:lnSpc>
                <a:spcPct val="100000"/>
              </a:lnSpc>
              <a:spcBef>
                <a:spcPts val="200"/>
              </a:spcBef>
              <a:spcAft>
                <a:spcPts val="0"/>
              </a:spcAft>
              <a:buClr>
                <a:srgbClr val="58595B"/>
              </a:buClr>
              <a:buSzTx/>
              <a:buFont typeface="System Font Regular"/>
              <a:buChar char="◦"/>
              <a:tabLst/>
              <a:defRPr sz="1400" kern="1200">
                <a:solidFill>
                  <a:schemeClr val="tx1"/>
                </a:solidFill>
                <a:latin typeface="+mn-lt"/>
                <a:ea typeface="+mn-ea"/>
                <a:cs typeface="+mn-cs"/>
              </a:defRPr>
            </a:lvl4pPr>
            <a:lvl5pPr marL="914400" marR="0" indent="-13716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t>Depending on your goals/vision for retirement, your financial outlook will be different, but in general, here are some good places to start:</a:t>
            </a:r>
          </a:p>
          <a:p>
            <a:pPr lvl="1">
              <a:buFont typeface="Arial" panose="020B0604020202020204" pitchFamily="34" charset="0"/>
              <a:buChar char="•"/>
            </a:pPr>
            <a:r>
              <a:rPr lang="en-US" sz="1800"/>
              <a:t>Pay down debt </a:t>
            </a:r>
          </a:p>
          <a:p>
            <a:pPr lvl="1">
              <a:buFont typeface="Arial" panose="020B0604020202020204" pitchFamily="34" charset="0"/>
              <a:buChar char="•"/>
            </a:pPr>
            <a:r>
              <a:rPr lang="en-US" sz="1800"/>
              <a:t>Be empowered – if you already have a plan, great! If not, start the conversation within your household </a:t>
            </a:r>
          </a:p>
          <a:p>
            <a:pPr lvl="1">
              <a:buFont typeface="Arial" panose="020B0604020202020204" pitchFamily="34" charset="0"/>
              <a:buChar char="•"/>
            </a:pPr>
            <a:r>
              <a:rPr lang="en-US" sz="1800"/>
              <a:t>Own it! Start today. The sooner, the better. </a:t>
            </a:r>
          </a:p>
          <a:p>
            <a:pPr marL="0" indent="0">
              <a:buNone/>
            </a:pPr>
            <a:endParaRPr lang="en-US" sz="1800"/>
          </a:p>
          <a:p>
            <a:pPr marL="0" indent="0">
              <a:buNone/>
            </a:pPr>
            <a:endParaRPr lang="en-US" sz="1200"/>
          </a:p>
        </p:txBody>
      </p:sp>
      <p:pic>
        <p:nvPicPr>
          <p:cNvPr id="2" name="Picture 1" descr="A green circle with black circle&#10;&#10;Description automatically generated">
            <a:extLst>
              <a:ext uri="{FF2B5EF4-FFF2-40B4-BE49-F238E27FC236}">
                <a16:creationId xmlns:a16="http://schemas.microsoft.com/office/drawing/2014/main" id="{91FBB67A-B68D-A889-C567-C93F7AD44B4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r="14299"/>
          <a:stretch/>
        </p:blipFill>
        <p:spPr>
          <a:xfrm>
            <a:off x="8668512" y="4923378"/>
            <a:ext cx="3523488" cy="1244102"/>
          </a:xfrm>
          <a:prstGeom prst="rect">
            <a:avLst/>
          </a:prstGeom>
        </p:spPr>
      </p:pic>
    </p:spTree>
    <p:extLst>
      <p:ext uri="{BB962C8B-B14F-4D97-AF65-F5344CB8AC3E}">
        <p14:creationId xmlns:p14="http://schemas.microsoft.com/office/powerpoint/2010/main" val="21065916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21D2BF-F8DD-9D6C-52C9-CAD45A86CEBD}"/>
              </a:ext>
            </a:extLst>
          </p:cNvPr>
          <p:cNvSpPr/>
          <p:nvPr/>
        </p:nvSpPr>
        <p:spPr bwMode="auto">
          <a:xfrm>
            <a:off x="0" y="3639387"/>
            <a:ext cx="6096000" cy="3218613"/>
          </a:xfrm>
          <a:prstGeom prst="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indent="0">
              <a:lnSpc>
                <a:spcPct val="100000"/>
              </a:lnSpc>
              <a:spcBef>
                <a:spcPts val="0"/>
              </a:spcBef>
              <a:buNone/>
            </a:pPr>
            <a:endParaRPr lang="en-US" sz="1600">
              <a:solidFill>
                <a:schemeClr val="bg1"/>
              </a:solidFill>
            </a:endParaRPr>
          </a:p>
        </p:txBody>
      </p:sp>
      <p:sp>
        <p:nvSpPr>
          <p:cNvPr id="6" name="Text Placeholder 18">
            <a:extLst>
              <a:ext uri="{FF2B5EF4-FFF2-40B4-BE49-F238E27FC236}">
                <a16:creationId xmlns:a16="http://schemas.microsoft.com/office/drawing/2014/main" id="{E190F8F2-EE77-2018-D1AB-D11869C6DAE2}"/>
              </a:ext>
            </a:extLst>
          </p:cNvPr>
          <p:cNvSpPr txBox="1">
            <a:spLocks/>
          </p:cNvSpPr>
          <p:nvPr/>
        </p:nvSpPr>
        <p:spPr>
          <a:xfrm>
            <a:off x="525751" y="4934296"/>
            <a:ext cx="5044498" cy="1729442"/>
          </a:xfrm>
          <a:prstGeom prst="rect">
            <a:avLst/>
          </a:prstGeom>
        </p:spPr>
        <p:txBody>
          <a:bodyPr/>
          <a:lstStyle>
            <a:lvl1pPr marL="233363" indent="-233363" algn="l" defTabSz="914400" rtl="0" eaLnBrk="1" latinLnBrk="0" hangingPunct="1">
              <a:lnSpc>
                <a:spcPts val="2600"/>
              </a:lnSpc>
              <a:spcBef>
                <a:spcPts val="1000"/>
              </a:spcBef>
              <a:buFont typeface="Arial" panose="020B0604020202020204" pitchFamily="34" charset="0"/>
              <a:buChar char="•"/>
              <a:defRPr sz="2400" kern="1200">
                <a:solidFill>
                  <a:schemeClr val="tx1"/>
                </a:solidFill>
                <a:latin typeface="+mn-lt"/>
                <a:ea typeface="+mn-ea"/>
                <a:cs typeface="+mn-cs"/>
              </a:defRPr>
            </a:lvl1pPr>
            <a:lvl2pPr marL="465138" indent="-231775" algn="l" defTabSz="914400" rtl="0" eaLnBrk="1" latinLnBrk="0" hangingPunct="1">
              <a:lnSpc>
                <a:spcPts val="2600"/>
              </a:lnSpc>
              <a:spcBef>
                <a:spcPts val="500"/>
              </a:spcBef>
              <a:buFont typeface="Courier New" panose="02070309020205020404" pitchFamily="49" charset="0"/>
              <a:buChar char="-"/>
              <a:defRPr sz="2400" kern="1200">
                <a:solidFill>
                  <a:schemeClr val="tx1"/>
                </a:solidFill>
                <a:latin typeface="+mn-lt"/>
                <a:ea typeface="+mn-ea"/>
                <a:cs typeface="+mn-cs"/>
              </a:defRPr>
            </a:lvl2pPr>
            <a:lvl3pPr marL="681038" indent="-215900" algn="l" defTabSz="914400" rtl="0" eaLnBrk="1" latinLnBrk="0" hangingPunct="1">
              <a:lnSpc>
                <a:spcPts val="26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ts val="26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ts val="26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600" b="1">
                <a:solidFill>
                  <a:schemeClr val="bg1"/>
                </a:solidFill>
                <a:latin typeface="+mj-lt"/>
              </a:rPr>
              <a:t>Contact your financial professional and together you can ensure your future is financially secure.</a:t>
            </a:r>
          </a:p>
          <a:p>
            <a:pPr marL="0" indent="0">
              <a:lnSpc>
                <a:spcPct val="100000"/>
              </a:lnSpc>
              <a:spcBef>
                <a:spcPts val="0"/>
              </a:spcBef>
              <a:buNone/>
            </a:pPr>
            <a:endParaRPr lang="en-US" sz="1600">
              <a:solidFill>
                <a:schemeClr val="bg1"/>
              </a:solidFill>
              <a:latin typeface="+mj-lt"/>
            </a:endParaRPr>
          </a:p>
          <a:p>
            <a:pPr marL="0" indent="0">
              <a:lnSpc>
                <a:spcPct val="100000"/>
              </a:lnSpc>
              <a:spcBef>
                <a:spcPts val="0"/>
              </a:spcBef>
              <a:buNone/>
            </a:pPr>
            <a:r>
              <a:rPr lang="en-US" sz="1600">
                <a:solidFill>
                  <a:schemeClr val="bg1"/>
                </a:solidFill>
                <a:latin typeface="+mj-lt"/>
              </a:rPr>
              <a:t>[Financial professional information]</a:t>
            </a:r>
          </a:p>
          <a:p>
            <a:pPr marL="0" indent="0">
              <a:lnSpc>
                <a:spcPct val="100000"/>
              </a:lnSpc>
              <a:spcBef>
                <a:spcPts val="0"/>
              </a:spcBef>
              <a:buNone/>
            </a:pPr>
            <a:endParaRPr lang="en-US" sz="1800">
              <a:solidFill>
                <a:schemeClr val="bg1"/>
              </a:solidFill>
              <a:latin typeface="+mj-lt"/>
            </a:endParaRPr>
          </a:p>
          <a:p>
            <a:pPr marL="0" indent="0">
              <a:lnSpc>
                <a:spcPct val="100000"/>
              </a:lnSpc>
              <a:spcBef>
                <a:spcPts val="0"/>
              </a:spcBef>
              <a:buNone/>
            </a:pPr>
            <a:endParaRPr lang="en-US" sz="2000">
              <a:solidFill>
                <a:schemeClr val="bg1"/>
              </a:solidFill>
              <a:latin typeface="+mj-lt"/>
            </a:endParaRPr>
          </a:p>
        </p:txBody>
      </p:sp>
      <p:pic>
        <p:nvPicPr>
          <p:cNvPr id="4" name="Picture 3">
            <a:extLst>
              <a:ext uri="{FF2B5EF4-FFF2-40B4-BE49-F238E27FC236}">
                <a16:creationId xmlns:a16="http://schemas.microsoft.com/office/drawing/2014/main" id="{F59C7840-8377-29E3-0CE1-72DCDA90FE9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7812" b="34250"/>
          <a:stretch/>
        </p:blipFill>
        <p:spPr>
          <a:xfrm>
            <a:off x="0" y="0"/>
            <a:ext cx="12271932" cy="4740034"/>
          </a:xfrm>
          <a:prstGeom prst="rect">
            <a:avLst/>
          </a:prstGeom>
        </p:spPr>
      </p:pic>
      <p:pic>
        <p:nvPicPr>
          <p:cNvPr id="8" name="Picture 7">
            <a:extLst>
              <a:ext uri="{FF2B5EF4-FFF2-40B4-BE49-F238E27FC236}">
                <a16:creationId xmlns:a16="http://schemas.microsoft.com/office/drawing/2014/main" id="{39BA3DD2-07D9-9B1F-C2F5-39EF0D35D505}"/>
              </a:ext>
            </a:extLst>
          </p:cNvPr>
          <p:cNvPicPr>
            <a:picLocks noChangeAspect="1"/>
          </p:cNvPicPr>
          <p:nvPr/>
        </p:nvPicPr>
        <p:blipFill>
          <a:blip r:embed="rId4" cstate="print">
            <a:extLst>
              <a:ext uri="{28A0092B-C50C-407E-A947-70E740481C1C}">
                <a14:useLocalDpi xmlns:a14="http://schemas.microsoft.com/office/drawing/2010/main"/>
              </a:ext>
            </a:extLst>
          </a:blip>
          <a:srcRect r="48961" b="54634"/>
          <a:stretch/>
        </p:blipFill>
        <p:spPr>
          <a:xfrm>
            <a:off x="6096000" y="4740034"/>
            <a:ext cx="6175932" cy="2117966"/>
          </a:xfrm>
          <a:prstGeom prst="rect">
            <a:avLst/>
          </a:prstGeom>
        </p:spPr>
      </p:pic>
    </p:spTree>
    <p:extLst>
      <p:ext uri="{BB962C8B-B14F-4D97-AF65-F5344CB8AC3E}">
        <p14:creationId xmlns:p14="http://schemas.microsoft.com/office/powerpoint/2010/main" val="5018889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02849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CDDEC5CF-834D-4AD8-F749-2D24C9A67F9F}"/>
              </a:ext>
            </a:extLst>
          </p:cNvPr>
          <p:cNvSpPr txBox="1">
            <a:spLocks/>
          </p:cNvSpPr>
          <p:nvPr/>
        </p:nvSpPr>
        <p:spPr>
          <a:xfrm>
            <a:off x="0" y="2417196"/>
            <a:ext cx="11242964" cy="3140765"/>
          </a:xfrm>
          <a:prstGeom prst="rect">
            <a:avLst/>
          </a:prstGeom>
        </p:spPr>
        <p:txBody>
          <a:bodyPr vert="horz" lIns="0" tIns="0" rIns="0" bIns="0" rtlCol="0" anchor="t" anchorCtr="0">
            <a:noAutofit/>
          </a:bodyPr>
          <a:lstStyle>
            <a:lvl1pPr marL="685800" indent="0" algn="l" defTabSz="914400" rtl="0" eaLnBrk="1" latinLnBrk="0" hangingPunct="1">
              <a:lnSpc>
                <a:spcPts val="1000"/>
              </a:lnSpc>
              <a:spcBef>
                <a:spcPts val="1000"/>
              </a:spcBef>
              <a:spcAft>
                <a:spcPts val="450"/>
              </a:spcAft>
              <a:buFontTx/>
              <a:buNone/>
              <a:defRPr sz="800" kern="1200">
                <a:solidFill>
                  <a:schemeClr val="tx1"/>
                </a:solidFill>
                <a:latin typeface="+mn-lt"/>
                <a:ea typeface="+mn-ea"/>
                <a:cs typeface="+mn-cs"/>
              </a:defRPr>
            </a:lvl1pPr>
            <a:lvl2pPr marL="685800" indent="0" algn="l" defTabSz="914400" rtl="0" eaLnBrk="1" latinLnBrk="0" hangingPunct="1">
              <a:lnSpc>
                <a:spcPts val="1000"/>
              </a:lnSpc>
              <a:spcBef>
                <a:spcPts val="500"/>
              </a:spcBef>
              <a:spcAft>
                <a:spcPts val="450"/>
              </a:spcAft>
              <a:buFontTx/>
              <a:buNone/>
              <a:tabLst/>
              <a:defRPr sz="800" kern="1200">
                <a:solidFill>
                  <a:schemeClr val="tx1"/>
                </a:solidFill>
                <a:latin typeface="+mn-lt"/>
                <a:ea typeface="+mn-ea"/>
                <a:cs typeface="+mn-cs"/>
              </a:defRPr>
            </a:lvl2pPr>
            <a:lvl3pPr marL="685800" indent="0" algn="l" defTabSz="914400" rtl="0" eaLnBrk="1" latinLnBrk="0" hangingPunct="1">
              <a:lnSpc>
                <a:spcPts val="1000"/>
              </a:lnSpc>
              <a:spcBef>
                <a:spcPts val="500"/>
              </a:spcBef>
              <a:spcAft>
                <a:spcPts val="450"/>
              </a:spcAft>
              <a:buFontTx/>
              <a:buNone/>
              <a:tabLst/>
              <a:defRPr sz="800" kern="1200">
                <a:solidFill>
                  <a:schemeClr val="tx1"/>
                </a:solidFill>
                <a:latin typeface="+mn-lt"/>
                <a:ea typeface="+mn-ea"/>
                <a:cs typeface="+mn-cs"/>
              </a:defRPr>
            </a:lvl3pPr>
            <a:lvl4pPr marL="685800" indent="0" algn="l" defTabSz="914400" rtl="0" eaLnBrk="1" latinLnBrk="0" hangingPunct="1">
              <a:lnSpc>
                <a:spcPts val="1000"/>
              </a:lnSpc>
              <a:spcBef>
                <a:spcPts val="500"/>
              </a:spcBef>
              <a:spcAft>
                <a:spcPts val="450"/>
              </a:spcAft>
              <a:buFontTx/>
              <a:buNone/>
              <a:defRPr sz="800" kern="1200">
                <a:solidFill>
                  <a:schemeClr val="tx1"/>
                </a:solidFill>
                <a:latin typeface="+mn-lt"/>
                <a:ea typeface="+mn-ea"/>
                <a:cs typeface="+mn-cs"/>
              </a:defRPr>
            </a:lvl4pPr>
            <a:lvl5pPr marL="685800" indent="0" algn="l" defTabSz="914400" rtl="0" eaLnBrk="1" latinLnBrk="0" hangingPunct="1">
              <a:lnSpc>
                <a:spcPts val="1000"/>
              </a:lnSpc>
              <a:spcBef>
                <a:spcPts val="500"/>
              </a:spcBef>
              <a:spcAft>
                <a:spcPts val="450"/>
              </a:spcAft>
              <a:buFontTx/>
              <a:buNone/>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7575">
              <a:lnSpc>
                <a:spcPct val="100000"/>
              </a:lnSpc>
              <a:spcBef>
                <a:spcPts val="0"/>
              </a:spcBef>
              <a:defRPr/>
            </a:pPr>
            <a:r>
              <a:rPr lang="en-US" spc="-5" dirty="0">
                <a:latin typeface="Arial" panose="020B0604020202020204" pitchFamily="34" charset="0"/>
                <a:ea typeface="Times New Roman" panose="02020603050405020304" pitchFamily="18" charset="0"/>
                <a:cs typeface="HurmeGeometricSans3-Regular" panose="020B0500020000000000" pitchFamily="34" charset="0"/>
              </a:rPr>
              <a:t>Please keep in mind that the primary reason to purchase a life insurance product is the death benefit.  </a:t>
            </a:r>
          </a:p>
          <a:p>
            <a:pPr marL="917575">
              <a:lnSpc>
                <a:spcPct val="100000"/>
              </a:lnSpc>
              <a:spcBef>
                <a:spcPts val="0"/>
              </a:spcBef>
              <a:defRPr/>
            </a:pPr>
            <a:r>
              <a:rPr lang="en-US" spc="-5" dirty="0">
                <a:latin typeface="Arial" panose="020B0604020202020204" pitchFamily="34" charset="0"/>
                <a:ea typeface="Times New Roman" panose="02020603050405020304" pitchFamily="18" charset="0"/>
                <a:cs typeface="HurmeGeometricSans3-Regular" panose="020B0500020000000000" pitchFamily="34" charset="0"/>
              </a:rPr>
              <a:t>Life insurance products contain charges, such as Cost of Insurance Charge, Cash Extra Charge, and Additional Agreements Charge (which we refer to as mortality charges), and Premium Charge, Monthly Policy Charge, Policy Issue Charge, Transaction Charge, Index Segment Charge, and Surrender Charge (which we refer to as expense charges). These charges may increase over time, and these policies may contain restrictions, such as surrender periods. Policyholders could lose money in these products.  </a:t>
            </a:r>
          </a:p>
          <a:p>
            <a:pPr marL="917575">
              <a:lnSpc>
                <a:spcPct val="100000"/>
              </a:lnSpc>
              <a:spcBef>
                <a:spcPts val="0"/>
              </a:spcBef>
              <a:defRPr/>
            </a:pPr>
            <a:r>
              <a:rPr lang="en-US" spc="-5" dirty="0">
                <a:ea typeface="Times New Roman" panose="02020603050405020304" pitchFamily="18" charset="0"/>
                <a:cs typeface="Arial" panose="020B0604020202020204" pitchFamily="34" charset="0"/>
              </a:rPr>
              <a:t>An annuity is intended to be a long-term, tax-deferred retirement vehicle. Earnings are taxable as ordinary income when distributed, and if withdrawn before age 59½, may be subject to a 10% federal tax penalty. If the annuity will fund an IRA or other tax qualified plan, the tax deferral feature offers no additional value. Qualified distributions from a Roth IRA are generally excluded from gross income, but taxes and penalties may apply to non-qualified distributions. Please consult a tax advisor for specific information. There are charges and expenses associated with annuities, such as surrender charges (deferred sales charges) for early withdrawals.</a:t>
            </a:r>
          </a:p>
          <a:p>
            <a:pPr marL="917575">
              <a:lnSpc>
                <a:spcPct val="100000"/>
              </a:lnSpc>
              <a:spcBef>
                <a:spcPts val="0"/>
              </a:spcBef>
              <a:defRPr/>
            </a:pPr>
            <a:r>
              <a:rPr lang="en-US" spc="-5" dirty="0">
                <a:ea typeface="Times New Roman" panose="02020603050405020304" pitchFamily="18" charset="0"/>
                <a:cs typeface="Arial" panose="020B0604020202020204" pitchFamily="34" charset="0"/>
              </a:rPr>
              <a:t>Long-term care insurance may cover care such as nursing care, home and community-based care, and informal care. Please ensure that you consult a tax advisor regarding long-term care benefit payments, or when taking a loan or withdrawal from a life insurance contract.</a:t>
            </a:r>
          </a:p>
          <a:p>
            <a:pPr marL="917575">
              <a:lnSpc>
                <a:spcPct val="100000"/>
              </a:lnSpc>
              <a:spcBef>
                <a:spcPts val="0"/>
              </a:spcBef>
              <a:defRPr/>
            </a:pPr>
            <a:r>
              <a:rPr lang="en-US" spc="-5" dirty="0">
                <a:ea typeface="Times New Roman" panose="02020603050405020304" pitchFamily="18" charset="0"/>
                <a:cs typeface="Arial" panose="020B0604020202020204" pitchFamily="34" charset="0"/>
              </a:rPr>
              <a:t>Additional agreements may be available. Agreements may be subject to additional costs and restrictions. Agreements may not be available in all states or may exist under a different name in various states and may not be available in combination with other agreements. </a:t>
            </a:r>
          </a:p>
          <a:p>
            <a:pPr marL="917575">
              <a:lnSpc>
                <a:spcPct val="100000"/>
              </a:lnSpc>
              <a:spcBef>
                <a:spcPts val="0"/>
              </a:spcBef>
              <a:defRPr/>
            </a:pPr>
            <a:r>
              <a:rPr lang="en-US" spc="-5" dirty="0">
                <a:ea typeface="Times New Roman" panose="02020603050405020304" pitchFamily="18" charset="0"/>
                <a:cs typeface="Arial" panose="020B0604020202020204" pitchFamily="34" charset="0"/>
              </a:rPr>
              <a:t>Policy loans and withdrawals may create an adverse tax result in the event of lapse or policy surrender and will reduce both the surrender value and death benefit. Withdrawals may be subject to taxation within the first fifteen years of the contract. You should consult your tax advisor when considering taking a policy loan or withdrawal. </a:t>
            </a:r>
          </a:p>
          <a:p>
            <a:pPr marL="917575">
              <a:lnSpc>
                <a:spcPct val="100000"/>
              </a:lnSpc>
              <a:spcBef>
                <a:spcPts val="0"/>
              </a:spcBef>
              <a:defRPr/>
            </a:pPr>
            <a:r>
              <a:rPr lang="en-US" spc="-5" dirty="0">
                <a:ea typeface="Times New Roman" panose="02020603050405020304" pitchFamily="18" charset="0"/>
                <a:cs typeface="Arial" panose="020B0604020202020204" pitchFamily="34" charset="0"/>
              </a:rPr>
              <a:t>You should consult your tax advisor regarding your own tax situation.</a:t>
            </a:r>
          </a:p>
          <a:p>
            <a:pPr marL="917575">
              <a:lnSpc>
                <a:spcPct val="100000"/>
              </a:lnSpc>
              <a:spcBef>
                <a:spcPts val="0"/>
              </a:spcBef>
              <a:defRPr/>
            </a:pPr>
            <a:r>
              <a:rPr lang="en-US" spc="-5" dirty="0">
                <a:ea typeface="Times New Roman" panose="02020603050405020304" pitchFamily="18" charset="0"/>
                <a:cs typeface="Arial" panose="020B0604020202020204" pitchFamily="34" charset="0"/>
              </a:rPr>
              <a:t>This is a general communication for informational and educational purposes. The materials and the information are not designed, or intended, to be applicable to any person’s individual circumstances. It should not be considered investment advice, nor does it constitute a recommendation that anyone engage in (or refrain from) a particular course of action. If you are seeking investment advice or recommendations, please contact your financial professional.</a:t>
            </a:r>
          </a:p>
          <a:p>
            <a:pPr marL="917575">
              <a:lnSpc>
                <a:spcPct val="100000"/>
              </a:lnSpc>
              <a:spcBef>
                <a:spcPts val="0"/>
              </a:spcBef>
              <a:defRPr/>
            </a:pPr>
            <a:r>
              <a:rPr lang="en-US" spc="-5" dirty="0">
                <a:ea typeface="Times New Roman" panose="02020603050405020304" pitchFamily="18" charset="0"/>
                <a:cs typeface="Arial" panose="020B0604020202020204" pitchFamily="34" charset="0"/>
              </a:rPr>
              <a:t>Insurance products are issued by Minnesota Life Insurance Company in all states except New York. In New York, products are issued by Securian Life Insurance Company, a New York authorized insurer. Both companies are headquartered in St. Paul, MN. Product availability and features may vary by state. Each insurer is solely responsible for the financial obligations under the policies or contracts it issues. </a:t>
            </a:r>
          </a:p>
          <a:p>
            <a:pPr marL="917575">
              <a:lnSpc>
                <a:spcPct val="100000"/>
              </a:lnSpc>
              <a:spcBef>
                <a:spcPts val="0"/>
              </a:spcBef>
              <a:defRPr/>
            </a:pPr>
            <a:r>
              <a:rPr lang="en-US" spc="-5" dirty="0">
                <a:ea typeface="Times New Roman" panose="02020603050405020304" pitchFamily="18" charset="0"/>
                <a:cs typeface="Arial" panose="020B0604020202020204" pitchFamily="34" charset="0"/>
              </a:rPr>
              <a:t>Securian Financial is the marketing name for Securian Financial Group, Inc., and its subsidiaries. Minnesota Life Insurance Company and Securian Life Insurance Company are subsidiaries of Securian Financial Group, Inc.</a:t>
            </a:r>
          </a:p>
        </p:txBody>
      </p:sp>
      <p:sp>
        <p:nvSpPr>
          <p:cNvPr id="3" name="Text Placeholder 4">
            <a:extLst>
              <a:ext uri="{FF2B5EF4-FFF2-40B4-BE49-F238E27FC236}">
                <a16:creationId xmlns:a16="http://schemas.microsoft.com/office/drawing/2014/main" id="{F7AC274F-817B-A972-DD1F-08B436BB7888}"/>
              </a:ext>
            </a:extLst>
          </p:cNvPr>
          <p:cNvSpPr txBox="1">
            <a:spLocks/>
          </p:cNvSpPr>
          <p:nvPr/>
        </p:nvSpPr>
        <p:spPr>
          <a:xfrm>
            <a:off x="0" y="5410200"/>
            <a:ext cx="6896100" cy="1447800"/>
          </a:xfrm>
          <a:prstGeom prst="rect">
            <a:avLst/>
          </a:prstGeom>
        </p:spPr>
        <p:txBody>
          <a:bodyPr vert="horz" lIns="0" tIns="0" rIns="0" bIns="347472" rtlCol="0" anchor="b" anchorCtr="0">
            <a:noAutofit/>
          </a:bodyPr>
          <a:lstStyle>
            <a:lvl1pPr marL="685800" marR="0" indent="0" algn="l" defTabSz="457200" rtl="0" eaLnBrk="1" fontAlgn="auto" latinLnBrk="0" hangingPunct="1">
              <a:lnSpc>
                <a:spcPts val="900"/>
              </a:lnSpc>
              <a:spcBef>
                <a:spcPts val="0"/>
              </a:spcBef>
              <a:spcAft>
                <a:spcPts val="215"/>
              </a:spcAft>
              <a:buClrTx/>
              <a:buSzTx/>
              <a:buFontTx/>
              <a:buNone/>
              <a:tabLst/>
              <a:defRPr sz="600" kern="1200">
                <a:solidFill>
                  <a:schemeClr val="tx1"/>
                </a:solidFill>
                <a:latin typeface="+mn-lt"/>
                <a:ea typeface="+mn-ea"/>
                <a:cs typeface="+mn-cs"/>
              </a:defRPr>
            </a:lvl1pPr>
            <a:lvl2pPr marL="685800" indent="0" algn="l" defTabSz="914400" rtl="0" eaLnBrk="1" latinLnBrk="0" hangingPunct="1">
              <a:lnSpc>
                <a:spcPts val="2600"/>
              </a:lnSpc>
              <a:spcBef>
                <a:spcPts val="500"/>
              </a:spcBef>
              <a:spcAft>
                <a:spcPts val="400"/>
              </a:spcAft>
              <a:buFontTx/>
              <a:buNone/>
              <a:defRPr sz="600" kern="1200">
                <a:solidFill>
                  <a:schemeClr val="tx1"/>
                </a:solidFill>
                <a:latin typeface="+mn-lt"/>
                <a:ea typeface="+mn-ea"/>
                <a:cs typeface="+mn-cs"/>
              </a:defRPr>
            </a:lvl2pPr>
            <a:lvl3pPr marL="685800" indent="0" algn="l" defTabSz="914400" rtl="0" eaLnBrk="1" latinLnBrk="0" hangingPunct="1">
              <a:lnSpc>
                <a:spcPts val="2600"/>
              </a:lnSpc>
              <a:spcBef>
                <a:spcPts val="500"/>
              </a:spcBef>
              <a:spcAft>
                <a:spcPts val="400"/>
              </a:spcAft>
              <a:buFontTx/>
              <a:buNone/>
              <a:defRPr sz="600" kern="1200">
                <a:solidFill>
                  <a:schemeClr val="tx1"/>
                </a:solidFill>
                <a:latin typeface="+mn-lt"/>
                <a:ea typeface="+mn-ea"/>
                <a:cs typeface="+mn-cs"/>
              </a:defRPr>
            </a:lvl3pPr>
            <a:lvl4pPr marL="685800" indent="0" algn="l" defTabSz="914400" rtl="0" eaLnBrk="1" latinLnBrk="0" hangingPunct="1">
              <a:lnSpc>
                <a:spcPts val="2600"/>
              </a:lnSpc>
              <a:spcBef>
                <a:spcPts val="500"/>
              </a:spcBef>
              <a:spcAft>
                <a:spcPts val="400"/>
              </a:spcAft>
              <a:buFontTx/>
              <a:buNone/>
              <a:defRPr sz="600" kern="1200">
                <a:solidFill>
                  <a:schemeClr val="tx1"/>
                </a:solidFill>
                <a:latin typeface="+mn-lt"/>
                <a:ea typeface="+mn-ea"/>
                <a:cs typeface="+mn-cs"/>
              </a:defRPr>
            </a:lvl4pPr>
            <a:lvl5pPr marL="685800" indent="0" algn="l" defTabSz="914400" rtl="0" eaLnBrk="1" latinLnBrk="0" hangingPunct="1">
              <a:lnSpc>
                <a:spcPts val="2600"/>
              </a:lnSpc>
              <a:spcBef>
                <a:spcPts val="500"/>
              </a:spcBef>
              <a:spcAft>
                <a:spcPts val="400"/>
              </a:spcAft>
              <a:buFontTx/>
              <a:buNone/>
              <a:defRPr sz="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20750" indent="0">
              <a:lnSpc>
                <a:spcPct val="120000"/>
              </a:lnSpc>
              <a:spcAft>
                <a:spcPts val="450"/>
              </a:spcAft>
              <a:tabLst/>
              <a:defRPr/>
            </a:pPr>
            <a:r>
              <a:rPr lang="en-US" sz="650" b="1" spc="15" dirty="0">
                <a:solidFill>
                  <a:srgbClr val="000000"/>
                </a:solidFill>
                <a:latin typeface="Arial" panose="020B0604020202020204" pitchFamily="34" charset="0"/>
                <a:ea typeface="Times New Roman" panose="02020603050405020304" pitchFamily="18" charset="0"/>
                <a:cs typeface="Times-Roman"/>
              </a:rPr>
              <a:t>Securian Financial</a:t>
            </a:r>
            <a:br>
              <a:rPr lang="en-US" sz="650" b="1" spc="15" dirty="0">
                <a:solidFill>
                  <a:srgbClr val="000000"/>
                </a:solidFill>
                <a:latin typeface="Arial" panose="020B0604020202020204" pitchFamily="34" charset="0"/>
                <a:ea typeface="Times New Roman" panose="02020603050405020304" pitchFamily="18" charset="0"/>
                <a:cs typeface="Times-Roman"/>
              </a:rPr>
            </a:br>
            <a:r>
              <a:rPr lang="en-US" sz="650" b="1" spc="15" dirty="0">
                <a:solidFill>
                  <a:srgbClr val="0C7B3F"/>
                </a:solidFill>
                <a:latin typeface="Arial" panose="020B0604020202020204" pitchFamily="34" charset="0"/>
                <a:ea typeface="Times New Roman" panose="02020603050405020304" pitchFamily="18" charset="0"/>
                <a:cs typeface="Times-Roman"/>
              </a:rPr>
              <a:t>securian.com</a:t>
            </a:r>
            <a:endParaRPr lang="en-US" sz="650" dirty="0">
              <a:solidFill>
                <a:srgbClr val="000000"/>
              </a:solidFill>
              <a:latin typeface="Times-Roman"/>
              <a:ea typeface="Times New Roman" panose="02020603050405020304" pitchFamily="18" charset="0"/>
              <a:cs typeface="Times-Roman"/>
            </a:endParaRPr>
          </a:p>
          <a:p>
            <a:pPr marL="920750" marR="0" lvl="0" indent="0" algn="l" defTabSz="457200" rtl="0" eaLnBrk="1" fontAlgn="auto" latinLnBrk="0" hangingPunct="1">
              <a:lnSpc>
                <a:spcPts val="900"/>
              </a:lnSpc>
              <a:spcBef>
                <a:spcPts val="0"/>
              </a:spcBef>
              <a:spcAft>
                <a:spcPts val="215"/>
              </a:spcAft>
              <a:buClrTx/>
              <a:buSzTx/>
              <a:buFontTx/>
              <a:buNone/>
              <a:tabLst/>
              <a:defRPr/>
            </a:pPr>
            <a:r>
              <a:rPr lang="en-US" spc="5" dirty="0">
                <a:solidFill>
                  <a:srgbClr val="323232"/>
                </a:solidFill>
                <a:ea typeface="Times New Roman" panose="02020603050405020304" pitchFamily="18" charset="0"/>
                <a:cs typeface="HurmeGeometricSans3-Regular" panose="020B0500020000000000" pitchFamily="34" charset="0"/>
              </a:rPr>
              <a:t>400 Robert Street North, St. Paul, MN 55101-2098</a:t>
            </a:r>
            <a:br>
              <a:rPr lang="en-US" spc="5" dirty="0">
                <a:solidFill>
                  <a:srgbClr val="323232"/>
                </a:solidFill>
                <a:ea typeface="Times New Roman" panose="02020603050405020304" pitchFamily="18" charset="0"/>
                <a:cs typeface="HurmeGeometricSans3-Regular" panose="020B0500020000000000" pitchFamily="34" charset="0"/>
              </a:rPr>
            </a:br>
            <a:r>
              <a:rPr lang="en-US" spc="5" dirty="0">
                <a:solidFill>
                  <a:srgbClr val="323232"/>
                </a:solidFill>
                <a:ea typeface="Times New Roman" panose="02020603050405020304" pitchFamily="18" charset="0"/>
                <a:cs typeface="HurmeGeometricSans3-Regular" panose="020B0500020000000000" pitchFamily="34" charset="0"/>
              </a:rPr>
              <a:t>©2024 Securian Financial Group, Inc. All rights reserved.</a:t>
            </a:r>
          </a:p>
          <a:p>
            <a:pPr marL="920750" marR="0" lvl="0" indent="0" algn="l" defTabSz="457200" rtl="0" eaLnBrk="1" fontAlgn="auto" latinLnBrk="0" hangingPunct="1">
              <a:lnSpc>
                <a:spcPct val="100000"/>
              </a:lnSpc>
              <a:spcBef>
                <a:spcPts val="0"/>
              </a:spcBef>
              <a:spcAft>
                <a:spcPts val="0"/>
              </a:spcAft>
              <a:buClrTx/>
              <a:buSzTx/>
              <a:buFontTx/>
              <a:buNone/>
              <a:tabLst/>
              <a:defRPr/>
            </a:pPr>
            <a:r>
              <a:rPr lang="en-US" spc="5" dirty="0">
                <a:solidFill>
                  <a:srgbClr val="323232"/>
                </a:solidFill>
                <a:ea typeface="Times New Roman" panose="02020603050405020304" pitchFamily="18" charset="0"/>
                <a:cs typeface="HurmeGeometricSans3-Regular" panose="020B0500020000000000" pitchFamily="34" charset="0"/>
              </a:rPr>
              <a:t>F106817-11 Rev 11-2024   DOFU 12-2024</a:t>
            </a:r>
            <a:br>
              <a:rPr lang="en-US" spc="5" dirty="0">
                <a:solidFill>
                  <a:srgbClr val="323232"/>
                </a:solidFill>
                <a:ea typeface="Times New Roman" panose="02020603050405020304" pitchFamily="18" charset="0"/>
                <a:cs typeface="HurmeGeometricSans3-Regular" panose="020B0500020000000000" pitchFamily="34" charset="0"/>
              </a:rPr>
            </a:br>
            <a:r>
              <a:rPr lang="en-US" spc="5" dirty="0">
                <a:solidFill>
                  <a:srgbClr val="323232"/>
                </a:solidFill>
                <a:ea typeface="Times New Roman" panose="02020603050405020304" pitchFamily="18" charset="0"/>
                <a:cs typeface="HurmeGeometricSans3-Regular" panose="020B0500020000000000" pitchFamily="34" charset="0"/>
              </a:rPr>
              <a:t>4028029</a:t>
            </a:r>
            <a:endParaRPr lang="en-US" spc="-10" dirty="0">
              <a:solidFill>
                <a:srgbClr val="323232"/>
              </a:solidFill>
              <a:ea typeface="Times New Roman" panose="02020603050405020304" pitchFamily="18" charset="0"/>
              <a:cs typeface="HurmeGeometricSans3-Regular" panose="020B0500020000000000" pitchFamily="34" charset="0"/>
            </a:endParaRPr>
          </a:p>
        </p:txBody>
      </p:sp>
    </p:spTree>
    <p:extLst>
      <p:ext uri="{BB962C8B-B14F-4D97-AF65-F5344CB8AC3E}">
        <p14:creationId xmlns:p14="http://schemas.microsoft.com/office/powerpoint/2010/main" val="9472004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C4CE390B-E5B5-F7C1-A453-1F0D0275FDDB}"/>
              </a:ext>
            </a:extLst>
          </p:cNvPr>
          <p:cNvSpPr>
            <a:spLocks noGrp="1"/>
          </p:cNvSpPr>
          <p:nvPr>
            <p:ph type="body" sz="quarter" idx="11"/>
          </p:nvPr>
        </p:nvSpPr>
        <p:spPr/>
        <p:txBody>
          <a:bodyPr/>
          <a:lstStyle/>
          <a:p>
            <a:r>
              <a:rPr lang="en-US"/>
              <a:t>Women face unique challenges</a:t>
            </a:r>
          </a:p>
        </p:txBody>
      </p:sp>
      <p:sp>
        <p:nvSpPr>
          <p:cNvPr id="2" name="Title 1">
            <a:extLst>
              <a:ext uri="{FF2B5EF4-FFF2-40B4-BE49-F238E27FC236}">
                <a16:creationId xmlns:a16="http://schemas.microsoft.com/office/drawing/2014/main" id="{05E1A668-3626-7C2C-E80D-13E6ECAF6175}"/>
              </a:ext>
            </a:extLst>
          </p:cNvPr>
          <p:cNvSpPr>
            <a:spLocks noGrp="1"/>
          </p:cNvSpPr>
          <p:nvPr>
            <p:ph type="title" idx="4294967295"/>
          </p:nvPr>
        </p:nvSpPr>
        <p:spPr>
          <a:xfrm>
            <a:off x="0" y="1155700"/>
            <a:ext cx="10920413" cy="669925"/>
          </a:xfrm>
        </p:spPr>
        <p:txBody>
          <a:bodyPr/>
          <a:lstStyle/>
          <a:p>
            <a:r>
              <a:rPr lang="en-US"/>
              <a:t>Women face unique challenges</a:t>
            </a:r>
          </a:p>
        </p:txBody>
      </p:sp>
    </p:spTree>
    <p:extLst>
      <p:ext uri="{BB962C8B-B14F-4D97-AF65-F5344CB8AC3E}">
        <p14:creationId xmlns:p14="http://schemas.microsoft.com/office/powerpoint/2010/main" val="11071419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74102082-C654-19F5-4C14-11A8018A0E2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4" r="86095" b="81207"/>
          <a:stretch/>
        </p:blipFill>
        <p:spPr>
          <a:xfrm>
            <a:off x="3357117" y="2462406"/>
            <a:ext cx="1191494" cy="621138"/>
          </a:xfrm>
          <a:prstGeom prst="rect">
            <a:avLst/>
          </a:prstGeom>
        </p:spPr>
      </p:pic>
      <p:pic>
        <p:nvPicPr>
          <p:cNvPr id="6" name="Picture 5">
            <a:extLst>
              <a:ext uri="{FF2B5EF4-FFF2-40B4-BE49-F238E27FC236}">
                <a16:creationId xmlns:a16="http://schemas.microsoft.com/office/drawing/2014/main" id="{2D1B19AE-7B3A-D594-F566-42996CE729A0}"/>
              </a:ext>
            </a:extLst>
          </p:cNvPr>
          <p:cNvPicPr>
            <a:picLocks noChangeAspect="1"/>
          </p:cNvPicPr>
          <p:nvPr/>
        </p:nvPicPr>
        <p:blipFill>
          <a:blip r:embed="rId4"/>
          <a:stretch>
            <a:fillRect/>
          </a:stretch>
        </p:blipFill>
        <p:spPr>
          <a:xfrm>
            <a:off x="7455546" y="2798775"/>
            <a:ext cx="3748157" cy="2147982"/>
          </a:xfrm>
          <a:prstGeom prst="rect">
            <a:avLst/>
          </a:prstGeom>
        </p:spPr>
      </p:pic>
      <p:sp>
        <p:nvSpPr>
          <p:cNvPr id="8" name="Title 7">
            <a:extLst>
              <a:ext uri="{FF2B5EF4-FFF2-40B4-BE49-F238E27FC236}">
                <a16:creationId xmlns:a16="http://schemas.microsoft.com/office/drawing/2014/main" id="{537B8578-2758-C469-1095-213434BF8CE4}"/>
              </a:ext>
            </a:extLst>
          </p:cNvPr>
          <p:cNvSpPr>
            <a:spLocks noGrp="1"/>
          </p:cNvSpPr>
          <p:nvPr>
            <p:ph type="title"/>
          </p:nvPr>
        </p:nvSpPr>
        <p:spPr/>
        <p:txBody>
          <a:bodyPr/>
          <a:lstStyle/>
          <a:p>
            <a:pPr marL="0" indent="0">
              <a:lnSpc>
                <a:spcPct val="200000"/>
              </a:lnSpc>
              <a:spcBef>
                <a:spcPts val="0"/>
              </a:spcBef>
              <a:buNone/>
            </a:pPr>
            <a:r>
              <a:rPr lang="en-US" sz="3200"/>
              <a:t>Longer life expectancy </a:t>
            </a:r>
            <a:endParaRPr lang="en-US" sz="4400">
              <a:solidFill>
                <a:schemeClr val="accent2"/>
              </a:solidFill>
              <a:latin typeface="+mj-lt"/>
            </a:endParaRPr>
          </a:p>
        </p:txBody>
      </p:sp>
      <p:sp>
        <p:nvSpPr>
          <p:cNvPr id="11" name="Text Placeholder 10">
            <a:extLst>
              <a:ext uri="{FF2B5EF4-FFF2-40B4-BE49-F238E27FC236}">
                <a16:creationId xmlns:a16="http://schemas.microsoft.com/office/drawing/2014/main" id="{264B3C83-A167-63E8-CE24-4435D97A5FF4}"/>
              </a:ext>
            </a:extLst>
          </p:cNvPr>
          <p:cNvSpPr>
            <a:spLocks noGrp="1"/>
          </p:cNvSpPr>
          <p:nvPr>
            <p:ph type="body" sz="quarter" idx="26"/>
          </p:nvPr>
        </p:nvSpPr>
        <p:spPr>
          <a:xfrm>
            <a:off x="623889" y="5919907"/>
            <a:ext cx="10919634" cy="483081"/>
          </a:xfrm>
        </p:spPr>
        <p:txBody>
          <a:bodyPr/>
          <a:lstStyle/>
          <a:p>
            <a:r>
              <a:rPr lang="en-US"/>
              <a:t>1. Average life expectancy at birth in 2023, by continent and gender (in years).” https://www.statista.com/statistics/270861/lifeexpectancy-by-continent. Statista, January 2024.</a:t>
            </a:r>
          </a:p>
        </p:txBody>
      </p:sp>
      <p:grpSp>
        <p:nvGrpSpPr>
          <p:cNvPr id="3" name="Group 2">
            <a:extLst>
              <a:ext uri="{FF2B5EF4-FFF2-40B4-BE49-F238E27FC236}">
                <a16:creationId xmlns:a16="http://schemas.microsoft.com/office/drawing/2014/main" id="{0359BCFF-17EC-B50C-D9D2-E3E9F7AF052E}"/>
              </a:ext>
            </a:extLst>
          </p:cNvPr>
          <p:cNvGrpSpPr/>
          <p:nvPr/>
        </p:nvGrpSpPr>
        <p:grpSpPr>
          <a:xfrm>
            <a:off x="656546" y="2143879"/>
            <a:ext cx="3296318" cy="3597618"/>
            <a:chOff x="8270207" y="2741464"/>
            <a:chExt cx="3296318" cy="3003542"/>
          </a:xfrm>
        </p:grpSpPr>
        <p:sp>
          <p:nvSpPr>
            <p:cNvPr id="4" name="Text Placeholder 18">
              <a:extLst>
                <a:ext uri="{FF2B5EF4-FFF2-40B4-BE49-F238E27FC236}">
                  <a16:creationId xmlns:a16="http://schemas.microsoft.com/office/drawing/2014/main" id="{CED0B2C1-4F52-1A60-DEA8-CE63D5F1F744}"/>
                </a:ext>
              </a:extLst>
            </p:cNvPr>
            <p:cNvSpPr txBox="1">
              <a:spLocks/>
            </p:cNvSpPr>
            <p:nvPr/>
          </p:nvSpPr>
          <p:spPr>
            <a:xfrm>
              <a:off x="8496762" y="2741464"/>
              <a:ext cx="3069763" cy="3003542"/>
            </a:xfrm>
            <a:prstGeom prst="rect">
              <a:avLst/>
            </a:prstGeom>
          </p:spPr>
          <p:txBody>
            <a:bodyPr/>
            <a:lstStyle>
              <a:lvl1pPr marL="233363" indent="-233363" algn="l" defTabSz="914400" rtl="0" eaLnBrk="1" latinLnBrk="0" hangingPunct="1">
                <a:lnSpc>
                  <a:spcPts val="2600"/>
                </a:lnSpc>
                <a:spcBef>
                  <a:spcPts val="1000"/>
                </a:spcBef>
                <a:buFont typeface="Arial" panose="020B0604020202020204" pitchFamily="34" charset="0"/>
                <a:buChar char="•"/>
                <a:defRPr sz="2400" kern="1200">
                  <a:solidFill>
                    <a:schemeClr val="tx1"/>
                  </a:solidFill>
                  <a:latin typeface="+mn-lt"/>
                  <a:ea typeface="+mn-ea"/>
                  <a:cs typeface="+mn-cs"/>
                </a:defRPr>
              </a:lvl1pPr>
              <a:lvl2pPr marL="465138" indent="-231775" algn="l" defTabSz="914400" rtl="0" eaLnBrk="1" latinLnBrk="0" hangingPunct="1">
                <a:lnSpc>
                  <a:spcPts val="2600"/>
                </a:lnSpc>
                <a:spcBef>
                  <a:spcPts val="500"/>
                </a:spcBef>
                <a:buFont typeface="Courier New" panose="02070309020205020404" pitchFamily="49" charset="0"/>
                <a:buChar char="-"/>
                <a:defRPr sz="2400" kern="1200">
                  <a:solidFill>
                    <a:schemeClr val="tx1"/>
                  </a:solidFill>
                  <a:latin typeface="+mn-lt"/>
                  <a:ea typeface="+mn-ea"/>
                  <a:cs typeface="+mn-cs"/>
                </a:defRPr>
              </a:lvl2pPr>
              <a:lvl3pPr marL="681038" indent="-215900" algn="l" defTabSz="914400" rtl="0" eaLnBrk="1" latinLnBrk="0" hangingPunct="1">
                <a:lnSpc>
                  <a:spcPts val="26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ts val="26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ts val="26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endParaRPr lang="en-US">
                <a:solidFill>
                  <a:schemeClr val="accent2"/>
                </a:solidFill>
                <a:latin typeface="+mj-lt"/>
              </a:endParaRPr>
            </a:p>
            <a:p>
              <a:pPr marL="0" indent="0">
                <a:lnSpc>
                  <a:spcPct val="100000"/>
                </a:lnSpc>
                <a:spcBef>
                  <a:spcPts val="0"/>
                </a:spcBef>
                <a:buNone/>
              </a:pPr>
              <a:endParaRPr lang="en-US" sz="2000">
                <a:solidFill>
                  <a:schemeClr val="accent2"/>
                </a:solidFill>
                <a:latin typeface="+mj-lt"/>
              </a:endParaRPr>
            </a:p>
            <a:p>
              <a:pPr marL="0" indent="0">
                <a:lnSpc>
                  <a:spcPct val="100000"/>
                </a:lnSpc>
                <a:spcBef>
                  <a:spcPts val="0"/>
                </a:spcBef>
                <a:buNone/>
              </a:pPr>
              <a:endParaRPr lang="en-US" sz="1200"/>
            </a:p>
            <a:p>
              <a:pPr marL="0" indent="0">
                <a:lnSpc>
                  <a:spcPct val="100000"/>
                </a:lnSpc>
                <a:spcBef>
                  <a:spcPts val="0"/>
                </a:spcBef>
                <a:buNone/>
              </a:pPr>
              <a:endParaRPr lang="en-US" sz="1200"/>
            </a:p>
            <a:p>
              <a:pPr marL="0" indent="0">
                <a:lnSpc>
                  <a:spcPct val="100000"/>
                </a:lnSpc>
                <a:spcBef>
                  <a:spcPts val="0"/>
                </a:spcBef>
                <a:buNone/>
              </a:pPr>
              <a:endParaRPr lang="en-US" sz="1200"/>
            </a:p>
            <a:p>
              <a:pPr marL="0" indent="0">
                <a:lnSpc>
                  <a:spcPct val="100000"/>
                </a:lnSpc>
                <a:spcBef>
                  <a:spcPts val="0"/>
                </a:spcBef>
                <a:buNone/>
              </a:pPr>
              <a:endParaRPr lang="en-US" sz="1200"/>
            </a:p>
            <a:p>
              <a:pPr marL="0" indent="0">
                <a:lnSpc>
                  <a:spcPct val="100000"/>
                </a:lnSpc>
                <a:spcBef>
                  <a:spcPts val="0"/>
                </a:spcBef>
                <a:buNone/>
              </a:pPr>
              <a:endParaRPr lang="en-US" sz="1200"/>
            </a:p>
            <a:p>
              <a:pPr marL="0" indent="0">
                <a:lnSpc>
                  <a:spcPct val="100000"/>
                </a:lnSpc>
                <a:spcBef>
                  <a:spcPts val="0"/>
                </a:spcBef>
                <a:buNone/>
              </a:pPr>
              <a:endParaRPr lang="en-US" sz="1200"/>
            </a:p>
            <a:p>
              <a:pPr marL="0" indent="0">
                <a:lnSpc>
                  <a:spcPct val="100000"/>
                </a:lnSpc>
                <a:spcBef>
                  <a:spcPts val="0"/>
                </a:spcBef>
                <a:buNone/>
              </a:pPr>
              <a:endParaRPr lang="en-US" sz="1200"/>
            </a:p>
            <a:p>
              <a:pPr marL="0" indent="0">
                <a:lnSpc>
                  <a:spcPct val="100000"/>
                </a:lnSpc>
                <a:spcBef>
                  <a:spcPts val="0"/>
                </a:spcBef>
                <a:buNone/>
              </a:pPr>
              <a:endParaRPr lang="en-US" sz="1200"/>
            </a:p>
            <a:p>
              <a:pPr marL="0" indent="0">
                <a:lnSpc>
                  <a:spcPct val="100000"/>
                </a:lnSpc>
                <a:spcBef>
                  <a:spcPts val="0"/>
                </a:spcBef>
                <a:buNone/>
              </a:pPr>
              <a:endParaRPr lang="en-US" sz="1200"/>
            </a:p>
            <a:p>
              <a:pPr marL="0" indent="0">
                <a:lnSpc>
                  <a:spcPct val="100000"/>
                </a:lnSpc>
                <a:spcBef>
                  <a:spcPts val="0"/>
                </a:spcBef>
                <a:buNone/>
              </a:pPr>
              <a:r>
                <a:rPr lang="en-US" sz="1200"/>
                <a:t>This creates a need for more lifetime income as well as considerations around potential long-term care needs. It’s important to plan now to help reduce financial stress in your later years. </a:t>
              </a:r>
              <a:endParaRPr lang="en-US" sz="1600"/>
            </a:p>
          </p:txBody>
        </p:sp>
        <p:cxnSp>
          <p:nvCxnSpPr>
            <p:cNvPr id="5" name="Straight Connector 4">
              <a:extLst>
                <a:ext uri="{FF2B5EF4-FFF2-40B4-BE49-F238E27FC236}">
                  <a16:creationId xmlns:a16="http://schemas.microsoft.com/office/drawing/2014/main" id="{C3D9C2F4-68CC-82FB-0F2F-CB2C4F42E8C7}"/>
                </a:ext>
              </a:extLst>
            </p:cNvPr>
            <p:cNvCxnSpPr>
              <a:cxnSpLocks/>
            </p:cNvCxnSpPr>
            <p:nvPr/>
          </p:nvCxnSpPr>
          <p:spPr>
            <a:xfrm>
              <a:off x="8270207" y="2795894"/>
              <a:ext cx="0" cy="275828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grpSp>
      <p:pic>
        <p:nvPicPr>
          <p:cNvPr id="20" name="Graphic 19">
            <a:extLst>
              <a:ext uri="{FF2B5EF4-FFF2-40B4-BE49-F238E27FC236}">
                <a16:creationId xmlns:a16="http://schemas.microsoft.com/office/drawing/2014/main" id="{DF08C96B-CD5D-DA44-7F41-2E25CEBEAEB4}"/>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83101" y="2356877"/>
            <a:ext cx="669925" cy="669925"/>
          </a:xfrm>
          <a:prstGeom prst="rect">
            <a:avLst/>
          </a:prstGeom>
        </p:spPr>
      </p:pic>
      <p:sp>
        <p:nvSpPr>
          <p:cNvPr id="2" name="Title 7">
            <a:extLst>
              <a:ext uri="{FF2B5EF4-FFF2-40B4-BE49-F238E27FC236}">
                <a16:creationId xmlns:a16="http://schemas.microsoft.com/office/drawing/2014/main" id="{171804B1-40FA-D48A-200E-12A69B2627F9}"/>
              </a:ext>
            </a:extLst>
          </p:cNvPr>
          <p:cNvSpPr txBox="1">
            <a:spLocks/>
          </p:cNvSpPr>
          <p:nvPr/>
        </p:nvSpPr>
        <p:spPr>
          <a:xfrm>
            <a:off x="988297" y="3247653"/>
            <a:ext cx="2734533" cy="1232798"/>
          </a:xfrm>
          <a:prstGeom prst="rect">
            <a:avLst/>
          </a:prstGeom>
        </p:spPr>
        <p:txBody>
          <a:bodyPr vert="horz" lIns="0" tIns="0" rIns="0" bIns="0" rtlCol="0" anchor="t" anchorCtr="0">
            <a:noAutofit/>
          </a:bodyPr>
          <a:lstStyle>
            <a:lvl1pPr algn="l" defTabSz="914400" rtl="0" eaLnBrk="1" latinLnBrk="0" hangingPunct="1">
              <a:lnSpc>
                <a:spcPts val="3100"/>
              </a:lnSpc>
              <a:spcBef>
                <a:spcPct val="0"/>
              </a:spcBef>
              <a:buNone/>
              <a:defRPr sz="3000" b="1" kern="1200">
                <a:solidFill>
                  <a:schemeClr val="accent1"/>
                </a:solidFill>
                <a:latin typeface="+mj-lt"/>
                <a:ea typeface="+mj-ea"/>
                <a:cs typeface="+mj-cs"/>
              </a:defRPr>
            </a:lvl1pPr>
          </a:lstStyle>
          <a:p>
            <a:pPr>
              <a:lnSpc>
                <a:spcPct val="100000"/>
              </a:lnSpc>
            </a:pPr>
            <a:r>
              <a:rPr lang="en-US" sz="1800"/>
              <a:t>Women born in North America in 2023 are expected to live six years longer than men.</a:t>
            </a:r>
            <a:r>
              <a:rPr lang="en-US" sz="1800" baseline="30000"/>
              <a:t>1</a:t>
            </a:r>
          </a:p>
        </p:txBody>
      </p:sp>
      <p:pic>
        <p:nvPicPr>
          <p:cNvPr id="28" name="Picture 27" descr="A person holding glasses and looking at a paper&#10;&#10;Description automatically generated">
            <a:extLst>
              <a:ext uri="{FF2B5EF4-FFF2-40B4-BE49-F238E27FC236}">
                <a16:creationId xmlns:a16="http://schemas.microsoft.com/office/drawing/2014/main" id="{3534A73A-6EE2-E3DE-4E51-E7ACADD79A6C}"/>
              </a:ext>
            </a:extLst>
          </p:cNvPr>
          <p:cNvPicPr>
            <a:picLocks noChangeAspect="1"/>
          </p:cNvPicPr>
          <p:nvPr/>
        </p:nvPicPr>
        <p:blipFill rotWithShape="1">
          <a:blip r:embed="rId7"/>
          <a:srcRect l="2265" t="31318" r="6523" b="3966"/>
          <a:stretch/>
        </p:blipFill>
        <p:spPr>
          <a:xfrm flipH="1">
            <a:off x="4273815" y="2155926"/>
            <a:ext cx="3410141" cy="3410141"/>
          </a:xfrm>
          <a:prstGeom prst="ellipse">
            <a:avLst/>
          </a:prstGeom>
        </p:spPr>
      </p:pic>
      <p:pic>
        <p:nvPicPr>
          <p:cNvPr id="27" name="Picture 26">
            <a:extLst>
              <a:ext uri="{FF2B5EF4-FFF2-40B4-BE49-F238E27FC236}">
                <a16:creationId xmlns:a16="http://schemas.microsoft.com/office/drawing/2014/main" id="{FE3DF636-A573-A31F-E920-CC7C0B4A7F7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3791" t="1297" r="79542" b="81423"/>
          <a:stretch/>
        </p:blipFill>
        <p:spPr>
          <a:xfrm rot="10800000" flipH="1">
            <a:off x="4548611" y="2487410"/>
            <a:ext cx="571129" cy="571129"/>
          </a:xfrm>
          <a:prstGeom prst="ellipse">
            <a:avLst/>
          </a:prstGeom>
        </p:spPr>
      </p:pic>
    </p:spTree>
    <p:extLst>
      <p:ext uri="{BB962C8B-B14F-4D97-AF65-F5344CB8AC3E}">
        <p14:creationId xmlns:p14="http://schemas.microsoft.com/office/powerpoint/2010/main" val="27170123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val 18">
            <a:extLst>
              <a:ext uri="{FF2B5EF4-FFF2-40B4-BE49-F238E27FC236}">
                <a16:creationId xmlns:a16="http://schemas.microsoft.com/office/drawing/2014/main" id="{6CD2CC44-8690-5C74-BC78-D50C46B32C1C}"/>
              </a:ext>
            </a:extLst>
          </p:cNvPr>
          <p:cNvSpPr/>
          <p:nvPr/>
        </p:nvSpPr>
        <p:spPr>
          <a:xfrm>
            <a:off x="5802157" y="2450691"/>
            <a:ext cx="3062229" cy="3062229"/>
          </a:xfrm>
          <a:prstGeom prst="ellipse">
            <a:avLst/>
          </a:prstGeom>
          <a:solidFill>
            <a:schemeClr val="bg1"/>
          </a:solidFill>
          <a:ln w="28575">
            <a:solidFill>
              <a:srgbClr val="2846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537B8578-2758-C469-1095-213434BF8CE4}"/>
              </a:ext>
            </a:extLst>
          </p:cNvPr>
          <p:cNvSpPr>
            <a:spLocks noGrp="1"/>
          </p:cNvSpPr>
          <p:nvPr>
            <p:ph type="title"/>
          </p:nvPr>
        </p:nvSpPr>
        <p:spPr/>
        <p:txBody>
          <a:bodyPr/>
          <a:lstStyle/>
          <a:p>
            <a:pPr marL="0" indent="0">
              <a:lnSpc>
                <a:spcPct val="200000"/>
              </a:lnSpc>
              <a:spcBef>
                <a:spcPts val="0"/>
              </a:spcBef>
              <a:buNone/>
            </a:pPr>
            <a:r>
              <a:rPr lang="en-US" sz="3200"/>
              <a:t>Primary caregiver</a:t>
            </a:r>
            <a:endParaRPr lang="en-US" sz="4400">
              <a:solidFill>
                <a:schemeClr val="accent2"/>
              </a:solidFill>
              <a:latin typeface="+mj-lt"/>
            </a:endParaRPr>
          </a:p>
        </p:txBody>
      </p:sp>
      <p:sp>
        <p:nvSpPr>
          <p:cNvPr id="11" name="Text Placeholder 10">
            <a:extLst>
              <a:ext uri="{FF2B5EF4-FFF2-40B4-BE49-F238E27FC236}">
                <a16:creationId xmlns:a16="http://schemas.microsoft.com/office/drawing/2014/main" id="{264B3C83-A167-63E8-CE24-4435D97A5FF4}"/>
              </a:ext>
            </a:extLst>
          </p:cNvPr>
          <p:cNvSpPr>
            <a:spLocks noGrp="1"/>
          </p:cNvSpPr>
          <p:nvPr>
            <p:ph type="body" sz="quarter" idx="26"/>
          </p:nvPr>
        </p:nvSpPr>
        <p:spPr>
          <a:xfrm>
            <a:off x="623889" y="5919907"/>
            <a:ext cx="10919634" cy="483081"/>
          </a:xfrm>
        </p:spPr>
        <p:txBody>
          <a:bodyPr/>
          <a:lstStyle/>
          <a:p>
            <a:r>
              <a:rPr lang="en-US"/>
              <a:t>1. 2. </a:t>
            </a:r>
            <a:r>
              <a:rPr lang="en-US" err="1"/>
              <a:t>Aragao</a:t>
            </a:r>
            <a:r>
              <a:rPr lang="en-US"/>
              <a:t>, Carolina. Gender pay gap in U.S. hasn’t changed much in two decades. Pew Research Center. https://www.pewresearch.org/short-reads/2023/03/01/gender-pay-gapfacts/#:~:text=The%20gender%20gap%20in%20pay,-%20and%20part-time%20workers. March 1, 2023.</a:t>
            </a:r>
          </a:p>
          <a:p>
            <a:r>
              <a:rPr lang="en-US"/>
              <a:t>2. “The rising purchasing power of women: Facts and statistics.” https://www.bankrate.com/loans/personal-loans/purchasing-powerof-women-statistics/. January, 2023.</a:t>
            </a:r>
          </a:p>
        </p:txBody>
      </p:sp>
      <p:grpSp>
        <p:nvGrpSpPr>
          <p:cNvPr id="3" name="Group 2">
            <a:extLst>
              <a:ext uri="{FF2B5EF4-FFF2-40B4-BE49-F238E27FC236}">
                <a16:creationId xmlns:a16="http://schemas.microsoft.com/office/drawing/2014/main" id="{0359BCFF-17EC-B50C-D9D2-E3E9F7AF052E}"/>
              </a:ext>
            </a:extLst>
          </p:cNvPr>
          <p:cNvGrpSpPr/>
          <p:nvPr/>
        </p:nvGrpSpPr>
        <p:grpSpPr>
          <a:xfrm>
            <a:off x="656546" y="2209075"/>
            <a:ext cx="2879674" cy="3532421"/>
            <a:chOff x="8270207" y="2795894"/>
            <a:chExt cx="2879674" cy="2949111"/>
          </a:xfrm>
        </p:grpSpPr>
        <p:sp>
          <p:nvSpPr>
            <p:cNvPr id="4" name="Text Placeholder 18">
              <a:extLst>
                <a:ext uri="{FF2B5EF4-FFF2-40B4-BE49-F238E27FC236}">
                  <a16:creationId xmlns:a16="http://schemas.microsoft.com/office/drawing/2014/main" id="{CED0B2C1-4F52-1A60-DEA8-CE63D5F1F744}"/>
                </a:ext>
              </a:extLst>
            </p:cNvPr>
            <p:cNvSpPr txBox="1">
              <a:spLocks/>
            </p:cNvSpPr>
            <p:nvPr/>
          </p:nvSpPr>
          <p:spPr>
            <a:xfrm>
              <a:off x="8496763" y="2917540"/>
              <a:ext cx="2653118" cy="2827465"/>
            </a:xfrm>
            <a:prstGeom prst="rect">
              <a:avLst/>
            </a:prstGeom>
          </p:spPr>
          <p:txBody>
            <a:bodyPr/>
            <a:lstStyle>
              <a:lvl1pPr marL="233363" indent="-233363" algn="l" defTabSz="914400" rtl="0" eaLnBrk="1" latinLnBrk="0" hangingPunct="1">
                <a:lnSpc>
                  <a:spcPts val="2600"/>
                </a:lnSpc>
                <a:spcBef>
                  <a:spcPts val="1000"/>
                </a:spcBef>
                <a:buFont typeface="Arial" panose="020B0604020202020204" pitchFamily="34" charset="0"/>
                <a:buChar char="•"/>
                <a:defRPr sz="2400" kern="1200">
                  <a:solidFill>
                    <a:schemeClr val="tx1"/>
                  </a:solidFill>
                  <a:latin typeface="+mn-lt"/>
                  <a:ea typeface="+mn-ea"/>
                  <a:cs typeface="+mn-cs"/>
                </a:defRPr>
              </a:lvl1pPr>
              <a:lvl2pPr marL="465138" indent="-231775" algn="l" defTabSz="914400" rtl="0" eaLnBrk="1" latinLnBrk="0" hangingPunct="1">
                <a:lnSpc>
                  <a:spcPts val="2600"/>
                </a:lnSpc>
                <a:spcBef>
                  <a:spcPts val="500"/>
                </a:spcBef>
                <a:buFont typeface="Courier New" panose="02070309020205020404" pitchFamily="49" charset="0"/>
                <a:buChar char="-"/>
                <a:defRPr sz="2400" kern="1200">
                  <a:solidFill>
                    <a:schemeClr val="tx1"/>
                  </a:solidFill>
                  <a:latin typeface="+mn-lt"/>
                  <a:ea typeface="+mn-ea"/>
                  <a:cs typeface="+mn-cs"/>
                </a:defRPr>
              </a:lvl2pPr>
              <a:lvl3pPr marL="681038" indent="-215900" algn="l" defTabSz="914400" rtl="0" eaLnBrk="1" latinLnBrk="0" hangingPunct="1">
                <a:lnSpc>
                  <a:spcPts val="26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ts val="26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ts val="26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endParaRPr lang="en-US">
                <a:solidFill>
                  <a:schemeClr val="accent2"/>
                </a:solidFill>
                <a:latin typeface="+mj-lt"/>
              </a:endParaRPr>
            </a:p>
            <a:p>
              <a:pPr marL="0" indent="0">
                <a:lnSpc>
                  <a:spcPct val="100000"/>
                </a:lnSpc>
                <a:spcBef>
                  <a:spcPts val="0"/>
                </a:spcBef>
                <a:buNone/>
              </a:pPr>
              <a:endParaRPr lang="en-US" sz="2000">
                <a:solidFill>
                  <a:schemeClr val="accent2"/>
                </a:solidFill>
                <a:latin typeface="+mj-lt"/>
              </a:endParaRPr>
            </a:p>
            <a:p>
              <a:pPr marL="0" indent="0">
                <a:lnSpc>
                  <a:spcPct val="100000"/>
                </a:lnSpc>
                <a:spcBef>
                  <a:spcPts val="0"/>
                </a:spcBef>
                <a:buNone/>
              </a:pPr>
              <a:endParaRPr lang="en-US" sz="1200"/>
            </a:p>
            <a:p>
              <a:pPr marL="0" indent="0">
                <a:lnSpc>
                  <a:spcPct val="100000"/>
                </a:lnSpc>
                <a:spcBef>
                  <a:spcPts val="0"/>
                </a:spcBef>
                <a:buNone/>
              </a:pPr>
              <a:endParaRPr lang="en-US" sz="1200"/>
            </a:p>
            <a:p>
              <a:pPr marL="0" indent="0">
                <a:lnSpc>
                  <a:spcPct val="100000"/>
                </a:lnSpc>
                <a:spcBef>
                  <a:spcPts val="0"/>
                </a:spcBef>
                <a:buNone/>
              </a:pPr>
              <a:endParaRPr lang="en-US" sz="1200"/>
            </a:p>
            <a:p>
              <a:pPr marL="0" indent="0">
                <a:lnSpc>
                  <a:spcPct val="100000"/>
                </a:lnSpc>
                <a:spcBef>
                  <a:spcPts val="0"/>
                </a:spcBef>
                <a:buNone/>
              </a:pPr>
              <a:r>
                <a:rPr lang="en-US" sz="1800" b="1">
                  <a:solidFill>
                    <a:srgbClr val="098D3E"/>
                  </a:solidFill>
                </a:rPr>
                <a:t>More than 75 percent </a:t>
              </a:r>
            </a:p>
            <a:p>
              <a:pPr marL="0" indent="0">
                <a:lnSpc>
                  <a:spcPct val="100000"/>
                </a:lnSpc>
                <a:spcBef>
                  <a:spcPts val="0"/>
                </a:spcBef>
                <a:buNone/>
              </a:pPr>
              <a:r>
                <a:rPr lang="en-US" sz="1800" b="1">
                  <a:solidFill>
                    <a:srgbClr val="098D3E"/>
                  </a:solidFill>
                </a:rPr>
                <a:t>of caregivers identify </a:t>
              </a:r>
            </a:p>
            <a:p>
              <a:pPr marL="0" indent="0">
                <a:lnSpc>
                  <a:spcPct val="100000"/>
                </a:lnSpc>
                <a:spcBef>
                  <a:spcPts val="0"/>
                </a:spcBef>
                <a:buNone/>
              </a:pPr>
              <a:r>
                <a:rPr lang="en-US" sz="1800" b="1">
                  <a:solidFill>
                    <a:srgbClr val="098D3E"/>
                  </a:solidFill>
                </a:rPr>
                <a:t>as women.</a:t>
              </a:r>
              <a:r>
                <a:rPr lang="en-US" sz="1800" b="1" baseline="30000">
                  <a:solidFill>
                    <a:srgbClr val="098D3E"/>
                  </a:solidFill>
                </a:rPr>
                <a:t>1</a:t>
              </a:r>
              <a:r>
                <a:rPr lang="en-US" sz="1800" b="1">
                  <a:solidFill>
                    <a:srgbClr val="098D3E"/>
                  </a:solidFill>
                </a:rPr>
                <a:t> </a:t>
              </a:r>
            </a:p>
            <a:p>
              <a:pPr marL="0" indent="0">
                <a:lnSpc>
                  <a:spcPct val="100000"/>
                </a:lnSpc>
                <a:spcBef>
                  <a:spcPts val="0"/>
                </a:spcBef>
                <a:buNone/>
              </a:pPr>
              <a:endParaRPr lang="en-US" sz="1200"/>
            </a:p>
            <a:p>
              <a:pPr marL="0" indent="0">
                <a:lnSpc>
                  <a:spcPct val="100000"/>
                </a:lnSpc>
                <a:spcBef>
                  <a:spcPts val="0"/>
                </a:spcBef>
                <a:buNone/>
              </a:pPr>
              <a:r>
                <a:rPr lang="en-US" sz="1200"/>
                <a:t>At some point, you may provide care for aging parents or relatives, while potentially taking care of your own children. </a:t>
              </a:r>
              <a:endParaRPr lang="en-US" sz="1600"/>
            </a:p>
          </p:txBody>
        </p:sp>
        <p:cxnSp>
          <p:nvCxnSpPr>
            <p:cNvPr id="5" name="Straight Connector 4">
              <a:extLst>
                <a:ext uri="{FF2B5EF4-FFF2-40B4-BE49-F238E27FC236}">
                  <a16:creationId xmlns:a16="http://schemas.microsoft.com/office/drawing/2014/main" id="{C3D9C2F4-68CC-82FB-0F2F-CB2C4F42E8C7}"/>
                </a:ext>
              </a:extLst>
            </p:cNvPr>
            <p:cNvCxnSpPr>
              <a:cxnSpLocks/>
            </p:cNvCxnSpPr>
            <p:nvPr/>
          </p:nvCxnSpPr>
          <p:spPr>
            <a:xfrm>
              <a:off x="8270207" y="2795894"/>
              <a:ext cx="0" cy="275828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 name="Title 7">
            <a:extLst>
              <a:ext uri="{FF2B5EF4-FFF2-40B4-BE49-F238E27FC236}">
                <a16:creationId xmlns:a16="http://schemas.microsoft.com/office/drawing/2014/main" id="{171804B1-40FA-D48A-200E-12A69B2627F9}"/>
              </a:ext>
            </a:extLst>
          </p:cNvPr>
          <p:cNvSpPr txBox="1">
            <a:spLocks/>
          </p:cNvSpPr>
          <p:nvPr/>
        </p:nvSpPr>
        <p:spPr>
          <a:xfrm>
            <a:off x="6241290" y="3864287"/>
            <a:ext cx="2292744" cy="1263872"/>
          </a:xfrm>
          <a:prstGeom prst="rect">
            <a:avLst/>
          </a:prstGeom>
        </p:spPr>
        <p:txBody>
          <a:bodyPr vert="horz" lIns="0" tIns="0" rIns="0" bIns="0" rtlCol="0" anchor="t" anchorCtr="0">
            <a:noAutofit/>
          </a:bodyPr>
          <a:lstStyle>
            <a:lvl1pPr algn="l" defTabSz="914400" rtl="0" eaLnBrk="1" latinLnBrk="0" hangingPunct="1">
              <a:lnSpc>
                <a:spcPts val="3100"/>
              </a:lnSpc>
              <a:spcBef>
                <a:spcPct val="0"/>
              </a:spcBef>
              <a:buNone/>
              <a:defRPr sz="3000" b="1" kern="1200">
                <a:solidFill>
                  <a:schemeClr val="accent1"/>
                </a:solidFill>
                <a:latin typeface="+mj-lt"/>
                <a:ea typeface="+mj-ea"/>
                <a:cs typeface="+mj-cs"/>
              </a:defRPr>
            </a:lvl1pPr>
          </a:lstStyle>
          <a:p>
            <a:pPr algn="ctr">
              <a:lnSpc>
                <a:spcPct val="100000"/>
              </a:lnSpc>
            </a:pPr>
            <a:r>
              <a:rPr lang="en-US" sz="1400"/>
              <a:t>Women globally tend to spend three times as many hours on unpaid domestic and care work compared to men.</a:t>
            </a:r>
            <a:r>
              <a:rPr lang="en-US" sz="1400" baseline="30000"/>
              <a:t>2</a:t>
            </a:r>
          </a:p>
        </p:txBody>
      </p:sp>
      <p:pic>
        <p:nvPicPr>
          <p:cNvPr id="16" name="Picture 15">
            <a:extLst>
              <a:ext uri="{FF2B5EF4-FFF2-40B4-BE49-F238E27FC236}">
                <a16:creationId xmlns:a16="http://schemas.microsoft.com/office/drawing/2014/main" id="{5909085A-3337-8600-217F-52ED715785D2}"/>
              </a:ext>
            </a:extLst>
          </p:cNvPr>
          <p:cNvPicPr>
            <a:picLocks noChangeAspect="1"/>
          </p:cNvPicPr>
          <p:nvPr/>
        </p:nvPicPr>
        <p:blipFill>
          <a:blip r:embed="rId3"/>
          <a:stretch>
            <a:fillRect/>
          </a:stretch>
        </p:blipFill>
        <p:spPr>
          <a:xfrm>
            <a:off x="6556877" y="2879160"/>
            <a:ext cx="1552787" cy="949373"/>
          </a:xfrm>
          <a:prstGeom prst="rect">
            <a:avLst/>
          </a:prstGeom>
        </p:spPr>
      </p:pic>
      <p:pic>
        <p:nvPicPr>
          <p:cNvPr id="17" name="Picture 16" descr="A person holding a baby&#10;&#10;Description automatically generated">
            <a:extLst>
              <a:ext uri="{FF2B5EF4-FFF2-40B4-BE49-F238E27FC236}">
                <a16:creationId xmlns:a16="http://schemas.microsoft.com/office/drawing/2014/main" id="{6A80BC9C-A50C-19CB-4E12-F89C438E960B}"/>
              </a:ext>
            </a:extLst>
          </p:cNvPr>
          <p:cNvPicPr>
            <a:picLocks noChangeAspect="1"/>
          </p:cNvPicPr>
          <p:nvPr/>
        </p:nvPicPr>
        <p:blipFill rotWithShape="1">
          <a:blip r:embed="rId4"/>
          <a:srcRect l="16658" r="16658"/>
          <a:stretch/>
        </p:blipFill>
        <p:spPr>
          <a:xfrm>
            <a:off x="3762775" y="2209075"/>
            <a:ext cx="2478515" cy="2478515"/>
          </a:xfrm>
          <a:prstGeom prst="ellipse">
            <a:avLst/>
          </a:prstGeom>
        </p:spPr>
      </p:pic>
      <p:pic>
        <p:nvPicPr>
          <p:cNvPr id="18" name="Graphic 17">
            <a:extLst>
              <a:ext uri="{FF2B5EF4-FFF2-40B4-BE49-F238E27FC236}">
                <a16:creationId xmlns:a16="http://schemas.microsoft.com/office/drawing/2014/main" id="{5100E1B2-60B3-39DC-B7C7-B05D6B7AB907}"/>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83102" y="2508480"/>
            <a:ext cx="1166878" cy="855711"/>
          </a:xfrm>
          <a:prstGeom prst="rect">
            <a:avLst/>
          </a:prstGeom>
        </p:spPr>
      </p:pic>
      <p:pic>
        <p:nvPicPr>
          <p:cNvPr id="21" name="Picture 20" descr="A green circle with black circle&#10;&#10;Description automatically generated">
            <a:extLst>
              <a:ext uri="{FF2B5EF4-FFF2-40B4-BE49-F238E27FC236}">
                <a16:creationId xmlns:a16="http://schemas.microsoft.com/office/drawing/2014/main" id="{8F28D841-D74D-FD39-149B-442F5D7128EE}"/>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r="14299"/>
          <a:stretch/>
        </p:blipFill>
        <p:spPr>
          <a:xfrm>
            <a:off x="8626832" y="4048139"/>
            <a:ext cx="3565168" cy="1258819"/>
          </a:xfrm>
          <a:prstGeom prst="rect">
            <a:avLst/>
          </a:prstGeom>
        </p:spPr>
      </p:pic>
      <p:sp>
        <p:nvSpPr>
          <p:cNvPr id="22" name="Oval 21">
            <a:extLst>
              <a:ext uri="{FF2B5EF4-FFF2-40B4-BE49-F238E27FC236}">
                <a16:creationId xmlns:a16="http://schemas.microsoft.com/office/drawing/2014/main" id="{6A64AFA0-0354-1CD6-C565-FD78DBC7D89E}"/>
              </a:ext>
            </a:extLst>
          </p:cNvPr>
          <p:cNvSpPr/>
          <p:nvPr/>
        </p:nvSpPr>
        <p:spPr>
          <a:xfrm>
            <a:off x="5638242" y="4432276"/>
            <a:ext cx="445319" cy="44531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970E7B6-EAEC-32FC-76AB-A0FE7B46149D}"/>
              </a:ext>
            </a:extLst>
          </p:cNvPr>
          <p:cNvSpPr/>
          <p:nvPr/>
        </p:nvSpPr>
        <p:spPr>
          <a:xfrm>
            <a:off x="5980862" y="4687590"/>
            <a:ext cx="258778" cy="258778"/>
          </a:xfrm>
          <a:prstGeom prst="ellipse">
            <a:avLst/>
          </a:prstGeom>
          <a:solidFill>
            <a:schemeClr val="bg1"/>
          </a:solidFill>
          <a:ln w="28575">
            <a:solidFill>
              <a:srgbClr val="95C9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66962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een and black logo&#10;&#10;Description automatically generated">
            <a:extLst>
              <a:ext uri="{FF2B5EF4-FFF2-40B4-BE49-F238E27FC236}">
                <a16:creationId xmlns:a16="http://schemas.microsoft.com/office/drawing/2014/main" id="{9E66D361-88BE-90DA-B6AE-F60BD5D0127F}"/>
              </a:ext>
            </a:extLst>
          </p:cNvPr>
          <p:cNvPicPr>
            <a:picLocks noChangeAspect="1"/>
          </p:cNvPicPr>
          <p:nvPr/>
        </p:nvPicPr>
        <p:blipFill rotWithShape="1">
          <a:blip r:embed="rId3">
            <a:extLst>
              <a:ext uri="{28A0092B-C50C-407E-A947-70E740481C1C}">
                <a14:useLocalDpi xmlns:a14="http://schemas.microsoft.com/office/drawing/2010/main"/>
              </a:ext>
            </a:extLst>
          </a:blip>
          <a:srcRect l="8483" t="8440" r="29643" b="36228"/>
          <a:stretch/>
        </p:blipFill>
        <p:spPr>
          <a:xfrm>
            <a:off x="5124489" y="1962836"/>
            <a:ext cx="3397878" cy="3038661"/>
          </a:xfrm>
          <a:prstGeom prst="rect">
            <a:avLst/>
          </a:prstGeom>
        </p:spPr>
      </p:pic>
      <p:sp>
        <p:nvSpPr>
          <p:cNvPr id="8" name="Title 7">
            <a:extLst>
              <a:ext uri="{FF2B5EF4-FFF2-40B4-BE49-F238E27FC236}">
                <a16:creationId xmlns:a16="http://schemas.microsoft.com/office/drawing/2014/main" id="{537B8578-2758-C469-1095-213434BF8CE4}"/>
              </a:ext>
            </a:extLst>
          </p:cNvPr>
          <p:cNvSpPr>
            <a:spLocks noGrp="1"/>
          </p:cNvSpPr>
          <p:nvPr>
            <p:ph type="title"/>
          </p:nvPr>
        </p:nvSpPr>
        <p:spPr/>
        <p:txBody>
          <a:bodyPr/>
          <a:lstStyle/>
          <a:p>
            <a:pPr marL="0" indent="0">
              <a:lnSpc>
                <a:spcPct val="200000"/>
              </a:lnSpc>
              <a:spcBef>
                <a:spcPts val="0"/>
              </a:spcBef>
              <a:buNone/>
            </a:pPr>
            <a:r>
              <a:rPr lang="en-US" sz="3200"/>
              <a:t>Retirement catch-up</a:t>
            </a:r>
          </a:p>
        </p:txBody>
      </p:sp>
      <p:sp>
        <p:nvSpPr>
          <p:cNvPr id="11" name="Text Placeholder 10">
            <a:extLst>
              <a:ext uri="{FF2B5EF4-FFF2-40B4-BE49-F238E27FC236}">
                <a16:creationId xmlns:a16="http://schemas.microsoft.com/office/drawing/2014/main" id="{264B3C83-A167-63E8-CE24-4435D97A5FF4}"/>
              </a:ext>
            </a:extLst>
          </p:cNvPr>
          <p:cNvSpPr>
            <a:spLocks noGrp="1"/>
          </p:cNvSpPr>
          <p:nvPr>
            <p:ph type="body" sz="quarter" idx="26"/>
          </p:nvPr>
        </p:nvSpPr>
        <p:spPr>
          <a:xfrm>
            <a:off x="623889" y="6251679"/>
            <a:ext cx="10919634" cy="483081"/>
          </a:xfrm>
        </p:spPr>
        <p:txBody>
          <a:bodyPr/>
          <a:lstStyle/>
          <a:p>
            <a:r>
              <a:rPr lang="en-US"/>
              <a:t>1. </a:t>
            </a:r>
            <a:r>
              <a:rPr lang="en-US" err="1"/>
              <a:t>Aragao</a:t>
            </a:r>
            <a:r>
              <a:rPr lang="en-US"/>
              <a:t>, Carolina. Gender pay gap in U.S. hasn’t changed much in two decades. Pew Research Center. https://www.pewresearch.org/short-reads/2023/03/01/gender-pay-gapfacts/#:~:text=The%20gender%20gap%20in%20pay,-%20and%20part-time%20workers. March 1, 2023.</a:t>
            </a:r>
          </a:p>
          <a:p>
            <a:r>
              <a:rPr lang="en-US"/>
              <a:t>2. Samuels, Claire. Caregiver statistics: A data portrait of family caregiving in 2023. aplaceformom.com. www.aplaceformom.com/senior-living-data/articles/caregiver-statistics. June 15, 2023</a:t>
            </a:r>
          </a:p>
          <a:p>
            <a:endParaRPr lang="en-US"/>
          </a:p>
        </p:txBody>
      </p:sp>
      <p:grpSp>
        <p:nvGrpSpPr>
          <p:cNvPr id="3" name="Group 2">
            <a:extLst>
              <a:ext uri="{FF2B5EF4-FFF2-40B4-BE49-F238E27FC236}">
                <a16:creationId xmlns:a16="http://schemas.microsoft.com/office/drawing/2014/main" id="{0359BCFF-17EC-B50C-D9D2-E3E9F7AF052E}"/>
              </a:ext>
            </a:extLst>
          </p:cNvPr>
          <p:cNvGrpSpPr/>
          <p:nvPr/>
        </p:nvGrpSpPr>
        <p:grpSpPr>
          <a:xfrm>
            <a:off x="656546" y="2209075"/>
            <a:ext cx="4360513" cy="3532421"/>
            <a:chOff x="8270207" y="2795894"/>
            <a:chExt cx="4360513" cy="2949111"/>
          </a:xfrm>
        </p:grpSpPr>
        <p:sp>
          <p:nvSpPr>
            <p:cNvPr id="4" name="Text Placeholder 18">
              <a:extLst>
                <a:ext uri="{FF2B5EF4-FFF2-40B4-BE49-F238E27FC236}">
                  <a16:creationId xmlns:a16="http://schemas.microsoft.com/office/drawing/2014/main" id="{CED0B2C1-4F52-1A60-DEA8-CE63D5F1F744}"/>
                </a:ext>
              </a:extLst>
            </p:cNvPr>
            <p:cNvSpPr txBox="1">
              <a:spLocks/>
            </p:cNvSpPr>
            <p:nvPr/>
          </p:nvSpPr>
          <p:spPr>
            <a:xfrm>
              <a:off x="8496762" y="2917540"/>
              <a:ext cx="4133958" cy="2827465"/>
            </a:xfrm>
            <a:prstGeom prst="rect">
              <a:avLst/>
            </a:prstGeom>
          </p:spPr>
          <p:txBody>
            <a:bodyPr/>
            <a:lstStyle>
              <a:lvl1pPr marL="233363" indent="-233363" algn="l" defTabSz="914400" rtl="0" eaLnBrk="1" latinLnBrk="0" hangingPunct="1">
                <a:lnSpc>
                  <a:spcPts val="2600"/>
                </a:lnSpc>
                <a:spcBef>
                  <a:spcPts val="1000"/>
                </a:spcBef>
                <a:buFont typeface="Arial" panose="020B0604020202020204" pitchFamily="34" charset="0"/>
                <a:buChar char="•"/>
                <a:defRPr sz="2400" kern="1200">
                  <a:solidFill>
                    <a:schemeClr val="tx1"/>
                  </a:solidFill>
                  <a:latin typeface="+mn-lt"/>
                  <a:ea typeface="+mn-ea"/>
                  <a:cs typeface="+mn-cs"/>
                </a:defRPr>
              </a:lvl1pPr>
              <a:lvl2pPr marL="465138" indent="-231775" algn="l" defTabSz="914400" rtl="0" eaLnBrk="1" latinLnBrk="0" hangingPunct="1">
                <a:lnSpc>
                  <a:spcPts val="2600"/>
                </a:lnSpc>
                <a:spcBef>
                  <a:spcPts val="500"/>
                </a:spcBef>
                <a:buFont typeface="Courier New" panose="02070309020205020404" pitchFamily="49" charset="0"/>
                <a:buChar char="-"/>
                <a:defRPr sz="2400" kern="1200">
                  <a:solidFill>
                    <a:schemeClr val="tx1"/>
                  </a:solidFill>
                  <a:latin typeface="+mn-lt"/>
                  <a:ea typeface="+mn-ea"/>
                  <a:cs typeface="+mn-cs"/>
                </a:defRPr>
              </a:lvl2pPr>
              <a:lvl3pPr marL="681038" indent="-215900" algn="l" defTabSz="914400" rtl="0" eaLnBrk="1" latinLnBrk="0" hangingPunct="1">
                <a:lnSpc>
                  <a:spcPts val="26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ts val="26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ts val="26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endParaRPr lang="en-US">
                <a:solidFill>
                  <a:schemeClr val="accent2"/>
                </a:solidFill>
                <a:latin typeface="+mj-lt"/>
              </a:endParaRPr>
            </a:p>
            <a:p>
              <a:pPr marL="0" indent="0">
                <a:lnSpc>
                  <a:spcPct val="100000"/>
                </a:lnSpc>
                <a:spcBef>
                  <a:spcPts val="0"/>
                </a:spcBef>
                <a:buNone/>
              </a:pPr>
              <a:endParaRPr lang="en-US" sz="1200"/>
            </a:p>
            <a:p>
              <a:pPr marL="0" indent="0">
                <a:lnSpc>
                  <a:spcPct val="100000"/>
                </a:lnSpc>
                <a:spcBef>
                  <a:spcPts val="0"/>
                </a:spcBef>
                <a:buNone/>
              </a:pPr>
              <a:endParaRPr lang="en-US" sz="1800" b="1">
                <a:solidFill>
                  <a:srgbClr val="098D3E"/>
                </a:solidFill>
              </a:endParaRPr>
            </a:p>
            <a:p>
              <a:pPr marL="0" indent="0">
                <a:lnSpc>
                  <a:spcPct val="100000"/>
                </a:lnSpc>
                <a:spcBef>
                  <a:spcPts val="0"/>
                </a:spcBef>
                <a:buNone/>
              </a:pPr>
              <a:r>
                <a:rPr lang="en-US" sz="1800" b="1">
                  <a:solidFill>
                    <a:srgbClr val="098D3E"/>
                  </a:solidFill>
                </a:rPr>
                <a:t>On average, women earn 82%  </a:t>
              </a:r>
            </a:p>
            <a:p>
              <a:pPr marL="0" indent="0">
                <a:lnSpc>
                  <a:spcPct val="100000"/>
                </a:lnSpc>
                <a:spcBef>
                  <a:spcPts val="0"/>
                </a:spcBef>
                <a:buNone/>
              </a:pPr>
              <a:r>
                <a:rPr lang="en-US" sz="1800" b="1">
                  <a:solidFill>
                    <a:srgbClr val="098D3E"/>
                  </a:solidFill>
                </a:rPr>
                <a:t>of what men earn, which can prevent women from saving or planning for retirement in the early years of employment.</a:t>
              </a:r>
              <a:r>
                <a:rPr lang="en-US" sz="1800" b="1" baseline="30000">
                  <a:solidFill>
                    <a:srgbClr val="098D3E"/>
                  </a:solidFill>
                </a:rPr>
                <a:t>1</a:t>
              </a:r>
              <a:r>
                <a:rPr lang="en-US" sz="1800" b="1">
                  <a:solidFill>
                    <a:srgbClr val="098D3E"/>
                  </a:solidFill>
                </a:rPr>
                <a:t> </a:t>
              </a:r>
            </a:p>
            <a:p>
              <a:pPr marL="0" indent="0">
                <a:lnSpc>
                  <a:spcPct val="100000"/>
                </a:lnSpc>
                <a:spcBef>
                  <a:spcPts val="0"/>
                </a:spcBef>
                <a:buNone/>
              </a:pPr>
              <a:endParaRPr lang="en-US" sz="1200"/>
            </a:p>
            <a:p>
              <a:pPr marL="0" indent="0">
                <a:lnSpc>
                  <a:spcPct val="100000"/>
                </a:lnSpc>
                <a:spcBef>
                  <a:spcPts val="0"/>
                </a:spcBef>
                <a:buNone/>
              </a:pPr>
              <a:r>
                <a:rPr lang="en-US" sz="1200"/>
                <a:t>In addition, many women take time off work to care for family, which creates a need to catch up on their retirement savings. </a:t>
              </a:r>
              <a:endParaRPr lang="en-US" sz="1600" baseline="30000"/>
            </a:p>
          </p:txBody>
        </p:sp>
        <p:cxnSp>
          <p:nvCxnSpPr>
            <p:cNvPr id="5" name="Straight Connector 4">
              <a:extLst>
                <a:ext uri="{FF2B5EF4-FFF2-40B4-BE49-F238E27FC236}">
                  <a16:creationId xmlns:a16="http://schemas.microsoft.com/office/drawing/2014/main" id="{C3D9C2F4-68CC-82FB-0F2F-CB2C4F42E8C7}"/>
                </a:ext>
              </a:extLst>
            </p:cNvPr>
            <p:cNvCxnSpPr>
              <a:cxnSpLocks/>
            </p:cNvCxnSpPr>
            <p:nvPr/>
          </p:nvCxnSpPr>
          <p:spPr>
            <a:xfrm>
              <a:off x="8270207" y="2795894"/>
              <a:ext cx="0" cy="275828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grpSp>
      <p:pic>
        <p:nvPicPr>
          <p:cNvPr id="6" name="Graphic 5">
            <a:extLst>
              <a:ext uri="{FF2B5EF4-FFF2-40B4-BE49-F238E27FC236}">
                <a16:creationId xmlns:a16="http://schemas.microsoft.com/office/drawing/2014/main" id="{5D5AA463-672D-E17C-A227-A824DFACCAFF}"/>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83101" y="2248797"/>
            <a:ext cx="669926" cy="669926"/>
          </a:xfrm>
          <a:prstGeom prst="rect">
            <a:avLst/>
          </a:prstGeom>
        </p:spPr>
      </p:pic>
      <p:sp>
        <p:nvSpPr>
          <p:cNvPr id="14" name="Rectangle 13">
            <a:extLst>
              <a:ext uri="{FF2B5EF4-FFF2-40B4-BE49-F238E27FC236}">
                <a16:creationId xmlns:a16="http://schemas.microsoft.com/office/drawing/2014/main" id="{84935CB9-6D9F-0B0D-916B-670A863F6678}"/>
              </a:ext>
            </a:extLst>
          </p:cNvPr>
          <p:cNvSpPr/>
          <p:nvPr/>
        </p:nvSpPr>
        <p:spPr>
          <a:xfrm>
            <a:off x="5653665" y="2439265"/>
            <a:ext cx="2299956" cy="13304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EB5A85E-31E8-8380-D657-3168A3FA0412}"/>
              </a:ext>
            </a:extLst>
          </p:cNvPr>
          <p:cNvSpPr txBox="1"/>
          <p:nvPr/>
        </p:nvSpPr>
        <p:spPr>
          <a:xfrm>
            <a:off x="5655306" y="2511554"/>
            <a:ext cx="2336244" cy="1261884"/>
          </a:xfrm>
          <a:prstGeom prst="rect">
            <a:avLst/>
          </a:prstGeom>
          <a:solidFill>
            <a:schemeClr val="bg1"/>
          </a:solidFill>
          <a:ln>
            <a:noFill/>
          </a:ln>
        </p:spPr>
        <p:txBody>
          <a:bodyPr wrap="square">
            <a:spAutoFit/>
          </a:bodyPr>
          <a:lstStyle/>
          <a:p>
            <a:pPr marL="0" indent="0" algn="ctr">
              <a:lnSpc>
                <a:spcPct val="100000"/>
              </a:lnSpc>
              <a:spcBef>
                <a:spcPts val="0"/>
              </a:spcBef>
              <a:buNone/>
            </a:pPr>
            <a:r>
              <a:rPr lang="en-US" sz="4000" b="1">
                <a:solidFill>
                  <a:srgbClr val="58595B"/>
                </a:solidFill>
                <a:latin typeface="Hurme Geometric Sans 4 Bold" panose="020B0A00020000000000" pitchFamily="34" charset="0"/>
              </a:rPr>
              <a:t>4.5</a:t>
            </a:r>
            <a:r>
              <a:rPr lang="en-US" b="1">
                <a:solidFill>
                  <a:srgbClr val="58595B"/>
                </a:solidFill>
              </a:rPr>
              <a:t> </a:t>
            </a:r>
            <a:r>
              <a:rPr lang="en-US" sz="1400" b="1">
                <a:solidFill>
                  <a:srgbClr val="58595B"/>
                </a:solidFill>
              </a:rPr>
              <a:t>years</a:t>
            </a:r>
          </a:p>
          <a:p>
            <a:pPr marL="0" indent="0" algn="ctr">
              <a:lnSpc>
                <a:spcPct val="100000"/>
              </a:lnSpc>
              <a:spcBef>
                <a:spcPts val="0"/>
              </a:spcBef>
              <a:buNone/>
            </a:pPr>
            <a:r>
              <a:rPr lang="en-US" sz="1200" b="1">
                <a:solidFill>
                  <a:srgbClr val="58595B"/>
                </a:solidFill>
              </a:rPr>
              <a:t>is the average length of time a caregiver provides unpaid care to a loved one.</a:t>
            </a:r>
            <a:r>
              <a:rPr lang="en-US" sz="1200" b="1" baseline="30000">
                <a:solidFill>
                  <a:srgbClr val="58595B"/>
                </a:solidFill>
              </a:rPr>
              <a:t>2</a:t>
            </a:r>
            <a:endParaRPr lang="en-US" sz="1600" b="1" baseline="30000">
              <a:solidFill>
                <a:srgbClr val="58595B"/>
              </a:solidFill>
            </a:endParaRPr>
          </a:p>
        </p:txBody>
      </p:sp>
      <p:sp>
        <p:nvSpPr>
          <p:cNvPr id="12" name="Rectangle 11">
            <a:extLst>
              <a:ext uri="{FF2B5EF4-FFF2-40B4-BE49-F238E27FC236}">
                <a16:creationId xmlns:a16="http://schemas.microsoft.com/office/drawing/2014/main" id="{2B819932-A3F8-96E9-E2F7-7BF843E89501}"/>
              </a:ext>
            </a:extLst>
          </p:cNvPr>
          <p:cNvSpPr/>
          <p:nvPr/>
        </p:nvSpPr>
        <p:spPr>
          <a:xfrm>
            <a:off x="6096000" y="4429386"/>
            <a:ext cx="574535" cy="86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4E00F6C-28E6-CAB4-49B7-CA0E3F534E47}"/>
              </a:ext>
            </a:extLst>
          </p:cNvPr>
          <p:cNvSpPr/>
          <p:nvPr/>
        </p:nvSpPr>
        <p:spPr>
          <a:xfrm>
            <a:off x="7582565" y="4349215"/>
            <a:ext cx="1104529" cy="86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close up of a logo&#10;&#10;Description automatically generated">
            <a:extLst>
              <a:ext uri="{FF2B5EF4-FFF2-40B4-BE49-F238E27FC236}">
                <a16:creationId xmlns:a16="http://schemas.microsoft.com/office/drawing/2014/main" id="{B9C4442B-32C5-CE41-5A1F-1938F05C6AB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60376" y="4559621"/>
            <a:ext cx="914400" cy="914400"/>
          </a:xfrm>
          <a:prstGeom prst="rect">
            <a:avLst/>
          </a:prstGeom>
        </p:spPr>
      </p:pic>
      <p:pic>
        <p:nvPicPr>
          <p:cNvPr id="24" name="Content Placeholder 9">
            <a:extLst>
              <a:ext uri="{FF2B5EF4-FFF2-40B4-BE49-F238E27FC236}">
                <a16:creationId xmlns:a16="http://schemas.microsoft.com/office/drawing/2014/main" id="{CFF27F26-4F2D-5C92-FB70-F348C496D195}"/>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16264" t="23486" r="11437" b="28314"/>
          <a:stretch/>
        </p:blipFill>
        <p:spPr>
          <a:xfrm>
            <a:off x="8134829" y="2655950"/>
            <a:ext cx="3046348" cy="3046348"/>
          </a:xfrm>
          <a:prstGeom prst="ellipse">
            <a:avLst/>
          </a:prstGeom>
        </p:spPr>
      </p:pic>
    </p:spTree>
    <p:extLst>
      <p:ext uri="{BB962C8B-B14F-4D97-AF65-F5344CB8AC3E}">
        <p14:creationId xmlns:p14="http://schemas.microsoft.com/office/powerpoint/2010/main" val="19456203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C4CE390B-E5B5-F7C1-A453-1F0D0275FDDB}"/>
              </a:ext>
            </a:extLst>
          </p:cNvPr>
          <p:cNvSpPr>
            <a:spLocks noGrp="1"/>
          </p:cNvSpPr>
          <p:nvPr>
            <p:ph type="body" sz="quarter" idx="11"/>
          </p:nvPr>
        </p:nvSpPr>
        <p:spPr/>
        <p:txBody>
          <a:bodyPr/>
          <a:lstStyle/>
          <a:p>
            <a:r>
              <a:rPr lang="en-US"/>
              <a:t>How life insurance can help your financial security</a:t>
            </a:r>
          </a:p>
        </p:txBody>
      </p:sp>
      <p:sp>
        <p:nvSpPr>
          <p:cNvPr id="2" name="Title 1">
            <a:extLst>
              <a:ext uri="{FF2B5EF4-FFF2-40B4-BE49-F238E27FC236}">
                <a16:creationId xmlns:a16="http://schemas.microsoft.com/office/drawing/2014/main" id="{05E1A668-3626-7C2C-E80D-13E6ECAF6175}"/>
              </a:ext>
            </a:extLst>
          </p:cNvPr>
          <p:cNvSpPr>
            <a:spLocks noGrp="1"/>
          </p:cNvSpPr>
          <p:nvPr>
            <p:ph type="title" idx="4294967295"/>
          </p:nvPr>
        </p:nvSpPr>
        <p:spPr>
          <a:xfrm>
            <a:off x="0" y="1155700"/>
            <a:ext cx="10920413" cy="669925"/>
          </a:xfrm>
        </p:spPr>
        <p:txBody>
          <a:bodyPr/>
          <a:lstStyle/>
          <a:p>
            <a:r>
              <a:rPr lang="en-US"/>
              <a:t>Women face unique challenges</a:t>
            </a:r>
          </a:p>
        </p:txBody>
      </p:sp>
    </p:spTree>
    <p:extLst>
      <p:ext uri="{BB962C8B-B14F-4D97-AF65-F5344CB8AC3E}">
        <p14:creationId xmlns:p14="http://schemas.microsoft.com/office/powerpoint/2010/main" val="2720078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37B8578-2758-C469-1095-213434BF8CE4}"/>
              </a:ext>
            </a:extLst>
          </p:cNvPr>
          <p:cNvSpPr>
            <a:spLocks noGrp="1"/>
          </p:cNvSpPr>
          <p:nvPr>
            <p:ph type="title"/>
          </p:nvPr>
        </p:nvSpPr>
        <p:spPr>
          <a:xfrm>
            <a:off x="661414" y="1382235"/>
            <a:ext cx="3176939" cy="1791528"/>
          </a:xfrm>
        </p:spPr>
        <p:txBody>
          <a:bodyPr/>
          <a:lstStyle/>
          <a:p>
            <a:pPr marL="0" indent="0">
              <a:lnSpc>
                <a:spcPct val="100000"/>
              </a:lnSpc>
              <a:spcBef>
                <a:spcPts val="0"/>
              </a:spcBef>
              <a:buNone/>
            </a:pPr>
            <a:r>
              <a:rPr lang="en-US" sz="1800"/>
              <a:t>With these unique challenges come distinct financial needs and considerations. As part of your overall financial picture, you may want to consider life insurance.</a:t>
            </a:r>
            <a:endParaRPr lang="en-US" sz="2800">
              <a:solidFill>
                <a:schemeClr val="accent2"/>
              </a:solidFill>
              <a:latin typeface="+mj-lt"/>
            </a:endParaRPr>
          </a:p>
        </p:txBody>
      </p:sp>
      <p:sp>
        <p:nvSpPr>
          <p:cNvPr id="10" name="Text Placeholder 41">
            <a:extLst>
              <a:ext uri="{FF2B5EF4-FFF2-40B4-BE49-F238E27FC236}">
                <a16:creationId xmlns:a16="http://schemas.microsoft.com/office/drawing/2014/main" id="{9EBC2A27-C59C-CB9B-1D84-26A7524ADD8E}"/>
              </a:ext>
            </a:extLst>
          </p:cNvPr>
          <p:cNvSpPr txBox="1">
            <a:spLocks/>
          </p:cNvSpPr>
          <p:nvPr/>
        </p:nvSpPr>
        <p:spPr>
          <a:xfrm>
            <a:off x="661414" y="3859563"/>
            <a:ext cx="2846718" cy="1934031"/>
          </a:xfrm>
          <a:prstGeom prst="rect">
            <a:avLst/>
          </a:prstGeom>
        </p:spPr>
        <p:txBody>
          <a:bodyPr lIns="0" tIns="0" rIns="0" bIns="0"/>
          <a:lstStyle>
            <a:lvl1pPr marL="137160" marR="0" indent="-13716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sz="1400" b="0" kern="1200">
                <a:solidFill>
                  <a:schemeClr val="tx1"/>
                </a:solidFill>
                <a:latin typeface="+mn-lt"/>
                <a:ea typeface="+mn-ea"/>
                <a:cs typeface="+mn-cs"/>
              </a:defRPr>
            </a:lvl1pPr>
            <a:lvl2pPr marL="457200" marR="0" indent="-265176" algn="l" defTabSz="914400" rtl="0" eaLnBrk="1" fontAlgn="auto" latinLnBrk="0" hangingPunct="1">
              <a:lnSpc>
                <a:spcPct val="100000"/>
              </a:lnSpc>
              <a:spcBef>
                <a:spcPts val="200"/>
              </a:spcBef>
              <a:spcAft>
                <a:spcPts val="0"/>
              </a:spcAft>
              <a:buClrTx/>
              <a:buSzTx/>
              <a:buFont typeface="System Font Regular"/>
              <a:buChar char="－"/>
              <a:tabLst/>
              <a:defRPr sz="1400" kern="1200">
                <a:solidFill>
                  <a:schemeClr val="tx1"/>
                </a:solidFill>
                <a:latin typeface="+mn-lt"/>
                <a:ea typeface="+mn-ea"/>
                <a:cs typeface="+mn-cs"/>
              </a:defRPr>
            </a:lvl2pPr>
            <a:lvl3pPr marL="594360" marR="0" indent="-13716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3pPr>
            <a:lvl4pPr marL="749808" marR="0" indent="-137160" algn="l" defTabSz="914400" rtl="0" eaLnBrk="1" fontAlgn="auto" latinLnBrk="0" hangingPunct="1">
              <a:lnSpc>
                <a:spcPct val="100000"/>
              </a:lnSpc>
              <a:spcBef>
                <a:spcPts val="200"/>
              </a:spcBef>
              <a:spcAft>
                <a:spcPts val="0"/>
              </a:spcAft>
              <a:buClr>
                <a:srgbClr val="58595B"/>
              </a:buClr>
              <a:buSzTx/>
              <a:buFont typeface="System Font Regular"/>
              <a:buChar char="◦"/>
              <a:tabLst/>
              <a:defRPr sz="1400" kern="1200">
                <a:solidFill>
                  <a:schemeClr val="tx1"/>
                </a:solidFill>
                <a:latin typeface="+mn-lt"/>
                <a:ea typeface="+mn-ea"/>
                <a:cs typeface="+mn-cs"/>
              </a:defRPr>
            </a:lvl4pPr>
            <a:lvl5pPr marL="914400" marR="0" indent="-13716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a:t>There are many reasons women need life insurance, yet too often women have little or no life insurance protection.</a:t>
            </a:r>
            <a:r>
              <a:rPr lang="en-US" sz="1200" baseline="30000"/>
              <a:t>1</a:t>
            </a:r>
            <a:r>
              <a:rPr lang="en-US" sz="1200"/>
              <a:t> The primary purpose of life insurance is to provide financial benefits to dependents upon your death to cover final expenses, replace your income, pay off debts and more.</a:t>
            </a:r>
            <a:r>
              <a:rPr lang="en-US" sz="1200" baseline="30000"/>
              <a:t>2</a:t>
            </a:r>
            <a:endParaRPr lang="en-US" sz="1600" baseline="30000"/>
          </a:p>
        </p:txBody>
      </p:sp>
      <p:pic>
        <p:nvPicPr>
          <p:cNvPr id="33" name="Picture 32">
            <a:extLst>
              <a:ext uri="{FF2B5EF4-FFF2-40B4-BE49-F238E27FC236}">
                <a16:creationId xmlns:a16="http://schemas.microsoft.com/office/drawing/2014/main" id="{9CD3D6A0-365B-A181-0372-4357AAA2CF51}"/>
              </a:ext>
            </a:extLst>
          </p:cNvPr>
          <p:cNvPicPr>
            <a:picLocks noChangeAspect="1"/>
          </p:cNvPicPr>
          <p:nvPr/>
        </p:nvPicPr>
        <p:blipFill rotWithShape="1">
          <a:blip r:embed="rId3"/>
          <a:srcRect l="38741"/>
          <a:stretch/>
        </p:blipFill>
        <p:spPr>
          <a:xfrm>
            <a:off x="5662246" y="0"/>
            <a:ext cx="6529754" cy="6858000"/>
          </a:xfrm>
          <a:prstGeom prst="rect">
            <a:avLst/>
          </a:prstGeom>
        </p:spPr>
      </p:pic>
      <p:pic>
        <p:nvPicPr>
          <p:cNvPr id="31" name="Picture 30" descr="A green circle with black circle&#10;&#10;Description automatically generated">
            <a:extLst>
              <a:ext uri="{FF2B5EF4-FFF2-40B4-BE49-F238E27FC236}">
                <a16:creationId xmlns:a16="http://schemas.microsoft.com/office/drawing/2014/main" id="{3F5698DD-0BDF-7193-07C4-F49857A034A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4299"/>
          <a:stretch/>
        </p:blipFill>
        <p:spPr>
          <a:xfrm rot="16200000">
            <a:off x="2466232" y="1873972"/>
            <a:ext cx="5793594" cy="2045650"/>
          </a:xfrm>
          <a:prstGeom prst="rect">
            <a:avLst/>
          </a:prstGeom>
        </p:spPr>
      </p:pic>
      <p:cxnSp>
        <p:nvCxnSpPr>
          <p:cNvPr id="34" name="Straight Connector 33">
            <a:extLst>
              <a:ext uri="{FF2B5EF4-FFF2-40B4-BE49-F238E27FC236}">
                <a16:creationId xmlns:a16="http://schemas.microsoft.com/office/drawing/2014/main" id="{F6D1D94F-95D1-80B9-D796-8C6238849262}"/>
              </a:ext>
            </a:extLst>
          </p:cNvPr>
          <p:cNvCxnSpPr>
            <a:cxnSpLocks/>
          </p:cNvCxnSpPr>
          <p:nvPr/>
        </p:nvCxnSpPr>
        <p:spPr>
          <a:xfrm rot="5400000">
            <a:off x="2313337" y="1909601"/>
            <a:ext cx="0" cy="3303845"/>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5" name="Text Placeholder 10">
            <a:extLst>
              <a:ext uri="{FF2B5EF4-FFF2-40B4-BE49-F238E27FC236}">
                <a16:creationId xmlns:a16="http://schemas.microsoft.com/office/drawing/2014/main" id="{DD8EA066-3374-93D7-978E-7CF2992F50B5}"/>
              </a:ext>
            </a:extLst>
          </p:cNvPr>
          <p:cNvSpPr txBox="1">
            <a:spLocks/>
          </p:cNvSpPr>
          <p:nvPr/>
        </p:nvSpPr>
        <p:spPr>
          <a:xfrm>
            <a:off x="623889" y="6251679"/>
            <a:ext cx="4765796" cy="483081"/>
          </a:xfrm>
          <a:prstGeom prst="rect">
            <a:avLst/>
          </a:prstGeom>
        </p:spPr>
        <p:txBody>
          <a:bodyPr lIns="0" tIns="0" rIns="0" bIns="0" anchor="b" anchorCtr="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800" b="0" kern="1200">
                <a:solidFill>
                  <a:schemeClr val="tx1"/>
                </a:solidFill>
                <a:latin typeface="+mn-lt"/>
                <a:ea typeface="+mn-ea"/>
                <a:cs typeface="+mn-cs"/>
              </a:defRPr>
            </a:lvl1pPr>
            <a:lvl2pPr marL="0" marR="0" indent="0" algn="l" defTabSz="914400" rtl="0" eaLnBrk="1" fontAlgn="auto" latinLnBrk="0" hangingPunct="1">
              <a:lnSpc>
                <a:spcPct val="90000"/>
              </a:lnSpc>
              <a:spcBef>
                <a:spcPts val="300"/>
              </a:spcBef>
              <a:spcAft>
                <a:spcPts val="0"/>
              </a:spcAft>
              <a:buClrTx/>
              <a:buSzTx/>
              <a:buFont typeface="Arial" panose="020B0604020202020204" pitchFamily="34" charset="0"/>
              <a:buNone/>
              <a:tabLst/>
              <a:defRPr sz="1400" kern="1200">
                <a:solidFill>
                  <a:schemeClr val="tx1"/>
                </a:solidFill>
                <a:latin typeface="+mn-lt"/>
                <a:ea typeface="+mn-ea"/>
                <a:cs typeface="+mn-cs"/>
              </a:defRPr>
            </a:lvl2pPr>
            <a:lvl3pPr marL="0" marR="0" indent="-137160"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3pPr>
            <a:lvl4pPr marL="402336" marR="0" indent="-173736" algn="l" defTabSz="914400" rtl="0" eaLnBrk="1" fontAlgn="auto" latinLnBrk="0" hangingPunct="1">
              <a:lnSpc>
                <a:spcPct val="90000"/>
              </a:lnSpc>
              <a:spcBef>
                <a:spcPts val="300"/>
              </a:spcBef>
              <a:spcAft>
                <a:spcPts val="0"/>
              </a:spcAft>
              <a:buClr>
                <a:srgbClr val="58595B"/>
              </a:buClr>
              <a:buSzTx/>
              <a:buFont typeface="System Font Regular"/>
              <a:buChar char="—"/>
              <a:tabLst/>
              <a:defRPr sz="1400" kern="1200">
                <a:solidFill>
                  <a:schemeClr val="tx1"/>
                </a:solidFill>
                <a:latin typeface="+mn-lt"/>
                <a:ea typeface="+mn-ea"/>
                <a:cs typeface="+mn-cs"/>
              </a:defRPr>
            </a:lvl4pPr>
            <a:lvl5pPr marL="594360" marR="0" indent="0" algn="l" defTabSz="914400" rtl="0" eaLnBrk="1" fontAlgn="auto" latinLnBrk="0" hangingPunct="1">
              <a:lnSpc>
                <a:spcPct val="90000"/>
              </a:lnSpc>
              <a:spcBef>
                <a:spcPts val="300"/>
              </a:spcBef>
              <a:spcAft>
                <a:spcPts val="0"/>
              </a:spcAft>
              <a:buClrTx/>
              <a:buSzTx/>
              <a:buFont typeface="Arial" panose="020B0604020202020204" pitchFamily="34" charset="0"/>
              <a:buNone/>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1. Wood, Stephen, and </a:t>
            </a:r>
            <a:r>
              <a:rPr lang="en-US" err="1"/>
              <a:t>Leyes</a:t>
            </a:r>
            <a:r>
              <a:rPr lang="en-US"/>
              <a:t>, Maggie. 2024 Insurance Barometer study report 1: The generational shift has arrived. LIMRA. https://www.limra.com/en/research/research-abstractspublic/2024/2024-insurance-barometer-study/. July 11, 2024. </a:t>
            </a:r>
          </a:p>
          <a:p>
            <a:r>
              <a:rPr lang="en-US"/>
              <a:t>2. If owner/insured are different, the death benefit will be paid upon death of the insured.</a:t>
            </a:r>
          </a:p>
        </p:txBody>
      </p:sp>
    </p:spTree>
    <p:extLst>
      <p:ext uri="{BB962C8B-B14F-4D97-AF65-F5344CB8AC3E}">
        <p14:creationId xmlns:p14="http://schemas.microsoft.com/office/powerpoint/2010/main" val="19876027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D1D4DE-360F-540D-AD9C-7229EF2CC674}"/>
              </a:ext>
            </a:extLst>
          </p:cNvPr>
          <p:cNvSpPr>
            <a:spLocks noGrp="1"/>
          </p:cNvSpPr>
          <p:nvPr>
            <p:ph type="title"/>
          </p:nvPr>
        </p:nvSpPr>
        <p:spPr/>
        <p:txBody>
          <a:bodyPr/>
          <a:lstStyle/>
          <a:p>
            <a:r>
              <a:rPr lang="en-US"/>
              <a:t>Benefits of life insurance </a:t>
            </a:r>
          </a:p>
        </p:txBody>
      </p:sp>
      <p:sp>
        <p:nvSpPr>
          <p:cNvPr id="5" name="Text Placeholder 4">
            <a:extLst>
              <a:ext uri="{FF2B5EF4-FFF2-40B4-BE49-F238E27FC236}">
                <a16:creationId xmlns:a16="http://schemas.microsoft.com/office/drawing/2014/main" id="{B81536F9-B27E-EC20-1D0D-3B00BBCCC0AA}"/>
              </a:ext>
            </a:extLst>
          </p:cNvPr>
          <p:cNvSpPr>
            <a:spLocks noGrp="1"/>
          </p:cNvSpPr>
          <p:nvPr>
            <p:ph type="body" sz="quarter" idx="26"/>
          </p:nvPr>
        </p:nvSpPr>
        <p:spPr/>
        <p:txBody>
          <a:bodyPr/>
          <a:lstStyle/>
          <a:p>
            <a:endParaRPr lang="en-US"/>
          </a:p>
        </p:txBody>
      </p:sp>
      <p:sp>
        <p:nvSpPr>
          <p:cNvPr id="27" name="Text Placeholder 41">
            <a:extLst>
              <a:ext uri="{FF2B5EF4-FFF2-40B4-BE49-F238E27FC236}">
                <a16:creationId xmlns:a16="http://schemas.microsoft.com/office/drawing/2014/main" id="{5EF3AF1B-0789-13B2-E17C-954F3AAC53B2}"/>
              </a:ext>
            </a:extLst>
          </p:cNvPr>
          <p:cNvSpPr>
            <a:spLocks noGrp="1"/>
          </p:cNvSpPr>
          <p:nvPr>
            <p:ph type="body" sz="quarter" idx="25"/>
          </p:nvPr>
        </p:nvSpPr>
        <p:spPr>
          <a:xfrm>
            <a:off x="620591" y="3624561"/>
            <a:ext cx="2518170" cy="2443043"/>
          </a:xfrm>
        </p:spPr>
        <p:txBody>
          <a:bodyPr/>
          <a:lstStyle/>
          <a:p>
            <a:pPr marL="0" marR="0" lvl="0" indent="0">
              <a:lnSpc>
                <a:spcPct val="107000"/>
              </a:lnSpc>
              <a:spcBef>
                <a:spcPts val="0"/>
              </a:spcBef>
              <a:spcAft>
                <a:spcPts val="800"/>
              </a:spcAft>
              <a:buNone/>
            </a:pPr>
            <a:r>
              <a:rPr lang="en-US" sz="1200" kern="100">
                <a:effectLst/>
                <a:latin typeface="Aptos" panose="020B0004020202020204" pitchFamily="34" charset="0"/>
                <a:ea typeface="Aptos" panose="020B0004020202020204" pitchFamily="34" charset="0"/>
                <a:cs typeface="Times New Roman" panose="02020603050405020304" pitchFamily="18" charset="0"/>
              </a:rPr>
              <a:t>Life insurance can provide financial benefits to dependents upon your death to cover final expenses, replace your income, pay off debts and more.</a:t>
            </a:r>
          </a:p>
        </p:txBody>
      </p:sp>
      <p:sp>
        <p:nvSpPr>
          <p:cNvPr id="32" name="Rectangle 31">
            <a:extLst>
              <a:ext uri="{FF2B5EF4-FFF2-40B4-BE49-F238E27FC236}">
                <a16:creationId xmlns:a16="http://schemas.microsoft.com/office/drawing/2014/main" id="{4F129671-4769-F72D-C312-A0219E060C5B}"/>
              </a:ext>
            </a:extLst>
          </p:cNvPr>
          <p:cNvSpPr>
            <a:spLocks noChangeAspect="1"/>
          </p:cNvSpPr>
          <p:nvPr/>
        </p:nvSpPr>
        <p:spPr>
          <a:xfrm>
            <a:off x="6244319" y="2643715"/>
            <a:ext cx="2518170" cy="78528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0" tIns="91440" bIns="91440" rtlCol="0" anchor="ctr" anchorCtr="0"/>
          <a:lstStyle/>
          <a:p>
            <a:r>
              <a:rPr lang="en-US" sz="1400" b="1" kern="100">
                <a:solidFill>
                  <a:schemeClr val="bg1"/>
                </a:solidFill>
                <a:ea typeface="Calibri" panose="020F0502020204030204" pitchFamily="34" charset="0"/>
                <a:cs typeface="Times New Roman" panose="02020603050405020304" pitchFamily="18" charset="0"/>
              </a:rPr>
              <a:t>May support family obligations </a:t>
            </a:r>
            <a:endParaRPr lang="en-US" sz="1400" b="1" kern="100">
              <a:solidFill>
                <a:schemeClr val="bg1"/>
              </a:solidFill>
              <a:effectLst/>
              <a:ea typeface="Calibri" panose="020F0502020204030204" pitchFamily="34" charset="0"/>
              <a:cs typeface="Times New Roman" panose="02020603050405020304" pitchFamily="18" charset="0"/>
            </a:endParaRPr>
          </a:p>
        </p:txBody>
      </p:sp>
      <p:sp>
        <p:nvSpPr>
          <p:cNvPr id="31" name="Rectangle 30">
            <a:extLst>
              <a:ext uri="{FF2B5EF4-FFF2-40B4-BE49-F238E27FC236}">
                <a16:creationId xmlns:a16="http://schemas.microsoft.com/office/drawing/2014/main" id="{05E84673-2AFA-A285-6129-1E8919D2BF8C}"/>
              </a:ext>
            </a:extLst>
          </p:cNvPr>
          <p:cNvSpPr>
            <a:spLocks noChangeAspect="1"/>
          </p:cNvSpPr>
          <p:nvPr/>
        </p:nvSpPr>
        <p:spPr>
          <a:xfrm>
            <a:off x="3429513" y="2640310"/>
            <a:ext cx="2518170" cy="7852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0" tIns="91440" bIns="91440" rtlCol="0" anchor="ctr" anchorCtr="0"/>
          <a:lstStyle/>
          <a:p>
            <a:r>
              <a:rPr lang="en-US" sz="1400" b="1" kern="100">
                <a:solidFill>
                  <a:schemeClr val="bg1"/>
                </a:solidFill>
                <a:effectLst/>
                <a:ea typeface="Calibri" panose="020F0502020204030204" pitchFamily="34" charset="0"/>
                <a:cs typeface="Times New Roman" panose="02020603050405020304" pitchFamily="18" charset="0"/>
              </a:rPr>
              <a:t>Can help </a:t>
            </a:r>
            <a:r>
              <a:rPr lang="en-US" sz="1400" b="1" kern="100">
                <a:solidFill>
                  <a:schemeClr val="bg1"/>
                </a:solidFill>
                <a:ea typeface="Calibri" panose="020F0502020204030204" pitchFamily="34" charset="0"/>
                <a:cs typeface="Times New Roman" panose="02020603050405020304" pitchFamily="18" charset="0"/>
              </a:rPr>
              <a:t>protect against health care costs</a:t>
            </a:r>
            <a:endParaRPr lang="en-US" sz="1400" b="1" kern="100">
              <a:solidFill>
                <a:schemeClr val="bg1"/>
              </a:solidFill>
              <a:effectLst/>
              <a:ea typeface="Calibri" panose="020F050202020403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23E922C4-14B1-8F12-6DC0-68FDA6BDC0CF}"/>
              </a:ext>
            </a:extLst>
          </p:cNvPr>
          <p:cNvSpPr>
            <a:spLocks noChangeAspect="1"/>
          </p:cNvSpPr>
          <p:nvPr/>
        </p:nvSpPr>
        <p:spPr>
          <a:xfrm>
            <a:off x="620591" y="2640310"/>
            <a:ext cx="2518170" cy="7852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0" tIns="91440" bIns="91440" rtlCol="0" anchor="ctr" anchorCtr="0"/>
          <a:lstStyle/>
          <a:p>
            <a:r>
              <a:rPr lang="en-US" sz="1400" b="1" kern="100">
                <a:solidFill>
                  <a:schemeClr val="bg1"/>
                </a:solidFill>
                <a:ea typeface="Calibri" panose="020F0502020204030204" pitchFamily="34" charset="0"/>
                <a:cs typeface="Times New Roman" panose="02020603050405020304" pitchFamily="18" charset="0"/>
              </a:rPr>
              <a:t>Financial benefits for dependents</a:t>
            </a:r>
            <a:endParaRPr lang="en-US" sz="1400" b="1" kern="100">
              <a:solidFill>
                <a:schemeClr val="bg1"/>
              </a:solidFill>
              <a:effectLst/>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3BE88315-843F-5C53-D108-3CD4F8D24F7A}"/>
              </a:ext>
            </a:extLst>
          </p:cNvPr>
          <p:cNvSpPr>
            <a:spLocks noChangeAspect="1"/>
          </p:cNvSpPr>
          <p:nvPr/>
        </p:nvSpPr>
        <p:spPr>
          <a:xfrm>
            <a:off x="9053242" y="2640309"/>
            <a:ext cx="2518170" cy="785285"/>
          </a:xfrm>
          <a:prstGeom prst="rect">
            <a:avLst/>
          </a:prstGeom>
          <a:solidFill>
            <a:srgbClr val="28468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0" tIns="91440" bIns="91440" rtlCol="0" anchor="ctr" anchorCtr="0"/>
          <a:lstStyle/>
          <a:p>
            <a:r>
              <a:rPr lang="en-US" sz="1400" b="1" kern="100">
                <a:solidFill>
                  <a:schemeClr val="bg1"/>
                </a:solidFill>
                <a:ea typeface="Calibri" panose="020F0502020204030204" pitchFamily="34" charset="0"/>
                <a:cs typeface="Times New Roman" panose="02020603050405020304" pitchFamily="18" charset="0"/>
              </a:rPr>
              <a:t>Can help make up for the gender pay gap</a:t>
            </a:r>
            <a:endParaRPr lang="en-US" sz="1400" b="1" kern="100">
              <a:solidFill>
                <a:schemeClr val="bg1"/>
              </a:solidFill>
              <a:effectLst/>
              <a:ea typeface="Calibri" panose="020F0502020204030204" pitchFamily="34" charset="0"/>
              <a:cs typeface="Times New Roman" panose="02020603050405020304" pitchFamily="18" charset="0"/>
            </a:endParaRPr>
          </a:p>
        </p:txBody>
      </p:sp>
      <p:sp>
        <p:nvSpPr>
          <p:cNvPr id="7" name="Text Placeholder 41">
            <a:extLst>
              <a:ext uri="{FF2B5EF4-FFF2-40B4-BE49-F238E27FC236}">
                <a16:creationId xmlns:a16="http://schemas.microsoft.com/office/drawing/2014/main" id="{10E33A82-6C66-00E6-8AF1-A426A2680C00}"/>
              </a:ext>
            </a:extLst>
          </p:cNvPr>
          <p:cNvSpPr txBox="1">
            <a:spLocks/>
          </p:cNvSpPr>
          <p:nvPr/>
        </p:nvSpPr>
        <p:spPr>
          <a:xfrm>
            <a:off x="3429513" y="3624561"/>
            <a:ext cx="2518170" cy="2443043"/>
          </a:xfrm>
          <a:prstGeom prst="rect">
            <a:avLst/>
          </a:prstGeom>
        </p:spPr>
        <p:txBody>
          <a:bodyPr lIns="0" tIns="0" rIns="0" bIns="0"/>
          <a:lstStyle>
            <a:lvl1pPr marL="137160" marR="0" indent="-13716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sz="1400" b="0" kern="1200">
                <a:solidFill>
                  <a:schemeClr val="tx1"/>
                </a:solidFill>
                <a:latin typeface="+mn-lt"/>
                <a:ea typeface="+mn-ea"/>
                <a:cs typeface="+mn-cs"/>
              </a:defRPr>
            </a:lvl1pPr>
            <a:lvl2pPr marL="457200" marR="0" indent="-265176" algn="l" defTabSz="914400" rtl="0" eaLnBrk="1" fontAlgn="auto" latinLnBrk="0" hangingPunct="1">
              <a:lnSpc>
                <a:spcPct val="100000"/>
              </a:lnSpc>
              <a:spcBef>
                <a:spcPts val="200"/>
              </a:spcBef>
              <a:spcAft>
                <a:spcPts val="0"/>
              </a:spcAft>
              <a:buClrTx/>
              <a:buSzTx/>
              <a:buFont typeface="System Font Regular"/>
              <a:buChar char="－"/>
              <a:tabLst/>
              <a:defRPr sz="1400" kern="1200">
                <a:solidFill>
                  <a:schemeClr val="tx1"/>
                </a:solidFill>
                <a:latin typeface="+mn-lt"/>
                <a:ea typeface="+mn-ea"/>
                <a:cs typeface="+mn-cs"/>
              </a:defRPr>
            </a:lvl2pPr>
            <a:lvl3pPr marL="594360" marR="0" indent="-13716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3pPr>
            <a:lvl4pPr marL="749808" marR="0" indent="-137160" algn="l" defTabSz="914400" rtl="0" eaLnBrk="1" fontAlgn="auto" latinLnBrk="0" hangingPunct="1">
              <a:lnSpc>
                <a:spcPct val="100000"/>
              </a:lnSpc>
              <a:spcBef>
                <a:spcPts val="200"/>
              </a:spcBef>
              <a:spcAft>
                <a:spcPts val="0"/>
              </a:spcAft>
              <a:buClr>
                <a:srgbClr val="58595B"/>
              </a:buClr>
              <a:buSzTx/>
              <a:buFont typeface="System Font Regular"/>
              <a:buChar char="◦"/>
              <a:tabLst/>
              <a:defRPr sz="1400" kern="1200">
                <a:solidFill>
                  <a:schemeClr val="tx1"/>
                </a:solidFill>
                <a:latin typeface="+mn-lt"/>
                <a:ea typeface="+mn-ea"/>
                <a:cs typeface="+mn-cs"/>
              </a:defRPr>
            </a:lvl4pPr>
            <a:lvl5pPr marL="914400" marR="0" indent="-13716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nSpc>
                <a:spcPct val="107000"/>
              </a:lnSpc>
              <a:spcBef>
                <a:spcPts val="0"/>
              </a:spcBef>
              <a:spcAft>
                <a:spcPts val="800"/>
              </a:spcAft>
              <a:buNone/>
            </a:pPr>
            <a:r>
              <a:rPr lang="en-US" sz="1200" kern="100">
                <a:effectLst/>
                <a:latin typeface="Aptos" panose="020B0004020202020204" pitchFamily="34" charset="0"/>
                <a:ea typeface="Aptos" panose="020B0004020202020204" pitchFamily="34" charset="0"/>
                <a:cs typeface="Times New Roman" panose="02020603050405020304" pitchFamily="18" charset="0"/>
              </a:rPr>
              <a:t>Help protect yourself against health care costs with life insurance and long term care riders.</a:t>
            </a:r>
          </a:p>
        </p:txBody>
      </p:sp>
      <p:sp>
        <p:nvSpPr>
          <p:cNvPr id="8" name="Text Placeholder 41">
            <a:extLst>
              <a:ext uri="{FF2B5EF4-FFF2-40B4-BE49-F238E27FC236}">
                <a16:creationId xmlns:a16="http://schemas.microsoft.com/office/drawing/2014/main" id="{DE593D53-BE2D-C375-1C51-3781AABA96BE}"/>
              </a:ext>
            </a:extLst>
          </p:cNvPr>
          <p:cNvSpPr txBox="1">
            <a:spLocks/>
          </p:cNvSpPr>
          <p:nvPr/>
        </p:nvSpPr>
        <p:spPr>
          <a:xfrm>
            <a:off x="6244319" y="3627966"/>
            <a:ext cx="2518170" cy="2443043"/>
          </a:xfrm>
          <a:prstGeom prst="rect">
            <a:avLst/>
          </a:prstGeom>
        </p:spPr>
        <p:txBody>
          <a:bodyPr lIns="0" tIns="0" rIns="0" bIns="0"/>
          <a:lstStyle>
            <a:lvl1pPr marL="137160" marR="0" indent="-13716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sz="1400" b="0" kern="1200">
                <a:solidFill>
                  <a:schemeClr val="tx1"/>
                </a:solidFill>
                <a:latin typeface="+mn-lt"/>
                <a:ea typeface="+mn-ea"/>
                <a:cs typeface="+mn-cs"/>
              </a:defRPr>
            </a:lvl1pPr>
            <a:lvl2pPr marL="457200" marR="0" indent="-265176" algn="l" defTabSz="914400" rtl="0" eaLnBrk="1" fontAlgn="auto" latinLnBrk="0" hangingPunct="1">
              <a:lnSpc>
                <a:spcPct val="100000"/>
              </a:lnSpc>
              <a:spcBef>
                <a:spcPts val="200"/>
              </a:spcBef>
              <a:spcAft>
                <a:spcPts val="0"/>
              </a:spcAft>
              <a:buClrTx/>
              <a:buSzTx/>
              <a:buFont typeface="System Font Regular"/>
              <a:buChar char="－"/>
              <a:tabLst/>
              <a:defRPr sz="1400" kern="1200">
                <a:solidFill>
                  <a:schemeClr val="tx1"/>
                </a:solidFill>
                <a:latin typeface="+mn-lt"/>
                <a:ea typeface="+mn-ea"/>
                <a:cs typeface="+mn-cs"/>
              </a:defRPr>
            </a:lvl2pPr>
            <a:lvl3pPr marL="594360" marR="0" indent="-13716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3pPr>
            <a:lvl4pPr marL="749808" marR="0" indent="-137160" algn="l" defTabSz="914400" rtl="0" eaLnBrk="1" fontAlgn="auto" latinLnBrk="0" hangingPunct="1">
              <a:lnSpc>
                <a:spcPct val="100000"/>
              </a:lnSpc>
              <a:spcBef>
                <a:spcPts val="200"/>
              </a:spcBef>
              <a:spcAft>
                <a:spcPts val="0"/>
              </a:spcAft>
              <a:buClr>
                <a:srgbClr val="58595B"/>
              </a:buClr>
              <a:buSzTx/>
              <a:buFont typeface="System Font Regular"/>
              <a:buChar char="◦"/>
              <a:tabLst/>
              <a:defRPr sz="1400" kern="1200">
                <a:solidFill>
                  <a:schemeClr val="tx1"/>
                </a:solidFill>
                <a:latin typeface="+mn-lt"/>
                <a:ea typeface="+mn-ea"/>
                <a:cs typeface="+mn-cs"/>
              </a:defRPr>
            </a:lvl4pPr>
            <a:lvl5pPr marL="914400" marR="0" indent="-13716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a:latin typeface="Aptos" panose="020B0004020202020204" pitchFamily="34" charset="0"/>
                <a:ea typeface="Aptos" panose="020B0004020202020204" pitchFamily="34" charset="0"/>
                <a:cs typeface="Times New Roman" panose="02020603050405020304" pitchFamily="18" charset="0"/>
              </a:rPr>
              <a:t>W</a:t>
            </a:r>
            <a:r>
              <a:rPr lang="en-US" sz="1200">
                <a:effectLst/>
                <a:latin typeface="Aptos" panose="020B0004020202020204" pitchFamily="34" charset="0"/>
                <a:ea typeface="Aptos" panose="020B0004020202020204" pitchFamily="34" charset="0"/>
                <a:cs typeface="Times New Roman" panose="02020603050405020304" pitchFamily="18" charset="0"/>
              </a:rPr>
              <a:t>omen often take on caregiving roles. Life insurance can help cover costs if something happens to the caregiver (childcare, education, elderly care). </a:t>
            </a:r>
            <a:endParaRPr lang="en-US" sz="1050"/>
          </a:p>
        </p:txBody>
      </p:sp>
      <p:sp>
        <p:nvSpPr>
          <p:cNvPr id="9" name="Text Placeholder 41">
            <a:extLst>
              <a:ext uri="{FF2B5EF4-FFF2-40B4-BE49-F238E27FC236}">
                <a16:creationId xmlns:a16="http://schemas.microsoft.com/office/drawing/2014/main" id="{65F522AB-26FB-6625-BE6B-BA39511E85DE}"/>
              </a:ext>
            </a:extLst>
          </p:cNvPr>
          <p:cNvSpPr txBox="1">
            <a:spLocks/>
          </p:cNvSpPr>
          <p:nvPr/>
        </p:nvSpPr>
        <p:spPr>
          <a:xfrm>
            <a:off x="9053241" y="3627966"/>
            <a:ext cx="2518170" cy="2443043"/>
          </a:xfrm>
          <a:prstGeom prst="rect">
            <a:avLst/>
          </a:prstGeom>
        </p:spPr>
        <p:txBody>
          <a:bodyPr lIns="0" tIns="0" rIns="0" bIns="0"/>
          <a:lstStyle>
            <a:lvl1pPr marL="137160" marR="0" indent="-13716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sz="1400" b="0" kern="1200">
                <a:solidFill>
                  <a:schemeClr val="tx1"/>
                </a:solidFill>
                <a:latin typeface="+mn-lt"/>
                <a:ea typeface="+mn-ea"/>
                <a:cs typeface="+mn-cs"/>
              </a:defRPr>
            </a:lvl1pPr>
            <a:lvl2pPr marL="457200" marR="0" indent="-265176" algn="l" defTabSz="914400" rtl="0" eaLnBrk="1" fontAlgn="auto" latinLnBrk="0" hangingPunct="1">
              <a:lnSpc>
                <a:spcPct val="100000"/>
              </a:lnSpc>
              <a:spcBef>
                <a:spcPts val="200"/>
              </a:spcBef>
              <a:spcAft>
                <a:spcPts val="0"/>
              </a:spcAft>
              <a:buClrTx/>
              <a:buSzTx/>
              <a:buFont typeface="System Font Regular"/>
              <a:buChar char="－"/>
              <a:tabLst/>
              <a:defRPr sz="1400" kern="1200">
                <a:solidFill>
                  <a:schemeClr val="tx1"/>
                </a:solidFill>
                <a:latin typeface="+mn-lt"/>
                <a:ea typeface="+mn-ea"/>
                <a:cs typeface="+mn-cs"/>
              </a:defRPr>
            </a:lvl2pPr>
            <a:lvl3pPr marL="594360" marR="0" indent="-13716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3pPr>
            <a:lvl4pPr marL="749808" marR="0" indent="-137160" algn="l" defTabSz="914400" rtl="0" eaLnBrk="1" fontAlgn="auto" latinLnBrk="0" hangingPunct="1">
              <a:lnSpc>
                <a:spcPct val="100000"/>
              </a:lnSpc>
              <a:spcBef>
                <a:spcPts val="200"/>
              </a:spcBef>
              <a:spcAft>
                <a:spcPts val="0"/>
              </a:spcAft>
              <a:buClr>
                <a:srgbClr val="58595B"/>
              </a:buClr>
              <a:buSzTx/>
              <a:buFont typeface="System Font Regular"/>
              <a:buChar char="◦"/>
              <a:tabLst/>
              <a:defRPr sz="1400" kern="1200">
                <a:solidFill>
                  <a:schemeClr val="tx1"/>
                </a:solidFill>
                <a:latin typeface="+mn-lt"/>
                <a:ea typeface="+mn-ea"/>
                <a:cs typeface="+mn-cs"/>
              </a:defRPr>
            </a:lvl4pPr>
            <a:lvl5pPr marL="914400" marR="0" indent="-13716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a:latin typeface="Aptos" panose="020B0004020202020204" pitchFamily="34" charset="0"/>
                <a:ea typeface="Aptos" panose="020B0004020202020204" pitchFamily="34" charset="0"/>
                <a:cs typeface="Times New Roman" panose="02020603050405020304" pitchFamily="18" charset="0"/>
              </a:rPr>
              <a:t>G</a:t>
            </a:r>
            <a:r>
              <a:rPr lang="en-US" sz="1200">
                <a:effectLst/>
                <a:latin typeface="Aptos" panose="020B0004020202020204" pitchFamily="34" charset="0"/>
                <a:ea typeface="Aptos" panose="020B0004020202020204" pitchFamily="34" charset="0"/>
                <a:cs typeface="Times New Roman" panose="02020603050405020304" pitchFamily="18" charset="0"/>
              </a:rPr>
              <a:t>iven that women often earn less than men, but live longer, life insurance can help compensate for that financial disparity. </a:t>
            </a:r>
            <a:endParaRPr lang="en-US" sz="1050"/>
          </a:p>
        </p:txBody>
      </p:sp>
      <p:pic>
        <p:nvPicPr>
          <p:cNvPr id="16" name="Graphic 15">
            <a:extLst>
              <a:ext uri="{FF2B5EF4-FFF2-40B4-BE49-F238E27FC236}">
                <a16:creationId xmlns:a16="http://schemas.microsoft.com/office/drawing/2014/main" id="{C04F86A3-20D9-4352-91CF-C67E2C4F378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6036" y="2748345"/>
            <a:ext cx="569214" cy="569214"/>
          </a:xfrm>
          <a:prstGeom prst="rect">
            <a:avLst/>
          </a:prstGeom>
        </p:spPr>
      </p:pic>
      <p:pic>
        <p:nvPicPr>
          <p:cNvPr id="17" name="Graphic 16">
            <a:extLst>
              <a:ext uri="{FF2B5EF4-FFF2-40B4-BE49-F238E27FC236}">
                <a16:creationId xmlns:a16="http://schemas.microsoft.com/office/drawing/2014/main" id="{A3676D40-9291-0783-7AE4-5130E645A964}"/>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556669" y="2773944"/>
            <a:ext cx="518017" cy="518017"/>
          </a:xfrm>
          <a:prstGeom prst="rect">
            <a:avLst/>
          </a:prstGeom>
        </p:spPr>
      </p:pic>
      <p:pic>
        <p:nvPicPr>
          <p:cNvPr id="18" name="Graphic 17">
            <a:extLst>
              <a:ext uri="{FF2B5EF4-FFF2-40B4-BE49-F238E27FC236}">
                <a16:creationId xmlns:a16="http://schemas.microsoft.com/office/drawing/2014/main" id="{3E460BC9-D7B3-1677-5E87-8BD7F62AACF4}"/>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421866" y="2757965"/>
            <a:ext cx="556784" cy="556784"/>
          </a:xfrm>
          <a:prstGeom prst="rect">
            <a:avLst/>
          </a:prstGeom>
        </p:spPr>
      </p:pic>
      <p:pic>
        <p:nvPicPr>
          <p:cNvPr id="19" name="Graphic 18">
            <a:extLst>
              <a:ext uri="{FF2B5EF4-FFF2-40B4-BE49-F238E27FC236}">
                <a16:creationId xmlns:a16="http://schemas.microsoft.com/office/drawing/2014/main" id="{7237EE01-B9B3-2068-ACFC-E661FD77FE5C}"/>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9149587" y="2724594"/>
            <a:ext cx="616714" cy="616714"/>
          </a:xfrm>
          <a:prstGeom prst="rect">
            <a:avLst/>
          </a:prstGeom>
        </p:spPr>
      </p:pic>
    </p:spTree>
    <p:extLst>
      <p:ext uri="{BB962C8B-B14F-4D97-AF65-F5344CB8AC3E}">
        <p14:creationId xmlns:p14="http://schemas.microsoft.com/office/powerpoint/2010/main" val="3729742255"/>
      </p:ext>
    </p:extLst>
  </p:cSld>
  <p:clrMapOvr>
    <a:masterClrMapping/>
  </p:clrMapOvr>
</p:sld>
</file>

<file path=ppt/theme/theme1.xml><?xml version="1.0" encoding="utf-8"?>
<a:theme xmlns:a="http://schemas.openxmlformats.org/drawingml/2006/main" name="Master slide styles">
  <a:themeElements>
    <a:clrScheme name="Custom 5">
      <a:dk1>
        <a:srgbClr val="58595B"/>
      </a:dk1>
      <a:lt1>
        <a:srgbClr val="FFFFFF"/>
      </a:lt1>
      <a:dk2>
        <a:srgbClr val="000000"/>
      </a:dk2>
      <a:lt2>
        <a:srgbClr val="FFFFFF"/>
      </a:lt2>
      <a:accent1>
        <a:srgbClr val="098D3E"/>
      </a:accent1>
      <a:accent2>
        <a:srgbClr val="5CA311"/>
      </a:accent2>
      <a:accent3>
        <a:srgbClr val="006DAF"/>
      </a:accent3>
      <a:accent4>
        <a:srgbClr val="389CC6"/>
      </a:accent4>
      <a:accent5>
        <a:srgbClr val="929397"/>
      </a:accent5>
      <a:accent6>
        <a:srgbClr val="0B753C"/>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ln>
          <a:noFill/>
        </a:ln>
      </a:spPr>
      <a:bodyPr/>
      <a:lstStyle>
        <a:defPPr algn="l">
          <a:defRPr dirty="0" smtClean="0"/>
        </a:defPPr>
      </a:lstStyle>
    </a:txDef>
  </a:objectDefaults>
  <a:extraClrSchemeLst/>
  <a:extLst>
    <a:ext uri="{05A4C25C-085E-4340-85A3-A5531E510DB2}">
      <thm15:themeFamily xmlns:thm15="http://schemas.microsoft.com/office/thememl/2012/main" name="Presentation2" id="{D2C35A40-8AF3-4FA1-A821-A5EADBD5D5ED}" vid="{C91F00BE-FD71-48B3-A5A7-1607F3DE44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daf87064-9bbc-4a4c-84ef-c70848ed355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CAFF1E19A29BE4F893A528F39AD0F5E" ma:contentTypeVersion="17" ma:contentTypeDescription="Create a new document." ma:contentTypeScope="" ma:versionID="f9e265a7c3cb3bf6498d26cc8e2d15ec">
  <xsd:schema xmlns:xsd="http://www.w3.org/2001/XMLSchema" xmlns:xs="http://www.w3.org/2001/XMLSchema" xmlns:p="http://schemas.microsoft.com/office/2006/metadata/properties" xmlns:ns3="daf87064-9bbc-4a4c-84ef-c70848ed355d" xmlns:ns4="ad894e77-55bb-4cef-a180-73b05d5665bd" targetNamespace="http://schemas.microsoft.com/office/2006/metadata/properties" ma:root="true" ma:fieldsID="82427a587467ae3fb946b258deb79fff" ns3:_="" ns4:_="">
    <xsd:import namespace="daf87064-9bbc-4a4c-84ef-c70848ed355d"/>
    <xsd:import namespace="ad894e77-55bb-4cef-a180-73b05d5665bd"/>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_activity" minOccurs="0"/>
                <xsd:element ref="ns3:MediaServiceObjectDetectorVersions" minOccurs="0"/>
                <xsd:element ref="ns3:MediaServiceSearchProperties" minOccurs="0"/>
                <xsd:element ref="ns3:MediaServiceSystemTag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af87064-9bbc-4a4c-84ef-c70848ed35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_activity" ma:index="20" nillable="true" ma:displayName="_activity" ma:hidden="true" ma:internalName="_activity">
      <xsd:simpleType>
        <xsd:restriction base="dms:Note"/>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SystemTags" ma:index="23" nillable="true" ma:displayName="MediaServiceSystemTags" ma:hidden="true" ma:internalName="MediaServiceSystemTags" ma:readOnly="true">
      <xsd:simpleType>
        <xsd:restriction base="dms:Note"/>
      </xsd:simpleType>
    </xsd:element>
    <xsd:element name="MediaLengthInSeconds" ma:index="2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d894e77-55bb-4cef-a180-73b05d5665b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F031FF2-43D1-4A88-8182-EB4D1192B458}">
  <ds:schemaRefs>
    <ds:schemaRef ds:uri="daf87064-9bbc-4a4c-84ef-c70848ed355d"/>
    <ds:schemaRef ds:uri="ad894e77-55bb-4cef-a180-73b05d5665bd"/>
    <ds:schemaRef ds:uri="http://schemas.openxmlformats.org/package/2006/metadata/core-properties"/>
    <ds:schemaRef ds:uri="http://schemas.microsoft.com/office/2006/documentManagement/types"/>
    <ds:schemaRef ds:uri="http://schemas.microsoft.com/office/infopath/2007/PartnerControls"/>
    <ds:schemaRef ds:uri="http://purl.org/dc/dcmitype/"/>
    <ds:schemaRef ds:uri="http://schemas.microsoft.com/office/2006/metadata/properties"/>
    <ds:schemaRef ds:uri="http://www.w3.org/XML/1998/namespace"/>
    <ds:schemaRef ds:uri="http://purl.org/dc/terms/"/>
    <ds:schemaRef ds:uri="http://purl.org/dc/elements/1.1/"/>
  </ds:schemaRefs>
</ds:datastoreItem>
</file>

<file path=customXml/itemProps2.xml><?xml version="1.0" encoding="utf-8"?>
<ds:datastoreItem xmlns:ds="http://schemas.openxmlformats.org/officeDocument/2006/customXml" ds:itemID="{5ABF7D20-0FC2-4821-BFA2-CEBCAF58DD8A}">
  <ds:schemaRefs>
    <ds:schemaRef ds:uri="ad894e77-55bb-4cef-a180-73b05d5665bd"/>
    <ds:schemaRef ds:uri="daf87064-9bbc-4a4c-84ef-c70848ed355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82BF12D-2610-44C4-90C9-3E7963E3223E}">
  <ds:schemaRefs>
    <ds:schemaRef ds:uri="http://schemas.microsoft.com/sharepoint/v3/contenttype/forms"/>
  </ds:schemaRefs>
</ds:datastoreItem>
</file>

<file path=docMetadata/LabelInfo.xml><?xml version="1.0" encoding="utf-8"?>
<clbl:labelList xmlns:clbl="http://schemas.microsoft.com/office/2020/mipLabelMetadata">
  <clbl:label id="{f2cd7e05-4f28-4f6c-91f8-8ae3c24654cd}" enabled="0" method="" siteId="{f2cd7e05-4f28-4f6c-91f8-8ae3c24654cd}" removed="1"/>
</clbl:labelList>
</file>

<file path=docProps/app.xml><?xml version="1.0" encoding="utf-8"?>
<Properties xmlns="http://schemas.openxmlformats.org/officeDocument/2006/extended-properties" xmlns:vt="http://schemas.openxmlformats.org/officeDocument/2006/docPropsVTypes">
  <Template>Enterprise PPT template</Template>
  <TotalTime>16</TotalTime>
  <Words>4038</Words>
  <Application>Microsoft Office PowerPoint</Application>
  <PresentationFormat>Widescreen</PresentationFormat>
  <Paragraphs>260</Paragraphs>
  <Slides>24</Slides>
  <Notes>21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Aptos</vt:lpstr>
      <vt:lpstr>Arial</vt:lpstr>
      <vt:lpstr>Calibri</vt:lpstr>
      <vt:lpstr>Hurme Geometric Sans 4 Bold</vt:lpstr>
      <vt:lpstr>System Font Regular</vt:lpstr>
      <vt:lpstr>Times</vt:lpstr>
      <vt:lpstr>Times New Roman</vt:lpstr>
      <vt:lpstr>Times-Roman</vt:lpstr>
      <vt:lpstr>Wingdings</vt:lpstr>
      <vt:lpstr>Master slide styles</vt:lpstr>
      <vt:lpstr>It’s your financial  journey…own it! </vt:lpstr>
      <vt:lpstr>PowerPoint Presentation</vt:lpstr>
      <vt:lpstr>Women face unique challenges</vt:lpstr>
      <vt:lpstr>Longer life expectancy </vt:lpstr>
      <vt:lpstr>Primary caregiver</vt:lpstr>
      <vt:lpstr>Retirement catch-up</vt:lpstr>
      <vt:lpstr>Women face unique challenges</vt:lpstr>
      <vt:lpstr>With these unique challenges come distinct financial needs and considerations. As part of your overall financial picture, you may want to consider life insurance.</vt:lpstr>
      <vt:lpstr>Benefits of life insurance </vt:lpstr>
      <vt:lpstr>Long-term care </vt:lpstr>
      <vt:lpstr>Life insurance can benefit women in  different roles and stages of life</vt:lpstr>
      <vt:lpstr>Life insurance can benefit women in  different roles and stages of life</vt:lpstr>
      <vt:lpstr>Women face unique challenges</vt:lpstr>
      <vt:lpstr>With these unique challenges come distinct financial needs and considerations. As part of your overall financial picture, you may want to consider an annuity.</vt:lpstr>
      <vt:lpstr>Benefits of an annuity</vt:lpstr>
      <vt:lpstr>Annuities can benefit women in  different roles and stages of life</vt:lpstr>
      <vt:lpstr>Annuities can benefit women in  different roles and stages of life</vt:lpstr>
      <vt:lpstr>Women face unique challenges</vt:lpstr>
      <vt:lpstr>What’s your vision?</vt:lpstr>
      <vt:lpstr>Leaving a legacy</vt:lpstr>
      <vt:lpstr>How to get started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Rada, Joanna</dc:creator>
  <cp:lastModifiedBy>Huberty, Douglas J.</cp:lastModifiedBy>
  <cp:revision>5</cp:revision>
  <dcterms:created xsi:type="dcterms:W3CDTF">2024-09-05T17:19:59Z</dcterms:created>
  <dcterms:modified xsi:type="dcterms:W3CDTF">2024-11-27T19:03:07Z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0x0101007CAFF1E19A29BE4F893A528F39AD0F5E</vt:lpwstr>
  </property>
</Properties>
</file>