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4"/>
  </p:sldMasterIdLst>
  <p:notesMasterIdLst>
    <p:notesMasterId r:id="rId17"/>
  </p:notesMasterIdLst>
  <p:handoutMasterIdLst>
    <p:handoutMasterId r:id="rId18"/>
  </p:handoutMasterIdLst>
  <p:sldIdLst>
    <p:sldId id="257" r:id="rId5"/>
    <p:sldId id="459" r:id="rId6"/>
    <p:sldId id="454" r:id="rId7"/>
    <p:sldId id="453" r:id="rId8"/>
    <p:sldId id="443" r:id="rId9"/>
    <p:sldId id="455" r:id="rId10"/>
    <p:sldId id="456" r:id="rId11"/>
    <p:sldId id="457" r:id="rId12"/>
    <p:sldId id="458" r:id="rId13"/>
    <p:sldId id="460" r:id="rId14"/>
    <p:sldId id="265" r:id="rId15"/>
    <p:sldId id="4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guide id="3" pos="5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6BAB26-6BA1-E02B-1CE7-B81394052BD5}" name="Martin_Comm, Eric S." initials="MES" userId="S::eric.martin_comm@securian.com::905b55d0-2936-43e7-a8a8-2c258102e414" providerId="AD"/>
  <p188:author id="{3E87BF2A-713E-6A37-715D-681FF7478F83}" name="Olson, Anna K." initials="OAK" userId="S::Anna.Olson@securian.com::03ca3cfe-5bdf-4125-a373-58bdc92759c2" providerId="AD"/>
  <p188:author id="{A400FF2A-200F-523F-162F-F2F99BCFA302}" name="Murray, Jennifer J." initials="MJ" userId="S::jennifer.murray@securian.com::39f02608-48e8-40c0-9028-618059e4ae08" providerId="AD"/>
  <p188:author id="{78FC0D32-13EF-EFF1-5F5E-EF1FEC116B09}" name="Evans, Allan [C]" initials="E[" userId="S::allan.evans@securian.com::7df773cb-2121-4206-a72a-4e8c16711d03" providerId="AD"/>
  <p188:author id="{FCBF028C-84F0-C15F-B252-170B4E1B9E84}" name="Bramer, Ashley L." initials="BL" userId="S::ashley.bramer@securian.com::f9c3d13b-6e78-4795-8547-c49826a49298" providerId="AD"/>
  <p188:author id="{06D1D6D1-BA26-955C-3834-F24379B21DAD}" name="Olson, Anna K." initials="OK" userId="S::anna.olson@securian.com::03ca3cfe-5bdf-4125-a373-58bdc92759c2" providerId="AD"/>
  <p188:author id="{A869FCEF-31CE-9E44-DB2E-633FEFA1BC2D}" name="Marsh, Daniel" initials="MD" userId="S::daniel.marsh@securian.com::9d1775d6-64b5-451c-9bd6-4f7554c2c3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ierson, Margaret M." initials="PMM" lastIdx="151" clrIdx="0">
    <p:extLst>
      <p:ext uri="{19B8F6BF-5375-455C-9EA6-DF929625EA0E}">
        <p15:presenceInfo xmlns:p15="http://schemas.microsoft.com/office/powerpoint/2012/main" userId="S::Margaret.Pierson@securian.com::0cb2cf87-192e-4e38-a1fe-a7f5a8483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F44"/>
    <a:srgbClr val="0AA147"/>
    <a:srgbClr val="CEDC27"/>
    <a:srgbClr val="5CA311"/>
    <a:srgbClr val="284684"/>
    <a:srgbClr val="60548E"/>
    <a:srgbClr val="0C7D6E"/>
    <a:srgbClr val="0FA8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099E18-FBFE-458B-8968-15E5B172FA89}" v="17" dt="2024-11-14T15:33:35.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82452" autoAdjust="0"/>
  </p:normalViewPr>
  <p:slideViewPr>
    <p:cSldViewPr snapToGrid="0">
      <p:cViewPr>
        <p:scale>
          <a:sx n="234" d="100"/>
          <a:sy n="234" d="100"/>
        </p:scale>
        <p:origin x="80" y="-7840"/>
      </p:cViewPr>
      <p:guideLst>
        <p:guide orient="horz" pos="2184"/>
        <p:guide pos="3840"/>
        <p:guide pos="55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17B1D0-9C1D-3C41-BAA3-48B3F0E51C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7EECA1-CC89-A541-A86C-9FDDC7971C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061D1E-92F2-C644-8F1A-8B20ACA75A47}" type="datetimeFigureOut">
              <a:rPr lang="en-US" smtClean="0"/>
              <a:t>11/26/2024</a:t>
            </a:fld>
            <a:endParaRPr lang="en-US"/>
          </a:p>
        </p:txBody>
      </p:sp>
      <p:sp>
        <p:nvSpPr>
          <p:cNvPr id="4" name="Footer Placeholder 3">
            <a:extLst>
              <a:ext uri="{FF2B5EF4-FFF2-40B4-BE49-F238E27FC236}">
                <a16:creationId xmlns:a16="http://schemas.microsoft.com/office/drawing/2014/main" id="{8DDA84A5-61E6-D14A-8542-0CB173E776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417F01-B181-CC44-9A30-F24CA4E152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01154E-180F-114A-AD70-C68C5D2E3764}" type="slidenum">
              <a:rPr lang="en-US" smtClean="0"/>
              <a:t>‹#›</a:t>
            </a:fld>
            <a:endParaRPr lang="en-US"/>
          </a:p>
        </p:txBody>
      </p:sp>
    </p:spTree>
    <p:extLst>
      <p:ext uri="{BB962C8B-B14F-4D97-AF65-F5344CB8AC3E}">
        <p14:creationId xmlns:p14="http://schemas.microsoft.com/office/powerpoint/2010/main" val="433357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7C902-EE52-4A32-B141-512D845E3078}"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71CC3-AF76-4F28-B5DC-258BBD32C8B5}" type="slidenum">
              <a:rPr lang="en-US" smtClean="0"/>
              <a:t>‹#›</a:t>
            </a:fld>
            <a:endParaRPr lang="en-US"/>
          </a:p>
        </p:txBody>
      </p:sp>
    </p:spTree>
    <p:extLst>
      <p:ext uri="{BB962C8B-B14F-4D97-AF65-F5344CB8AC3E}">
        <p14:creationId xmlns:p14="http://schemas.microsoft.com/office/powerpoint/2010/main" val="350043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This is incredible news for new and veteran women financial professionals who want to grow their practices. </a:t>
            </a:r>
          </a:p>
          <a:p>
            <a:endParaRPr lang="en-US" dirty="0"/>
          </a:p>
          <a:p>
            <a:r>
              <a:rPr lang="en-US" dirty="0"/>
              <a:t>When looking for a financial professional, women don’t necessarily prefer to work with a woman, but they do tend to look for a trusting and collaborative relationship. </a:t>
            </a:r>
          </a:p>
          <a:p>
            <a:endParaRPr lang="en-US" dirty="0"/>
          </a:p>
          <a:p>
            <a:r>
              <a:rPr lang="en-US" dirty="0"/>
              <a:t>Let’s look at how you can set up your practice to attract and serve this market and ultimately increase the value of your business.</a:t>
            </a:r>
          </a:p>
        </p:txBody>
      </p:sp>
      <p:sp>
        <p:nvSpPr>
          <p:cNvPr id="4" name="Slide Number Placeholder 3"/>
          <p:cNvSpPr>
            <a:spLocks noGrp="1"/>
          </p:cNvSpPr>
          <p:nvPr>
            <p:ph type="sldNum" sz="quarter" idx="5"/>
          </p:nvPr>
        </p:nvSpPr>
        <p:spPr/>
        <p:txBody>
          <a:bodyPr/>
          <a:lstStyle/>
          <a:p>
            <a:fld id="{A0A71CC3-AF76-4F28-B5DC-258BBD32C8B5}" type="slidenum">
              <a:rPr lang="en-US" smtClean="0"/>
              <a:t>2</a:t>
            </a:fld>
            <a:endParaRPr lang="en-US"/>
          </a:p>
        </p:txBody>
      </p:sp>
    </p:spTree>
    <p:extLst>
      <p:ext uri="{BB962C8B-B14F-4D97-AF65-F5344CB8AC3E}">
        <p14:creationId xmlns:p14="http://schemas.microsoft.com/office/powerpoint/2010/main" val="141000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any business, your practice will experience different phases. Each phase has its own characteristics and presents unique pitfalls and opportunities. Let’s look at the 4 different phases of growth [read slide].</a:t>
            </a:r>
          </a:p>
          <a:p>
            <a:endParaRPr lang="en-US" dirty="0"/>
          </a:p>
          <a:p>
            <a:r>
              <a:rPr lang="en-US" dirty="0"/>
              <a:t>You can build a valuable practice by refining your marketing strategy, implementing a practice management model and expanding your team along the way. </a:t>
            </a:r>
          </a:p>
          <a:p>
            <a:endParaRPr lang="en-US" dirty="0"/>
          </a:p>
          <a:p>
            <a:r>
              <a:rPr lang="en-US" dirty="0"/>
              <a:t>In the process, you can strengthen your practice so you’re in a better financial position when you’re ready to sell your business down the road.</a:t>
            </a:r>
          </a:p>
        </p:txBody>
      </p:sp>
      <p:sp>
        <p:nvSpPr>
          <p:cNvPr id="4" name="Slide Number Placeholder 3"/>
          <p:cNvSpPr>
            <a:spLocks noGrp="1"/>
          </p:cNvSpPr>
          <p:nvPr>
            <p:ph type="sldNum" sz="quarter" idx="5"/>
          </p:nvPr>
        </p:nvSpPr>
        <p:spPr/>
        <p:txBody>
          <a:bodyPr/>
          <a:lstStyle/>
          <a:p>
            <a:fld id="{A0A71CC3-AF76-4F28-B5DC-258BBD32C8B5}" type="slidenum">
              <a:rPr lang="en-US" smtClean="0"/>
              <a:t>3</a:t>
            </a:fld>
            <a:endParaRPr lang="en-US"/>
          </a:p>
        </p:txBody>
      </p:sp>
    </p:spTree>
    <p:extLst>
      <p:ext uri="{BB962C8B-B14F-4D97-AF65-F5344CB8AC3E}">
        <p14:creationId xmlns:p14="http://schemas.microsoft.com/office/powerpoint/2010/main" val="268161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you set up your practice to attract and serve this market and ultimately increase the value of your business? </a:t>
            </a:r>
          </a:p>
        </p:txBody>
      </p:sp>
      <p:sp>
        <p:nvSpPr>
          <p:cNvPr id="4" name="Slide Number Placeholder 3"/>
          <p:cNvSpPr>
            <a:spLocks noGrp="1"/>
          </p:cNvSpPr>
          <p:nvPr>
            <p:ph type="sldNum" sz="quarter" idx="5"/>
          </p:nvPr>
        </p:nvSpPr>
        <p:spPr/>
        <p:txBody>
          <a:bodyPr/>
          <a:lstStyle/>
          <a:p>
            <a:fld id="{A0A71CC3-AF76-4F28-B5DC-258BBD32C8B5}" type="slidenum">
              <a:rPr lang="en-US" smtClean="0"/>
              <a:t>4</a:t>
            </a:fld>
            <a:endParaRPr lang="en-US"/>
          </a:p>
        </p:txBody>
      </p:sp>
    </p:spTree>
    <p:extLst>
      <p:ext uri="{BB962C8B-B14F-4D97-AF65-F5344CB8AC3E}">
        <p14:creationId xmlns:p14="http://schemas.microsoft.com/office/powerpoint/2010/main" val="3968205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[Read slide]</a:t>
            </a:r>
          </a:p>
          <a:p>
            <a:pPr marL="0" indent="0">
              <a:buNone/>
            </a:pPr>
            <a:endParaRPr lang="en-US" sz="1200" dirty="0"/>
          </a:p>
          <a:p>
            <a:r>
              <a:rPr lang="en-US" sz="1200" dirty="0"/>
              <a:t>To get to </a:t>
            </a:r>
            <a:r>
              <a:rPr lang="en-US" dirty="0"/>
              <a:t>the</a:t>
            </a:r>
            <a:r>
              <a:rPr lang="en-US" sz="1200" dirty="0"/>
              <a:t> </a:t>
            </a:r>
            <a:r>
              <a:rPr lang="en-US" dirty="0"/>
              <a:t>"</a:t>
            </a:r>
            <a:r>
              <a:rPr lang="en-US" b="1" dirty="0"/>
              <a:t>Prime phase</a:t>
            </a:r>
            <a:r>
              <a:rPr lang="en-US" dirty="0"/>
              <a:t>," </a:t>
            </a:r>
            <a:r>
              <a:rPr lang="en-US" sz="1200" dirty="0"/>
              <a:t>identify a target market that has results potential. For many women financial professionals, their target market is women — and for good reason. Remember those stats at the beginning? Women in America have a lot of “wallet share.” Whomever you decide to work with, it’s crucial that you create a marketing plan and identify activities to reach them. Incorporate a range of activities such as social media marketing, association marketing and networking to reach the right people and find quality prospects who turn into regular clients.</a:t>
            </a:r>
            <a:endParaRPr lang="en-US" sz="1600" dirty="0"/>
          </a:p>
          <a:p>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5</a:t>
            </a:fld>
            <a:endParaRPr lang="en-US"/>
          </a:p>
        </p:txBody>
      </p:sp>
    </p:spTree>
    <p:extLst>
      <p:ext uri="{BB962C8B-B14F-4D97-AF65-F5344CB8AC3E}">
        <p14:creationId xmlns:p14="http://schemas.microsoft.com/office/powerpoint/2010/main" val="74871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Emerging and Prime phases, focus on practice management and marketing for new clients. Simply defined, practice management means minimizing wasted time, maximizing efforts and achieving the desired value of your hard work. </a:t>
            </a:r>
          </a:p>
          <a:p>
            <a:endParaRPr lang="en-US" dirty="0"/>
          </a:p>
          <a:p>
            <a:r>
              <a:rPr lang="en-US" dirty="0"/>
              <a:t>Begin by examining your client base and documenting how you spend your time. It’s important to treat your clients like the individuals they are. Consider how much business you do with each client, referrals received and overall engagement in your practice. Then draft a service model to meet their needs. </a:t>
            </a:r>
          </a:p>
          <a:p>
            <a:endParaRPr lang="en-US" dirty="0"/>
          </a:p>
          <a:p>
            <a:r>
              <a:rPr lang="en-US" dirty="0"/>
              <a:t>Maintaining regular contact with clients is imperative, but setting expectations is equally vital. Incorporate multiple communication methods so you can serve each individual appropriately without it being extremely time intensive. Your most engaged clients should get the same level of engagement from you; however, others may be less involved and prefer an email newsletter as opposed to regular calls. Understanding ways to automate touch points with clients can also help you be more efficient. </a:t>
            </a:r>
          </a:p>
        </p:txBody>
      </p:sp>
      <p:sp>
        <p:nvSpPr>
          <p:cNvPr id="4" name="Slide Number Placeholder 3"/>
          <p:cNvSpPr>
            <a:spLocks noGrp="1"/>
          </p:cNvSpPr>
          <p:nvPr>
            <p:ph type="sldNum" sz="quarter" idx="5"/>
          </p:nvPr>
        </p:nvSpPr>
        <p:spPr/>
        <p:txBody>
          <a:bodyPr/>
          <a:lstStyle/>
          <a:p>
            <a:fld id="{A0A71CC3-AF76-4F28-B5DC-258BBD32C8B5}" type="slidenum">
              <a:rPr lang="en-US" smtClean="0"/>
              <a:t>6</a:t>
            </a:fld>
            <a:endParaRPr lang="en-US"/>
          </a:p>
        </p:txBody>
      </p:sp>
    </p:spTree>
    <p:extLst>
      <p:ext uri="{BB962C8B-B14F-4D97-AF65-F5344CB8AC3E}">
        <p14:creationId xmlns:p14="http://schemas.microsoft.com/office/powerpoint/2010/main" val="232616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business can survive alone — support is critical. From office administration to marketing support, from training and development to practice management and succession planning, you need help to grow. Benefits, recognition, development opportunities, technology expertise and other support systems help  you better serve existing clients and build your businesses. </a:t>
            </a:r>
          </a:p>
          <a:p>
            <a:endParaRPr lang="en-US" dirty="0"/>
          </a:p>
          <a:p>
            <a:r>
              <a:rPr lang="en-US" dirty="0"/>
              <a:t>The more your practice grows, the more support you’ll need. What works today may not be the best approach for your future. It’s important to understand the different support systems available, who offers what and how each system or combination of systems can help your practice. Maybe you need to hire staff or look to external resources. Keeping this in mind will help you grow consistently. </a:t>
            </a:r>
          </a:p>
        </p:txBody>
      </p:sp>
      <p:sp>
        <p:nvSpPr>
          <p:cNvPr id="4" name="Slide Number Placeholder 3"/>
          <p:cNvSpPr>
            <a:spLocks noGrp="1"/>
          </p:cNvSpPr>
          <p:nvPr>
            <p:ph type="sldNum" sz="quarter" idx="5"/>
          </p:nvPr>
        </p:nvSpPr>
        <p:spPr/>
        <p:txBody>
          <a:bodyPr/>
          <a:lstStyle/>
          <a:p>
            <a:fld id="{A0A71CC3-AF76-4F28-B5DC-258BBD32C8B5}" type="slidenum">
              <a:rPr lang="en-US" smtClean="0"/>
              <a:t>7</a:t>
            </a:fld>
            <a:endParaRPr lang="en-US"/>
          </a:p>
        </p:txBody>
      </p:sp>
    </p:spTree>
    <p:extLst>
      <p:ext uri="{BB962C8B-B14F-4D97-AF65-F5344CB8AC3E}">
        <p14:creationId xmlns:p14="http://schemas.microsoft.com/office/powerpoint/2010/main" val="1417182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often have innate skills that make them excellent financial professionals. </a:t>
            </a:r>
          </a:p>
          <a:p>
            <a:endParaRPr lang="en-US" dirty="0"/>
          </a:p>
          <a:p>
            <a:r>
              <a:rPr lang="en-US" dirty="0"/>
              <a:t>They're natural collaborators and listeners, and typically good at nurturing trusting relationships, communicating effectively and sharing experiences with others. </a:t>
            </a:r>
            <a:endParaRPr lang="en-US" dirty="0">
              <a:ea typeface="Calibri"/>
              <a:cs typeface="Calibri"/>
            </a:endParaRPr>
          </a:p>
          <a:p>
            <a:endParaRPr lang="en-US" dirty="0"/>
          </a:p>
          <a:p>
            <a:r>
              <a:rPr lang="en-US" dirty="0"/>
              <a:t>You can thrive at what you do best by applying these natural skills in developing client relationships while incorporating the key disciplines to take your practice to the next level. </a:t>
            </a:r>
          </a:p>
        </p:txBody>
      </p:sp>
      <p:sp>
        <p:nvSpPr>
          <p:cNvPr id="4" name="Slide Number Placeholder 3"/>
          <p:cNvSpPr>
            <a:spLocks noGrp="1"/>
          </p:cNvSpPr>
          <p:nvPr>
            <p:ph type="sldNum" sz="quarter" idx="5"/>
          </p:nvPr>
        </p:nvSpPr>
        <p:spPr/>
        <p:txBody>
          <a:bodyPr/>
          <a:lstStyle/>
          <a:p>
            <a:fld id="{A0A71CC3-AF76-4F28-B5DC-258BBD32C8B5}" type="slidenum">
              <a:rPr lang="en-US" smtClean="0"/>
              <a:t>8</a:t>
            </a:fld>
            <a:endParaRPr lang="en-US"/>
          </a:p>
        </p:txBody>
      </p:sp>
    </p:spTree>
    <p:extLst>
      <p:ext uri="{BB962C8B-B14F-4D97-AF65-F5344CB8AC3E}">
        <p14:creationId xmlns:p14="http://schemas.microsoft.com/office/powerpoint/2010/main" val="338006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Refining your marketing strategy, implementing a practice management model and expanding your team will help you get the most out of your practice and increase its value. But you don’t have to go it alone. </a:t>
            </a:r>
          </a:p>
          <a:p>
            <a:pPr marL="0" indent="0">
              <a:buNone/>
            </a:pPr>
            <a:endParaRPr lang="en-US" sz="1200" dirty="0"/>
          </a:p>
          <a:p>
            <a:pPr marL="0" indent="0">
              <a:buNone/>
            </a:pPr>
            <a:r>
              <a:rPr lang="en-US" sz="1200" dirty="0"/>
              <a:t>At Securian Financial, we believe whole-heartedly that women financial professionals are crucial to this business. Success generates success, which is why we provide meaningful support to women financial professionals. Our culture is cultivated around collaboration and development to help you take your practice to the next level.</a:t>
            </a:r>
          </a:p>
          <a:p>
            <a:endParaRPr lang="en-US" dirty="0">
              <a:ea typeface="Calibri" panose="020F0502020204030204"/>
              <a:cs typeface="Calibri" panose="020F0502020204030204"/>
            </a:endParaRPr>
          </a:p>
          <a:p>
            <a:endParaRPr lang="en-US" b="1"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A0A71CC3-AF76-4F28-B5DC-258BBD32C8B5}" type="slidenum">
              <a:rPr lang="en-US" smtClean="0"/>
              <a:t>9</a:t>
            </a:fld>
            <a:endParaRPr lang="en-US"/>
          </a:p>
        </p:txBody>
      </p:sp>
    </p:spTree>
    <p:extLst>
      <p:ext uri="{BB962C8B-B14F-4D97-AF65-F5344CB8AC3E}">
        <p14:creationId xmlns:p14="http://schemas.microsoft.com/office/powerpoint/2010/main" val="3302539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A597E-12E3-9F4F-9FA9-E94369B6FBEA}"/>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0" t="-450" r="10417"/>
          <a:stretch/>
        </p:blipFill>
        <p:spPr>
          <a:xfrm>
            <a:off x="6142320" y="456798"/>
            <a:ext cx="6092090" cy="6089776"/>
          </a:xfrm>
          <a:prstGeom prst="rect">
            <a:avLst/>
          </a:prstGeom>
        </p:spPr>
      </p:pic>
      <p:sp>
        <p:nvSpPr>
          <p:cNvPr id="6" name="Content Placeholder 7">
            <a:extLst>
              <a:ext uri="{FF2B5EF4-FFF2-40B4-BE49-F238E27FC236}">
                <a16:creationId xmlns:a16="http://schemas.microsoft.com/office/drawing/2014/main" id="{323F19C7-610D-B44C-BC7C-D1D8D7DD7506}"/>
              </a:ext>
            </a:extLst>
          </p:cNvPr>
          <p:cNvSpPr>
            <a:spLocks noGrp="1" noRot="1" noMove="1" noResize="1" noEditPoints="1" noAdjustHandles="1" noChangeArrowheads="1" noChangeShapeType="1"/>
          </p:cNvSpPr>
          <p:nvPr>
            <p:ph sz="quarter" idx="18" hasCustomPrompt="1"/>
          </p:nvPr>
        </p:nvSpPr>
        <p:spPr>
          <a:xfrm>
            <a:off x="914401" y="4273216"/>
            <a:ext cx="5095328"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10" name="Title 1">
            <a:extLst>
              <a:ext uri="{FF2B5EF4-FFF2-40B4-BE49-F238E27FC236}">
                <a16:creationId xmlns:a16="http://schemas.microsoft.com/office/drawing/2014/main" id="{50CF4A0E-40A7-C448-BDA8-C209E44C9BCA}"/>
              </a:ext>
            </a:extLst>
          </p:cNvPr>
          <p:cNvSpPr>
            <a:spLocks noGrp="1" noRot="1" noMove="1" noResize="1" noEditPoints="1" noAdjustHandles="1" noChangeArrowheads="1" noChangeShapeType="1"/>
          </p:cNvSpPr>
          <p:nvPr>
            <p:ph type="ctrTitle" hasCustomPrompt="1"/>
          </p:nvPr>
        </p:nvSpPr>
        <p:spPr>
          <a:xfrm>
            <a:off x="904876" y="1422908"/>
            <a:ext cx="5095330" cy="932688"/>
          </a:xfrm>
          <a:prstGeom prst="rect">
            <a:avLst/>
          </a:prstGeom>
        </p:spPr>
        <p:txBody>
          <a:bodyPr anchor="t">
            <a:noAutofit/>
          </a:bodyPr>
          <a:lstStyle>
            <a:lvl1pPr algn="l">
              <a:lnSpc>
                <a:spcPts val="3300"/>
              </a:lnSpc>
              <a:defRPr sz="3200">
                <a:solidFill>
                  <a:schemeClr val="accent1"/>
                </a:solidFill>
              </a:defRPr>
            </a:lvl1pPr>
          </a:lstStyle>
          <a:p>
            <a:r>
              <a:rPr lang="en-US" dirty="0"/>
              <a:t>Presentation or document headline, up to 2 lines</a:t>
            </a:r>
          </a:p>
        </p:txBody>
      </p:sp>
      <p:sp>
        <p:nvSpPr>
          <p:cNvPr id="11" name="Subtitle 2">
            <a:extLst>
              <a:ext uri="{FF2B5EF4-FFF2-40B4-BE49-F238E27FC236}">
                <a16:creationId xmlns:a16="http://schemas.microsoft.com/office/drawing/2014/main" id="{89C04865-7640-BD40-AE55-598C40850E4B}"/>
              </a:ext>
            </a:extLst>
          </p:cNvPr>
          <p:cNvSpPr>
            <a:spLocks noGrp="1" noRot="1" noMove="1" noResize="1" noEditPoints="1" noAdjustHandles="1" noChangeArrowheads="1" noChangeShapeType="1"/>
          </p:cNvSpPr>
          <p:nvPr>
            <p:ph type="subTitle" idx="1" hasCustomPrompt="1"/>
          </p:nvPr>
        </p:nvSpPr>
        <p:spPr>
          <a:xfrm>
            <a:off x="914400" y="2560320"/>
            <a:ext cx="5095329" cy="576072"/>
          </a:xfrm>
          <a:prstGeom prst="rect">
            <a:avLst/>
          </a:prstGeom>
        </p:spPr>
        <p:txBody>
          <a:bodyPr lIns="0" tIns="0" rIns="0" bIns="0">
            <a:noAutofit/>
          </a:bodyPr>
          <a:lstStyle>
            <a:lvl1pPr marL="0" indent="0" algn="l">
              <a:lnSpc>
                <a:spcPct val="100000"/>
              </a:lnSpc>
              <a:spcBef>
                <a:spcPts val="0"/>
              </a:spcBef>
              <a:spcAft>
                <a:spcPts val="0"/>
              </a:spcAft>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or document name</a:t>
            </a:r>
            <a:br>
              <a:rPr lang="en-US"/>
            </a:br>
            <a:r>
              <a:rPr lang="en-US"/>
              <a:t>Month day, year</a:t>
            </a:r>
          </a:p>
        </p:txBody>
      </p:sp>
      <p:sp>
        <p:nvSpPr>
          <p:cNvPr id="13" name="Content Placeholder 7">
            <a:extLst>
              <a:ext uri="{FF2B5EF4-FFF2-40B4-BE49-F238E27FC236}">
                <a16:creationId xmlns:a16="http://schemas.microsoft.com/office/drawing/2014/main" id="{41B5D474-E9EB-B145-8A57-B1D2C910CB44}"/>
              </a:ext>
            </a:extLst>
          </p:cNvPr>
          <p:cNvSpPr>
            <a:spLocks noGrp="1" noRot="1" noMove="1" noResize="1" noEditPoints="1" noAdjustHandles="1" noChangeArrowheads="1" noChangeShapeType="1"/>
          </p:cNvSpPr>
          <p:nvPr>
            <p:ph sz="quarter" idx="10" hasCustomPrompt="1"/>
          </p:nvPr>
        </p:nvSpPr>
        <p:spPr>
          <a:xfrm>
            <a:off x="914401" y="3758184"/>
            <a:ext cx="5095328"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14" name="Text Placeholder 9">
            <a:extLst>
              <a:ext uri="{FF2B5EF4-FFF2-40B4-BE49-F238E27FC236}">
                <a16:creationId xmlns:a16="http://schemas.microsoft.com/office/drawing/2014/main" id="{A5089392-4DBB-5F4E-A27E-49BB939A3C88}"/>
              </a:ext>
            </a:extLst>
          </p:cNvPr>
          <p:cNvSpPr>
            <a:spLocks noGrp="1" noRot="1" noMove="1" noResize="1" noEditPoints="1" noAdjustHandles="1" noChangeArrowheads="1" noChangeShapeType="1"/>
          </p:cNvSpPr>
          <p:nvPr>
            <p:ph type="body" sz="quarter" idx="11" hasCustomPrompt="1"/>
          </p:nvPr>
        </p:nvSpPr>
        <p:spPr>
          <a:xfrm>
            <a:off x="914400" y="3986784"/>
            <a:ext cx="5095327"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Title</a:t>
            </a:r>
          </a:p>
        </p:txBody>
      </p:sp>
      <p:sp>
        <p:nvSpPr>
          <p:cNvPr id="15" name="Text Placeholder 13">
            <a:extLst>
              <a:ext uri="{FF2B5EF4-FFF2-40B4-BE49-F238E27FC236}">
                <a16:creationId xmlns:a16="http://schemas.microsoft.com/office/drawing/2014/main" id="{5C3AE066-1FD4-A144-BAAA-924D292A7B15}"/>
              </a:ext>
            </a:extLst>
          </p:cNvPr>
          <p:cNvSpPr>
            <a:spLocks noGrp="1" noRot="1" noMove="1" noResize="1" noEditPoints="1" noAdjustHandles="1" noChangeArrowheads="1" noChangeShapeType="1"/>
          </p:cNvSpPr>
          <p:nvPr>
            <p:ph type="body" sz="quarter" idx="13" hasCustomPrompt="1"/>
          </p:nvPr>
        </p:nvSpPr>
        <p:spPr>
          <a:xfrm>
            <a:off x="914400" y="4498848"/>
            <a:ext cx="5095327"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a:t>Title</a:t>
            </a:r>
          </a:p>
        </p:txBody>
      </p:sp>
      <p:sp>
        <p:nvSpPr>
          <p:cNvPr id="16" name="Content Placeholder 23">
            <a:extLst>
              <a:ext uri="{FF2B5EF4-FFF2-40B4-BE49-F238E27FC236}">
                <a16:creationId xmlns:a16="http://schemas.microsoft.com/office/drawing/2014/main" id="{ED3C13F6-F007-7246-BFD9-BE947CB25903}"/>
              </a:ext>
            </a:extLst>
          </p:cNvPr>
          <p:cNvSpPr>
            <a:spLocks noGrp="1" noRot="1" noMove="1" noResize="1" noEditPoints="1" noAdjustHandles="1" noChangeArrowheads="1" noChangeShapeType="1"/>
          </p:cNvSpPr>
          <p:nvPr>
            <p:ph sz="quarter" idx="16" hasCustomPrompt="1"/>
          </p:nvPr>
        </p:nvSpPr>
        <p:spPr>
          <a:xfrm>
            <a:off x="923924" y="5536692"/>
            <a:ext cx="5076281" cy="101948"/>
          </a:xfrm>
          <a:prstGeom prst="rect">
            <a:avLst/>
          </a:prstGeom>
        </p:spPr>
        <p:txBody>
          <a:bodyPr lIns="0" tIns="0" rIns="0" bIns="0">
            <a:noAutofit/>
          </a:bodyPr>
          <a:lstStyle>
            <a:lvl1pPr marL="0" indent="0">
              <a:lnSpc>
                <a:spcPts val="1000"/>
              </a:lnSpc>
              <a:spcBef>
                <a:spcPts val="0"/>
              </a:spcBef>
              <a:buFontTx/>
              <a:buNone/>
              <a:defRPr sz="800" b="1" i="0" cap="all"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a:t>OPTIONAL FORMATTING FOR DISCLOSURE TEXT, IF NEEDED</a:t>
            </a:r>
          </a:p>
        </p:txBody>
      </p:sp>
      <p:sp>
        <p:nvSpPr>
          <p:cNvPr id="17" name="Content Placeholder 7">
            <a:extLst>
              <a:ext uri="{FF2B5EF4-FFF2-40B4-BE49-F238E27FC236}">
                <a16:creationId xmlns:a16="http://schemas.microsoft.com/office/drawing/2014/main" id="{16BFE354-0CD1-7848-BBD0-BCD3856544C4}"/>
              </a:ext>
            </a:extLst>
          </p:cNvPr>
          <p:cNvSpPr>
            <a:spLocks noGrp="1" noRot="1" noMove="1" noResize="1" noEditPoints="1" noAdjustHandles="1" noChangeArrowheads="1" noChangeShapeType="1"/>
          </p:cNvSpPr>
          <p:nvPr>
            <p:ph sz="quarter" idx="19" hasCustomPrompt="1"/>
          </p:nvPr>
        </p:nvSpPr>
        <p:spPr>
          <a:xfrm>
            <a:off x="920162" y="4788248"/>
            <a:ext cx="5095328"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18" name="Text Placeholder 13">
            <a:extLst>
              <a:ext uri="{FF2B5EF4-FFF2-40B4-BE49-F238E27FC236}">
                <a16:creationId xmlns:a16="http://schemas.microsoft.com/office/drawing/2014/main" id="{462E1886-7F59-FA4D-A779-713694A285D4}"/>
              </a:ext>
            </a:extLst>
          </p:cNvPr>
          <p:cNvSpPr>
            <a:spLocks noGrp="1" noRot="1" noMove="1" noResize="1" noEditPoints="1" noAdjustHandles="1" noChangeArrowheads="1" noChangeShapeType="1"/>
          </p:cNvSpPr>
          <p:nvPr>
            <p:ph type="body" sz="quarter" idx="21" hasCustomPrompt="1"/>
          </p:nvPr>
        </p:nvSpPr>
        <p:spPr>
          <a:xfrm>
            <a:off x="920161" y="5013880"/>
            <a:ext cx="5095327"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a:t>Title</a:t>
            </a:r>
          </a:p>
        </p:txBody>
      </p:sp>
      <p:sp>
        <p:nvSpPr>
          <p:cNvPr id="2" name="Rectangle 1">
            <a:extLst>
              <a:ext uri="{FF2B5EF4-FFF2-40B4-BE49-F238E27FC236}">
                <a16:creationId xmlns:a16="http://schemas.microsoft.com/office/drawing/2014/main" id="{9BC21156-4EFB-4E41-8F96-F529A71CD34E}"/>
              </a:ext>
            </a:extLst>
          </p:cNvPr>
          <p:cNvSpPr/>
          <p:nvPr userDrawn="1"/>
        </p:nvSpPr>
        <p:spPr>
          <a:xfrm>
            <a:off x="10614991" y="311426"/>
            <a:ext cx="1060174" cy="443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2A2165DA-DBEE-9434-CCBA-32C297546777}"/>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a:xfrm>
            <a:off x="518223" y="452951"/>
            <a:ext cx="1628594" cy="373219"/>
          </a:xfrm>
          <a:prstGeom prst="rect">
            <a:avLst/>
          </a:prstGeom>
        </p:spPr>
      </p:pic>
    </p:spTree>
    <p:extLst>
      <p:ext uri="{BB962C8B-B14F-4D97-AF65-F5344CB8AC3E}">
        <p14:creationId xmlns:p14="http://schemas.microsoft.com/office/powerpoint/2010/main" val="124554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messag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7B1A1D0-F490-9A4E-927B-09B2E0B5DC6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592" t="41049" r="22875" b="39812"/>
          <a:stretch/>
        </p:blipFill>
        <p:spPr>
          <a:xfrm>
            <a:off x="1961102" y="2597495"/>
            <a:ext cx="8269795" cy="1663009"/>
          </a:xfrm>
          <a:prstGeom prst="rect">
            <a:avLst/>
          </a:prstGeom>
        </p:spPr>
      </p:pic>
    </p:spTree>
    <p:extLst>
      <p:ext uri="{BB962C8B-B14F-4D97-AF65-F5344CB8AC3E}">
        <p14:creationId xmlns:p14="http://schemas.microsoft.com/office/powerpoint/2010/main" val="30652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osure and ID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D4ADE-E874-674D-B7A6-E8724E7E2467}"/>
              </a:ext>
            </a:extLst>
          </p:cNvPr>
          <p:cNvSpPr/>
          <p:nvPr userDrawn="1"/>
        </p:nvSpPr>
        <p:spPr>
          <a:xfrm>
            <a:off x="10070592" y="268224"/>
            <a:ext cx="1889760" cy="475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537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7986A6-1A21-5767-1C79-C963E268024E}"/>
              </a:ext>
            </a:extLst>
          </p:cNvPr>
          <p:cNvSpPr>
            <a:spLocks noGrp="1"/>
          </p:cNvSpPr>
          <p:nvPr>
            <p:ph type="body" sz="quarter" idx="25" hasCustomPrompt="1"/>
          </p:nvPr>
        </p:nvSpPr>
        <p:spPr>
          <a:xfrm>
            <a:off x="623888" y="2441448"/>
            <a:ext cx="10942637" cy="3616325"/>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indent="-137160">
              <a:lnSpc>
                <a:spcPct val="100000"/>
              </a:lnSpc>
              <a:spcBef>
                <a:spcPts val="300"/>
              </a:spcBef>
              <a:buFont typeface="Arial" panose="020B0604020202020204" pitchFamily="34" charset="0"/>
              <a:buChar char="•"/>
              <a:defRPr/>
            </a:lvl3pPr>
            <a:lvl4pPr marL="749808" indent="-137160">
              <a:lnSpc>
                <a:spcPct val="100000"/>
              </a:lnSpc>
              <a:spcBef>
                <a:spcPts val="200"/>
              </a:spcBef>
              <a:buFont typeface="System Font Regular"/>
              <a:buChar char="◦"/>
              <a:defRPr/>
            </a:lvl4pPr>
            <a:lvl5pPr marL="914400" indent="-137160">
              <a:lnSpc>
                <a:spcPct val="100000"/>
              </a:lnSpc>
              <a:spcBef>
                <a:spcPts val="300"/>
              </a:spcBef>
              <a:buFont typeface="Arial" panose="020B0604020202020204" pitchFamily="34" charset="0"/>
              <a:buChar char="•"/>
              <a:defRPr/>
            </a:lvl5pPr>
          </a:lstStyle>
          <a:p>
            <a:pPr lvl="0"/>
            <a:r>
              <a:rPr lang="en-US" dirty="0"/>
              <a:t>Placeholder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1">
            <a:extLst>
              <a:ext uri="{FF2B5EF4-FFF2-40B4-BE49-F238E27FC236}">
                <a16:creationId xmlns:a16="http://schemas.microsoft.com/office/drawing/2014/main" id="{D8152DA8-2F3E-C24B-9C09-26F2045053C1}"/>
              </a:ext>
            </a:extLst>
          </p:cNvPr>
          <p:cNvSpPr>
            <a:spLocks noGrp="1" noRot="1" noMove="1" noResize="1" noEditPoints="1" noAdjustHandles="1" noChangeArrowheads="1" noChangeShapeType="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dirty="0"/>
              <a:t>Headline text</a:t>
            </a:r>
            <a:br>
              <a:rPr lang="en-US" dirty="0"/>
            </a:br>
            <a:r>
              <a:rPr lang="en-US" dirty="0"/>
              <a:t>up to 2 lines</a:t>
            </a:r>
          </a:p>
        </p:txBody>
      </p:sp>
      <p:sp>
        <p:nvSpPr>
          <p:cNvPr id="2" name="Text Placeholder 5">
            <a:extLst>
              <a:ext uri="{FF2B5EF4-FFF2-40B4-BE49-F238E27FC236}">
                <a16:creationId xmlns:a16="http://schemas.microsoft.com/office/drawing/2014/main" id="{660BEDC4-C03B-872F-C3F5-5E7873CFC220}"/>
              </a:ext>
            </a:extLst>
          </p:cNvPr>
          <p:cNvSpPr>
            <a:spLocks noGrp="1" noRot="1" noMove="1" noResize="1" noEditPoints="1" noAdjustHandles="1" noChangeArrowheads="1" noChangeShapeType="1"/>
          </p:cNvSpPr>
          <p:nvPr>
            <p:ph type="body" sz="quarter" idx="24" hasCustomPrompt="1"/>
          </p:nvPr>
        </p:nvSpPr>
        <p:spPr>
          <a:xfrm>
            <a:off x="624663" y="441294"/>
            <a:ext cx="8716186" cy="400081"/>
          </a:xfrm>
          <a:prstGeom prst="rect">
            <a:avLst/>
          </a:prstGeom>
        </p:spPr>
        <p:txBody>
          <a:bodyPr lIns="0" tIns="0" rIns="0" bIns="0"/>
          <a:lstStyle>
            <a:lvl1pPr>
              <a:defRPr sz="1200" cap="all" baseline="0">
                <a:solidFill>
                  <a:srgbClr val="284684"/>
                </a:solidFill>
              </a:defRPr>
            </a:lvl1pPr>
          </a:lstStyle>
          <a:p>
            <a:r>
              <a:rPr lang="en-US" dirty="0"/>
              <a:t>OPTIONAL TITLE FOR DOCUMENT, SECTION OR GROUP</a:t>
            </a:r>
          </a:p>
        </p:txBody>
      </p:sp>
      <p:sp>
        <p:nvSpPr>
          <p:cNvPr id="4" name="Text Placeholder 3">
            <a:extLst>
              <a:ext uri="{FF2B5EF4-FFF2-40B4-BE49-F238E27FC236}">
                <a16:creationId xmlns:a16="http://schemas.microsoft.com/office/drawing/2014/main" id="{092FCE47-BFC5-1F8D-DC6D-F69A43FDDC64}"/>
              </a:ext>
            </a:extLst>
          </p:cNvPr>
          <p:cNvSpPr>
            <a:spLocks noGrp="1"/>
          </p:cNvSpPr>
          <p:nvPr>
            <p:ph type="body" sz="quarter" idx="26" hasCustomPrompt="1"/>
          </p:nvPr>
        </p:nvSpPr>
        <p:spPr>
          <a:xfrm>
            <a:off x="623888" y="6067604"/>
            <a:ext cx="10942637" cy="377825"/>
          </a:xfrm>
          <a:prstGeom prst="rect">
            <a:avLst/>
          </a:prstGeom>
        </p:spPr>
        <p:txBody>
          <a:bodyPr lIns="0" tIns="0" rIns="0" bIns="0" anchor="b" anchorCtr="0"/>
          <a:lstStyle>
            <a:lvl1pPr>
              <a:defRPr sz="800" b="0"/>
            </a:lvl1pPr>
            <a:lvl5pPr marL="594360" indent="0">
              <a:buNone/>
              <a:defRPr/>
            </a:lvl5pPr>
          </a:lstStyle>
          <a:p>
            <a:pPr lvl="0"/>
            <a:r>
              <a:rPr lang="en-US" dirty="0"/>
              <a:t>Optional formatting for footnote or disclosure text, if needed</a:t>
            </a:r>
          </a:p>
        </p:txBody>
      </p:sp>
    </p:spTree>
    <p:extLst>
      <p:ext uri="{BB962C8B-B14F-4D97-AF65-F5344CB8AC3E}">
        <p14:creationId xmlns:p14="http://schemas.microsoft.com/office/powerpoint/2010/main" val="116142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sidebar">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9BA75D86-E697-72BD-71AE-97E6737F35AF}"/>
              </a:ext>
            </a:extLst>
          </p:cNvPr>
          <p:cNvSpPr>
            <a:spLocks noGrp="1"/>
          </p:cNvSpPr>
          <p:nvPr>
            <p:ph type="body" sz="quarter" idx="27" hasCustomPrompt="1"/>
          </p:nvPr>
        </p:nvSpPr>
        <p:spPr>
          <a:xfrm>
            <a:off x="623888" y="6067604"/>
            <a:ext cx="10942637" cy="377825"/>
          </a:xfrm>
          <a:prstGeom prst="rect">
            <a:avLst/>
          </a:prstGeom>
          <a:noFill/>
        </p:spPr>
        <p:txBody>
          <a:bodyPr lIns="0" tIns="0" rIns="0" bIns="0" anchor="b" anchorCtr="0"/>
          <a:lstStyle>
            <a:lvl1pPr>
              <a:defRPr sz="800" b="0"/>
            </a:lvl1pPr>
            <a:lvl5pPr marL="594360" indent="0">
              <a:buNone/>
              <a:defRPr/>
            </a:lvl5pPr>
          </a:lstStyle>
          <a:p>
            <a:pPr lvl="0"/>
            <a:r>
              <a:rPr lang="en-US" dirty="0"/>
              <a:t>Optional formatting for footnote or disclosure text, if needed</a:t>
            </a:r>
          </a:p>
        </p:txBody>
      </p:sp>
      <p:sp>
        <p:nvSpPr>
          <p:cNvPr id="3" name="Text Placeholder 5">
            <a:extLst>
              <a:ext uri="{FF2B5EF4-FFF2-40B4-BE49-F238E27FC236}">
                <a16:creationId xmlns:a16="http://schemas.microsoft.com/office/drawing/2014/main" id="{4D93E41E-6BD5-42BC-9EED-730826B19089}"/>
              </a:ext>
            </a:extLst>
          </p:cNvPr>
          <p:cNvSpPr>
            <a:spLocks noGrp="1"/>
          </p:cNvSpPr>
          <p:nvPr>
            <p:ph type="body" sz="quarter" idx="24" hasCustomPrompt="1"/>
          </p:nvPr>
        </p:nvSpPr>
        <p:spPr>
          <a:xfrm>
            <a:off x="624663" y="441294"/>
            <a:ext cx="8716186" cy="400081"/>
          </a:xfrm>
          <a:prstGeom prst="rect">
            <a:avLst/>
          </a:prstGeom>
        </p:spPr>
        <p:txBody>
          <a:bodyPr lIns="0" tIns="0" rIns="0" bIns="0"/>
          <a:lstStyle>
            <a:lvl1pPr>
              <a:defRPr sz="1200" cap="all" baseline="0">
                <a:solidFill>
                  <a:srgbClr val="284684"/>
                </a:solidFill>
              </a:defRPr>
            </a:lvl1pPr>
          </a:lstStyle>
          <a:p>
            <a:r>
              <a:rPr lang="en-US" dirty="0"/>
              <a:t>OPTIONAL TITLE FOR DOCUMENT, SECTION OR GROUP</a:t>
            </a:r>
          </a:p>
        </p:txBody>
      </p:sp>
      <p:cxnSp>
        <p:nvCxnSpPr>
          <p:cNvPr id="12" name="Straight Connector 11">
            <a:extLst>
              <a:ext uri="{FF2B5EF4-FFF2-40B4-BE49-F238E27FC236}">
                <a16:creationId xmlns:a16="http://schemas.microsoft.com/office/drawing/2014/main" id="{C48752C4-353F-EC4A-A536-EF3009766D9E}"/>
              </a:ext>
            </a:extLst>
          </p:cNvPr>
          <p:cNvCxnSpPr>
            <a:cxnSpLocks/>
          </p:cNvCxnSpPr>
          <p:nvPr userDrawn="1"/>
        </p:nvCxnSpPr>
        <p:spPr>
          <a:xfrm>
            <a:off x="8623182" y="2437639"/>
            <a:ext cx="0" cy="3620261"/>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16" name="Title Placeholder 1">
            <a:extLst>
              <a:ext uri="{FF2B5EF4-FFF2-40B4-BE49-F238E27FC236}">
                <a16:creationId xmlns:a16="http://schemas.microsoft.com/office/drawing/2014/main" id="{94BB771D-8574-3C47-98DC-7C76C87000C2}"/>
              </a:ext>
            </a:extLst>
          </p:cNvPr>
          <p:cNvSpPr>
            <a:spLocks noGrp="1"/>
          </p:cNvSpPr>
          <p:nvPr>
            <p:ph type="title" hasCustomPrompt="1"/>
          </p:nvPr>
        </p:nvSpPr>
        <p:spPr>
          <a:xfrm>
            <a:off x="624663" y="1155702"/>
            <a:ext cx="10919627"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6" name="Content Placeholder 5">
            <a:extLst>
              <a:ext uri="{FF2B5EF4-FFF2-40B4-BE49-F238E27FC236}">
                <a16:creationId xmlns:a16="http://schemas.microsoft.com/office/drawing/2014/main" id="{40006B5B-26A9-8810-3189-768ACD3C54BE}"/>
              </a:ext>
            </a:extLst>
          </p:cNvPr>
          <p:cNvSpPr>
            <a:spLocks noGrp="1"/>
          </p:cNvSpPr>
          <p:nvPr>
            <p:ph sz="quarter" idx="26" hasCustomPrompt="1"/>
          </p:nvPr>
        </p:nvSpPr>
        <p:spPr>
          <a:xfrm>
            <a:off x="624663" y="2441448"/>
            <a:ext cx="7785912" cy="3616325"/>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a:lnSpc>
                <a:spcPct val="100000"/>
              </a:lnSpc>
              <a:defRPr/>
            </a:lvl3pPr>
            <a:lvl4pPr marL="749808" indent="-137160">
              <a:lnSpc>
                <a:spcPct val="100000"/>
              </a:lnSpc>
              <a:spcBef>
                <a:spcPts val="200"/>
              </a:spcBef>
              <a:buFont typeface="System Font Regular"/>
              <a:buChar char="◦"/>
              <a:defRPr/>
            </a:lvl4pPr>
            <a:lvl5pPr marL="914400">
              <a:lnSpc>
                <a:spcPct val="100000"/>
              </a:lnSpc>
              <a:defRPr/>
            </a:lvl5pPr>
          </a:lstStyle>
          <a:p>
            <a:pPr lvl="0"/>
            <a:r>
              <a:rPr lang="en-US" dirty="0"/>
              <a:t>Placeholder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8A402B2A-DBCC-2806-3295-0813980C06CB}"/>
              </a:ext>
            </a:extLst>
          </p:cNvPr>
          <p:cNvSpPr>
            <a:spLocks noGrp="1"/>
          </p:cNvSpPr>
          <p:nvPr>
            <p:ph type="body" sz="quarter" idx="25" hasCustomPrompt="1"/>
          </p:nvPr>
        </p:nvSpPr>
        <p:spPr>
          <a:xfrm>
            <a:off x="8835790" y="2441448"/>
            <a:ext cx="2730735" cy="3616325"/>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indent="-137160">
              <a:lnSpc>
                <a:spcPct val="100000"/>
              </a:lnSpc>
              <a:spcBef>
                <a:spcPts val="300"/>
              </a:spcBef>
              <a:buFont typeface="Arial" panose="020B0604020202020204" pitchFamily="34" charset="0"/>
              <a:buChar char="•"/>
              <a:defRPr/>
            </a:lvl3pPr>
            <a:lvl4pPr marL="749808" indent="-137160">
              <a:lnSpc>
                <a:spcPct val="100000"/>
              </a:lnSpc>
              <a:spcBef>
                <a:spcPts val="200"/>
              </a:spcBef>
              <a:buFont typeface="System Font Regular"/>
              <a:buChar char="◦"/>
              <a:defRPr/>
            </a:lvl4pPr>
            <a:lvl5pPr marL="914400" indent="-137160">
              <a:lnSpc>
                <a:spcPct val="100000"/>
              </a:lnSpc>
              <a:spcBef>
                <a:spcPts val="300"/>
              </a:spcBef>
              <a:buFont typeface="Arial" panose="020B0604020202020204" pitchFamily="34" charset="0"/>
              <a:buChar char="•"/>
              <a:defRPr/>
            </a:lvl5pPr>
          </a:lstStyle>
          <a:p>
            <a:pPr lvl="0"/>
            <a:r>
              <a:rPr lang="en-US" dirty="0"/>
              <a:t>Placeholder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410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wide sidebar">
    <p:spTree>
      <p:nvGrpSpPr>
        <p:cNvPr id="1" name=""/>
        <p:cNvGrpSpPr/>
        <p:nvPr/>
      </p:nvGrpSpPr>
      <p:grpSpPr>
        <a:xfrm>
          <a:off x="0" y="0"/>
          <a:ext cx="0" cy="0"/>
          <a:chOff x="0" y="0"/>
          <a:chExt cx="0" cy="0"/>
        </a:xfrm>
      </p:grpSpPr>
      <p:sp>
        <p:nvSpPr>
          <p:cNvPr id="25" name="Title Placeholder 1">
            <a:extLst>
              <a:ext uri="{FF2B5EF4-FFF2-40B4-BE49-F238E27FC236}">
                <a16:creationId xmlns:a16="http://schemas.microsoft.com/office/drawing/2014/main" id="{74E4F565-3989-DE46-96BE-9CDF9DEA79BE}"/>
              </a:ext>
            </a:extLst>
          </p:cNvPr>
          <p:cNvSpPr>
            <a:spLocks noGrp="1"/>
          </p:cNvSpPr>
          <p:nvPr>
            <p:ph type="title" hasCustomPrompt="1"/>
          </p:nvPr>
        </p:nvSpPr>
        <p:spPr>
          <a:xfrm>
            <a:off x="624666" y="1155702"/>
            <a:ext cx="10919626"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3" name="Text Placeholder 5">
            <a:extLst>
              <a:ext uri="{FF2B5EF4-FFF2-40B4-BE49-F238E27FC236}">
                <a16:creationId xmlns:a16="http://schemas.microsoft.com/office/drawing/2014/main" id="{F89DD6D3-6016-5924-1855-8E884F1A3C8C}"/>
              </a:ext>
            </a:extLst>
          </p:cNvPr>
          <p:cNvSpPr>
            <a:spLocks noGrp="1"/>
          </p:cNvSpPr>
          <p:nvPr>
            <p:ph type="body" sz="quarter" idx="23" hasCustomPrompt="1"/>
          </p:nvPr>
        </p:nvSpPr>
        <p:spPr>
          <a:xfrm>
            <a:off x="624663" y="441294"/>
            <a:ext cx="8716186" cy="400081"/>
          </a:xfrm>
          <a:prstGeom prst="rect">
            <a:avLst/>
          </a:prstGeom>
        </p:spPr>
        <p:txBody>
          <a:bodyPr lIns="0" tIns="0" rIns="0" bIns="0"/>
          <a:lstStyle>
            <a:lvl1pPr>
              <a:defRPr sz="1200" cap="all" baseline="0">
                <a:solidFill>
                  <a:srgbClr val="284684"/>
                </a:solidFill>
              </a:defRPr>
            </a:lvl1pPr>
          </a:lstStyle>
          <a:p>
            <a:r>
              <a:rPr lang="en-US" dirty="0"/>
              <a:t>OPTIONAL TITLE FOR DOCUMENT, SECTION OR GROUP</a:t>
            </a:r>
          </a:p>
        </p:txBody>
      </p:sp>
      <p:sp>
        <p:nvSpPr>
          <p:cNvPr id="4" name="Text Placeholder 3">
            <a:extLst>
              <a:ext uri="{FF2B5EF4-FFF2-40B4-BE49-F238E27FC236}">
                <a16:creationId xmlns:a16="http://schemas.microsoft.com/office/drawing/2014/main" id="{8014FA47-2AF9-9DBB-10D0-E6090E202900}"/>
              </a:ext>
            </a:extLst>
          </p:cNvPr>
          <p:cNvSpPr>
            <a:spLocks noGrp="1"/>
          </p:cNvSpPr>
          <p:nvPr>
            <p:ph type="body" sz="quarter" idx="27" hasCustomPrompt="1"/>
          </p:nvPr>
        </p:nvSpPr>
        <p:spPr>
          <a:xfrm>
            <a:off x="623888" y="6067604"/>
            <a:ext cx="10942637" cy="377825"/>
          </a:xfrm>
          <a:prstGeom prst="rect">
            <a:avLst/>
          </a:prstGeom>
        </p:spPr>
        <p:txBody>
          <a:bodyPr lIns="0" tIns="0" rIns="0" bIns="0" anchor="b" anchorCtr="0"/>
          <a:lstStyle>
            <a:lvl1pPr>
              <a:defRPr sz="800" b="0"/>
            </a:lvl1pPr>
            <a:lvl5pPr marL="594360" indent="0">
              <a:buNone/>
              <a:defRPr/>
            </a:lvl5pPr>
          </a:lstStyle>
          <a:p>
            <a:pPr lvl="0"/>
            <a:r>
              <a:rPr lang="en-US" dirty="0"/>
              <a:t>Optional formatting for footnote or disclosure text, if needed</a:t>
            </a:r>
          </a:p>
        </p:txBody>
      </p:sp>
      <p:sp>
        <p:nvSpPr>
          <p:cNvPr id="6" name="Content Placeholder 5">
            <a:extLst>
              <a:ext uri="{FF2B5EF4-FFF2-40B4-BE49-F238E27FC236}">
                <a16:creationId xmlns:a16="http://schemas.microsoft.com/office/drawing/2014/main" id="{08E581F6-A693-9EAE-2448-7898A092C9C6}"/>
              </a:ext>
            </a:extLst>
          </p:cNvPr>
          <p:cNvSpPr>
            <a:spLocks noGrp="1"/>
          </p:cNvSpPr>
          <p:nvPr>
            <p:ph sz="quarter" idx="26" hasCustomPrompt="1"/>
          </p:nvPr>
        </p:nvSpPr>
        <p:spPr>
          <a:xfrm>
            <a:off x="624663" y="2441448"/>
            <a:ext cx="6346147" cy="3616325"/>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a:lnSpc>
                <a:spcPct val="100000"/>
              </a:lnSpc>
              <a:defRPr/>
            </a:lvl3pPr>
            <a:lvl4pPr marL="749808" indent="-137160">
              <a:lnSpc>
                <a:spcPct val="100000"/>
              </a:lnSpc>
              <a:spcBef>
                <a:spcPts val="200"/>
              </a:spcBef>
              <a:buFont typeface="System Font Regular"/>
              <a:buChar char="◦"/>
              <a:defRPr/>
            </a:lvl4pPr>
            <a:lvl5pPr marL="914400">
              <a:lnSpc>
                <a:spcPct val="100000"/>
              </a:lnSpc>
              <a:defRPr/>
            </a:lvl5pPr>
          </a:lstStyle>
          <a:p>
            <a:pPr lvl="0"/>
            <a:r>
              <a:rPr lang="en-US" dirty="0"/>
              <a:t>Placeholder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724FD4C1-1F97-1733-87EB-1D6F6EF5CE80}"/>
              </a:ext>
            </a:extLst>
          </p:cNvPr>
          <p:cNvSpPr>
            <a:spLocks noGrp="1"/>
          </p:cNvSpPr>
          <p:nvPr>
            <p:ph type="body" sz="quarter" idx="25" hasCustomPrompt="1"/>
          </p:nvPr>
        </p:nvSpPr>
        <p:spPr>
          <a:xfrm>
            <a:off x="7421138" y="2441448"/>
            <a:ext cx="4145388" cy="3616325"/>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indent="-137160">
              <a:lnSpc>
                <a:spcPct val="100000"/>
              </a:lnSpc>
              <a:spcBef>
                <a:spcPts val="300"/>
              </a:spcBef>
              <a:buFont typeface="Arial" panose="020B0604020202020204" pitchFamily="34" charset="0"/>
              <a:buChar char="•"/>
              <a:defRPr/>
            </a:lvl3pPr>
            <a:lvl4pPr marL="749808" indent="-137160">
              <a:lnSpc>
                <a:spcPct val="100000"/>
              </a:lnSpc>
              <a:spcBef>
                <a:spcPts val="200"/>
              </a:spcBef>
              <a:buFont typeface="System Font Regular"/>
              <a:buChar char="◦"/>
              <a:defRPr/>
            </a:lvl4pPr>
            <a:lvl5pPr marL="914400" indent="-137160">
              <a:lnSpc>
                <a:spcPct val="100000"/>
              </a:lnSpc>
              <a:spcBef>
                <a:spcPts val="300"/>
              </a:spcBef>
              <a:buFont typeface="Arial" panose="020B0604020202020204" pitchFamily="34" charset="0"/>
              <a:buChar char="•"/>
              <a:defRPr/>
            </a:lvl5pPr>
          </a:lstStyle>
          <a:p>
            <a:pPr lvl="0"/>
            <a:r>
              <a:rPr lang="en-US" dirty="0"/>
              <a:t>Placeholder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79E4EB16-469C-8595-B4B0-6958B2E7C0E7}"/>
              </a:ext>
            </a:extLst>
          </p:cNvPr>
          <p:cNvCxnSpPr>
            <a:cxnSpLocks/>
          </p:cNvCxnSpPr>
          <p:nvPr userDrawn="1"/>
        </p:nvCxnSpPr>
        <p:spPr>
          <a:xfrm>
            <a:off x="7198143" y="2437639"/>
            <a:ext cx="0" cy="3620261"/>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79559520"/>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ith large image spac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8A4A627-803D-9489-2794-401AFE7186DC}"/>
              </a:ext>
            </a:extLst>
          </p:cNvPr>
          <p:cNvSpPr>
            <a:spLocks noGrp="1"/>
          </p:cNvSpPr>
          <p:nvPr>
            <p:ph idx="1" hasCustomPrompt="1"/>
          </p:nvPr>
        </p:nvSpPr>
        <p:spPr>
          <a:xfrm>
            <a:off x="5196662" y="1149218"/>
            <a:ext cx="6400800" cy="4857924"/>
          </a:xfrm>
          <a:prstGeom prst="rect">
            <a:avLst/>
          </a:prstGeom>
        </p:spPr>
        <p:txBody>
          <a:bodyPr lIns="0" tIns="1554480" rIns="0" bIns="0" anchor="t" anchorCtr="0"/>
          <a:lstStyle>
            <a:lvl1pPr marL="0" indent="0" algn="ctr">
              <a:buNone/>
              <a:defRPr>
                <a:solidFill>
                  <a:schemeClr val="tx1">
                    <a:lumMod val="20000"/>
                    <a:lumOff val="80000"/>
                  </a:schemeClr>
                </a:solidFill>
              </a:defRPr>
            </a:lvl1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dirty="0"/>
              <a:t>Placeholder for copy, table, chart, </a:t>
            </a:r>
            <a:br>
              <a:rPr lang="en-US" dirty="0"/>
            </a:br>
            <a:r>
              <a:rPr lang="en-US" dirty="0"/>
              <a:t>SmartArt, picture or video </a:t>
            </a:r>
          </a:p>
        </p:txBody>
      </p:sp>
      <p:cxnSp>
        <p:nvCxnSpPr>
          <p:cNvPr id="10" name="Straight Connector 9">
            <a:extLst>
              <a:ext uri="{FF2B5EF4-FFF2-40B4-BE49-F238E27FC236}">
                <a16:creationId xmlns:a16="http://schemas.microsoft.com/office/drawing/2014/main" id="{E31DBE19-5B08-3CAE-D499-C5E25A022D5E}"/>
              </a:ext>
            </a:extLst>
          </p:cNvPr>
          <p:cNvCxnSpPr>
            <a:cxnSpLocks/>
          </p:cNvCxnSpPr>
          <p:nvPr userDrawn="1"/>
        </p:nvCxnSpPr>
        <p:spPr>
          <a:xfrm>
            <a:off x="4824428" y="1149218"/>
            <a:ext cx="0" cy="5257975"/>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17" name="Text Placeholder 5">
            <a:extLst>
              <a:ext uri="{FF2B5EF4-FFF2-40B4-BE49-F238E27FC236}">
                <a16:creationId xmlns:a16="http://schemas.microsoft.com/office/drawing/2014/main" id="{0002DA78-1806-4D6C-EA46-FC3A65944E9A}"/>
              </a:ext>
            </a:extLst>
          </p:cNvPr>
          <p:cNvSpPr>
            <a:spLocks noGrp="1"/>
          </p:cNvSpPr>
          <p:nvPr>
            <p:ph type="body" sz="quarter" idx="24" hasCustomPrompt="1"/>
          </p:nvPr>
        </p:nvSpPr>
        <p:spPr>
          <a:xfrm>
            <a:off x="624663" y="441294"/>
            <a:ext cx="8716186" cy="400081"/>
          </a:xfrm>
          <a:prstGeom prst="rect">
            <a:avLst/>
          </a:prstGeom>
        </p:spPr>
        <p:txBody>
          <a:bodyPr lIns="0" tIns="0" rIns="0" bIns="0"/>
          <a:lstStyle>
            <a:lvl1pPr>
              <a:defRPr sz="1200" cap="all" baseline="0">
                <a:solidFill>
                  <a:srgbClr val="284684"/>
                </a:solidFill>
              </a:defRPr>
            </a:lvl1pPr>
          </a:lstStyle>
          <a:p>
            <a:r>
              <a:rPr lang="en-US" dirty="0"/>
              <a:t>OPTIONAL TITLE FOR DOCUMENT, SECTION OR GROUP</a:t>
            </a:r>
          </a:p>
        </p:txBody>
      </p:sp>
      <p:sp>
        <p:nvSpPr>
          <p:cNvPr id="19" name="Text Placeholder 18">
            <a:extLst>
              <a:ext uri="{FF2B5EF4-FFF2-40B4-BE49-F238E27FC236}">
                <a16:creationId xmlns:a16="http://schemas.microsoft.com/office/drawing/2014/main" id="{9A31BFA0-B367-CFF2-D57D-CA99B9B149D6}"/>
              </a:ext>
            </a:extLst>
          </p:cNvPr>
          <p:cNvSpPr>
            <a:spLocks noGrp="1"/>
          </p:cNvSpPr>
          <p:nvPr>
            <p:ph type="body" sz="quarter" idx="25" hasCustomPrompt="1"/>
          </p:nvPr>
        </p:nvSpPr>
        <p:spPr>
          <a:xfrm>
            <a:off x="5195633" y="6018121"/>
            <a:ext cx="6400799" cy="389071"/>
          </a:xfrm>
          <a:prstGeom prst="rect">
            <a:avLst/>
          </a:prstGeom>
          <a:noFill/>
        </p:spPr>
        <p:txBody>
          <a:bodyPr lIns="0" tIns="0" rIns="0" bIns="0" anchor="b" anchorCtr="0"/>
          <a:lstStyle>
            <a:lvl1pPr>
              <a:defRPr sz="800" b="0"/>
            </a:lvl1pPr>
          </a:lstStyle>
          <a:p>
            <a:pPr lvl="0"/>
            <a:r>
              <a:rPr lang="en-US" dirty="0"/>
              <a:t>Optional formatting for footnote or disclosure text, if needed</a:t>
            </a:r>
          </a:p>
        </p:txBody>
      </p:sp>
      <p:sp>
        <p:nvSpPr>
          <p:cNvPr id="3" name="Text Placeholder 4">
            <a:extLst>
              <a:ext uri="{FF2B5EF4-FFF2-40B4-BE49-F238E27FC236}">
                <a16:creationId xmlns:a16="http://schemas.microsoft.com/office/drawing/2014/main" id="{054D5273-7B01-9458-0ECA-D4F939CF4E86}"/>
              </a:ext>
            </a:extLst>
          </p:cNvPr>
          <p:cNvSpPr>
            <a:spLocks noGrp="1"/>
          </p:cNvSpPr>
          <p:nvPr>
            <p:ph type="body" sz="quarter" idx="27" hasCustomPrompt="1"/>
          </p:nvPr>
        </p:nvSpPr>
        <p:spPr>
          <a:xfrm>
            <a:off x="624662" y="2759574"/>
            <a:ext cx="3836217" cy="3647617"/>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indent="-137160">
              <a:lnSpc>
                <a:spcPct val="100000"/>
              </a:lnSpc>
              <a:spcBef>
                <a:spcPts val="300"/>
              </a:spcBef>
              <a:buFont typeface="Arial" panose="020B0604020202020204" pitchFamily="34" charset="0"/>
              <a:buChar char="•"/>
              <a:defRPr/>
            </a:lvl3pPr>
            <a:lvl4pPr marL="749808" indent="-137160">
              <a:lnSpc>
                <a:spcPct val="100000"/>
              </a:lnSpc>
              <a:spcBef>
                <a:spcPts val="200"/>
              </a:spcBef>
              <a:buFont typeface="System Font Regular"/>
              <a:buChar char="◦"/>
              <a:defRPr/>
            </a:lvl4pPr>
            <a:lvl5pPr marL="914400" indent="-137160">
              <a:lnSpc>
                <a:spcPct val="100000"/>
              </a:lnSpc>
              <a:spcBef>
                <a:spcPts val="300"/>
              </a:spcBef>
              <a:buFont typeface="Arial" panose="020B0604020202020204" pitchFamily="34" charset="0"/>
              <a:buChar char="•"/>
              <a:defRPr/>
            </a:lvl5pPr>
          </a:lstStyle>
          <a:p>
            <a:pPr lvl="0"/>
            <a:r>
              <a:rPr lang="en-US" dirty="0"/>
              <a:t>Placeholder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269C0C99-2FAD-3DCC-ACD1-CC4104DE1CE3}"/>
              </a:ext>
            </a:extLst>
          </p:cNvPr>
          <p:cNvSpPr>
            <a:spLocks noGrp="1"/>
          </p:cNvSpPr>
          <p:nvPr>
            <p:ph type="title" hasCustomPrompt="1"/>
          </p:nvPr>
        </p:nvSpPr>
        <p:spPr>
          <a:xfrm>
            <a:off x="624666" y="1155701"/>
            <a:ext cx="3836227" cy="1289548"/>
          </a:xfrm>
          <a:prstGeom prst="rect">
            <a:avLst/>
          </a:prstGeom>
        </p:spPr>
        <p:txBody>
          <a:bodyPr vert="horz" lIns="0" tIns="0" rIns="0" bIns="0" rtlCol="0" anchor="t" anchorCtr="0">
            <a:noAutofit/>
          </a:bodyPr>
          <a:lstStyle>
            <a:lvl1pPr>
              <a:defRPr/>
            </a:lvl1pPr>
          </a:lstStyle>
          <a:p>
            <a:r>
              <a:rPr lang="en-US" dirty="0"/>
              <a:t>Headline </a:t>
            </a:r>
            <a:br>
              <a:rPr lang="en-US" dirty="0"/>
            </a:br>
            <a:r>
              <a:rPr lang="en-US" dirty="0"/>
              <a:t>text up to </a:t>
            </a:r>
            <a:br>
              <a:rPr lang="en-US" dirty="0"/>
            </a:br>
            <a:r>
              <a:rPr lang="en-US" dirty="0"/>
              <a:t>3 lines</a:t>
            </a:r>
          </a:p>
        </p:txBody>
      </p:sp>
    </p:spTree>
    <p:extLst>
      <p:ext uri="{BB962C8B-B14F-4D97-AF65-F5344CB8AC3E}">
        <p14:creationId xmlns:p14="http://schemas.microsoft.com/office/powerpoint/2010/main" val="172408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ncepts slide">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3-concept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638639" y="3353426"/>
            <a:ext cx="3386929" cy="7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5F3BCA-5718-4A4F-BC7B-A1C02A752315}"/>
              </a:ext>
            </a:extLst>
          </p:cNvPr>
          <p:cNvSpPr>
            <a:spLocks noChangeAspect="1"/>
          </p:cNvSpPr>
          <p:nvPr userDrawn="1"/>
        </p:nvSpPr>
        <p:spPr>
          <a:xfrm>
            <a:off x="4404360" y="3353426"/>
            <a:ext cx="3383280" cy="75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1F6E0AB-9962-154B-983E-17435924CB97}"/>
              </a:ext>
            </a:extLst>
          </p:cNvPr>
          <p:cNvSpPr>
            <a:spLocks noChangeAspect="1"/>
          </p:cNvSpPr>
          <p:nvPr userDrawn="1"/>
        </p:nvSpPr>
        <p:spPr>
          <a:xfrm>
            <a:off x="8146529" y="3353426"/>
            <a:ext cx="3386929" cy="89045"/>
          </a:xfrm>
          <a:prstGeom prst="rect">
            <a:avLst/>
          </a:prstGeom>
          <a:solidFill>
            <a:srgbClr val="284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3">
            <a:extLst>
              <a:ext uri="{FF2B5EF4-FFF2-40B4-BE49-F238E27FC236}">
                <a16:creationId xmlns:a16="http://schemas.microsoft.com/office/drawing/2014/main" id="{DDEB9A57-DB39-BF4D-A379-545BB1CD6E7F}"/>
              </a:ext>
            </a:extLst>
          </p:cNvPr>
          <p:cNvSpPr>
            <a:spLocks noGrp="1"/>
          </p:cNvSpPr>
          <p:nvPr>
            <p:ph type="pic" sz="quarter" idx="13" hasCustomPrompt="1"/>
          </p:nvPr>
        </p:nvSpPr>
        <p:spPr>
          <a:xfrm>
            <a:off x="638865"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8" name="Picture Placeholder 3">
            <a:extLst>
              <a:ext uri="{FF2B5EF4-FFF2-40B4-BE49-F238E27FC236}">
                <a16:creationId xmlns:a16="http://schemas.microsoft.com/office/drawing/2014/main" id="{5CC37F17-1D9D-C740-A6EE-8D42F81689CF}"/>
              </a:ext>
            </a:extLst>
          </p:cNvPr>
          <p:cNvSpPr>
            <a:spLocks noGrp="1"/>
          </p:cNvSpPr>
          <p:nvPr>
            <p:ph type="pic" sz="quarter" idx="49" hasCustomPrompt="1"/>
          </p:nvPr>
        </p:nvSpPr>
        <p:spPr>
          <a:xfrm>
            <a:off x="4404360" y="2634344"/>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9" name="Picture Placeholder 3">
            <a:extLst>
              <a:ext uri="{FF2B5EF4-FFF2-40B4-BE49-F238E27FC236}">
                <a16:creationId xmlns:a16="http://schemas.microsoft.com/office/drawing/2014/main" id="{AA56F7C7-3995-1E40-9A0A-ED6EC5A45382}"/>
              </a:ext>
            </a:extLst>
          </p:cNvPr>
          <p:cNvSpPr>
            <a:spLocks noGrp="1"/>
          </p:cNvSpPr>
          <p:nvPr>
            <p:ph type="pic" sz="quarter" idx="50" hasCustomPrompt="1"/>
          </p:nvPr>
        </p:nvSpPr>
        <p:spPr>
          <a:xfrm>
            <a:off x="8146529"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 name="Text Placeholder 5">
            <a:extLst>
              <a:ext uri="{FF2B5EF4-FFF2-40B4-BE49-F238E27FC236}">
                <a16:creationId xmlns:a16="http://schemas.microsoft.com/office/drawing/2014/main" id="{7BEE9018-064E-789F-9EA4-986B798F71FE}"/>
              </a:ext>
            </a:extLst>
          </p:cNvPr>
          <p:cNvSpPr>
            <a:spLocks noGrp="1"/>
          </p:cNvSpPr>
          <p:nvPr>
            <p:ph type="body" sz="quarter" idx="23" hasCustomPrompt="1"/>
          </p:nvPr>
        </p:nvSpPr>
        <p:spPr>
          <a:xfrm>
            <a:off x="624663" y="441294"/>
            <a:ext cx="8716186" cy="400081"/>
          </a:xfrm>
          <a:prstGeom prst="rect">
            <a:avLst/>
          </a:prstGeom>
        </p:spPr>
        <p:txBody>
          <a:bodyPr lIns="0" tIns="0" rIns="0" bIns="0"/>
          <a:lstStyle>
            <a:lvl1pPr>
              <a:defRPr sz="1200" cap="all" baseline="0">
                <a:solidFill>
                  <a:srgbClr val="284684"/>
                </a:solidFill>
              </a:defRPr>
            </a:lvl1pPr>
          </a:lstStyle>
          <a:p>
            <a:r>
              <a:rPr lang="en-US" dirty="0"/>
              <a:t>OPTIONAL TITLE FOR DOCUMENT, SECTION OR GROUP</a:t>
            </a:r>
          </a:p>
        </p:txBody>
      </p:sp>
      <p:sp>
        <p:nvSpPr>
          <p:cNvPr id="12" name="Text Placeholder 11">
            <a:extLst>
              <a:ext uri="{FF2B5EF4-FFF2-40B4-BE49-F238E27FC236}">
                <a16:creationId xmlns:a16="http://schemas.microsoft.com/office/drawing/2014/main" id="{CF1112DF-DF07-E6B1-127B-562893D659CA}"/>
              </a:ext>
            </a:extLst>
          </p:cNvPr>
          <p:cNvSpPr>
            <a:spLocks noGrp="1"/>
          </p:cNvSpPr>
          <p:nvPr>
            <p:ph type="body" sz="quarter" idx="54" hasCustomPrompt="1"/>
          </p:nvPr>
        </p:nvSpPr>
        <p:spPr>
          <a:xfrm>
            <a:off x="1483112" y="2743201"/>
            <a:ext cx="2542455" cy="503238"/>
          </a:xfrm>
          <a:prstGeom prst="rect">
            <a:avLst/>
          </a:prstGeom>
        </p:spPr>
        <p:txBody>
          <a:bodyPr lIns="0" tIns="0" rIns="0" bIns="0"/>
          <a:lstStyle>
            <a:lvl1pPr>
              <a:lnSpc>
                <a:spcPct val="100000"/>
              </a:lnSpc>
              <a:defRPr sz="1800">
                <a:solidFill>
                  <a:schemeClr val="accent2"/>
                </a:solidFill>
              </a:defRPr>
            </a:lvl1pPr>
          </a:lstStyle>
          <a:p>
            <a:pPr lvl="0"/>
            <a:r>
              <a:rPr lang="en-US" dirty="0"/>
              <a:t>Headline</a:t>
            </a:r>
            <a:br>
              <a:rPr lang="en-US" dirty="0"/>
            </a:br>
            <a:r>
              <a:rPr lang="en-US" dirty="0"/>
              <a:t>two lines</a:t>
            </a:r>
          </a:p>
        </p:txBody>
      </p:sp>
      <p:sp>
        <p:nvSpPr>
          <p:cNvPr id="13" name="Text Placeholder 11">
            <a:extLst>
              <a:ext uri="{FF2B5EF4-FFF2-40B4-BE49-F238E27FC236}">
                <a16:creationId xmlns:a16="http://schemas.microsoft.com/office/drawing/2014/main" id="{2180B811-7A9B-1928-D0F1-194496EC6495}"/>
              </a:ext>
            </a:extLst>
          </p:cNvPr>
          <p:cNvSpPr>
            <a:spLocks noGrp="1"/>
          </p:cNvSpPr>
          <p:nvPr>
            <p:ph type="body" sz="quarter" idx="55" hasCustomPrompt="1"/>
          </p:nvPr>
        </p:nvSpPr>
        <p:spPr>
          <a:xfrm>
            <a:off x="5245185" y="2742588"/>
            <a:ext cx="2542455" cy="503238"/>
          </a:xfrm>
          <a:prstGeom prst="rect">
            <a:avLst/>
          </a:prstGeom>
        </p:spPr>
        <p:txBody>
          <a:bodyPr lIns="0" tIns="0" rIns="0" bIns="0"/>
          <a:lstStyle>
            <a:lvl1pPr>
              <a:lnSpc>
                <a:spcPct val="100000"/>
              </a:lnSpc>
              <a:defRPr sz="1800">
                <a:solidFill>
                  <a:schemeClr val="accent1"/>
                </a:solidFill>
              </a:defRPr>
            </a:lvl1pPr>
          </a:lstStyle>
          <a:p>
            <a:pPr lvl="0"/>
            <a:r>
              <a:rPr lang="en-US" dirty="0"/>
              <a:t>Headline</a:t>
            </a:r>
            <a:br>
              <a:rPr lang="en-US" dirty="0"/>
            </a:br>
            <a:r>
              <a:rPr lang="en-US" dirty="0"/>
              <a:t>two lines</a:t>
            </a:r>
          </a:p>
        </p:txBody>
      </p:sp>
      <p:sp>
        <p:nvSpPr>
          <p:cNvPr id="14" name="Text Placeholder 11">
            <a:extLst>
              <a:ext uri="{FF2B5EF4-FFF2-40B4-BE49-F238E27FC236}">
                <a16:creationId xmlns:a16="http://schemas.microsoft.com/office/drawing/2014/main" id="{A32CBC49-08E4-A4E4-118D-0783DF6182D2}"/>
              </a:ext>
            </a:extLst>
          </p:cNvPr>
          <p:cNvSpPr>
            <a:spLocks noGrp="1"/>
          </p:cNvSpPr>
          <p:nvPr>
            <p:ph type="body" sz="quarter" idx="56" hasCustomPrompt="1"/>
          </p:nvPr>
        </p:nvSpPr>
        <p:spPr>
          <a:xfrm>
            <a:off x="8991002" y="2742588"/>
            <a:ext cx="2542455" cy="503238"/>
          </a:xfrm>
          <a:prstGeom prst="rect">
            <a:avLst/>
          </a:prstGeom>
        </p:spPr>
        <p:txBody>
          <a:bodyPr lIns="0" tIns="0" rIns="0" bIns="0"/>
          <a:lstStyle>
            <a:lvl1pPr>
              <a:lnSpc>
                <a:spcPct val="100000"/>
              </a:lnSpc>
              <a:defRPr sz="1800">
                <a:solidFill>
                  <a:srgbClr val="284684"/>
                </a:solidFill>
              </a:defRPr>
            </a:lvl1pPr>
          </a:lstStyle>
          <a:p>
            <a:pPr lvl="0"/>
            <a:r>
              <a:rPr lang="en-US" dirty="0"/>
              <a:t>Headline</a:t>
            </a:r>
            <a:br>
              <a:rPr lang="en-US" dirty="0"/>
            </a:br>
            <a:r>
              <a:rPr lang="en-US" dirty="0"/>
              <a:t>two lines</a:t>
            </a:r>
          </a:p>
        </p:txBody>
      </p:sp>
      <p:sp>
        <p:nvSpPr>
          <p:cNvPr id="3" name="Text Placeholder 3">
            <a:extLst>
              <a:ext uri="{FF2B5EF4-FFF2-40B4-BE49-F238E27FC236}">
                <a16:creationId xmlns:a16="http://schemas.microsoft.com/office/drawing/2014/main" id="{2B6583A8-AB1A-C2F8-B175-EF9E907056A8}"/>
              </a:ext>
            </a:extLst>
          </p:cNvPr>
          <p:cNvSpPr>
            <a:spLocks noGrp="1"/>
          </p:cNvSpPr>
          <p:nvPr>
            <p:ph type="body" sz="quarter" idx="26" hasCustomPrompt="1"/>
          </p:nvPr>
        </p:nvSpPr>
        <p:spPr>
          <a:xfrm>
            <a:off x="623888" y="6067604"/>
            <a:ext cx="10942637" cy="377825"/>
          </a:xfrm>
          <a:prstGeom prst="rect">
            <a:avLst/>
          </a:prstGeom>
        </p:spPr>
        <p:txBody>
          <a:bodyPr lIns="0" tIns="0" rIns="0" bIns="0" anchor="b" anchorCtr="0"/>
          <a:lstStyle>
            <a:lvl1pPr>
              <a:defRPr sz="800" b="0"/>
            </a:lvl1pPr>
            <a:lvl5pPr marL="594360" indent="0">
              <a:buNone/>
              <a:defRPr/>
            </a:lvl5pPr>
          </a:lstStyle>
          <a:p>
            <a:pPr lvl="0"/>
            <a:r>
              <a:rPr lang="en-US" dirty="0"/>
              <a:t>Optional formatting for footnote or disclosure text, if needed</a:t>
            </a:r>
          </a:p>
        </p:txBody>
      </p:sp>
      <p:sp>
        <p:nvSpPr>
          <p:cNvPr id="7" name="Text Placeholder 4">
            <a:extLst>
              <a:ext uri="{FF2B5EF4-FFF2-40B4-BE49-F238E27FC236}">
                <a16:creationId xmlns:a16="http://schemas.microsoft.com/office/drawing/2014/main" id="{03202110-AB7B-AC57-8023-8689ECA7BF02}"/>
              </a:ext>
            </a:extLst>
          </p:cNvPr>
          <p:cNvSpPr>
            <a:spLocks noGrp="1"/>
          </p:cNvSpPr>
          <p:nvPr>
            <p:ph type="body" sz="quarter" idx="59" hasCustomPrompt="1"/>
          </p:nvPr>
        </p:nvSpPr>
        <p:spPr>
          <a:xfrm>
            <a:off x="8156803" y="3589677"/>
            <a:ext cx="3386927" cy="2468096"/>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indent="-137160">
              <a:lnSpc>
                <a:spcPct val="100000"/>
              </a:lnSpc>
              <a:spcBef>
                <a:spcPts val="300"/>
              </a:spcBef>
              <a:buFont typeface="Arial" panose="020B0604020202020204" pitchFamily="34" charset="0"/>
              <a:buChar char="•"/>
              <a:defRPr/>
            </a:lvl3pPr>
            <a:lvl4pPr marL="749808" indent="-137160">
              <a:lnSpc>
                <a:spcPct val="100000"/>
              </a:lnSpc>
              <a:spcBef>
                <a:spcPts val="200"/>
              </a:spcBef>
              <a:buFont typeface="System Font Regular"/>
              <a:buChar char="◦"/>
              <a:defRPr/>
            </a:lvl4pPr>
            <a:lvl5pPr marL="914400" indent="-137160">
              <a:lnSpc>
                <a:spcPct val="100000"/>
              </a:lnSpc>
              <a:spcBef>
                <a:spcPts val="300"/>
              </a:spcBef>
              <a:buFont typeface="Arial" panose="020B0604020202020204" pitchFamily="34" charset="0"/>
              <a:buChar char="•"/>
              <a:defRPr/>
            </a:lvl5pPr>
          </a:lstStyle>
          <a:p>
            <a:pPr lvl="0"/>
            <a:r>
              <a:rPr lang="en-US" dirty="0"/>
              <a:t>Placeholder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BC238BB9-795E-B22C-5FD1-58D551CB6E14}"/>
              </a:ext>
            </a:extLst>
          </p:cNvPr>
          <p:cNvSpPr>
            <a:spLocks noGrp="1"/>
          </p:cNvSpPr>
          <p:nvPr>
            <p:ph type="body" sz="quarter" idx="60" hasCustomPrompt="1"/>
          </p:nvPr>
        </p:nvSpPr>
        <p:spPr>
          <a:xfrm>
            <a:off x="4415200" y="3589677"/>
            <a:ext cx="3386927" cy="2468096"/>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indent="-137160">
              <a:lnSpc>
                <a:spcPct val="100000"/>
              </a:lnSpc>
              <a:spcBef>
                <a:spcPts val="300"/>
              </a:spcBef>
              <a:buFont typeface="Arial" panose="020B0604020202020204" pitchFamily="34" charset="0"/>
              <a:buChar char="•"/>
              <a:defRPr/>
            </a:lvl3pPr>
            <a:lvl4pPr marL="749808" indent="-137160">
              <a:lnSpc>
                <a:spcPct val="100000"/>
              </a:lnSpc>
              <a:spcBef>
                <a:spcPts val="200"/>
              </a:spcBef>
              <a:buFont typeface="System Font Regular"/>
              <a:buChar char="◦"/>
              <a:defRPr/>
            </a:lvl4pPr>
            <a:lvl5pPr marL="914400" indent="-137160">
              <a:lnSpc>
                <a:spcPct val="100000"/>
              </a:lnSpc>
              <a:spcBef>
                <a:spcPts val="300"/>
              </a:spcBef>
              <a:buFont typeface="Arial" panose="020B0604020202020204" pitchFamily="34" charset="0"/>
              <a:buChar char="•"/>
              <a:defRPr/>
            </a:lvl5pPr>
          </a:lstStyle>
          <a:p>
            <a:pPr lvl="0"/>
            <a:r>
              <a:rPr lang="en-US" dirty="0"/>
              <a:t>Placeholder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8456FED6-A039-01C3-5ACE-8F888F42F952}"/>
              </a:ext>
            </a:extLst>
          </p:cNvPr>
          <p:cNvSpPr>
            <a:spLocks noGrp="1"/>
          </p:cNvSpPr>
          <p:nvPr>
            <p:ph type="body" sz="quarter" idx="61" hasCustomPrompt="1"/>
          </p:nvPr>
        </p:nvSpPr>
        <p:spPr>
          <a:xfrm>
            <a:off x="647922" y="3589677"/>
            <a:ext cx="3386927" cy="2468096"/>
          </a:xfrm>
          <a:prstGeom prst="rect">
            <a:avLst/>
          </a:prstGeom>
        </p:spPr>
        <p:txBody>
          <a:bodyPr lIns="0" tIns="0" rIns="0" bIns="0"/>
          <a:lstStyle>
            <a:lvl1pPr marL="137160" indent="-137160">
              <a:lnSpc>
                <a:spcPct val="100000"/>
              </a:lnSpc>
              <a:spcBef>
                <a:spcPts val="300"/>
              </a:spcBef>
              <a:buFont typeface="Arial" panose="020B0604020202020204" pitchFamily="34" charset="0"/>
              <a:buChar char="•"/>
              <a:defRPr sz="1400" b="0"/>
            </a:lvl1pPr>
            <a:lvl2pPr marL="457200" indent="-265176">
              <a:lnSpc>
                <a:spcPct val="100000"/>
              </a:lnSpc>
              <a:spcBef>
                <a:spcPts val="200"/>
              </a:spcBef>
              <a:buFont typeface="System Font Regular"/>
              <a:buChar char="－"/>
              <a:defRPr/>
            </a:lvl2pPr>
            <a:lvl3pPr marL="594360" indent="-137160">
              <a:lnSpc>
                <a:spcPct val="100000"/>
              </a:lnSpc>
              <a:spcBef>
                <a:spcPts val="300"/>
              </a:spcBef>
              <a:buFont typeface="Arial" panose="020B0604020202020204" pitchFamily="34" charset="0"/>
              <a:buChar char="•"/>
              <a:defRPr/>
            </a:lvl3pPr>
            <a:lvl4pPr marL="749808" indent="-137160">
              <a:lnSpc>
                <a:spcPct val="100000"/>
              </a:lnSpc>
              <a:spcBef>
                <a:spcPts val="200"/>
              </a:spcBef>
              <a:buFont typeface="System Font Regular"/>
              <a:buChar char="◦"/>
              <a:defRPr/>
            </a:lvl4pPr>
            <a:lvl5pPr marL="914400" indent="-137160">
              <a:lnSpc>
                <a:spcPct val="100000"/>
              </a:lnSpc>
              <a:spcBef>
                <a:spcPts val="300"/>
              </a:spcBef>
              <a:buFont typeface="Arial" panose="020B0604020202020204" pitchFamily="34" charset="0"/>
              <a:buChar char="•"/>
              <a:defRPr/>
            </a:lvl5pPr>
          </a:lstStyle>
          <a:p>
            <a:pPr lvl="0"/>
            <a:r>
              <a:rPr lang="en-US" dirty="0"/>
              <a:t>Placeholder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062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5" name="Picture 4" descr="A green square with black dots&#10;&#10;Description automatically generated with medium confidence">
            <a:extLst>
              <a:ext uri="{FF2B5EF4-FFF2-40B4-BE49-F238E27FC236}">
                <a16:creationId xmlns:a16="http://schemas.microsoft.com/office/drawing/2014/main" id="{E187A401-C5A6-2260-271E-0D042FA6730F}"/>
              </a:ext>
            </a:extLst>
          </p:cNvPr>
          <p:cNvPicPr>
            <a:picLocks noChangeAspect="1"/>
          </p:cNvPicPr>
          <p:nvPr userDrawn="1"/>
        </p:nvPicPr>
        <p:blipFill rotWithShape="1">
          <a:blip r:embed="rId2"/>
          <a:srcRect b="31334"/>
          <a:stretch/>
        </p:blipFill>
        <p:spPr>
          <a:xfrm>
            <a:off x="-1" y="-2"/>
            <a:ext cx="12180233" cy="4709161"/>
          </a:xfrm>
          <a:prstGeom prst="rect">
            <a:avLst/>
          </a:prstGeom>
        </p:spPr>
      </p:pic>
      <p:sp>
        <p:nvSpPr>
          <p:cNvPr id="7" name="Title 16">
            <a:extLst>
              <a:ext uri="{FF2B5EF4-FFF2-40B4-BE49-F238E27FC236}">
                <a16:creationId xmlns:a16="http://schemas.microsoft.com/office/drawing/2014/main" id="{6794ED4E-84EE-8644-B6FB-1BC93EB8FA32}"/>
              </a:ext>
            </a:extLst>
          </p:cNvPr>
          <p:cNvSpPr>
            <a:spLocks noGrp="1"/>
          </p:cNvSpPr>
          <p:nvPr>
            <p:ph type="title" hasCustomPrompt="1"/>
          </p:nvPr>
        </p:nvSpPr>
        <p:spPr>
          <a:xfrm>
            <a:off x="604325" y="5422168"/>
            <a:ext cx="10925688" cy="982349"/>
          </a:xfrm>
          <a:prstGeom prst="rect">
            <a:avLst/>
          </a:prstGeom>
        </p:spPr>
        <p:txBody>
          <a:bodyPr>
            <a:noAutofit/>
          </a:bodyPr>
          <a:lstStyle>
            <a:lvl1pPr>
              <a:lnSpc>
                <a:spcPts val="4200"/>
              </a:lnSpc>
              <a:defRPr sz="4000">
                <a:solidFill>
                  <a:schemeClr val="accent1"/>
                </a:solidFill>
              </a:defRPr>
            </a:lvl1pPr>
          </a:lstStyle>
          <a:p>
            <a:r>
              <a:rPr lang="en-US"/>
              <a:t>Section title or break </a:t>
            </a:r>
          </a:p>
        </p:txBody>
      </p:sp>
    </p:spTree>
    <p:extLst>
      <p:ext uri="{BB962C8B-B14F-4D97-AF65-F5344CB8AC3E}">
        <p14:creationId xmlns:p14="http://schemas.microsoft.com/office/powerpoint/2010/main" val="182383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 chapter or text statement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15E53A2-B691-7341-980C-427A9946E5C1}"/>
              </a:ext>
            </a:extLst>
          </p:cNvPr>
          <p:cNvSpPr/>
          <p:nvPr userDrawn="1"/>
        </p:nvSpPr>
        <p:spPr>
          <a:xfrm>
            <a:off x="0" y="824458"/>
            <a:ext cx="12192000" cy="6033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79B9B3C8-E723-8936-F02A-EA1C7E694CEF}"/>
              </a:ext>
            </a:extLst>
          </p:cNvPr>
          <p:cNvSpPr>
            <a:spLocks noGrp="1"/>
          </p:cNvSpPr>
          <p:nvPr>
            <p:ph type="body" sz="quarter" idx="11" hasCustomPrompt="1"/>
          </p:nvPr>
        </p:nvSpPr>
        <p:spPr>
          <a:xfrm>
            <a:off x="984250" y="1463675"/>
            <a:ext cx="10204450" cy="4435475"/>
          </a:xfrm>
          <a:prstGeom prst="rect">
            <a:avLst/>
          </a:prstGeom>
        </p:spPr>
        <p:txBody>
          <a:bodyPr lIns="0" tIns="0" rIns="0" bIns="0"/>
          <a:lstStyle>
            <a:lvl1pPr>
              <a:lnSpc>
                <a:spcPct val="100000"/>
              </a:lnSpc>
              <a:defRPr sz="5000">
                <a:solidFill>
                  <a:schemeClr val="bg1"/>
                </a:solidFill>
              </a:defRPr>
            </a:lvl1pPr>
          </a:lstStyle>
          <a:p>
            <a:pPr lvl="0"/>
            <a:r>
              <a:rPr lang="en-US" dirty="0"/>
              <a:t>Subsection slide, section break, or large text statement</a:t>
            </a:r>
          </a:p>
        </p:txBody>
      </p:sp>
    </p:spTree>
    <p:extLst>
      <p:ext uri="{BB962C8B-B14F-4D97-AF65-F5344CB8AC3E}">
        <p14:creationId xmlns:p14="http://schemas.microsoft.com/office/powerpoint/2010/main" val="412623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slid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0622A69-8481-87C6-B49A-0117D6BBA490}"/>
              </a:ext>
            </a:extLst>
          </p:cNvPr>
          <p:cNvSpPr>
            <a:spLocks noGrp="1"/>
          </p:cNvSpPr>
          <p:nvPr>
            <p:ph type="body" sz="quarter" idx="23" hasCustomPrompt="1"/>
          </p:nvPr>
        </p:nvSpPr>
        <p:spPr>
          <a:xfrm>
            <a:off x="624663" y="441294"/>
            <a:ext cx="8716186" cy="400081"/>
          </a:xfrm>
          <a:prstGeom prst="rect">
            <a:avLst/>
          </a:prstGeom>
        </p:spPr>
        <p:txBody>
          <a:bodyPr lIns="0" tIns="0" rIns="0" bIns="0"/>
          <a:lstStyle>
            <a:lvl1pPr>
              <a:defRPr sz="1200" cap="all" baseline="0">
                <a:solidFill>
                  <a:srgbClr val="284684"/>
                </a:solidFill>
              </a:defRPr>
            </a:lvl1pPr>
          </a:lstStyle>
          <a:p>
            <a:r>
              <a:rPr lang="en-US" dirty="0"/>
              <a:t>OPTIONAL TITLE FOR DOCUMENT, SECTION OR GROUP</a:t>
            </a:r>
          </a:p>
        </p:txBody>
      </p:sp>
      <p:grpSp>
        <p:nvGrpSpPr>
          <p:cNvPr id="19" name="Group 18">
            <a:extLst>
              <a:ext uri="{FF2B5EF4-FFF2-40B4-BE49-F238E27FC236}">
                <a16:creationId xmlns:a16="http://schemas.microsoft.com/office/drawing/2014/main" id="{C76F3EDB-C3B5-EE4B-A5EA-1D7553D8A423}"/>
              </a:ext>
            </a:extLst>
          </p:cNvPr>
          <p:cNvGrpSpPr/>
          <p:nvPr userDrawn="1"/>
        </p:nvGrpSpPr>
        <p:grpSpPr>
          <a:xfrm>
            <a:off x="7032566" y="5168900"/>
            <a:ext cx="5002260" cy="1586968"/>
            <a:chOff x="5519697" y="4688942"/>
            <a:chExt cx="6515129" cy="2066926"/>
          </a:xfrm>
        </p:grpSpPr>
        <p:sp>
          <p:nvSpPr>
            <p:cNvPr id="20" name="Freeform 19">
              <a:extLst>
                <a:ext uri="{FF2B5EF4-FFF2-40B4-BE49-F238E27FC236}">
                  <a16:creationId xmlns:a16="http://schemas.microsoft.com/office/drawing/2014/main" id="{2BE541E3-9129-CF48-B6B6-DA4300B61D72}"/>
                </a:ext>
              </a:extLst>
            </p:cNvPr>
            <p:cNvSpPr/>
            <p:nvPr userDrawn="1"/>
          </p:nvSpPr>
          <p:spPr>
            <a:xfrm>
              <a:off x="9967899"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F97AFA76-DE2E-0149-BBC5-DEE418B37787}"/>
                </a:ext>
              </a:extLst>
            </p:cNvPr>
            <p:cNvSpPr/>
            <p:nvPr userDrawn="1"/>
          </p:nvSpPr>
          <p:spPr>
            <a:xfrm>
              <a:off x="7743798"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BB5372-FD85-E44D-87CC-8EB72B88118C}"/>
                </a:ext>
              </a:extLst>
            </p:cNvPr>
            <p:cNvSpPr/>
            <p:nvPr userDrawn="1"/>
          </p:nvSpPr>
          <p:spPr>
            <a:xfrm>
              <a:off x="5519697"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itle Placeholder 1">
            <a:extLst>
              <a:ext uri="{FF2B5EF4-FFF2-40B4-BE49-F238E27FC236}">
                <a16:creationId xmlns:a16="http://schemas.microsoft.com/office/drawing/2014/main" id="{D8152DA8-2F3E-C24B-9C09-26F2045053C1}"/>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Next steps text</a:t>
            </a:r>
          </a:p>
        </p:txBody>
      </p:sp>
      <p:sp>
        <p:nvSpPr>
          <p:cNvPr id="2" name="Text Placeholder 4">
            <a:extLst>
              <a:ext uri="{FF2B5EF4-FFF2-40B4-BE49-F238E27FC236}">
                <a16:creationId xmlns:a16="http://schemas.microsoft.com/office/drawing/2014/main" id="{16298C53-3C25-BFFC-AF73-5FFEAF2F4152}"/>
              </a:ext>
            </a:extLst>
          </p:cNvPr>
          <p:cNvSpPr>
            <a:spLocks noGrp="1"/>
          </p:cNvSpPr>
          <p:nvPr>
            <p:ph type="body" sz="quarter" idx="25" hasCustomPrompt="1"/>
          </p:nvPr>
        </p:nvSpPr>
        <p:spPr>
          <a:xfrm>
            <a:off x="623888" y="2438400"/>
            <a:ext cx="10942637" cy="3616325"/>
          </a:xfrm>
          <a:prstGeom prst="rect">
            <a:avLst/>
          </a:prstGeom>
        </p:spPr>
        <p:txBody>
          <a:bodyPr lIns="0" tIns="0" rIns="0" bIns="0"/>
          <a:lstStyle>
            <a:lvl1pPr marL="173736" indent="-173736">
              <a:lnSpc>
                <a:spcPct val="100000"/>
              </a:lnSpc>
              <a:spcBef>
                <a:spcPts val="600"/>
              </a:spcBef>
              <a:buFont typeface="Arial" panose="020B0604020202020204" pitchFamily="34" charset="0"/>
              <a:buChar char="•"/>
              <a:defRPr sz="2000" b="0"/>
            </a:lvl1pPr>
            <a:lvl2pPr marL="502920" indent="-320040">
              <a:lnSpc>
                <a:spcPct val="100000"/>
              </a:lnSpc>
              <a:spcBef>
                <a:spcPts val="400"/>
              </a:spcBef>
              <a:buFont typeface="System Font Regular"/>
              <a:buChar char="－"/>
              <a:defRPr sz="2000"/>
            </a:lvl2pPr>
            <a:lvl3pPr marL="685800" indent="-173736">
              <a:lnSpc>
                <a:spcPct val="100000"/>
              </a:lnSpc>
              <a:spcBef>
                <a:spcPts val="600"/>
              </a:spcBef>
              <a:buFont typeface="Arial" panose="020B0604020202020204" pitchFamily="34" charset="0"/>
              <a:buChar char="•"/>
              <a:defRPr sz="2000"/>
            </a:lvl3pPr>
            <a:lvl4pPr marL="914400" indent="-173736">
              <a:lnSpc>
                <a:spcPct val="100000"/>
              </a:lnSpc>
              <a:spcBef>
                <a:spcPts val="400"/>
              </a:spcBef>
              <a:buFont typeface="System Font Regular"/>
              <a:buChar char="◦"/>
              <a:defRPr sz="2000"/>
            </a:lvl4pPr>
            <a:lvl5pPr marL="1188720" indent="-173736">
              <a:lnSpc>
                <a:spcPct val="100000"/>
              </a:lnSpc>
              <a:spcBef>
                <a:spcPts val="600"/>
              </a:spcBef>
              <a:buFont typeface="Arial" panose="020B0604020202020204" pitchFamily="34" charset="0"/>
              <a:buChar char="•"/>
              <a:defRPr sz="2000"/>
            </a:lvl5pPr>
          </a:lstStyle>
          <a:p>
            <a:pPr lvl="0"/>
            <a:r>
              <a:rPr lang="en-US" dirty="0"/>
              <a:t>Placeholder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3">
            <a:extLst>
              <a:ext uri="{FF2B5EF4-FFF2-40B4-BE49-F238E27FC236}">
                <a16:creationId xmlns:a16="http://schemas.microsoft.com/office/drawing/2014/main" id="{A82FBE85-B601-9AF4-1835-C6EA96F19662}"/>
              </a:ext>
            </a:extLst>
          </p:cNvPr>
          <p:cNvSpPr>
            <a:spLocks noGrp="1"/>
          </p:cNvSpPr>
          <p:nvPr>
            <p:ph type="body" sz="quarter" idx="26" hasCustomPrompt="1"/>
          </p:nvPr>
        </p:nvSpPr>
        <p:spPr>
          <a:xfrm>
            <a:off x="623888" y="6067604"/>
            <a:ext cx="6288001" cy="377825"/>
          </a:xfrm>
          <a:prstGeom prst="rect">
            <a:avLst/>
          </a:prstGeom>
        </p:spPr>
        <p:txBody>
          <a:bodyPr lIns="0" tIns="0" rIns="0" bIns="0" anchor="b" anchorCtr="0"/>
          <a:lstStyle>
            <a:lvl1pPr>
              <a:defRPr sz="800" b="0"/>
            </a:lvl1pPr>
            <a:lvl5pPr marL="594360" indent="0">
              <a:buNone/>
              <a:defRPr/>
            </a:lvl5pPr>
          </a:lstStyle>
          <a:p>
            <a:pPr lvl="0"/>
            <a:r>
              <a:rPr lang="en-US" dirty="0"/>
              <a:t>Optional formatting for footnote or disclosure text, if needed</a:t>
            </a:r>
          </a:p>
        </p:txBody>
      </p:sp>
    </p:spTree>
    <p:extLst>
      <p:ext uri="{BB962C8B-B14F-4D97-AF65-F5344CB8AC3E}">
        <p14:creationId xmlns:p14="http://schemas.microsoft.com/office/powerpoint/2010/main" val="406683583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noRot="1" noMove="1" noResize="1" noEditPoints="1" noAdjustHandles="1" noChangeArrowheads="1" noChangeShapeType="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8" name="Picture 6">
            <a:extLst>
              <a:ext uri="{FF2B5EF4-FFF2-40B4-BE49-F238E27FC236}">
                <a16:creationId xmlns:a16="http://schemas.microsoft.com/office/drawing/2014/main" id="{4575B0FD-BFB3-CEA3-229C-9E18DFB81569}"/>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3742752861"/>
      </p:ext>
    </p:extLst>
  </p:cSld>
  <p:clrMap bg1="lt1" tx1="dk1" bg2="lt2" tx2="dk2" accent1="accent1" accent2="accent2" accent3="accent3" accent4="accent4" accent5="accent5" accent6="accent6" hlink="hlink" folHlink="folHlink"/>
  <p:sldLayoutIdLst>
    <p:sldLayoutId id="2147483664" r:id="rId1"/>
    <p:sldLayoutId id="2147483845" r:id="rId2"/>
    <p:sldLayoutId id="2147483847" r:id="rId3"/>
    <p:sldLayoutId id="2147483850" r:id="rId4"/>
    <p:sldLayoutId id="2147483852" r:id="rId5"/>
    <p:sldLayoutId id="2147484052" r:id="rId6"/>
    <p:sldLayoutId id="2147483894" r:id="rId7"/>
    <p:sldLayoutId id="2147483896" r:id="rId8"/>
    <p:sldLayoutId id="2147483897" r:id="rId9"/>
    <p:sldLayoutId id="2147483987" r:id="rId10"/>
    <p:sldLayoutId id="2147484036" r:id="rId11"/>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DEB660A-3823-0423-E2A6-E9D390785823}"/>
              </a:ext>
            </a:extLst>
          </p:cNvPr>
          <p:cNvSpPr>
            <a:spLocks noGrp="1"/>
          </p:cNvSpPr>
          <p:nvPr>
            <p:ph sz="quarter" idx="18"/>
          </p:nvPr>
        </p:nvSpPr>
        <p:spPr/>
        <p:txBody>
          <a:bodyPr/>
          <a:lstStyle/>
          <a:p>
            <a:endParaRPr lang="en-US" dirty="0">
              <a:solidFill>
                <a:schemeClr val="tx1"/>
              </a:solidFill>
            </a:endParaRPr>
          </a:p>
        </p:txBody>
      </p:sp>
      <p:sp>
        <p:nvSpPr>
          <p:cNvPr id="2" name="Title 1">
            <a:extLst>
              <a:ext uri="{FF2B5EF4-FFF2-40B4-BE49-F238E27FC236}">
                <a16:creationId xmlns:a16="http://schemas.microsoft.com/office/drawing/2014/main" id="{279A228F-E39F-0060-FB3F-25A6F13EFF3B}"/>
              </a:ext>
            </a:extLst>
          </p:cNvPr>
          <p:cNvSpPr>
            <a:spLocks noGrp="1"/>
          </p:cNvSpPr>
          <p:nvPr>
            <p:ph type="ctrTitle"/>
          </p:nvPr>
        </p:nvSpPr>
        <p:spPr/>
        <p:txBody>
          <a:bodyPr/>
          <a:lstStyle/>
          <a:p>
            <a:r>
              <a:rPr lang="en-US" dirty="0"/>
              <a:t>Taking your practice to the next level</a:t>
            </a:r>
          </a:p>
        </p:txBody>
      </p:sp>
      <p:sp>
        <p:nvSpPr>
          <p:cNvPr id="3" name="Subtitle 2">
            <a:extLst>
              <a:ext uri="{FF2B5EF4-FFF2-40B4-BE49-F238E27FC236}">
                <a16:creationId xmlns:a16="http://schemas.microsoft.com/office/drawing/2014/main" id="{A75FDD89-CEE6-ED32-AB30-C708F1C7AAFC}"/>
              </a:ext>
            </a:extLst>
          </p:cNvPr>
          <p:cNvSpPr>
            <a:spLocks noGrp="1"/>
          </p:cNvSpPr>
          <p:nvPr>
            <p:ph type="subTitle" idx="1"/>
          </p:nvPr>
        </p:nvSpPr>
        <p:spPr/>
        <p:txBody>
          <a:bodyPr/>
          <a:lstStyle/>
          <a:p>
            <a:r>
              <a:rPr lang="en-US" b="1" dirty="0">
                <a:solidFill>
                  <a:srgbClr val="284684"/>
                </a:solidFill>
              </a:rPr>
              <a:t>3 KEY DISCIPLINES FOR WOMEN</a:t>
            </a:r>
          </a:p>
          <a:p>
            <a:r>
              <a:rPr lang="en-US" b="1" dirty="0">
                <a:solidFill>
                  <a:srgbClr val="284684"/>
                </a:solidFill>
              </a:rPr>
              <a:t>FINANCIAL PROFESSIONALS</a:t>
            </a:r>
          </a:p>
        </p:txBody>
      </p:sp>
      <p:sp>
        <p:nvSpPr>
          <p:cNvPr id="4" name="Content Placeholder 3">
            <a:extLst>
              <a:ext uri="{FF2B5EF4-FFF2-40B4-BE49-F238E27FC236}">
                <a16:creationId xmlns:a16="http://schemas.microsoft.com/office/drawing/2014/main" id="{37DCB797-6ACC-5A43-DD35-DFA233429FB1}"/>
              </a:ext>
            </a:extLst>
          </p:cNvPr>
          <p:cNvSpPr>
            <a:spLocks noGrp="1"/>
          </p:cNvSpPr>
          <p:nvPr>
            <p:ph sz="quarter" idx="10"/>
          </p:nvPr>
        </p:nvSpPr>
        <p:spPr/>
        <p:txBody>
          <a:bodyPr/>
          <a:lstStyle/>
          <a:p>
            <a:endParaRPr lang="en-US" dirty="0">
              <a:solidFill>
                <a:schemeClr val="tx1"/>
              </a:solidFill>
            </a:endParaRPr>
          </a:p>
        </p:txBody>
      </p:sp>
      <p:sp>
        <p:nvSpPr>
          <p:cNvPr id="5" name="Text Placeholder 4">
            <a:extLst>
              <a:ext uri="{FF2B5EF4-FFF2-40B4-BE49-F238E27FC236}">
                <a16:creationId xmlns:a16="http://schemas.microsoft.com/office/drawing/2014/main" id="{3820A5EC-DDAE-493D-C09D-D1AB0559D39B}"/>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032BDE0F-B219-4BD9-9379-E604C5428886}"/>
              </a:ext>
            </a:extLst>
          </p:cNvPr>
          <p:cNvSpPr>
            <a:spLocks noGrp="1"/>
          </p:cNvSpPr>
          <p:nvPr>
            <p:ph type="body" sz="quarter" idx="13"/>
          </p:nvPr>
        </p:nvSpPr>
        <p:spPr/>
        <p:txBody>
          <a:bodyPr/>
          <a:lstStyle/>
          <a:p>
            <a:endParaRPr lang="en-US"/>
          </a:p>
        </p:txBody>
      </p:sp>
      <p:sp>
        <p:nvSpPr>
          <p:cNvPr id="7" name="Content Placeholder 6">
            <a:extLst>
              <a:ext uri="{FF2B5EF4-FFF2-40B4-BE49-F238E27FC236}">
                <a16:creationId xmlns:a16="http://schemas.microsoft.com/office/drawing/2014/main" id="{2A7F0F6E-26A4-F57F-91A1-83CB2ED499C9}"/>
              </a:ext>
            </a:extLst>
          </p:cNvPr>
          <p:cNvSpPr>
            <a:spLocks noGrp="1"/>
          </p:cNvSpPr>
          <p:nvPr>
            <p:ph sz="quarter" idx="16"/>
          </p:nvPr>
        </p:nvSpPr>
        <p:spPr/>
        <p:txBody>
          <a:bodyPr/>
          <a:lstStyle/>
          <a:p>
            <a:r>
              <a:rPr lang="en-US" sz="1000" b="1" cap="none" dirty="0">
                <a:solidFill>
                  <a:schemeClr val="tx1"/>
                </a:solidFill>
                <a:latin typeface=""/>
              </a:rPr>
              <a:t>For financial professional use only.  Not for use with the public. </a:t>
            </a:r>
            <a:endParaRPr lang="en-US" sz="200" cap="none" dirty="0">
              <a:solidFill>
                <a:schemeClr val="tx1"/>
              </a:solidFill>
            </a:endParaRPr>
          </a:p>
        </p:txBody>
      </p:sp>
      <p:sp>
        <p:nvSpPr>
          <p:cNvPr id="9" name="Content Placeholder 8">
            <a:extLst>
              <a:ext uri="{FF2B5EF4-FFF2-40B4-BE49-F238E27FC236}">
                <a16:creationId xmlns:a16="http://schemas.microsoft.com/office/drawing/2014/main" id="{A0004262-F40E-6EF0-CD0A-847385D90459}"/>
              </a:ext>
            </a:extLst>
          </p:cNvPr>
          <p:cNvSpPr>
            <a:spLocks noGrp="1"/>
          </p:cNvSpPr>
          <p:nvPr>
            <p:ph sz="quarter" idx="19"/>
          </p:nvPr>
        </p:nvSpPr>
        <p:spPr/>
        <p:txBody>
          <a:bodyPr/>
          <a:lstStyle/>
          <a:p>
            <a:endParaRPr lang="en-US" dirty="0">
              <a:solidFill>
                <a:schemeClr val="tx1"/>
              </a:solidFill>
            </a:endParaRPr>
          </a:p>
        </p:txBody>
      </p:sp>
      <p:sp>
        <p:nvSpPr>
          <p:cNvPr id="10" name="Text Placeholder 9">
            <a:extLst>
              <a:ext uri="{FF2B5EF4-FFF2-40B4-BE49-F238E27FC236}">
                <a16:creationId xmlns:a16="http://schemas.microsoft.com/office/drawing/2014/main" id="{E3134488-5EDA-5267-472D-27AF269C8B51}"/>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146596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6">
            <a:extLst>
              <a:ext uri="{FF2B5EF4-FFF2-40B4-BE49-F238E27FC236}">
                <a16:creationId xmlns:a16="http://schemas.microsoft.com/office/drawing/2014/main" id="{DE59EDF3-38EE-0E66-6022-B959C8E954F8}"/>
              </a:ext>
            </a:extLst>
          </p:cNvPr>
          <p:cNvSpPr txBox="1">
            <a:spLocks/>
          </p:cNvSpPr>
          <p:nvPr/>
        </p:nvSpPr>
        <p:spPr>
          <a:xfrm>
            <a:off x="603504" y="871990"/>
            <a:ext cx="4480560" cy="1344486"/>
          </a:xfrm>
          <a:prstGeom prst="rect">
            <a:avLst/>
          </a:prstGeom>
        </p:spPr>
        <p:txBody>
          <a:bodyPr>
            <a:noAutofit/>
          </a:bodyPr>
          <a:lstStyle>
            <a:lvl1pPr algn="l" defTabSz="914400" rtl="0" eaLnBrk="1" latinLnBrk="0" hangingPunct="1">
              <a:lnSpc>
                <a:spcPts val="4200"/>
              </a:lnSpc>
              <a:spcBef>
                <a:spcPct val="0"/>
              </a:spcBef>
              <a:buNone/>
              <a:defRPr sz="4000" b="1" kern="1200">
                <a:solidFill>
                  <a:schemeClr val="accent1"/>
                </a:solidFill>
                <a:latin typeface="+mj-lt"/>
                <a:ea typeface="+mj-ea"/>
                <a:cs typeface="+mj-cs"/>
              </a:defRPr>
            </a:lvl1pPr>
          </a:lstStyle>
          <a:p>
            <a:r>
              <a:rPr lang="en-US" dirty="0"/>
              <a:t>Contact us</a:t>
            </a:r>
          </a:p>
        </p:txBody>
      </p:sp>
      <p:pic>
        <p:nvPicPr>
          <p:cNvPr id="3" name="Picture 2">
            <a:extLst>
              <a:ext uri="{FF2B5EF4-FFF2-40B4-BE49-F238E27FC236}">
                <a16:creationId xmlns:a16="http://schemas.microsoft.com/office/drawing/2014/main" id="{586C6B98-2DEB-EE19-9770-189E5189D03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36" r="550"/>
          <a:stretch/>
        </p:blipFill>
        <p:spPr>
          <a:xfrm>
            <a:off x="6225540" y="0"/>
            <a:ext cx="5966460" cy="6858000"/>
          </a:xfrm>
          <a:prstGeom prst="rect">
            <a:avLst/>
          </a:prstGeom>
        </p:spPr>
      </p:pic>
      <p:sp>
        <p:nvSpPr>
          <p:cNvPr id="7" name="Text Placeholder 5">
            <a:extLst>
              <a:ext uri="{FF2B5EF4-FFF2-40B4-BE49-F238E27FC236}">
                <a16:creationId xmlns:a16="http://schemas.microsoft.com/office/drawing/2014/main" id="{3D9595CF-3809-684B-F7DA-10CDA2914A95}"/>
              </a:ext>
            </a:extLst>
          </p:cNvPr>
          <p:cNvSpPr txBox="1">
            <a:spLocks/>
          </p:cNvSpPr>
          <p:nvPr/>
        </p:nvSpPr>
        <p:spPr>
          <a:xfrm>
            <a:off x="736270" y="1635912"/>
            <a:ext cx="4596222" cy="3450235"/>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pPr>
            <a:r>
              <a:rPr lang="en-US" sz="1800" b="0" dirty="0"/>
              <a:t>For additional sales strategies or other ways to help grow your business, contact your individual sales support teams.</a:t>
            </a:r>
          </a:p>
          <a:p>
            <a:pPr>
              <a:lnSpc>
                <a:spcPct val="100000"/>
              </a:lnSpc>
              <a:spcBef>
                <a:spcPts val="300"/>
              </a:spcBef>
            </a:pPr>
            <a:endParaRPr lang="en-US" sz="1800" b="0" dirty="0"/>
          </a:p>
          <a:p>
            <a:pPr>
              <a:lnSpc>
                <a:spcPct val="100000"/>
              </a:lnSpc>
              <a:spcBef>
                <a:spcPts val="300"/>
              </a:spcBef>
            </a:pPr>
            <a:r>
              <a:rPr lang="en-US" sz="1800" dirty="0"/>
              <a:t>For life insurance:</a:t>
            </a:r>
          </a:p>
          <a:p>
            <a:pPr>
              <a:lnSpc>
                <a:spcPct val="100000"/>
              </a:lnSpc>
              <a:spcBef>
                <a:spcPts val="300"/>
              </a:spcBef>
            </a:pPr>
            <a:r>
              <a:rPr lang="en-US" sz="1800" dirty="0"/>
              <a:t>1-888-413-7860, option 1 </a:t>
            </a:r>
          </a:p>
          <a:p>
            <a:pPr>
              <a:lnSpc>
                <a:spcPct val="100000"/>
              </a:lnSpc>
              <a:spcBef>
                <a:spcPts val="300"/>
              </a:spcBef>
            </a:pPr>
            <a:r>
              <a:rPr lang="en-US" sz="1800" b="0" dirty="0"/>
              <a:t>(Independent distribution group)</a:t>
            </a:r>
          </a:p>
          <a:p>
            <a:pPr>
              <a:lnSpc>
                <a:spcPct val="100000"/>
              </a:lnSpc>
              <a:spcBef>
                <a:spcPts val="300"/>
              </a:spcBef>
            </a:pPr>
            <a:endParaRPr lang="en-US" sz="1800" b="0" dirty="0"/>
          </a:p>
          <a:p>
            <a:pPr>
              <a:lnSpc>
                <a:spcPct val="100000"/>
              </a:lnSpc>
              <a:spcBef>
                <a:spcPts val="300"/>
              </a:spcBef>
            </a:pPr>
            <a:r>
              <a:rPr lang="en-US" sz="1800" dirty="0"/>
              <a:t>1-877-696-6654 </a:t>
            </a:r>
          </a:p>
          <a:p>
            <a:pPr>
              <a:lnSpc>
                <a:spcPct val="100000"/>
              </a:lnSpc>
              <a:spcBef>
                <a:spcPts val="300"/>
              </a:spcBef>
            </a:pPr>
            <a:r>
              <a:rPr lang="en-US" sz="1800" b="0" dirty="0"/>
              <a:t>(Broker-dealer)</a:t>
            </a:r>
          </a:p>
          <a:p>
            <a:pPr>
              <a:lnSpc>
                <a:spcPct val="100000"/>
              </a:lnSpc>
              <a:spcBef>
                <a:spcPts val="300"/>
              </a:spcBef>
            </a:pPr>
            <a:endParaRPr lang="en-US" sz="1800" b="0" dirty="0"/>
          </a:p>
          <a:p>
            <a:pPr>
              <a:lnSpc>
                <a:spcPct val="100000"/>
              </a:lnSpc>
              <a:spcBef>
                <a:spcPts val="300"/>
              </a:spcBef>
            </a:pPr>
            <a:r>
              <a:rPr lang="en-US" sz="1800" dirty="0"/>
              <a:t>For Annuities:</a:t>
            </a:r>
          </a:p>
          <a:p>
            <a:pPr>
              <a:lnSpc>
                <a:spcPct val="100000"/>
              </a:lnSpc>
              <a:spcBef>
                <a:spcPts val="300"/>
              </a:spcBef>
            </a:pPr>
            <a:r>
              <a:rPr lang="en-US" sz="1800" dirty="0"/>
              <a:t>1-866-335-7355</a:t>
            </a:r>
          </a:p>
        </p:txBody>
      </p:sp>
    </p:spTree>
    <p:extLst>
      <p:ext uri="{BB962C8B-B14F-4D97-AF65-F5344CB8AC3E}">
        <p14:creationId xmlns:p14="http://schemas.microsoft.com/office/powerpoint/2010/main" val="29917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28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DDEC5CF-834D-4AD8-F749-2D24C9A67F9F}"/>
              </a:ext>
            </a:extLst>
          </p:cNvPr>
          <p:cNvSpPr txBox="1">
            <a:spLocks/>
          </p:cNvSpPr>
          <p:nvPr/>
        </p:nvSpPr>
        <p:spPr>
          <a:xfrm>
            <a:off x="0" y="2417196"/>
            <a:ext cx="11242964" cy="3140765"/>
          </a:xfrm>
          <a:prstGeom prst="rect">
            <a:avLst/>
          </a:prstGeom>
        </p:spPr>
        <p:txBody>
          <a:bodyPr vert="horz" lIns="0" tIns="0" rIns="0" bIns="0" rtlCol="0" anchor="t" anchorCtr="0">
            <a:noAutofit/>
          </a:bodyPr>
          <a:lstStyle>
            <a:lvl1pPr marL="685800" indent="0" algn="l" defTabSz="914400" rtl="0" eaLnBrk="1" latinLnBrk="0" hangingPunct="1">
              <a:lnSpc>
                <a:spcPts val="1000"/>
              </a:lnSpc>
              <a:spcBef>
                <a:spcPts val="1000"/>
              </a:spcBef>
              <a:spcAft>
                <a:spcPts val="450"/>
              </a:spcAft>
              <a:buFontTx/>
              <a:buNone/>
              <a:defRPr sz="800" kern="1200">
                <a:solidFill>
                  <a:schemeClr val="tx1"/>
                </a:solidFill>
                <a:latin typeface="+mn-lt"/>
                <a:ea typeface="+mn-ea"/>
                <a:cs typeface="+mn-cs"/>
              </a:defRPr>
            </a:lvl1pPr>
            <a:lvl2pPr marL="685800" indent="0" algn="l" defTabSz="914400" rtl="0" eaLnBrk="1" latinLnBrk="0" hangingPunct="1">
              <a:lnSpc>
                <a:spcPts val="1000"/>
              </a:lnSpc>
              <a:spcBef>
                <a:spcPts val="500"/>
              </a:spcBef>
              <a:spcAft>
                <a:spcPts val="450"/>
              </a:spcAft>
              <a:buFontTx/>
              <a:buNone/>
              <a:tabLst/>
              <a:defRPr sz="800" kern="1200">
                <a:solidFill>
                  <a:schemeClr val="tx1"/>
                </a:solidFill>
                <a:latin typeface="+mn-lt"/>
                <a:ea typeface="+mn-ea"/>
                <a:cs typeface="+mn-cs"/>
              </a:defRPr>
            </a:lvl2pPr>
            <a:lvl3pPr marL="685800" indent="0" algn="l" defTabSz="914400" rtl="0" eaLnBrk="1" latinLnBrk="0" hangingPunct="1">
              <a:lnSpc>
                <a:spcPts val="1000"/>
              </a:lnSpc>
              <a:spcBef>
                <a:spcPts val="500"/>
              </a:spcBef>
              <a:spcAft>
                <a:spcPts val="450"/>
              </a:spcAft>
              <a:buFontTx/>
              <a:buNone/>
              <a:tabLst/>
              <a:defRPr sz="800" kern="1200">
                <a:solidFill>
                  <a:schemeClr val="tx1"/>
                </a:solidFill>
                <a:latin typeface="+mn-lt"/>
                <a:ea typeface="+mn-ea"/>
                <a:cs typeface="+mn-cs"/>
              </a:defRPr>
            </a:lvl3pPr>
            <a:lvl4pPr marL="685800" indent="0" algn="l" defTabSz="914400" rtl="0" eaLnBrk="1" latinLnBrk="0" hangingPunct="1">
              <a:lnSpc>
                <a:spcPts val="1000"/>
              </a:lnSpc>
              <a:spcBef>
                <a:spcPts val="500"/>
              </a:spcBef>
              <a:spcAft>
                <a:spcPts val="450"/>
              </a:spcAft>
              <a:buFontTx/>
              <a:buNone/>
              <a:defRPr sz="800" kern="1200">
                <a:solidFill>
                  <a:schemeClr val="tx1"/>
                </a:solidFill>
                <a:latin typeface="+mn-lt"/>
                <a:ea typeface="+mn-ea"/>
                <a:cs typeface="+mn-cs"/>
              </a:defRPr>
            </a:lvl4pPr>
            <a:lvl5pPr marL="685800" indent="0" algn="l" defTabSz="914400" rtl="0" eaLnBrk="1" latinLnBrk="0" hangingPunct="1">
              <a:lnSpc>
                <a:spcPts val="1000"/>
              </a:lnSpc>
              <a:spcBef>
                <a:spcPts val="500"/>
              </a:spcBef>
              <a:spcAft>
                <a:spcPts val="450"/>
              </a:spcAft>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7575">
              <a:lnSpc>
                <a:spcPct val="100000"/>
              </a:lnSpc>
              <a:spcBef>
                <a:spcPts val="0"/>
              </a:spcBef>
              <a:defRPr/>
            </a:pPr>
            <a:r>
              <a:rPr lang="en-US" spc="-5" dirty="0">
                <a:latin typeface="Arial" panose="020B0604020202020204" pitchFamily="34" charset="0"/>
                <a:ea typeface="Times New Roman" panose="02020603050405020304" pitchFamily="18" charset="0"/>
                <a:cs typeface="HurmeGeometricSans3-Regular" panose="020B0500020000000000" pitchFamily="34" charset="0"/>
              </a:rPr>
              <a:t>An annuity is intended to be a long-term, tax-deferred retirement vehicle. Earnings are taxable as ordinary income when distributed, and if withdrawn before age 59½, may be subject to a 10% federal tax penalty. If the annuity will fund an IRA or other tax qualified plan, the tax deferral feature offers no additional value. Qualified distributions from a Roth IRA are generally excluded from gross income, but taxes and penalties may apply to non-qualified distributions. Please consult a tax advisor for specific information. There are charges and expenses associated with annuities, such as surrender charges (deferred sales charges) for early withdrawals. </a:t>
            </a:r>
          </a:p>
          <a:p>
            <a:pPr marL="917575">
              <a:lnSpc>
                <a:spcPct val="100000"/>
              </a:lnSpc>
              <a:spcBef>
                <a:spcPts val="0"/>
              </a:spcBef>
              <a:defRPr/>
            </a:pPr>
            <a:r>
              <a:rPr lang="en-US" spc="-5" dirty="0">
                <a:latin typeface="Arial" panose="020B0604020202020204" pitchFamily="34" charset="0"/>
                <a:ea typeface="Times New Roman" panose="02020603050405020304" pitchFamily="18" charset="0"/>
                <a:cs typeface="HurmeGeometricSans3-Regular" panose="020B0500020000000000" pitchFamily="34" charset="0"/>
              </a:rPr>
              <a:t>Please keep in mind that the primary reason to purchase a life insurance product is the death benefit.</a:t>
            </a:r>
          </a:p>
          <a:p>
            <a:pPr marL="917575">
              <a:lnSpc>
                <a:spcPct val="100000"/>
              </a:lnSpc>
              <a:spcBef>
                <a:spcPts val="0"/>
              </a:spcBef>
              <a:defRPr/>
            </a:pPr>
            <a:r>
              <a:rPr lang="en-US" spc="-5" dirty="0">
                <a:latin typeface="Arial" panose="020B0604020202020204" pitchFamily="34" charset="0"/>
                <a:ea typeface="Times New Roman" panose="02020603050405020304" pitchFamily="18" charset="0"/>
                <a:cs typeface="HurmeGeometricSans3-Regular" panose="020B0500020000000000" pitchFamily="34" charset="0"/>
              </a:rPr>
              <a:t>Life insurance products contain charges, such as Cost of Insurance Charge, Cash Extra Charge, and Additional Agreements Charge (which we refer to as mortality charges), and Premium Charge, Monthly Policy Charge, Policy Issue Charge, Transaction Charge, Index Segment Charge, and Surrender Charge (which we refer to as expense charges). These charges may increase over time, and these policies may contain restrictions, such as surrender periods. Policyholders could lose money in these products.</a:t>
            </a:r>
          </a:p>
          <a:p>
            <a:pPr marL="917575">
              <a:lnSpc>
                <a:spcPct val="100000"/>
              </a:lnSpc>
              <a:spcBef>
                <a:spcPts val="0"/>
              </a:spcBef>
              <a:defRPr/>
            </a:pPr>
            <a:r>
              <a:rPr lang="en-US" spc="-5" dirty="0">
                <a:latin typeface="Arial" panose="020B0604020202020204" pitchFamily="34" charset="0"/>
                <a:ea typeface="Times New Roman" panose="02020603050405020304" pitchFamily="18" charset="0"/>
                <a:cs typeface="HurmeGeometricSans3-Regular" panose="020B0500020000000000" pitchFamily="34" charset="0"/>
              </a:rPr>
              <a:t>These materials are for informational and educational purposes only and are not designed, or intended, to be applicable to any person’s individual circumstances. It should not be considered investment advice, nor does it constitute a recommendation that anyone engage in (or refrain from) a particular course of action. Securian Financial Group, and its subsidiaries, have a financial interest in the sale of their products.</a:t>
            </a:r>
          </a:p>
          <a:p>
            <a:pPr marL="917575">
              <a:lnSpc>
                <a:spcPct val="100000"/>
              </a:lnSpc>
              <a:spcBef>
                <a:spcPts val="0"/>
              </a:spcBef>
              <a:defRPr/>
            </a:pPr>
            <a:r>
              <a:rPr lang="en-US" spc="-5" dirty="0">
                <a:latin typeface="Arial" panose="020B0604020202020204" pitchFamily="34" charset="0"/>
                <a:ea typeface="Times New Roman" panose="02020603050405020304" pitchFamily="18" charset="0"/>
                <a:cs typeface="HurmeGeometricSans3-Regular" panose="020B0500020000000000" pitchFamily="34" charset="0"/>
              </a:rPr>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 </a:t>
            </a:r>
          </a:p>
          <a:p>
            <a:pPr marL="917575">
              <a:lnSpc>
                <a:spcPct val="100000"/>
              </a:lnSpc>
              <a:spcBef>
                <a:spcPts val="0"/>
              </a:spcBef>
              <a:defRPr/>
            </a:pPr>
            <a:r>
              <a:rPr lang="en-US" spc="-5" dirty="0">
                <a:latin typeface="Arial" panose="020B0604020202020204" pitchFamily="34" charset="0"/>
                <a:ea typeface="Times New Roman" panose="02020603050405020304" pitchFamily="18" charset="0"/>
                <a:cs typeface="HurmeGeometricSans3-Regular" panose="020B0500020000000000" pitchFamily="34" charset="0"/>
              </a:rPr>
              <a:t>Securian Financial is the marketing name for Securian Financial </a:t>
            </a:r>
            <a:r>
              <a:rPr lang="en-US" spc="-5" dirty="0" err="1">
                <a:latin typeface="Arial" panose="020B0604020202020204" pitchFamily="34" charset="0"/>
                <a:ea typeface="Times New Roman" panose="02020603050405020304" pitchFamily="18" charset="0"/>
                <a:cs typeface="HurmeGeometricSans3-Regular" panose="020B0500020000000000" pitchFamily="34" charset="0"/>
              </a:rPr>
              <a:t>Group,Inc</a:t>
            </a:r>
            <a:r>
              <a:rPr lang="en-US" spc="-5" dirty="0">
                <a:latin typeface="Arial" panose="020B0604020202020204" pitchFamily="34" charset="0"/>
                <a:ea typeface="Times New Roman" panose="02020603050405020304" pitchFamily="18" charset="0"/>
                <a:cs typeface="HurmeGeometricSans3-Regular" panose="020B0500020000000000" pitchFamily="34" charset="0"/>
              </a:rPr>
              <a:t>., and its subsidiaries. Minnesota Life Insurance Company and Securian Life Insurance Company are subsidiaries of Securian Financial Group, Inc.</a:t>
            </a:r>
          </a:p>
          <a:p>
            <a:pPr marL="917575">
              <a:lnSpc>
                <a:spcPct val="100000"/>
              </a:lnSpc>
              <a:spcBef>
                <a:spcPts val="0"/>
              </a:spcBef>
              <a:defRPr/>
            </a:pPr>
            <a:r>
              <a:rPr lang="en-US" b="1" spc="-5" dirty="0">
                <a:latin typeface="Arial" panose="020B0604020202020204" pitchFamily="34" charset="0"/>
                <a:ea typeface="Times New Roman" panose="02020603050405020304" pitchFamily="18" charset="0"/>
                <a:cs typeface="HurmeGeometricSans3-Regular" panose="020B0500020000000000" pitchFamily="34" charset="0"/>
              </a:rPr>
              <a:t>For financial professional use only. Not for use with the public. </a:t>
            </a:r>
            <a:r>
              <a:rPr lang="en-US" spc="-5" dirty="0">
                <a:latin typeface="Arial" panose="020B0604020202020204" pitchFamily="34" charset="0"/>
                <a:ea typeface="Times New Roman" panose="02020603050405020304" pitchFamily="18" charset="0"/>
                <a:cs typeface="HurmeGeometricSans3-Regular" panose="020B0500020000000000" pitchFamily="34" charset="0"/>
              </a:rPr>
              <a:t>This material may not be reproduced in any form where it would be accessible to the general public.</a:t>
            </a:r>
            <a:endParaRPr lang="en-US" spc="-5" dirty="0">
              <a:ea typeface="Times New Roman" panose="02020603050405020304" pitchFamily="18" charset="0"/>
              <a:cs typeface="Arial" panose="020B0604020202020204" pitchFamily="34" charset="0"/>
            </a:endParaRPr>
          </a:p>
        </p:txBody>
      </p:sp>
      <p:sp>
        <p:nvSpPr>
          <p:cNvPr id="3" name="Text Placeholder 4">
            <a:extLst>
              <a:ext uri="{FF2B5EF4-FFF2-40B4-BE49-F238E27FC236}">
                <a16:creationId xmlns:a16="http://schemas.microsoft.com/office/drawing/2014/main" id="{F7AC274F-817B-A972-DD1F-08B436BB7888}"/>
              </a:ext>
            </a:extLst>
          </p:cNvPr>
          <p:cNvSpPr txBox="1">
            <a:spLocks/>
          </p:cNvSpPr>
          <p:nvPr/>
        </p:nvSpPr>
        <p:spPr>
          <a:xfrm>
            <a:off x="0" y="5410200"/>
            <a:ext cx="6896100" cy="1447800"/>
          </a:xfrm>
          <a:prstGeom prst="rect">
            <a:avLst/>
          </a:prstGeom>
        </p:spPr>
        <p:txBody>
          <a:bodyPr vert="horz" lIns="0" tIns="0" rIns="0" bIns="347472" rtlCol="0"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kern="1200">
                <a:solidFill>
                  <a:schemeClr val="tx1"/>
                </a:solidFill>
                <a:latin typeface="+mn-lt"/>
                <a:ea typeface="+mn-ea"/>
                <a:cs typeface="+mn-cs"/>
              </a:defRPr>
            </a:lvl1pPr>
            <a:lvl2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2pPr>
            <a:lvl3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3pPr>
            <a:lvl4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4pPr>
            <a:lvl5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0" indent="0">
              <a:lnSpc>
                <a:spcPct val="120000"/>
              </a:lnSpc>
              <a:spcAft>
                <a:spcPts val="450"/>
              </a:spcAft>
              <a:tabLst/>
              <a:defRPr/>
            </a:pPr>
            <a:r>
              <a:rPr lang="en-US" sz="650" b="1" spc="15" dirty="0">
                <a:solidFill>
                  <a:srgbClr val="000000"/>
                </a:solidFill>
                <a:latin typeface="Arial" panose="020B0604020202020204" pitchFamily="34" charset="0"/>
                <a:ea typeface="Times New Roman" panose="02020603050405020304" pitchFamily="18" charset="0"/>
                <a:cs typeface="Times-Roman"/>
              </a:rPr>
              <a:t>Securian Financial</a:t>
            </a:r>
            <a:br>
              <a:rPr lang="en-US" sz="650" b="1" spc="15" dirty="0">
                <a:solidFill>
                  <a:srgbClr val="000000"/>
                </a:solidFill>
                <a:latin typeface="Arial" panose="020B0604020202020204" pitchFamily="34" charset="0"/>
                <a:ea typeface="Times New Roman" panose="02020603050405020304" pitchFamily="18" charset="0"/>
                <a:cs typeface="Times-Roman"/>
              </a:rPr>
            </a:br>
            <a:r>
              <a:rPr lang="en-US" sz="650" b="1" spc="15" dirty="0">
                <a:solidFill>
                  <a:srgbClr val="0C7B3F"/>
                </a:solidFill>
                <a:latin typeface="Arial" panose="020B0604020202020204" pitchFamily="34" charset="0"/>
                <a:ea typeface="Times New Roman" panose="02020603050405020304" pitchFamily="18" charset="0"/>
                <a:cs typeface="Times-Roman"/>
              </a:rPr>
              <a:t>securian.com</a:t>
            </a:r>
            <a:endParaRPr lang="en-US" sz="650" dirty="0">
              <a:solidFill>
                <a:srgbClr val="000000"/>
              </a:solidFill>
              <a:latin typeface="Times-Roman"/>
              <a:ea typeface="Times New Roman" panose="02020603050405020304" pitchFamily="18" charset="0"/>
              <a:cs typeface="Times-Roman"/>
            </a:endParaRPr>
          </a:p>
          <a:p>
            <a:pPr marL="920750" marR="0" lvl="0" indent="0" algn="l" defTabSz="457200" rtl="0" eaLnBrk="1" fontAlgn="auto" latinLnBrk="0" hangingPunct="1">
              <a:lnSpc>
                <a:spcPts val="900"/>
              </a:lnSpc>
              <a:spcBef>
                <a:spcPts val="0"/>
              </a:spcBef>
              <a:spcAft>
                <a:spcPts val="215"/>
              </a:spcAft>
              <a:buClrTx/>
              <a:buSzTx/>
              <a:buFontTx/>
              <a:buNone/>
              <a:tabLst/>
              <a:defRPr/>
            </a:pPr>
            <a:r>
              <a:rPr lang="en-US" spc="5" dirty="0">
                <a:solidFill>
                  <a:srgbClr val="323232"/>
                </a:solidFill>
                <a:ea typeface="Times New Roman" panose="02020603050405020304" pitchFamily="18" charset="0"/>
                <a:cs typeface="HurmeGeometricSans3-Regular" panose="020B0500020000000000" pitchFamily="34" charset="0"/>
              </a:rPr>
              <a:t>400 Robert Street North, St. Paul, MN 55101-2098</a:t>
            </a:r>
            <a:br>
              <a:rPr lang="en-US" spc="5" dirty="0">
                <a:solidFill>
                  <a:srgbClr val="323232"/>
                </a:solidFill>
                <a:ea typeface="Times New Roman" panose="02020603050405020304" pitchFamily="18" charset="0"/>
                <a:cs typeface="HurmeGeometricSans3-Regular" panose="020B0500020000000000" pitchFamily="34" charset="0"/>
              </a:rPr>
            </a:br>
            <a:r>
              <a:rPr lang="en-US" spc="5" dirty="0">
                <a:solidFill>
                  <a:srgbClr val="323232"/>
                </a:solidFill>
                <a:ea typeface="Times New Roman" panose="02020603050405020304" pitchFamily="18" charset="0"/>
                <a:cs typeface="HurmeGeometricSans3-Regular" panose="020B0500020000000000" pitchFamily="34" charset="0"/>
              </a:rPr>
              <a:t>©2024 Securian Financial Group, Inc. All rights reserved.</a:t>
            </a:r>
          </a:p>
          <a:p>
            <a:pPr marL="920750" marR="0" lvl="0" indent="0" algn="l" defTabSz="457200" rtl="0" eaLnBrk="1" fontAlgn="auto" latinLnBrk="0" hangingPunct="1">
              <a:lnSpc>
                <a:spcPct val="100000"/>
              </a:lnSpc>
              <a:spcBef>
                <a:spcPts val="0"/>
              </a:spcBef>
              <a:spcAft>
                <a:spcPts val="0"/>
              </a:spcAft>
              <a:buClrTx/>
              <a:buSzTx/>
              <a:buFontTx/>
              <a:buNone/>
              <a:tabLst/>
              <a:defRPr/>
            </a:pPr>
            <a:r>
              <a:rPr lang="en-US" spc="5" dirty="0">
                <a:solidFill>
                  <a:srgbClr val="323232"/>
                </a:solidFill>
                <a:ea typeface="Times New Roman" panose="02020603050405020304" pitchFamily="18" charset="0"/>
                <a:cs typeface="HurmeGeometricSans3-Regular" panose="020B0500020000000000" pitchFamily="34" charset="0"/>
              </a:rPr>
              <a:t>F00000 Rev 11-2024   DOFU 12-2024</a:t>
            </a:r>
            <a:br>
              <a:rPr lang="en-US" spc="5" dirty="0">
                <a:solidFill>
                  <a:srgbClr val="323232"/>
                </a:solidFill>
                <a:ea typeface="Times New Roman" panose="02020603050405020304" pitchFamily="18" charset="0"/>
                <a:cs typeface="HurmeGeometricSans3-Regular" panose="020B0500020000000000" pitchFamily="34" charset="0"/>
              </a:rPr>
            </a:br>
            <a:r>
              <a:rPr lang="en-US" spc="5" dirty="0">
                <a:solidFill>
                  <a:srgbClr val="323232"/>
                </a:solidFill>
                <a:ea typeface="Times New Roman" panose="02020603050405020304" pitchFamily="18" charset="0"/>
                <a:cs typeface="HurmeGeometricSans3-Regular" panose="020B0500020000000000" pitchFamily="34" charset="0"/>
              </a:rPr>
              <a:t>4027993</a:t>
            </a:r>
            <a:endParaRPr lang="en-US" spc="-10" dirty="0">
              <a:solidFill>
                <a:srgbClr val="323232"/>
              </a:solidFill>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180124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EBB26B-5F93-C0EB-2165-2CDD4F3FCA19}"/>
              </a:ext>
            </a:extLst>
          </p:cNvPr>
          <p:cNvSpPr txBox="1"/>
          <p:nvPr/>
        </p:nvSpPr>
        <p:spPr>
          <a:xfrm>
            <a:off x="130556" y="6435535"/>
            <a:ext cx="5363795" cy="338554"/>
          </a:xfrm>
          <a:prstGeom prst="rect">
            <a:avLst/>
          </a:prstGeom>
          <a:ln>
            <a:noFill/>
          </a:ln>
        </p:spPr>
        <p:txBody>
          <a:bodyPr wrap="square" rtlCol="0">
            <a:spAutoFit/>
          </a:bodyPr>
          <a:lstStyle/>
          <a:p>
            <a:pPr algn="l"/>
            <a:r>
              <a:rPr lang="en-US" sz="800" dirty="0"/>
              <a:t>Nazir, Sahar. More that two thirds of women prefer female financial advisors. Professional Advisor. Published March 8, 2024. https://www.professionaladviser.com/news/4183501/thirds-women-prefer-female-financial-advisers</a:t>
            </a:r>
          </a:p>
        </p:txBody>
      </p:sp>
      <p:sp>
        <p:nvSpPr>
          <p:cNvPr id="11" name="Rectangle 10">
            <a:extLst>
              <a:ext uri="{FF2B5EF4-FFF2-40B4-BE49-F238E27FC236}">
                <a16:creationId xmlns:a16="http://schemas.microsoft.com/office/drawing/2014/main" id="{C1067A80-7DD2-CB04-9726-7FCD1207BD12}"/>
              </a:ext>
            </a:extLst>
          </p:cNvPr>
          <p:cNvSpPr/>
          <p:nvPr/>
        </p:nvSpPr>
        <p:spPr>
          <a:xfrm>
            <a:off x="756351" y="3609847"/>
            <a:ext cx="2783284" cy="1107996"/>
          </a:xfrm>
          <a:prstGeom prst="rect">
            <a:avLst/>
          </a:prstGeom>
        </p:spPr>
        <p:txBody>
          <a:bodyPr wrap="square" lIns="0" tIns="0" rIns="0" bIns="0">
            <a:spAutoFit/>
          </a:bodyPr>
          <a:lstStyle/>
          <a:p>
            <a:pPr marL="0" indent="0">
              <a:buNone/>
            </a:pPr>
            <a:r>
              <a:rPr lang="en-US" sz="2400" dirty="0">
                <a:effectLst/>
                <a:ea typeface="Times New Roman" panose="02020603050405020304" pitchFamily="18" charset="0"/>
                <a:cs typeface="Aptos" panose="020B0004020202020204" pitchFamily="34" charset="0"/>
              </a:rPr>
              <a:t>of women prefer to speak to a female financial adviser.</a:t>
            </a:r>
            <a:endParaRPr lang="en-US" sz="2000" dirty="0"/>
          </a:p>
        </p:txBody>
      </p:sp>
      <p:sp>
        <p:nvSpPr>
          <p:cNvPr id="12" name="Rectangle 11">
            <a:extLst>
              <a:ext uri="{FF2B5EF4-FFF2-40B4-BE49-F238E27FC236}">
                <a16:creationId xmlns:a16="http://schemas.microsoft.com/office/drawing/2014/main" id="{11F51806-8AD6-75FB-5BA5-E6A8A2E5DA34}"/>
              </a:ext>
            </a:extLst>
          </p:cNvPr>
          <p:cNvSpPr/>
          <p:nvPr/>
        </p:nvSpPr>
        <p:spPr>
          <a:xfrm>
            <a:off x="756351" y="2598190"/>
            <a:ext cx="2212761" cy="1231106"/>
          </a:xfrm>
          <a:prstGeom prst="rect">
            <a:avLst/>
          </a:prstGeom>
        </p:spPr>
        <p:txBody>
          <a:bodyPr wrap="square" lIns="0" tIns="0" rIns="0" bIns="0">
            <a:spAutoFit/>
          </a:bodyPr>
          <a:lstStyle/>
          <a:p>
            <a:pPr marL="0" indent="0">
              <a:buNone/>
            </a:pPr>
            <a:r>
              <a:rPr lang="en-US" sz="8000" dirty="0">
                <a:solidFill>
                  <a:srgbClr val="95C93D"/>
                </a:solidFill>
                <a:latin typeface="Hurme Geometric Sans 4 Bold" panose="020B0A00020000000000" pitchFamily="34" charset="0"/>
              </a:rPr>
              <a:t>69%</a:t>
            </a:r>
          </a:p>
        </p:txBody>
      </p:sp>
      <p:pic>
        <p:nvPicPr>
          <p:cNvPr id="14" name="Picture 13">
            <a:extLst>
              <a:ext uri="{FF2B5EF4-FFF2-40B4-BE49-F238E27FC236}">
                <a16:creationId xmlns:a16="http://schemas.microsoft.com/office/drawing/2014/main" id="{5E939C09-2261-7904-F1D1-D13EA7194456}"/>
              </a:ext>
            </a:extLst>
          </p:cNvPr>
          <p:cNvPicPr>
            <a:picLocks noChangeAspect="1"/>
          </p:cNvPicPr>
          <p:nvPr/>
        </p:nvPicPr>
        <p:blipFill rotWithShape="1">
          <a:blip r:embed="rId3"/>
          <a:srcRect l="38741"/>
          <a:stretch/>
        </p:blipFill>
        <p:spPr>
          <a:xfrm>
            <a:off x="5662246" y="0"/>
            <a:ext cx="6529754" cy="6858000"/>
          </a:xfrm>
          <a:prstGeom prst="rect">
            <a:avLst/>
          </a:prstGeom>
        </p:spPr>
      </p:pic>
      <p:pic>
        <p:nvPicPr>
          <p:cNvPr id="15" name="Picture 14" descr="A green circle with black circle&#10;&#10;Description automatically generated">
            <a:extLst>
              <a:ext uri="{FF2B5EF4-FFF2-40B4-BE49-F238E27FC236}">
                <a16:creationId xmlns:a16="http://schemas.microsoft.com/office/drawing/2014/main" id="{2125175F-DEB2-CEF8-D4D2-189CC2661C7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4299"/>
          <a:stretch/>
        </p:blipFill>
        <p:spPr>
          <a:xfrm rot="16200000">
            <a:off x="2466232" y="1873972"/>
            <a:ext cx="5793594" cy="2045650"/>
          </a:xfrm>
          <a:prstGeom prst="rect">
            <a:avLst/>
          </a:prstGeom>
        </p:spPr>
      </p:pic>
      <p:pic>
        <p:nvPicPr>
          <p:cNvPr id="3" name="Graphic 2">
            <a:extLst>
              <a:ext uri="{FF2B5EF4-FFF2-40B4-BE49-F238E27FC236}">
                <a16:creationId xmlns:a16="http://schemas.microsoft.com/office/drawing/2014/main" id="{299C6249-CBA7-C363-D4F4-CE3112CE803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96454" y="2002394"/>
            <a:ext cx="974842" cy="715899"/>
          </a:xfrm>
          <a:prstGeom prst="rect">
            <a:avLst/>
          </a:prstGeom>
        </p:spPr>
      </p:pic>
      <p:pic>
        <p:nvPicPr>
          <p:cNvPr id="4" name="Graphic 3">
            <a:extLst>
              <a:ext uri="{FF2B5EF4-FFF2-40B4-BE49-F238E27FC236}">
                <a16:creationId xmlns:a16="http://schemas.microsoft.com/office/drawing/2014/main" id="{0BB681A4-C99E-6D49-6406-0571372891F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7645" y="2012512"/>
            <a:ext cx="917515" cy="705781"/>
          </a:xfrm>
          <a:prstGeom prst="rect">
            <a:avLst/>
          </a:prstGeom>
        </p:spPr>
      </p:pic>
    </p:spTree>
    <p:extLst>
      <p:ext uri="{BB962C8B-B14F-4D97-AF65-F5344CB8AC3E}">
        <p14:creationId xmlns:p14="http://schemas.microsoft.com/office/powerpoint/2010/main" val="23595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1D4DE-360F-540D-AD9C-7229EF2CC674}"/>
              </a:ext>
            </a:extLst>
          </p:cNvPr>
          <p:cNvSpPr>
            <a:spLocks noGrp="1"/>
          </p:cNvSpPr>
          <p:nvPr>
            <p:ph type="title"/>
          </p:nvPr>
        </p:nvSpPr>
        <p:spPr/>
        <p:txBody>
          <a:bodyPr/>
          <a:lstStyle/>
          <a:p>
            <a:r>
              <a:rPr lang="en-US" dirty="0"/>
              <a:t>Phases of growth </a:t>
            </a:r>
          </a:p>
        </p:txBody>
      </p:sp>
      <p:sp>
        <p:nvSpPr>
          <p:cNvPr id="27" name="Text Placeholder 41">
            <a:extLst>
              <a:ext uri="{FF2B5EF4-FFF2-40B4-BE49-F238E27FC236}">
                <a16:creationId xmlns:a16="http://schemas.microsoft.com/office/drawing/2014/main" id="{5EF3AF1B-0789-13B2-E17C-954F3AAC53B2}"/>
              </a:ext>
            </a:extLst>
          </p:cNvPr>
          <p:cNvSpPr>
            <a:spLocks noGrp="1"/>
          </p:cNvSpPr>
          <p:nvPr>
            <p:ph type="body" sz="quarter" idx="25"/>
          </p:nvPr>
        </p:nvSpPr>
        <p:spPr>
          <a:xfrm>
            <a:off x="620591" y="3624561"/>
            <a:ext cx="2518170" cy="2443043"/>
          </a:xfrm>
        </p:spPr>
        <p:txBody>
          <a:bodyPr/>
          <a:lstStyle/>
          <a:p>
            <a:pPr marL="0" indent="0">
              <a:buNone/>
            </a:pPr>
            <a:r>
              <a:rPr lang="en-US" dirty="0"/>
              <a:t>Financial professionals in this phase focus on building their practice, working with as many clients as possible. </a:t>
            </a:r>
          </a:p>
        </p:txBody>
      </p:sp>
      <p:sp>
        <p:nvSpPr>
          <p:cNvPr id="32" name="Rectangle 31">
            <a:extLst>
              <a:ext uri="{FF2B5EF4-FFF2-40B4-BE49-F238E27FC236}">
                <a16:creationId xmlns:a16="http://schemas.microsoft.com/office/drawing/2014/main" id="{4F129671-4769-F72D-C312-A0219E060C5B}"/>
              </a:ext>
            </a:extLst>
          </p:cNvPr>
          <p:cNvSpPr>
            <a:spLocks noChangeAspect="1"/>
          </p:cNvSpPr>
          <p:nvPr/>
        </p:nvSpPr>
        <p:spPr>
          <a:xfrm>
            <a:off x="6244319" y="2643715"/>
            <a:ext cx="2518170" cy="7852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91440" bIns="91440" rtlCol="0" anchor="ctr" anchorCtr="0"/>
          <a:lstStyle/>
          <a:p>
            <a:r>
              <a:rPr lang="en-US" sz="1400" b="1" kern="100" dirty="0">
                <a:solidFill>
                  <a:schemeClr val="bg1"/>
                </a:solidFill>
                <a:ea typeface="Calibri" panose="020F0502020204030204" pitchFamily="34" charset="0"/>
                <a:cs typeface="Times New Roman" panose="02020603050405020304" pitchFamily="18" charset="0"/>
              </a:rPr>
              <a:t>Prime</a:t>
            </a:r>
            <a:endParaRPr lang="en-US" sz="1400" b="1" kern="100" dirty="0">
              <a:solidFill>
                <a:schemeClr val="bg1"/>
              </a:solidFill>
              <a:effectLst/>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05E84673-2AFA-A285-6129-1E8919D2BF8C}"/>
              </a:ext>
            </a:extLst>
          </p:cNvPr>
          <p:cNvSpPr>
            <a:spLocks noChangeAspect="1"/>
          </p:cNvSpPr>
          <p:nvPr/>
        </p:nvSpPr>
        <p:spPr>
          <a:xfrm>
            <a:off x="3429513" y="2640310"/>
            <a:ext cx="2518170" cy="7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91440" bIns="91440" rtlCol="0" anchor="ctr" anchorCtr="0"/>
          <a:lstStyle/>
          <a:p>
            <a:r>
              <a:rPr lang="en-US" sz="1400" b="1" kern="100" dirty="0">
                <a:solidFill>
                  <a:schemeClr val="bg1"/>
                </a:solidFill>
                <a:ea typeface="Calibri" panose="020F0502020204030204" pitchFamily="34" charset="0"/>
                <a:cs typeface="Times New Roman" panose="02020603050405020304" pitchFamily="18" charset="0"/>
              </a:rPr>
              <a:t>Emerging</a:t>
            </a:r>
            <a:endParaRPr lang="en-US" sz="1400" b="1" kern="100" dirty="0">
              <a:solidFill>
                <a:schemeClr val="bg1"/>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23E922C4-14B1-8F12-6DC0-68FDA6BDC0CF}"/>
              </a:ext>
            </a:extLst>
          </p:cNvPr>
          <p:cNvSpPr>
            <a:spLocks noChangeAspect="1"/>
          </p:cNvSpPr>
          <p:nvPr/>
        </p:nvSpPr>
        <p:spPr>
          <a:xfrm>
            <a:off x="620591" y="2640310"/>
            <a:ext cx="2518170" cy="785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91440" bIns="91440" rtlCol="0" anchor="ctr" anchorCtr="0"/>
          <a:lstStyle/>
          <a:p>
            <a:r>
              <a:rPr lang="en-US" sz="1400" b="1" kern="100" dirty="0">
                <a:solidFill>
                  <a:schemeClr val="bg1"/>
                </a:solidFill>
                <a:ea typeface="Calibri" panose="020F0502020204030204" pitchFamily="34" charset="0"/>
                <a:cs typeface="Times New Roman" panose="02020603050405020304" pitchFamily="18" charset="0"/>
              </a:rPr>
              <a:t>Developing</a:t>
            </a:r>
            <a:endParaRPr lang="en-US" sz="1400" b="1" kern="100" dirty="0">
              <a:solidFill>
                <a:schemeClr val="bg1"/>
              </a:solidFill>
              <a:effectLs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3BE88315-843F-5C53-D108-3CD4F8D24F7A}"/>
              </a:ext>
            </a:extLst>
          </p:cNvPr>
          <p:cNvSpPr>
            <a:spLocks noChangeAspect="1"/>
          </p:cNvSpPr>
          <p:nvPr/>
        </p:nvSpPr>
        <p:spPr>
          <a:xfrm>
            <a:off x="9053242" y="2640309"/>
            <a:ext cx="2518170" cy="785285"/>
          </a:xfrm>
          <a:prstGeom prst="rect">
            <a:avLst/>
          </a:prstGeom>
          <a:solidFill>
            <a:srgbClr val="28468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91440" bIns="91440" rtlCol="0" anchor="ctr" anchorCtr="0"/>
          <a:lstStyle/>
          <a:p>
            <a:r>
              <a:rPr lang="en-US" sz="1400" b="1" kern="100" dirty="0">
                <a:solidFill>
                  <a:schemeClr val="bg1"/>
                </a:solidFill>
                <a:effectLst/>
                <a:ea typeface="Calibri" panose="020F0502020204030204" pitchFamily="34" charset="0"/>
                <a:cs typeface="Times New Roman" panose="02020603050405020304" pitchFamily="18" charset="0"/>
              </a:rPr>
              <a:t>Mature</a:t>
            </a:r>
          </a:p>
        </p:txBody>
      </p:sp>
      <p:sp>
        <p:nvSpPr>
          <p:cNvPr id="7" name="Text Placeholder 41">
            <a:extLst>
              <a:ext uri="{FF2B5EF4-FFF2-40B4-BE49-F238E27FC236}">
                <a16:creationId xmlns:a16="http://schemas.microsoft.com/office/drawing/2014/main" id="{10E33A82-6C66-00E6-8AF1-A426A2680C00}"/>
              </a:ext>
            </a:extLst>
          </p:cNvPr>
          <p:cNvSpPr txBox="1">
            <a:spLocks/>
          </p:cNvSpPr>
          <p:nvPr/>
        </p:nvSpPr>
        <p:spPr>
          <a:xfrm>
            <a:off x="3429513" y="3624561"/>
            <a:ext cx="2518170" cy="2443043"/>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emotional roller coaster begins to level off now that you realize you’re in the business  to stay.</a:t>
            </a:r>
          </a:p>
        </p:txBody>
      </p:sp>
      <p:sp>
        <p:nvSpPr>
          <p:cNvPr id="8" name="Text Placeholder 41">
            <a:extLst>
              <a:ext uri="{FF2B5EF4-FFF2-40B4-BE49-F238E27FC236}">
                <a16:creationId xmlns:a16="http://schemas.microsoft.com/office/drawing/2014/main" id="{DE593D53-BE2D-C375-1C51-3781AABA96BE}"/>
              </a:ext>
            </a:extLst>
          </p:cNvPr>
          <p:cNvSpPr txBox="1">
            <a:spLocks/>
          </p:cNvSpPr>
          <p:nvPr/>
        </p:nvSpPr>
        <p:spPr>
          <a:xfrm>
            <a:off x="6244319" y="3627966"/>
            <a:ext cx="2518170" cy="2443043"/>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An end for some financial professionals, a new beginning for others. Growth is derived from clients primarily within specified target markets. </a:t>
            </a:r>
          </a:p>
        </p:txBody>
      </p:sp>
      <p:sp>
        <p:nvSpPr>
          <p:cNvPr id="9" name="Text Placeholder 41">
            <a:extLst>
              <a:ext uri="{FF2B5EF4-FFF2-40B4-BE49-F238E27FC236}">
                <a16:creationId xmlns:a16="http://schemas.microsoft.com/office/drawing/2014/main" id="{65F522AB-26FB-6625-BE6B-BA39511E85DE}"/>
              </a:ext>
            </a:extLst>
          </p:cNvPr>
          <p:cNvSpPr txBox="1">
            <a:spLocks/>
          </p:cNvSpPr>
          <p:nvPr/>
        </p:nvSpPr>
        <p:spPr>
          <a:xfrm>
            <a:off x="9053241" y="3627966"/>
            <a:ext cx="2518170" cy="2443043"/>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true sense of mission begins to build and profitability becomes a stronger focus for financial professionals  in this phase.</a:t>
            </a:r>
          </a:p>
        </p:txBody>
      </p:sp>
      <p:pic>
        <p:nvPicPr>
          <p:cNvPr id="4" name="Graphic 3">
            <a:extLst>
              <a:ext uri="{FF2B5EF4-FFF2-40B4-BE49-F238E27FC236}">
                <a16:creationId xmlns:a16="http://schemas.microsoft.com/office/drawing/2014/main" id="{2ADF5ED5-5E83-D192-F36B-9A31BDD74EB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57575" y="2737972"/>
            <a:ext cx="589961" cy="589961"/>
          </a:xfrm>
          <a:prstGeom prst="rect">
            <a:avLst/>
          </a:prstGeom>
        </p:spPr>
      </p:pic>
      <p:pic>
        <p:nvPicPr>
          <p:cNvPr id="5" name="Graphic 4">
            <a:extLst>
              <a:ext uri="{FF2B5EF4-FFF2-40B4-BE49-F238E27FC236}">
                <a16:creationId xmlns:a16="http://schemas.microsoft.com/office/drawing/2014/main" id="{4B6E00CE-19C6-C394-E542-3564F38F9C6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09535" y="2735550"/>
            <a:ext cx="594801" cy="594801"/>
          </a:xfrm>
          <a:prstGeom prst="rect">
            <a:avLst/>
          </a:prstGeom>
        </p:spPr>
      </p:pic>
      <p:pic>
        <p:nvPicPr>
          <p:cNvPr id="6" name="Graphic 5">
            <a:extLst>
              <a:ext uri="{FF2B5EF4-FFF2-40B4-BE49-F238E27FC236}">
                <a16:creationId xmlns:a16="http://schemas.microsoft.com/office/drawing/2014/main" id="{99533CCF-0803-DAC5-AFCB-C700FCE0757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01287" y="2753318"/>
            <a:ext cx="574615" cy="574615"/>
          </a:xfrm>
          <a:prstGeom prst="rect">
            <a:avLst/>
          </a:prstGeom>
        </p:spPr>
      </p:pic>
      <p:pic>
        <p:nvPicPr>
          <p:cNvPr id="15" name="Graphic 14">
            <a:extLst>
              <a:ext uri="{FF2B5EF4-FFF2-40B4-BE49-F238E27FC236}">
                <a16:creationId xmlns:a16="http://schemas.microsoft.com/office/drawing/2014/main" id="{2D267BBE-1BDA-7E33-81FD-83BE426A434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24325" y="2744433"/>
            <a:ext cx="592383" cy="592383"/>
          </a:xfrm>
          <a:prstGeom prst="rect">
            <a:avLst/>
          </a:prstGeom>
        </p:spPr>
      </p:pic>
    </p:spTree>
    <p:extLst>
      <p:ext uri="{BB962C8B-B14F-4D97-AF65-F5344CB8AC3E}">
        <p14:creationId xmlns:p14="http://schemas.microsoft.com/office/powerpoint/2010/main" val="838130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4CE390B-E5B5-F7C1-A453-1F0D0275FDDB}"/>
              </a:ext>
            </a:extLst>
          </p:cNvPr>
          <p:cNvSpPr>
            <a:spLocks noGrp="1"/>
          </p:cNvSpPr>
          <p:nvPr>
            <p:ph type="body" sz="quarter" idx="11"/>
          </p:nvPr>
        </p:nvSpPr>
        <p:spPr/>
        <p:txBody>
          <a:bodyPr/>
          <a:lstStyle/>
          <a:p>
            <a:r>
              <a:rPr lang="en-US" dirty="0"/>
              <a:t>3 Key disciplines for women financial professionals</a:t>
            </a:r>
          </a:p>
        </p:txBody>
      </p:sp>
      <p:sp>
        <p:nvSpPr>
          <p:cNvPr id="2" name="Title 1">
            <a:extLst>
              <a:ext uri="{FF2B5EF4-FFF2-40B4-BE49-F238E27FC236}">
                <a16:creationId xmlns:a16="http://schemas.microsoft.com/office/drawing/2014/main" id="{05E1A668-3626-7C2C-E80D-13E6ECAF6175}"/>
              </a:ext>
            </a:extLst>
          </p:cNvPr>
          <p:cNvSpPr>
            <a:spLocks noGrp="1"/>
          </p:cNvSpPr>
          <p:nvPr>
            <p:ph type="title" idx="4294967295"/>
          </p:nvPr>
        </p:nvSpPr>
        <p:spPr>
          <a:xfrm>
            <a:off x="0" y="1155700"/>
            <a:ext cx="10920413" cy="669925"/>
          </a:xfrm>
        </p:spPr>
        <p:txBody>
          <a:bodyPr/>
          <a:lstStyle/>
          <a:p>
            <a:r>
              <a:rPr lang="en-US" dirty="0"/>
              <a:t>Women face unique challenges</a:t>
            </a:r>
          </a:p>
        </p:txBody>
      </p:sp>
    </p:spTree>
    <p:extLst>
      <p:ext uri="{BB962C8B-B14F-4D97-AF65-F5344CB8AC3E}">
        <p14:creationId xmlns:p14="http://schemas.microsoft.com/office/powerpoint/2010/main" val="278299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C04781AA-2971-94FC-BBE7-C5FDFA25FAB1}"/>
              </a:ext>
            </a:extLst>
          </p:cNvPr>
          <p:cNvSpPr/>
          <p:nvPr/>
        </p:nvSpPr>
        <p:spPr>
          <a:xfrm>
            <a:off x="6838375" y="1155702"/>
            <a:ext cx="4925291" cy="4925291"/>
          </a:xfrm>
          <a:prstGeom prst="ellipse">
            <a:avLst/>
          </a:prstGeom>
          <a:solidFill>
            <a:srgbClr val="046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37B8578-2758-C469-1095-213434BF8CE4}"/>
              </a:ext>
            </a:extLst>
          </p:cNvPr>
          <p:cNvSpPr>
            <a:spLocks noGrp="1"/>
          </p:cNvSpPr>
          <p:nvPr>
            <p:ph type="title"/>
          </p:nvPr>
        </p:nvSpPr>
        <p:spPr>
          <a:xfrm>
            <a:off x="1488476" y="1155702"/>
            <a:ext cx="9873623" cy="1097880"/>
          </a:xfrm>
        </p:spPr>
        <p:txBody>
          <a:bodyPr/>
          <a:lstStyle/>
          <a:p>
            <a:pPr marL="0" indent="0">
              <a:lnSpc>
                <a:spcPct val="100000"/>
              </a:lnSpc>
              <a:spcBef>
                <a:spcPts val="0"/>
              </a:spcBef>
              <a:buNone/>
            </a:pPr>
            <a:r>
              <a:rPr lang="en-US" sz="3200" dirty="0">
                <a:solidFill>
                  <a:srgbClr val="5CA311"/>
                </a:solidFill>
              </a:rPr>
              <a:t>Refine your</a:t>
            </a:r>
            <a:br>
              <a:rPr lang="en-US" sz="3200" dirty="0">
                <a:solidFill>
                  <a:srgbClr val="5CA311"/>
                </a:solidFill>
              </a:rPr>
            </a:br>
            <a:r>
              <a:rPr lang="en-US" sz="3200" dirty="0">
                <a:solidFill>
                  <a:srgbClr val="5CA311"/>
                </a:solidFill>
              </a:rPr>
              <a:t>marketing strategy</a:t>
            </a:r>
            <a:endParaRPr lang="en-US" sz="4400" dirty="0">
              <a:solidFill>
                <a:srgbClr val="5CA311"/>
              </a:solidFill>
              <a:latin typeface="+mj-lt"/>
            </a:endParaRPr>
          </a:p>
        </p:txBody>
      </p:sp>
      <p:sp>
        <p:nvSpPr>
          <p:cNvPr id="19" name="Content Placeholder 17">
            <a:extLst>
              <a:ext uri="{FF2B5EF4-FFF2-40B4-BE49-F238E27FC236}">
                <a16:creationId xmlns:a16="http://schemas.microsoft.com/office/drawing/2014/main" id="{70032DA6-0B74-D1D9-5DCE-F6D2CEE97E65}"/>
              </a:ext>
            </a:extLst>
          </p:cNvPr>
          <p:cNvSpPr txBox="1">
            <a:spLocks/>
          </p:cNvSpPr>
          <p:nvPr/>
        </p:nvSpPr>
        <p:spPr>
          <a:xfrm>
            <a:off x="829901" y="1110352"/>
            <a:ext cx="376237" cy="1004831"/>
          </a:xfrm>
          <a:prstGeom prst="rect">
            <a:avLst/>
          </a:prstGeom>
        </p:spPr>
        <p:txBody>
          <a:bodyPr lIns="0" tIns="0" rIns="0" bIns="0" anchor="ctr" anchorCtr="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20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8800" b="1" dirty="0">
                <a:solidFill>
                  <a:schemeClr val="accent2"/>
                </a:solidFill>
              </a:rPr>
              <a:t>1</a:t>
            </a:r>
          </a:p>
        </p:txBody>
      </p:sp>
      <p:sp>
        <p:nvSpPr>
          <p:cNvPr id="6" name="Text Placeholder 41">
            <a:extLst>
              <a:ext uri="{FF2B5EF4-FFF2-40B4-BE49-F238E27FC236}">
                <a16:creationId xmlns:a16="http://schemas.microsoft.com/office/drawing/2014/main" id="{7CDC0039-B09C-F617-2928-741C1EC78D2E}"/>
              </a:ext>
            </a:extLst>
          </p:cNvPr>
          <p:cNvSpPr txBox="1">
            <a:spLocks/>
          </p:cNvSpPr>
          <p:nvPr/>
        </p:nvSpPr>
        <p:spPr>
          <a:xfrm>
            <a:off x="1018018" y="2455344"/>
            <a:ext cx="5820357" cy="2748050"/>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600" b="1" dirty="0">
                <a:solidFill>
                  <a:srgbClr val="5CA311"/>
                </a:solidFill>
              </a:rPr>
              <a:t>Financial professionals in the… </a:t>
            </a:r>
          </a:p>
          <a:p>
            <a:pPr marL="0" indent="0">
              <a:buNone/>
            </a:pPr>
            <a:r>
              <a:rPr lang="en-US" sz="1600" b="1" dirty="0"/>
              <a:t>Developing phase: </a:t>
            </a:r>
            <a:r>
              <a:rPr lang="en-US" sz="1600" dirty="0"/>
              <a:t>should have one goal in mind - talk to as many people as possible. </a:t>
            </a:r>
          </a:p>
          <a:p>
            <a:pPr marL="0" indent="0">
              <a:buNone/>
            </a:pPr>
            <a:endParaRPr lang="en-US" sz="1600" b="1" dirty="0"/>
          </a:p>
          <a:p>
            <a:pPr marL="0" indent="0">
              <a:buNone/>
            </a:pPr>
            <a:r>
              <a:rPr lang="en-US" sz="1600" b="1" dirty="0"/>
              <a:t>Emerging phase: </a:t>
            </a:r>
            <a:r>
              <a:rPr lang="en-US" sz="1600" dirty="0"/>
              <a:t>begin identifying the types of clients they enjoy working with most and plan to make them the foundation of their practice.</a:t>
            </a:r>
          </a:p>
          <a:p>
            <a:pPr marL="0" indent="0">
              <a:buNone/>
            </a:pPr>
            <a:r>
              <a:rPr lang="en-US" sz="1600" dirty="0"/>
              <a:t> </a:t>
            </a:r>
            <a:endParaRPr lang="en-US" sz="1600" b="1" dirty="0"/>
          </a:p>
          <a:p>
            <a:pPr marL="0" indent="0">
              <a:buNone/>
            </a:pPr>
            <a:r>
              <a:rPr lang="en-US" sz="1600" b="1" dirty="0"/>
              <a:t>Mature and Prime phases: </a:t>
            </a:r>
            <a:r>
              <a:rPr lang="en-US" sz="1600" dirty="0"/>
              <a:t>marketing is about staying in front of clients while enjoying the benefits of a successful practice</a:t>
            </a:r>
            <a:r>
              <a:rPr lang="en-US" dirty="0"/>
              <a:t>. </a:t>
            </a:r>
          </a:p>
          <a:p>
            <a:pPr marL="0" indent="0">
              <a:buNone/>
            </a:pPr>
            <a:endParaRPr lang="en-US" sz="1200" dirty="0"/>
          </a:p>
        </p:txBody>
      </p:sp>
      <p:sp>
        <p:nvSpPr>
          <p:cNvPr id="22" name="Text Placeholder 41">
            <a:extLst>
              <a:ext uri="{FF2B5EF4-FFF2-40B4-BE49-F238E27FC236}">
                <a16:creationId xmlns:a16="http://schemas.microsoft.com/office/drawing/2014/main" id="{F4D7CB5E-D316-B8D2-DF74-CE8D06B7C8A0}"/>
              </a:ext>
            </a:extLst>
          </p:cNvPr>
          <p:cNvSpPr txBox="1">
            <a:spLocks/>
          </p:cNvSpPr>
          <p:nvPr/>
        </p:nvSpPr>
        <p:spPr>
          <a:xfrm>
            <a:off x="7598507" y="1900180"/>
            <a:ext cx="3405025" cy="3758676"/>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ln w="0"/>
                <a:solidFill>
                  <a:srgbClr val="CEDC27"/>
                </a:solidFill>
                <a:effectLst>
                  <a:outerShdw blurRad="38100" dist="25400" dir="5400000" algn="ctr" rotWithShape="0">
                    <a:srgbClr val="6E747A">
                      <a:alpha val="43000"/>
                    </a:srgbClr>
                  </a:outerShdw>
                </a:effectLst>
              </a:rPr>
              <a:t>To get to the prime phase:</a:t>
            </a:r>
          </a:p>
          <a:p>
            <a:pPr marL="0" indent="0" algn="ctr">
              <a:buNone/>
            </a:pPr>
            <a:endParaRPr lang="en-US" sz="1600" b="1" dirty="0">
              <a:solidFill>
                <a:schemeClr val="bg1"/>
              </a:solidFill>
            </a:endParaRPr>
          </a:p>
          <a:p>
            <a:pPr marL="0" indent="0" algn="ctr">
              <a:buNone/>
            </a:pPr>
            <a:r>
              <a:rPr lang="en-US" sz="1600" b="1" dirty="0">
                <a:solidFill>
                  <a:schemeClr val="bg1"/>
                </a:solidFill>
              </a:rPr>
              <a:t>Identify </a:t>
            </a:r>
            <a:r>
              <a:rPr lang="en-US" sz="1600" dirty="0">
                <a:solidFill>
                  <a:schemeClr val="bg1"/>
                </a:solidFill>
              </a:rPr>
              <a:t>a target market that has results potential.</a:t>
            </a:r>
          </a:p>
          <a:p>
            <a:pPr marL="0" indent="0" algn="ctr">
              <a:buNone/>
            </a:pPr>
            <a:endParaRPr lang="en-US" sz="1600" dirty="0">
              <a:solidFill>
                <a:schemeClr val="bg1"/>
              </a:solidFill>
            </a:endParaRPr>
          </a:p>
          <a:p>
            <a:pPr marL="0" indent="0" algn="ctr">
              <a:buNone/>
            </a:pPr>
            <a:r>
              <a:rPr lang="en-US" sz="1600" b="1" dirty="0">
                <a:solidFill>
                  <a:schemeClr val="bg1"/>
                </a:solidFill>
              </a:rPr>
              <a:t>Create</a:t>
            </a:r>
            <a:r>
              <a:rPr lang="en-US" sz="1600" dirty="0">
                <a:solidFill>
                  <a:schemeClr val="bg1"/>
                </a:solidFill>
              </a:rPr>
              <a:t> a marketing plan and identify activities to reach them. </a:t>
            </a:r>
          </a:p>
          <a:p>
            <a:pPr marL="0" indent="0" algn="ctr">
              <a:buNone/>
            </a:pPr>
            <a:endParaRPr lang="en-US" sz="1600" dirty="0">
              <a:solidFill>
                <a:schemeClr val="bg1"/>
              </a:solidFill>
            </a:endParaRPr>
          </a:p>
          <a:p>
            <a:pPr marL="0" indent="0" algn="ctr">
              <a:buNone/>
            </a:pPr>
            <a:r>
              <a:rPr lang="en-US" sz="1600" b="1" dirty="0">
                <a:solidFill>
                  <a:schemeClr val="bg1"/>
                </a:solidFill>
              </a:rPr>
              <a:t>Incorporate</a:t>
            </a:r>
            <a:r>
              <a:rPr lang="en-US" sz="1600" dirty="0">
                <a:solidFill>
                  <a:schemeClr val="bg1"/>
                </a:solidFill>
              </a:rPr>
              <a:t> a range of activities such as social media marketing, association marketing and networking to reach the right people and find quality prospects who turn into regular clients.</a:t>
            </a:r>
          </a:p>
          <a:p>
            <a:pPr marL="0" indent="0">
              <a:buNone/>
            </a:pPr>
            <a:endParaRPr lang="en-US" sz="1200" dirty="0"/>
          </a:p>
        </p:txBody>
      </p:sp>
      <p:pic>
        <p:nvPicPr>
          <p:cNvPr id="9" name="Picture 8" descr="A green circle with black circle&#10;&#10;Description automatically generated">
            <a:extLst>
              <a:ext uri="{FF2B5EF4-FFF2-40B4-BE49-F238E27FC236}">
                <a16:creationId xmlns:a16="http://schemas.microsoft.com/office/drawing/2014/main" id="{B44D6F58-4302-D653-69E3-64850E09C54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4299"/>
          <a:stretch/>
        </p:blipFill>
        <p:spPr>
          <a:xfrm rot="10800000">
            <a:off x="0" y="5405156"/>
            <a:ext cx="3565168" cy="1258819"/>
          </a:xfrm>
          <a:prstGeom prst="rect">
            <a:avLst/>
          </a:prstGeom>
        </p:spPr>
      </p:pic>
      <p:sp>
        <p:nvSpPr>
          <p:cNvPr id="3" name="Rectangle 2">
            <a:extLst>
              <a:ext uri="{FF2B5EF4-FFF2-40B4-BE49-F238E27FC236}">
                <a16:creationId xmlns:a16="http://schemas.microsoft.com/office/drawing/2014/main" id="{E50FFD3B-17BF-81DE-FB6B-3E01126C638A}"/>
              </a:ext>
            </a:extLst>
          </p:cNvPr>
          <p:cNvSpPr/>
          <p:nvPr/>
        </p:nvSpPr>
        <p:spPr>
          <a:xfrm flipV="1">
            <a:off x="8155755" y="2379148"/>
            <a:ext cx="2290527" cy="45719"/>
          </a:xfrm>
          <a:prstGeom prst="rect">
            <a:avLst/>
          </a:prstGeom>
          <a:solidFill>
            <a:srgbClr val="CEDC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62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14BC5046-7681-3176-9A80-1B28BA02F7E5}"/>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7396" t="109" r="84517" b="8982"/>
          <a:stretch/>
        </p:blipFill>
        <p:spPr>
          <a:xfrm rot="5400000">
            <a:off x="1322934" y="4443379"/>
            <a:ext cx="790618" cy="3436621"/>
          </a:xfrm>
          <a:prstGeom prst="rect">
            <a:avLst/>
          </a:prstGeom>
        </p:spPr>
      </p:pic>
      <p:sp>
        <p:nvSpPr>
          <p:cNvPr id="8" name="Title 7">
            <a:extLst>
              <a:ext uri="{FF2B5EF4-FFF2-40B4-BE49-F238E27FC236}">
                <a16:creationId xmlns:a16="http://schemas.microsoft.com/office/drawing/2014/main" id="{537B8578-2758-C469-1095-213434BF8CE4}"/>
              </a:ext>
            </a:extLst>
          </p:cNvPr>
          <p:cNvSpPr>
            <a:spLocks noGrp="1"/>
          </p:cNvSpPr>
          <p:nvPr>
            <p:ph type="title"/>
          </p:nvPr>
        </p:nvSpPr>
        <p:spPr>
          <a:xfrm>
            <a:off x="1488476" y="1155702"/>
            <a:ext cx="9873623" cy="1097880"/>
          </a:xfrm>
        </p:spPr>
        <p:txBody>
          <a:bodyPr/>
          <a:lstStyle/>
          <a:p>
            <a:pPr marL="0" indent="0">
              <a:lnSpc>
                <a:spcPct val="100000"/>
              </a:lnSpc>
              <a:spcBef>
                <a:spcPts val="0"/>
              </a:spcBef>
              <a:buNone/>
            </a:pPr>
            <a:r>
              <a:rPr lang="fr-FR" sz="3200" dirty="0">
                <a:solidFill>
                  <a:srgbClr val="0AA147"/>
                </a:solidFill>
              </a:rPr>
              <a:t>Implement a practice </a:t>
            </a:r>
            <a:br>
              <a:rPr lang="fr-FR" sz="3200" dirty="0">
                <a:solidFill>
                  <a:srgbClr val="0AA147"/>
                </a:solidFill>
              </a:rPr>
            </a:br>
            <a:r>
              <a:rPr lang="fr-FR" sz="3200" dirty="0">
                <a:solidFill>
                  <a:srgbClr val="0AA147"/>
                </a:solidFill>
              </a:rPr>
              <a:t>management model</a:t>
            </a:r>
            <a:endParaRPr lang="en-US" sz="4400" dirty="0">
              <a:solidFill>
                <a:srgbClr val="0AA147"/>
              </a:solidFill>
              <a:latin typeface="+mj-lt"/>
            </a:endParaRPr>
          </a:p>
        </p:txBody>
      </p:sp>
      <p:sp>
        <p:nvSpPr>
          <p:cNvPr id="19" name="Content Placeholder 17">
            <a:extLst>
              <a:ext uri="{FF2B5EF4-FFF2-40B4-BE49-F238E27FC236}">
                <a16:creationId xmlns:a16="http://schemas.microsoft.com/office/drawing/2014/main" id="{70032DA6-0B74-D1D9-5DCE-F6D2CEE97E65}"/>
              </a:ext>
            </a:extLst>
          </p:cNvPr>
          <p:cNvSpPr txBox="1">
            <a:spLocks/>
          </p:cNvSpPr>
          <p:nvPr/>
        </p:nvSpPr>
        <p:spPr>
          <a:xfrm>
            <a:off x="829901" y="1110352"/>
            <a:ext cx="376237" cy="1004831"/>
          </a:xfrm>
          <a:prstGeom prst="rect">
            <a:avLst/>
          </a:prstGeom>
        </p:spPr>
        <p:txBody>
          <a:bodyPr lIns="0" tIns="0" rIns="0" bIns="0" anchor="ctr" anchorCtr="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20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8800" b="1" dirty="0">
                <a:solidFill>
                  <a:srgbClr val="0AA147"/>
                </a:solidFill>
              </a:rPr>
              <a:t>2</a:t>
            </a:r>
          </a:p>
        </p:txBody>
      </p:sp>
      <p:sp>
        <p:nvSpPr>
          <p:cNvPr id="6" name="Text Placeholder 41">
            <a:extLst>
              <a:ext uri="{FF2B5EF4-FFF2-40B4-BE49-F238E27FC236}">
                <a16:creationId xmlns:a16="http://schemas.microsoft.com/office/drawing/2014/main" id="{7CDC0039-B09C-F617-2928-741C1EC78D2E}"/>
              </a:ext>
            </a:extLst>
          </p:cNvPr>
          <p:cNvSpPr txBox="1">
            <a:spLocks/>
          </p:cNvSpPr>
          <p:nvPr/>
        </p:nvSpPr>
        <p:spPr>
          <a:xfrm>
            <a:off x="5918650" y="2724589"/>
            <a:ext cx="5523904" cy="3198561"/>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Focus on practice management and marketing for new clients. </a:t>
            </a:r>
            <a:r>
              <a:rPr lang="en-US" dirty="0"/>
              <a:t>Minimize wasted time, maximize efforts and achieving the desired value of your hard work. </a:t>
            </a:r>
          </a:p>
          <a:p>
            <a:pPr marL="0" indent="0">
              <a:buNone/>
            </a:pPr>
            <a:endParaRPr lang="en-US" dirty="0"/>
          </a:p>
          <a:p>
            <a:pPr marL="0" indent="0">
              <a:buNone/>
            </a:pPr>
            <a:r>
              <a:rPr lang="en-US" b="1" dirty="0"/>
              <a:t>Examine your client base and document how you spend your time. </a:t>
            </a:r>
            <a:r>
              <a:rPr lang="en-US" dirty="0"/>
              <a:t>Consider how much business you do with each client, referrals received and overall engagement in your practice. Then draft a service model to meet their needs. </a:t>
            </a:r>
          </a:p>
          <a:p>
            <a:pPr marL="0" indent="0">
              <a:buNone/>
            </a:pPr>
            <a:endParaRPr lang="en-US" dirty="0"/>
          </a:p>
          <a:p>
            <a:pPr marL="0" indent="0">
              <a:buNone/>
            </a:pPr>
            <a:r>
              <a:rPr lang="en-US" b="1" dirty="0"/>
              <a:t>Maintaining regular contact with clients is imperative, but setting expectations is equally vital. </a:t>
            </a:r>
            <a:r>
              <a:rPr lang="en-US" dirty="0"/>
              <a:t>Incorporate multiple communication methods so you can serve each individual appropriately without it being extremely time intensive. </a:t>
            </a:r>
            <a:endParaRPr lang="en-US" sz="1200" dirty="0"/>
          </a:p>
        </p:txBody>
      </p:sp>
      <p:pic>
        <p:nvPicPr>
          <p:cNvPr id="2" name="Picture 1">
            <a:extLst>
              <a:ext uri="{FF2B5EF4-FFF2-40B4-BE49-F238E27FC236}">
                <a16:creationId xmlns:a16="http://schemas.microsoft.com/office/drawing/2014/main" id="{CDCE583D-6646-4EDB-8CD6-3AA32804EA31}"/>
              </a:ext>
            </a:extLst>
          </p:cNvPr>
          <p:cNvPicPr>
            <a:picLocks noChangeAspect="1"/>
          </p:cNvPicPr>
          <p:nvPr/>
        </p:nvPicPr>
        <p:blipFill rotWithShape="1">
          <a:blip r:embed="rId5">
            <a:extLst>
              <a:ext uri="{28A0092B-C50C-407E-A947-70E740481C1C}">
                <a14:useLocalDpi xmlns:a14="http://schemas.microsoft.com/office/drawing/2010/main"/>
              </a:ext>
            </a:extLst>
          </a:blip>
          <a:srcRect l="19484" t="8757" r="39046" b="17929"/>
          <a:stretch/>
        </p:blipFill>
        <p:spPr>
          <a:xfrm>
            <a:off x="1062484" y="2385859"/>
            <a:ext cx="4258646" cy="4258646"/>
          </a:xfrm>
          <a:prstGeom prst="ellipse">
            <a:avLst/>
          </a:prstGeom>
        </p:spPr>
      </p:pic>
      <p:sp>
        <p:nvSpPr>
          <p:cNvPr id="4" name="TextBox 3">
            <a:extLst>
              <a:ext uri="{FF2B5EF4-FFF2-40B4-BE49-F238E27FC236}">
                <a16:creationId xmlns:a16="http://schemas.microsoft.com/office/drawing/2014/main" id="{21748D78-B813-9DE5-1B32-DAF654C7D5EA}"/>
              </a:ext>
            </a:extLst>
          </p:cNvPr>
          <p:cNvSpPr txBox="1"/>
          <p:nvPr/>
        </p:nvSpPr>
        <p:spPr>
          <a:xfrm>
            <a:off x="5964620" y="5977758"/>
            <a:ext cx="6004034" cy="36786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11" name="Rectangle 10">
            <a:extLst>
              <a:ext uri="{FF2B5EF4-FFF2-40B4-BE49-F238E27FC236}">
                <a16:creationId xmlns:a16="http://schemas.microsoft.com/office/drawing/2014/main" id="{FE6C572F-460D-FC2A-2ECD-F7F1588A31A3}"/>
              </a:ext>
            </a:extLst>
          </p:cNvPr>
          <p:cNvSpPr/>
          <p:nvPr/>
        </p:nvSpPr>
        <p:spPr>
          <a:xfrm>
            <a:off x="4120720" y="5865529"/>
            <a:ext cx="1843900" cy="691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noAutofit/>
          </a:bodyPr>
          <a:lstStyle/>
          <a:p>
            <a:pPr>
              <a:defRPr/>
            </a:pPr>
            <a:r>
              <a:rPr lang="en-US" sz="1800" b="1" kern="100" dirty="0">
                <a:solidFill>
                  <a:schemeClr val="bg1"/>
                </a:solidFill>
                <a:ea typeface="Calibri" panose="020F0502020204030204" pitchFamily="34" charset="0"/>
                <a:cs typeface="Times New Roman" panose="02020603050405020304" pitchFamily="18" charset="0"/>
              </a:rPr>
              <a:t>Developing</a:t>
            </a:r>
            <a:endParaRPr lang="en-US" sz="1800" b="1" kern="100" dirty="0">
              <a:solidFill>
                <a:schemeClr val="bg1"/>
              </a:solidFill>
              <a:effectLs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C1FAB337-066F-03DB-35D3-9AAE85F27086}"/>
              </a:ext>
            </a:extLst>
          </p:cNvPr>
          <p:cNvSpPr/>
          <p:nvPr/>
        </p:nvSpPr>
        <p:spPr>
          <a:xfrm>
            <a:off x="10206158" y="5865529"/>
            <a:ext cx="1843900" cy="691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noAutofit/>
          </a:bodyPr>
          <a:lstStyle/>
          <a:p>
            <a:pPr>
              <a:defRPr/>
            </a:pPr>
            <a:r>
              <a:rPr lang="en-US" sz="1800" b="1" kern="100" dirty="0">
                <a:solidFill>
                  <a:schemeClr val="bg1"/>
                </a:solidFill>
                <a:ea typeface="Calibri" panose="020F0502020204030204" pitchFamily="34" charset="0"/>
                <a:cs typeface="Times New Roman" panose="02020603050405020304" pitchFamily="18" charset="0"/>
              </a:rPr>
              <a:t>   Mature</a:t>
            </a:r>
            <a:endParaRPr lang="en-US" sz="1800" b="1" kern="100" dirty="0">
              <a:solidFill>
                <a:schemeClr val="bg1"/>
              </a:solidFill>
              <a:effectLs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0EB00740-764D-FED9-DC1C-32BE80CDFE98}"/>
              </a:ext>
            </a:extLst>
          </p:cNvPr>
          <p:cNvSpPr/>
          <p:nvPr/>
        </p:nvSpPr>
        <p:spPr>
          <a:xfrm>
            <a:off x="6149200" y="5865529"/>
            <a:ext cx="1843900" cy="691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noAutofit/>
          </a:bodyPr>
          <a:lstStyle/>
          <a:p>
            <a:pPr>
              <a:defRPr/>
            </a:pPr>
            <a:r>
              <a:rPr lang="en-US" sz="1800" b="1" kern="100" dirty="0">
                <a:solidFill>
                  <a:schemeClr val="bg1"/>
                </a:solidFill>
                <a:ea typeface="Calibri" panose="020F0502020204030204" pitchFamily="34" charset="0"/>
                <a:cs typeface="Times New Roman" panose="02020603050405020304" pitchFamily="18" charset="0"/>
              </a:rPr>
              <a:t>Emerging</a:t>
            </a:r>
            <a:endParaRPr lang="en-US" sz="1800" b="1" kern="100" dirty="0">
              <a:solidFill>
                <a:schemeClr val="bg1"/>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D0105A3D-88E0-DA0F-5ED7-C238FEF334AF}"/>
              </a:ext>
            </a:extLst>
          </p:cNvPr>
          <p:cNvSpPr/>
          <p:nvPr/>
        </p:nvSpPr>
        <p:spPr>
          <a:xfrm>
            <a:off x="8177680" y="5865529"/>
            <a:ext cx="1843900" cy="691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noAutofit/>
          </a:bodyPr>
          <a:lstStyle/>
          <a:p>
            <a:pPr algn="ctr">
              <a:defRPr/>
            </a:pPr>
            <a:r>
              <a:rPr lang="en-US" sz="1800" b="1" kern="100" dirty="0">
                <a:solidFill>
                  <a:schemeClr val="bg1"/>
                </a:solidFill>
                <a:effectLst/>
                <a:ea typeface="Calibri" panose="020F0502020204030204" pitchFamily="34" charset="0"/>
                <a:cs typeface="Times New Roman" panose="02020603050405020304" pitchFamily="18" charset="0"/>
              </a:rPr>
              <a:t>Prime	</a:t>
            </a:r>
          </a:p>
        </p:txBody>
      </p:sp>
      <p:grpSp>
        <p:nvGrpSpPr>
          <p:cNvPr id="15" name="Group 14">
            <a:extLst>
              <a:ext uri="{FF2B5EF4-FFF2-40B4-BE49-F238E27FC236}">
                <a16:creationId xmlns:a16="http://schemas.microsoft.com/office/drawing/2014/main" id="{4A77F2D2-D2B4-B813-B50D-93093901FAC1}"/>
              </a:ext>
            </a:extLst>
          </p:cNvPr>
          <p:cNvGrpSpPr/>
          <p:nvPr/>
        </p:nvGrpSpPr>
        <p:grpSpPr>
          <a:xfrm>
            <a:off x="5894695" y="6049049"/>
            <a:ext cx="324430" cy="324430"/>
            <a:chOff x="4644286" y="2801160"/>
            <a:chExt cx="542454" cy="542454"/>
          </a:xfrm>
        </p:grpSpPr>
        <p:sp>
          <p:nvSpPr>
            <p:cNvPr id="16" name="Oval 15">
              <a:extLst>
                <a:ext uri="{FF2B5EF4-FFF2-40B4-BE49-F238E27FC236}">
                  <a16:creationId xmlns:a16="http://schemas.microsoft.com/office/drawing/2014/main" id="{8F5FDC8A-DBF5-8351-22AC-6F3308C3117E}"/>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4">
              <a:extLst>
                <a:ext uri="{FF2B5EF4-FFF2-40B4-BE49-F238E27FC236}">
                  <a16:creationId xmlns:a16="http://schemas.microsoft.com/office/drawing/2014/main" id="{DEAB4DA7-8E31-8809-436C-DCB9FBC3527C}"/>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BBE6FF60-B031-3729-D1C9-B82BB8E9BCB7}"/>
              </a:ext>
            </a:extLst>
          </p:cNvPr>
          <p:cNvGrpSpPr/>
          <p:nvPr/>
        </p:nvGrpSpPr>
        <p:grpSpPr>
          <a:xfrm>
            <a:off x="7923175" y="6049049"/>
            <a:ext cx="324430" cy="324430"/>
            <a:chOff x="4644286" y="2801160"/>
            <a:chExt cx="542454" cy="542454"/>
          </a:xfrm>
        </p:grpSpPr>
        <p:sp>
          <p:nvSpPr>
            <p:cNvPr id="20" name="Oval 19">
              <a:extLst>
                <a:ext uri="{FF2B5EF4-FFF2-40B4-BE49-F238E27FC236}">
                  <a16:creationId xmlns:a16="http://schemas.microsoft.com/office/drawing/2014/main" id="{FFD8B7AE-C109-23A1-6070-EC0B822BBACF}"/>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7">
              <a:extLst>
                <a:ext uri="{FF2B5EF4-FFF2-40B4-BE49-F238E27FC236}">
                  <a16:creationId xmlns:a16="http://schemas.microsoft.com/office/drawing/2014/main" id="{14B276D0-1382-85A7-1097-2A730E8E9510}"/>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2" name="Group 21">
            <a:extLst>
              <a:ext uri="{FF2B5EF4-FFF2-40B4-BE49-F238E27FC236}">
                <a16:creationId xmlns:a16="http://schemas.microsoft.com/office/drawing/2014/main" id="{285FE045-2B18-36C4-F22D-9DFFE0A61A1A}"/>
              </a:ext>
            </a:extLst>
          </p:cNvPr>
          <p:cNvGrpSpPr/>
          <p:nvPr/>
        </p:nvGrpSpPr>
        <p:grpSpPr>
          <a:xfrm>
            <a:off x="9951655" y="6049049"/>
            <a:ext cx="324430" cy="324430"/>
            <a:chOff x="4644286" y="2801160"/>
            <a:chExt cx="542454" cy="542454"/>
          </a:xfrm>
        </p:grpSpPr>
        <p:sp>
          <p:nvSpPr>
            <p:cNvPr id="23" name="Oval 22">
              <a:extLst>
                <a:ext uri="{FF2B5EF4-FFF2-40B4-BE49-F238E27FC236}">
                  <a16:creationId xmlns:a16="http://schemas.microsoft.com/office/drawing/2014/main" id="{41D5C208-F60B-E3C4-45BC-529485B80150}"/>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30">
              <a:extLst>
                <a:ext uri="{FF2B5EF4-FFF2-40B4-BE49-F238E27FC236}">
                  <a16:creationId xmlns:a16="http://schemas.microsoft.com/office/drawing/2014/main" id="{5197B339-7CB1-93C5-C5EC-6599AA602CA8}"/>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570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7B8578-2758-C469-1095-213434BF8CE4}"/>
              </a:ext>
            </a:extLst>
          </p:cNvPr>
          <p:cNvSpPr>
            <a:spLocks noGrp="1"/>
          </p:cNvSpPr>
          <p:nvPr>
            <p:ph type="title"/>
          </p:nvPr>
        </p:nvSpPr>
        <p:spPr>
          <a:xfrm>
            <a:off x="1488476" y="1155702"/>
            <a:ext cx="9873623" cy="1097880"/>
          </a:xfrm>
        </p:spPr>
        <p:txBody>
          <a:bodyPr/>
          <a:lstStyle/>
          <a:p>
            <a:pPr marL="0" indent="0">
              <a:lnSpc>
                <a:spcPct val="100000"/>
              </a:lnSpc>
              <a:spcBef>
                <a:spcPts val="0"/>
              </a:spcBef>
              <a:buNone/>
            </a:pPr>
            <a:r>
              <a:rPr lang="fr-FR" sz="3200" dirty="0">
                <a:solidFill>
                  <a:srgbClr val="046F44"/>
                </a:solidFill>
              </a:rPr>
              <a:t>Expand</a:t>
            </a:r>
            <a:br>
              <a:rPr lang="fr-FR" sz="3200" dirty="0">
                <a:solidFill>
                  <a:srgbClr val="046F44"/>
                </a:solidFill>
              </a:rPr>
            </a:br>
            <a:r>
              <a:rPr lang="fr-FR" sz="3200" dirty="0">
                <a:solidFill>
                  <a:srgbClr val="046F44"/>
                </a:solidFill>
              </a:rPr>
              <a:t>your team</a:t>
            </a:r>
            <a:endParaRPr lang="en-US" sz="4400" dirty="0">
              <a:solidFill>
                <a:srgbClr val="046F44"/>
              </a:solidFill>
              <a:latin typeface="+mj-lt"/>
            </a:endParaRPr>
          </a:p>
        </p:txBody>
      </p:sp>
      <p:sp>
        <p:nvSpPr>
          <p:cNvPr id="19" name="Content Placeholder 17">
            <a:extLst>
              <a:ext uri="{FF2B5EF4-FFF2-40B4-BE49-F238E27FC236}">
                <a16:creationId xmlns:a16="http://schemas.microsoft.com/office/drawing/2014/main" id="{70032DA6-0B74-D1D9-5DCE-F6D2CEE97E65}"/>
              </a:ext>
            </a:extLst>
          </p:cNvPr>
          <p:cNvSpPr txBox="1">
            <a:spLocks/>
          </p:cNvSpPr>
          <p:nvPr/>
        </p:nvSpPr>
        <p:spPr>
          <a:xfrm>
            <a:off x="829901" y="1110352"/>
            <a:ext cx="376237" cy="1004831"/>
          </a:xfrm>
          <a:prstGeom prst="rect">
            <a:avLst/>
          </a:prstGeom>
        </p:spPr>
        <p:txBody>
          <a:bodyPr lIns="0" tIns="0" rIns="0" bIns="0" anchor="ctr" anchorCtr="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20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8800" b="1" dirty="0">
                <a:solidFill>
                  <a:srgbClr val="046F44"/>
                </a:solidFill>
              </a:rPr>
              <a:t>3</a:t>
            </a:r>
          </a:p>
        </p:txBody>
      </p:sp>
      <p:sp>
        <p:nvSpPr>
          <p:cNvPr id="6" name="Text Placeholder 41">
            <a:extLst>
              <a:ext uri="{FF2B5EF4-FFF2-40B4-BE49-F238E27FC236}">
                <a16:creationId xmlns:a16="http://schemas.microsoft.com/office/drawing/2014/main" id="{7CDC0039-B09C-F617-2928-741C1EC78D2E}"/>
              </a:ext>
            </a:extLst>
          </p:cNvPr>
          <p:cNvSpPr txBox="1">
            <a:spLocks/>
          </p:cNvSpPr>
          <p:nvPr/>
        </p:nvSpPr>
        <p:spPr>
          <a:xfrm>
            <a:off x="829901" y="2517689"/>
            <a:ext cx="4646108" cy="3184609"/>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No business can survive alone — support is critical. </a:t>
            </a:r>
            <a:r>
              <a:rPr lang="en-US" sz="1600" dirty="0"/>
              <a:t>From office administration to marketing support, from training and development to practice management and succession planning, you need help to grow. </a:t>
            </a:r>
          </a:p>
          <a:p>
            <a:pPr marL="0" indent="0">
              <a:buNone/>
            </a:pPr>
            <a:endParaRPr lang="en-US" sz="1600" dirty="0"/>
          </a:p>
          <a:p>
            <a:pPr marL="0" indent="0">
              <a:buNone/>
            </a:pPr>
            <a:r>
              <a:rPr lang="en-US" sz="1600" b="1" dirty="0"/>
              <a:t>The more your practice grows, the more support you’ll need. </a:t>
            </a:r>
            <a:r>
              <a:rPr lang="en-US" sz="1600" dirty="0"/>
              <a:t>What works today may not be the best approach for your future. It’s important to understand the different support systems available, who offers what and how each system or combination of systems can help your practice. </a:t>
            </a:r>
            <a:endParaRPr lang="en-US" dirty="0"/>
          </a:p>
        </p:txBody>
      </p:sp>
      <p:pic>
        <p:nvPicPr>
          <p:cNvPr id="2" name="Picture 1" descr="A person holding glasses and looking at a paper&#10;&#10;Description automatically generated">
            <a:extLst>
              <a:ext uri="{FF2B5EF4-FFF2-40B4-BE49-F238E27FC236}">
                <a16:creationId xmlns:a16="http://schemas.microsoft.com/office/drawing/2014/main" id="{62980FCC-EBBE-67BE-33DF-6A63D09E6F2A}"/>
              </a:ext>
            </a:extLst>
          </p:cNvPr>
          <p:cNvPicPr>
            <a:picLocks noChangeAspect="1"/>
          </p:cNvPicPr>
          <p:nvPr/>
        </p:nvPicPr>
        <p:blipFill rotWithShape="1">
          <a:blip r:embed="rId3"/>
          <a:srcRect l="2265" t="31318" r="6523" b="3966"/>
          <a:stretch/>
        </p:blipFill>
        <p:spPr>
          <a:xfrm flipH="1">
            <a:off x="6715993" y="1216696"/>
            <a:ext cx="4646106" cy="4646106"/>
          </a:xfrm>
          <a:prstGeom prst="ellipse">
            <a:avLst/>
          </a:prstGeom>
        </p:spPr>
      </p:pic>
      <p:sp>
        <p:nvSpPr>
          <p:cNvPr id="3" name="Oval 2">
            <a:extLst>
              <a:ext uri="{FF2B5EF4-FFF2-40B4-BE49-F238E27FC236}">
                <a16:creationId xmlns:a16="http://schemas.microsoft.com/office/drawing/2014/main" id="{7EFD8366-81D0-80A4-F0F8-A3FAC595ACAB}"/>
              </a:ext>
            </a:extLst>
          </p:cNvPr>
          <p:cNvSpPr/>
          <p:nvPr/>
        </p:nvSpPr>
        <p:spPr>
          <a:xfrm>
            <a:off x="6080325" y="4300493"/>
            <a:ext cx="1134166" cy="11305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6F86DCA-7A66-15B7-27C7-BB08ABF0EE80}"/>
              </a:ext>
            </a:extLst>
          </p:cNvPr>
          <p:cNvSpPr/>
          <p:nvPr/>
        </p:nvSpPr>
        <p:spPr>
          <a:xfrm>
            <a:off x="6440289" y="3868750"/>
            <a:ext cx="551407" cy="549656"/>
          </a:xfrm>
          <a:prstGeom prst="ellipse">
            <a:avLst/>
          </a:prstGeom>
          <a:solidFill>
            <a:schemeClr val="bg1"/>
          </a:solidFill>
          <a:ln w="28575">
            <a:solidFill>
              <a:srgbClr val="95C9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33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B32FB045-D209-0888-B6F0-9A69D6E49A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0083" y="4632871"/>
            <a:ext cx="914400" cy="914400"/>
          </a:xfrm>
          <a:prstGeom prst="rect">
            <a:avLst/>
          </a:prstGeom>
        </p:spPr>
      </p:pic>
      <p:pic>
        <p:nvPicPr>
          <p:cNvPr id="10" name="Picture 5">
            <a:extLst>
              <a:ext uri="{FF2B5EF4-FFF2-40B4-BE49-F238E27FC236}">
                <a16:creationId xmlns:a16="http://schemas.microsoft.com/office/drawing/2014/main" id="{1E517104-6D8E-D891-3436-ED16F9BAD0CF}"/>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34" r="134" b="35162"/>
          <a:stretch/>
        </p:blipFill>
        <p:spPr>
          <a:xfrm>
            <a:off x="5200649" y="2556889"/>
            <a:ext cx="2628901" cy="1938912"/>
          </a:xfrm>
          <a:prstGeom prst="rect">
            <a:avLst/>
          </a:prstGeom>
        </p:spPr>
      </p:pic>
      <p:sp>
        <p:nvSpPr>
          <p:cNvPr id="6" name="Text Placeholder 41">
            <a:extLst>
              <a:ext uri="{FF2B5EF4-FFF2-40B4-BE49-F238E27FC236}">
                <a16:creationId xmlns:a16="http://schemas.microsoft.com/office/drawing/2014/main" id="{7CDC0039-B09C-F617-2928-741C1EC78D2E}"/>
              </a:ext>
            </a:extLst>
          </p:cNvPr>
          <p:cNvSpPr txBox="1">
            <a:spLocks/>
          </p:cNvSpPr>
          <p:nvPr/>
        </p:nvSpPr>
        <p:spPr>
          <a:xfrm>
            <a:off x="624666" y="2470032"/>
            <a:ext cx="3904024" cy="3159244"/>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They’re natural collaborators and listeners, and typically good at nurturing trusting relationships, communicating effectively and sharing experiences with others. </a:t>
            </a:r>
          </a:p>
          <a:p>
            <a:pPr marL="0" indent="0">
              <a:buNone/>
            </a:pPr>
            <a:endParaRPr lang="en-US" sz="1800" dirty="0"/>
          </a:p>
          <a:p>
            <a:pPr marL="0" indent="0">
              <a:buNone/>
            </a:pPr>
            <a:r>
              <a:rPr lang="en-US" sz="1800" dirty="0"/>
              <a:t>You can thrive at what you do best by applying these natural skills in developing client relationships while incorporating the key disciplines to take your practice to the next level.</a:t>
            </a:r>
          </a:p>
        </p:txBody>
      </p:sp>
      <p:sp>
        <p:nvSpPr>
          <p:cNvPr id="7" name="Title 6">
            <a:extLst>
              <a:ext uri="{FF2B5EF4-FFF2-40B4-BE49-F238E27FC236}">
                <a16:creationId xmlns:a16="http://schemas.microsoft.com/office/drawing/2014/main" id="{68D89561-9BA3-C8FA-EB85-96D437CA26DB}"/>
              </a:ext>
            </a:extLst>
          </p:cNvPr>
          <p:cNvSpPr>
            <a:spLocks noGrp="1"/>
          </p:cNvSpPr>
          <p:nvPr>
            <p:ph type="title"/>
          </p:nvPr>
        </p:nvSpPr>
        <p:spPr/>
        <p:txBody>
          <a:bodyPr/>
          <a:lstStyle/>
          <a:p>
            <a:r>
              <a:rPr lang="en-US" dirty="0"/>
              <a:t>Women often have innate skills that make them excellent financial professionals</a:t>
            </a:r>
          </a:p>
        </p:txBody>
      </p:sp>
      <p:pic>
        <p:nvPicPr>
          <p:cNvPr id="9" name="Picture 8">
            <a:extLst>
              <a:ext uri="{FF2B5EF4-FFF2-40B4-BE49-F238E27FC236}">
                <a16:creationId xmlns:a16="http://schemas.microsoft.com/office/drawing/2014/main" id="{1DA9E913-4B06-F27D-D18F-E209E4314E7C}"/>
              </a:ext>
            </a:extLst>
          </p:cNvPr>
          <p:cNvPicPr>
            <a:picLocks noChangeAspect="1"/>
          </p:cNvPicPr>
          <p:nvPr/>
        </p:nvPicPr>
        <p:blipFill rotWithShape="1">
          <a:blip r:embed="rId6"/>
          <a:srcRect t="21107" r="544" b="18893"/>
          <a:stretch/>
        </p:blipFill>
        <p:spPr>
          <a:xfrm flipH="1">
            <a:off x="6096000" y="2552036"/>
            <a:ext cx="5295901" cy="2995235"/>
          </a:xfrm>
          <a:prstGeom prst="rect">
            <a:avLst/>
          </a:prstGeom>
        </p:spPr>
      </p:pic>
    </p:spTree>
    <p:extLst>
      <p:ext uri="{BB962C8B-B14F-4D97-AF65-F5344CB8AC3E}">
        <p14:creationId xmlns:p14="http://schemas.microsoft.com/office/powerpoint/2010/main" val="368391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641252-3C7B-80DC-ABE1-DF4E8AC821C4}"/>
              </a:ext>
            </a:extLst>
          </p:cNvPr>
          <p:cNvSpPr/>
          <p:nvPr/>
        </p:nvSpPr>
        <p:spPr bwMode="auto">
          <a:xfrm>
            <a:off x="6906122" y="1114425"/>
            <a:ext cx="4912468" cy="3218613"/>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indent="0">
              <a:lnSpc>
                <a:spcPct val="100000"/>
              </a:lnSpc>
              <a:spcBef>
                <a:spcPts val="0"/>
              </a:spcBef>
              <a:buNone/>
            </a:pPr>
            <a:endParaRPr lang="en-US" sz="1600" dirty="0">
              <a:solidFill>
                <a:schemeClr val="bg1"/>
              </a:solidFill>
            </a:endParaRPr>
          </a:p>
        </p:txBody>
      </p:sp>
      <p:pic>
        <p:nvPicPr>
          <p:cNvPr id="12" name="Picture 11">
            <a:extLst>
              <a:ext uri="{FF2B5EF4-FFF2-40B4-BE49-F238E27FC236}">
                <a16:creationId xmlns:a16="http://schemas.microsoft.com/office/drawing/2014/main" id="{D5133AB4-F88F-737B-848B-6711EB6C8DFD}"/>
              </a:ext>
            </a:extLst>
          </p:cNvPr>
          <p:cNvPicPr>
            <a:picLocks noChangeAspect="1"/>
          </p:cNvPicPr>
          <p:nvPr/>
        </p:nvPicPr>
        <p:blipFill rotWithShape="1">
          <a:blip r:embed="rId3">
            <a:extLst>
              <a:ext uri="{28A0092B-C50C-407E-A947-70E740481C1C}">
                <a14:useLocalDpi xmlns:a14="http://schemas.microsoft.com/office/drawing/2010/main"/>
              </a:ext>
            </a:extLst>
          </a:blip>
          <a:srcRect l="975" t="14071" r="975" b="3199"/>
          <a:stretch/>
        </p:blipFill>
        <p:spPr>
          <a:xfrm flipH="1">
            <a:off x="0" y="0"/>
            <a:ext cx="12192000" cy="6858000"/>
          </a:xfrm>
          <a:prstGeom prst="rect">
            <a:avLst/>
          </a:prstGeom>
        </p:spPr>
      </p:pic>
      <p:sp>
        <p:nvSpPr>
          <p:cNvPr id="6" name="Text Placeholder 41">
            <a:extLst>
              <a:ext uri="{FF2B5EF4-FFF2-40B4-BE49-F238E27FC236}">
                <a16:creationId xmlns:a16="http://schemas.microsoft.com/office/drawing/2014/main" id="{7CDC0039-B09C-F617-2928-741C1EC78D2E}"/>
              </a:ext>
            </a:extLst>
          </p:cNvPr>
          <p:cNvSpPr txBox="1">
            <a:spLocks/>
          </p:cNvSpPr>
          <p:nvPr/>
        </p:nvSpPr>
        <p:spPr>
          <a:xfrm>
            <a:off x="348441" y="4129753"/>
            <a:ext cx="3824725" cy="2495549"/>
          </a:xfrm>
          <a:prstGeom prst="rect">
            <a:avLst/>
          </a:prstGeom>
        </p:spPr>
        <p:txBody>
          <a:bodyPr lIns="0" tIns="0" rIns="0" bIns="0"/>
          <a:lstStyle>
            <a:lvl1pPr marL="1371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1pPr>
            <a:lvl2pPr marL="457200" marR="0" indent="-265176" algn="l" defTabSz="914400" rtl="0" eaLnBrk="1" fontAlgn="auto" latinLnBrk="0" hangingPunct="1">
              <a:lnSpc>
                <a:spcPct val="100000"/>
              </a:lnSpc>
              <a:spcBef>
                <a:spcPts val="200"/>
              </a:spcBef>
              <a:spcAft>
                <a:spcPts val="0"/>
              </a:spcAft>
              <a:buClrTx/>
              <a:buSzTx/>
              <a:buFont typeface="System Font Regular"/>
              <a:buChar char="－"/>
              <a:tabLst/>
              <a:defRPr sz="1400" kern="1200">
                <a:solidFill>
                  <a:schemeClr val="tx1"/>
                </a:solidFill>
                <a:latin typeface="+mn-lt"/>
                <a:ea typeface="+mn-ea"/>
                <a:cs typeface="+mn-cs"/>
              </a:defRPr>
            </a:lvl2pPr>
            <a:lvl3pPr marL="59436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749808" marR="0" indent="-137160" algn="l" defTabSz="914400" rtl="0" eaLnBrk="1" fontAlgn="auto" latinLnBrk="0" hangingPunct="1">
              <a:lnSpc>
                <a:spcPct val="100000"/>
              </a:lnSpc>
              <a:spcBef>
                <a:spcPts val="2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914400" marR="0" indent="-13716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rPr>
              <a:t>At Securian Financial, we believe whole-heartedly that women financial professionals are crucial to this business. Success generates success, which is why we provide meaningful support to women financial professionals. Our culture is cultivated around collaboration and development to help you take your practice to the next level.</a:t>
            </a:r>
          </a:p>
        </p:txBody>
      </p:sp>
      <p:sp>
        <p:nvSpPr>
          <p:cNvPr id="7" name="Title 6">
            <a:extLst>
              <a:ext uri="{FF2B5EF4-FFF2-40B4-BE49-F238E27FC236}">
                <a16:creationId xmlns:a16="http://schemas.microsoft.com/office/drawing/2014/main" id="{68D89561-9BA3-C8FA-EB85-96D437CA26DB}"/>
              </a:ext>
            </a:extLst>
          </p:cNvPr>
          <p:cNvSpPr>
            <a:spLocks noGrp="1"/>
          </p:cNvSpPr>
          <p:nvPr>
            <p:ph type="title"/>
          </p:nvPr>
        </p:nvSpPr>
        <p:spPr>
          <a:xfrm>
            <a:off x="348441" y="851150"/>
            <a:ext cx="3280583" cy="2495550"/>
          </a:xfrm>
        </p:spPr>
        <p:txBody>
          <a:bodyPr/>
          <a:lstStyle/>
          <a:p>
            <a:pPr>
              <a:lnSpc>
                <a:spcPct val="100000"/>
              </a:lnSpc>
            </a:pPr>
            <a:r>
              <a:rPr lang="en-US" sz="3600" dirty="0">
                <a:solidFill>
                  <a:schemeClr val="bg1"/>
                </a:solidFill>
              </a:rPr>
              <a:t>Take your practice to the next level — we’ll help you get there</a:t>
            </a:r>
          </a:p>
        </p:txBody>
      </p:sp>
    </p:spTree>
    <p:extLst>
      <p:ext uri="{BB962C8B-B14F-4D97-AF65-F5344CB8AC3E}">
        <p14:creationId xmlns:p14="http://schemas.microsoft.com/office/powerpoint/2010/main" val="1021964178"/>
      </p:ext>
    </p:extLst>
  </p:cSld>
  <p:clrMapOvr>
    <a:masterClrMapping/>
  </p:clrMapOvr>
</p:sld>
</file>

<file path=ppt/theme/theme1.xml><?xml version="1.0" encoding="utf-8"?>
<a:theme xmlns:a="http://schemas.openxmlformats.org/drawingml/2006/main" name="Master slide styles">
  <a:themeElements>
    <a:clrScheme name="Custom 5">
      <a:dk1>
        <a:srgbClr val="58595B"/>
      </a:dk1>
      <a:lt1>
        <a:srgbClr val="FFFFFF"/>
      </a:lt1>
      <a:dk2>
        <a:srgbClr val="000000"/>
      </a:dk2>
      <a:lt2>
        <a:srgbClr val="FFFFFF"/>
      </a:lt2>
      <a:accent1>
        <a:srgbClr val="098D3E"/>
      </a:accent1>
      <a:accent2>
        <a:srgbClr val="5CA311"/>
      </a:accent2>
      <a:accent3>
        <a:srgbClr val="006DAF"/>
      </a:accent3>
      <a:accent4>
        <a:srgbClr val="389CC6"/>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2" id="{D2C35A40-8AF3-4FA1-A821-A5EADBD5D5ED}" vid="{C91F00BE-FD71-48B3-A5A7-1607F3DE44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af87064-9bbc-4a4c-84ef-c70848ed35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AFF1E19A29BE4F893A528F39AD0F5E" ma:contentTypeVersion="17" ma:contentTypeDescription="Create a new document." ma:contentTypeScope="" ma:versionID="f9e265a7c3cb3bf6498d26cc8e2d15ec">
  <xsd:schema xmlns:xsd="http://www.w3.org/2001/XMLSchema" xmlns:xs="http://www.w3.org/2001/XMLSchema" xmlns:p="http://schemas.microsoft.com/office/2006/metadata/properties" xmlns:ns3="daf87064-9bbc-4a4c-84ef-c70848ed355d" xmlns:ns4="ad894e77-55bb-4cef-a180-73b05d5665bd" targetNamespace="http://schemas.microsoft.com/office/2006/metadata/properties" ma:root="true" ma:fieldsID="82427a587467ae3fb946b258deb79fff" ns3:_="" ns4:_="">
    <xsd:import namespace="daf87064-9bbc-4a4c-84ef-c70848ed355d"/>
    <xsd:import namespace="ad894e77-55bb-4cef-a180-73b05d5665b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87064-9bbc-4a4c-84ef-c70848ed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894e77-55bb-4cef-a180-73b05d5665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031FF2-43D1-4A88-8182-EB4D1192B458}">
  <ds:schemaRefs>
    <ds:schemaRef ds:uri="http://purl.org/dc/terms/"/>
    <ds:schemaRef ds:uri="http://www.w3.org/XML/1998/namespace"/>
    <ds:schemaRef ds:uri="http://schemas.microsoft.com/office/2006/documentManagement/types"/>
    <ds:schemaRef ds:uri="daf87064-9bbc-4a4c-84ef-c70848ed355d"/>
    <ds:schemaRef ds:uri="http://purl.org/dc/elements/1.1/"/>
    <ds:schemaRef ds:uri="http://schemas.microsoft.com/office/infopath/2007/PartnerControls"/>
    <ds:schemaRef ds:uri="http://schemas.openxmlformats.org/package/2006/metadata/core-properties"/>
    <ds:schemaRef ds:uri="ad894e77-55bb-4cef-a180-73b05d5665b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85C53B5-636B-4E90-9042-04D7EDC438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f87064-9bbc-4a4c-84ef-c70848ed355d"/>
    <ds:schemaRef ds:uri="ad894e77-55bb-4cef-a180-73b05d5665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2BF12D-2610-44C4-90C9-3E7963E3223E}">
  <ds:schemaRefs>
    <ds:schemaRef ds:uri="http://schemas.microsoft.com/sharepoint/v3/contenttype/forms"/>
  </ds:schemaRefs>
</ds:datastoreItem>
</file>

<file path=docMetadata/LabelInfo.xml><?xml version="1.0" encoding="utf-8"?>
<clbl:labelList xmlns:clbl="http://schemas.microsoft.com/office/2020/mipLabelMetadata">
  <clbl:label id="{f2cd7e05-4f28-4f6c-91f8-8ae3c24654cd}" enabled="0" method="" siteId="{f2cd7e05-4f28-4f6c-91f8-8ae3c24654cd}" removed="1"/>
</clbl:labelList>
</file>

<file path=docProps/app.xml><?xml version="1.0" encoding="utf-8"?>
<Properties xmlns="http://schemas.openxmlformats.org/officeDocument/2006/extended-properties" xmlns:vt="http://schemas.openxmlformats.org/officeDocument/2006/docPropsVTypes">
  <Template>Enterprise PPT template</Template>
  <TotalTime>2846</TotalTime>
  <Words>1942</Words>
  <Application>Microsoft Office PowerPoint</Application>
  <PresentationFormat>Widescreen</PresentationFormat>
  <Paragraphs>117</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Hurme Geometric Sans 4 Bold</vt:lpstr>
      <vt:lpstr>System Font Regular</vt:lpstr>
      <vt:lpstr>Times New Roman</vt:lpstr>
      <vt:lpstr>Times-Roman</vt:lpstr>
      <vt:lpstr>Master slide styles</vt:lpstr>
      <vt:lpstr>Taking your practice to the next level</vt:lpstr>
      <vt:lpstr>PowerPoint Presentation</vt:lpstr>
      <vt:lpstr>Phases of growth </vt:lpstr>
      <vt:lpstr>Women face unique challenges</vt:lpstr>
      <vt:lpstr>Refine your marketing strategy</vt:lpstr>
      <vt:lpstr>Implement a practice  management model</vt:lpstr>
      <vt:lpstr>Expand your team</vt:lpstr>
      <vt:lpstr>Women often have innate skills that make them excellent financial professionals</vt:lpstr>
      <vt:lpstr>Take your practice to the next level — we’ll help you get there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Rada, Joanna</dc:creator>
  <cp:lastModifiedBy>Huberty, Douglas J.</cp:lastModifiedBy>
  <cp:revision>60</cp:revision>
  <dcterms:created xsi:type="dcterms:W3CDTF">2024-09-24T16:19:10Z</dcterms:created>
  <dcterms:modified xsi:type="dcterms:W3CDTF">2024-11-26T22:11:04Z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0x0101007CAFF1E19A29BE4F893A528F39AD0F5E</vt:lpwstr>
  </property>
</Properties>
</file>