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84" r:id="rId2"/>
    <p:sldId id="285" r:id="rId3"/>
    <p:sldId id="259" r:id="rId4"/>
    <p:sldId id="274" r:id="rId5"/>
    <p:sldId id="288" r:id="rId6"/>
    <p:sldId id="291" r:id="rId7"/>
    <p:sldId id="289" r:id="rId8"/>
    <p:sldId id="290" r:id="rId9"/>
    <p:sldId id="294" r:id="rId10"/>
    <p:sldId id="293" r:id="rId11"/>
    <p:sldId id="295" r:id="rId12"/>
    <p:sldId id="296" r:id="rId13"/>
    <p:sldId id="326" r:id="rId14"/>
    <p:sldId id="327" r:id="rId15"/>
    <p:sldId id="328" r:id="rId16"/>
    <p:sldId id="297" r:id="rId17"/>
    <p:sldId id="329" r:id="rId18"/>
    <p:sldId id="299" r:id="rId19"/>
    <p:sldId id="298" r:id="rId20"/>
    <p:sldId id="286"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DAF"/>
    <a:srgbClr val="0C7D40"/>
    <a:srgbClr val="0AA1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93400" autoAdjust="0"/>
  </p:normalViewPr>
  <p:slideViewPr>
    <p:cSldViewPr snapToGrid="0" showGuides="1">
      <p:cViewPr varScale="1">
        <p:scale>
          <a:sx n="67" d="100"/>
          <a:sy n="67" d="100"/>
        </p:scale>
        <p:origin x="1208" y="44"/>
      </p:cViewPr>
      <p:guideLst>
        <p:guide orient="horz" pos="2184"/>
        <p:guide pos="2880"/>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p:scale>
          <a:sx n="140" d="100"/>
          <a:sy n="140" d="100"/>
        </p:scale>
        <p:origin x="2694" y="-178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5" Type="http://schemas.openxmlformats.org/officeDocument/2006/relationships/image" Target="../media/image20.emf"/><Relationship Id="rId4" Type="http://schemas.openxmlformats.org/officeDocument/2006/relationships/image" Target="../media/image19.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5" Type="http://schemas.openxmlformats.org/officeDocument/2006/relationships/image" Target="../media/image20.emf"/><Relationship Id="rId4" Type="http://schemas.openxmlformats.org/officeDocument/2006/relationships/image" Target="../media/image19.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a:alpha val="0"/>
      </a:schemeClr>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0E19C4-8476-42C5-A794-729363F3D116}" type="doc">
      <dgm:prSet loTypeId="urn:microsoft.com/office/officeart/2018/2/layout/IconCircleList" loCatId="icon" qsTypeId="urn:microsoft.com/office/officeart/2005/8/quickstyle/simple1" qsCatId="simple" csTypeId="urn:microsoft.com/office/officeart/2018/5/colors/Iconchunking_neutralbg_colorful1" csCatId="colorful" phldr="1"/>
      <dgm:spPr/>
      <dgm:t>
        <a:bodyPr/>
        <a:lstStyle/>
        <a:p>
          <a:endParaRPr lang="en-US"/>
        </a:p>
      </dgm:t>
    </dgm:pt>
    <dgm:pt modelId="{4AD7EA78-10F4-44B9-9613-E3CBF0E8320B}">
      <dgm:prSet/>
      <dgm:spPr/>
      <dgm:t>
        <a:bodyPr/>
        <a:lstStyle/>
        <a:p>
          <a:r>
            <a:rPr lang="en-US" dirty="0"/>
            <a:t>Deciding when to file</a:t>
          </a:r>
        </a:p>
      </dgm:t>
    </dgm:pt>
    <dgm:pt modelId="{5B29D33D-2622-4733-A90F-91F1C617ED74}" type="parTrans" cxnId="{D47495FF-B306-487B-AED4-835C6CEEA1BC}">
      <dgm:prSet/>
      <dgm:spPr/>
      <dgm:t>
        <a:bodyPr/>
        <a:lstStyle/>
        <a:p>
          <a:endParaRPr lang="en-US"/>
        </a:p>
      </dgm:t>
    </dgm:pt>
    <dgm:pt modelId="{748A3C96-4094-4988-A94B-82E0C1FAABFE}" type="sibTrans" cxnId="{D47495FF-B306-487B-AED4-835C6CEEA1BC}">
      <dgm:prSet/>
      <dgm:spPr/>
      <dgm:t>
        <a:bodyPr/>
        <a:lstStyle/>
        <a:p>
          <a:endParaRPr lang="en-US"/>
        </a:p>
      </dgm:t>
    </dgm:pt>
    <dgm:pt modelId="{38BDAA19-D5EB-422A-AF07-5D242583C5A3}">
      <dgm:prSet/>
      <dgm:spPr/>
      <dgm:t>
        <a:bodyPr/>
        <a:lstStyle/>
        <a:p>
          <a:r>
            <a:rPr lang="en-US" dirty="0"/>
            <a:t>Delaying benefits may lower taxes</a:t>
          </a:r>
        </a:p>
      </dgm:t>
    </dgm:pt>
    <dgm:pt modelId="{29C0453E-7A88-4973-93AF-96B1EEAF06F8}" type="parTrans" cxnId="{C77D962E-F08C-406A-8B82-B10960FEA247}">
      <dgm:prSet/>
      <dgm:spPr/>
      <dgm:t>
        <a:bodyPr/>
        <a:lstStyle/>
        <a:p>
          <a:endParaRPr lang="en-US"/>
        </a:p>
      </dgm:t>
    </dgm:pt>
    <dgm:pt modelId="{B95EDA25-0B22-441E-A9CC-E80467B1A835}" type="sibTrans" cxnId="{C77D962E-F08C-406A-8B82-B10960FEA247}">
      <dgm:prSet/>
      <dgm:spPr/>
      <dgm:t>
        <a:bodyPr/>
        <a:lstStyle/>
        <a:p>
          <a:endParaRPr lang="en-US"/>
        </a:p>
      </dgm:t>
    </dgm:pt>
    <dgm:pt modelId="{216DFD31-3620-497F-BB2B-DD9098B2864A}">
      <dgm:prSet/>
      <dgm:spPr/>
      <dgm:t>
        <a:bodyPr/>
        <a:lstStyle/>
        <a:p>
          <a:r>
            <a:rPr lang="en-US"/>
            <a:t>Careful planning can maximize income</a:t>
          </a:r>
        </a:p>
      </dgm:t>
    </dgm:pt>
    <dgm:pt modelId="{41A03496-3755-407D-9B20-B9C6191A2CFC}" type="parTrans" cxnId="{EC1500ED-1FE4-4863-B1F3-EE793566D36A}">
      <dgm:prSet/>
      <dgm:spPr/>
      <dgm:t>
        <a:bodyPr/>
        <a:lstStyle/>
        <a:p>
          <a:endParaRPr lang="en-US"/>
        </a:p>
      </dgm:t>
    </dgm:pt>
    <dgm:pt modelId="{B6C276EB-6241-4220-A37A-E8DFE8DE4DFF}" type="sibTrans" cxnId="{EC1500ED-1FE4-4863-B1F3-EE793566D36A}">
      <dgm:prSet/>
      <dgm:spPr/>
      <dgm:t>
        <a:bodyPr/>
        <a:lstStyle/>
        <a:p>
          <a:endParaRPr lang="en-US"/>
        </a:p>
      </dgm:t>
    </dgm:pt>
    <dgm:pt modelId="{B55CC5D8-8EC8-4F1B-8650-07004BC642CA}">
      <dgm:prSet/>
      <dgm:spPr/>
      <dgm:t>
        <a:bodyPr/>
        <a:lstStyle/>
        <a:p>
          <a:r>
            <a:rPr lang="en-US"/>
            <a:t>Understand spousal benefits</a:t>
          </a:r>
        </a:p>
      </dgm:t>
    </dgm:pt>
    <dgm:pt modelId="{72ADD1D8-CA95-42CA-94AA-CE0FF4B95FAB}" type="parTrans" cxnId="{BFF22D39-1D58-4EA9-8C07-542B3C54C19F}">
      <dgm:prSet/>
      <dgm:spPr/>
      <dgm:t>
        <a:bodyPr/>
        <a:lstStyle/>
        <a:p>
          <a:endParaRPr lang="en-US"/>
        </a:p>
      </dgm:t>
    </dgm:pt>
    <dgm:pt modelId="{712DFE4C-F8CF-416A-BB78-9433932D9250}" type="sibTrans" cxnId="{BFF22D39-1D58-4EA9-8C07-542B3C54C19F}">
      <dgm:prSet/>
      <dgm:spPr/>
      <dgm:t>
        <a:bodyPr/>
        <a:lstStyle/>
        <a:p>
          <a:endParaRPr lang="en-US"/>
        </a:p>
      </dgm:t>
    </dgm:pt>
    <dgm:pt modelId="{A070F546-17D2-4BBB-9DA0-6DA94AD04FF3}" type="pres">
      <dgm:prSet presAssocID="{BA0E19C4-8476-42C5-A794-729363F3D116}" presName="root" presStyleCnt="0">
        <dgm:presLayoutVars>
          <dgm:dir/>
          <dgm:resizeHandles val="exact"/>
        </dgm:presLayoutVars>
      </dgm:prSet>
      <dgm:spPr/>
    </dgm:pt>
    <dgm:pt modelId="{300C3F0E-F4CE-492F-8110-662E014CE336}" type="pres">
      <dgm:prSet presAssocID="{BA0E19C4-8476-42C5-A794-729363F3D116}" presName="container" presStyleCnt="0">
        <dgm:presLayoutVars>
          <dgm:dir/>
          <dgm:resizeHandles val="exact"/>
        </dgm:presLayoutVars>
      </dgm:prSet>
      <dgm:spPr/>
    </dgm:pt>
    <dgm:pt modelId="{A4C685B8-F245-4A50-AF12-38111235862E}" type="pres">
      <dgm:prSet presAssocID="{4AD7EA78-10F4-44B9-9613-E3CBF0E8320B}" presName="compNode" presStyleCnt="0"/>
      <dgm:spPr/>
    </dgm:pt>
    <dgm:pt modelId="{A5D24B0F-DF48-4A12-85FA-E27E641FEAA3}" type="pres">
      <dgm:prSet presAssocID="{4AD7EA78-10F4-44B9-9613-E3CBF0E8320B}" presName="iconBgRect" presStyleLbl="bgShp" presStyleIdx="0" presStyleCnt="4"/>
      <dgm:spPr/>
    </dgm:pt>
    <dgm:pt modelId="{4966F7F4-8DDF-4EC0-88D2-52D7878F32BF}" type="pres">
      <dgm:prSet presAssocID="{4AD7EA78-10F4-44B9-9613-E3CBF0E8320B}"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Open Folder"/>
        </a:ext>
      </dgm:extLst>
    </dgm:pt>
    <dgm:pt modelId="{B0A710AA-2D92-4857-BC36-34CB2A52ABFB}" type="pres">
      <dgm:prSet presAssocID="{4AD7EA78-10F4-44B9-9613-E3CBF0E8320B}" presName="spaceRect" presStyleCnt="0"/>
      <dgm:spPr/>
    </dgm:pt>
    <dgm:pt modelId="{7FF31619-EABE-4143-A700-47C66D2409D1}" type="pres">
      <dgm:prSet presAssocID="{4AD7EA78-10F4-44B9-9613-E3CBF0E8320B}" presName="textRect" presStyleLbl="revTx" presStyleIdx="0" presStyleCnt="4">
        <dgm:presLayoutVars>
          <dgm:chMax val="1"/>
          <dgm:chPref val="1"/>
        </dgm:presLayoutVars>
      </dgm:prSet>
      <dgm:spPr/>
    </dgm:pt>
    <dgm:pt modelId="{69A27000-9DDA-46BB-8633-C23A34C1E366}" type="pres">
      <dgm:prSet presAssocID="{748A3C96-4094-4988-A94B-82E0C1FAABFE}" presName="sibTrans" presStyleLbl="sibTrans2D1" presStyleIdx="0" presStyleCnt="0"/>
      <dgm:spPr/>
    </dgm:pt>
    <dgm:pt modelId="{7E34FC77-E160-4FFE-8901-00A4738C91BD}" type="pres">
      <dgm:prSet presAssocID="{38BDAA19-D5EB-422A-AF07-5D242583C5A3}" presName="compNode" presStyleCnt="0"/>
      <dgm:spPr/>
    </dgm:pt>
    <dgm:pt modelId="{75E467DE-08E3-43F1-AAB9-56A8652EFBF5}" type="pres">
      <dgm:prSet presAssocID="{38BDAA19-D5EB-422A-AF07-5D242583C5A3}" presName="iconBgRect" presStyleLbl="bgShp" presStyleIdx="1" presStyleCnt="4"/>
      <dgm:spPr/>
    </dgm:pt>
    <dgm:pt modelId="{A2933376-3E44-4259-9EB4-5C6A85ACAEE1}" type="pres">
      <dgm:prSet presAssocID="{38BDAA19-D5EB-422A-AF07-5D242583C5A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oney"/>
        </a:ext>
      </dgm:extLst>
    </dgm:pt>
    <dgm:pt modelId="{1B395F48-8C86-46FE-A722-7528E7462211}" type="pres">
      <dgm:prSet presAssocID="{38BDAA19-D5EB-422A-AF07-5D242583C5A3}" presName="spaceRect" presStyleCnt="0"/>
      <dgm:spPr/>
    </dgm:pt>
    <dgm:pt modelId="{3E963356-547C-491E-ADDC-6F6978F7DC3A}" type="pres">
      <dgm:prSet presAssocID="{38BDAA19-D5EB-422A-AF07-5D242583C5A3}" presName="textRect" presStyleLbl="revTx" presStyleIdx="1" presStyleCnt="4">
        <dgm:presLayoutVars>
          <dgm:chMax val="1"/>
          <dgm:chPref val="1"/>
        </dgm:presLayoutVars>
      </dgm:prSet>
      <dgm:spPr/>
    </dgm:pt>
    <dgm:pt modelId="{8F58A849-DB83-4522-9A54-718830AE04BC}" type="pres">
      <dgm:prSet presAssocID="{B95EDA25-0B22-441E-A9CC-E80467B1A835}" presName="sibTrans" presStyleLbl="sibTrans2D1" presStyleIdx="0" presStyleCnt="0"/>
      <dgm:spPr/>
    </dgm:pt>
    <dgm:pt modelId="{3EB6DC08-C020-4195-BDD9-255834B10863}" type="pres">
      <dgm:prSet presAssocID="{216DFD31-3620-497F-BB2B-DD9098B2864A}" presName="compNode" presStyleCnt="0"/>
      <dgm:spPr/>
    </dgm:pt>
    <dgm:pt modelId="{EAD0FFF3-377B-48D3-9880-8607C29066B4}" type="pres">
      <dgm:prSet presAssocID="{216DFD31-3620-497F-BB2B-DD9098B2864A}" presName="iconBgRect" presStyleLbl="bgShp" presStyleIdx="2" presStyleCnt="4"/>
      <dgm:spPr/>
    </dgm:pt>
    <dgm:pt modelId="{BB55CC6B-912B-44A8-901E-B0EA2F18DD1E}" type="pres">
      <dgm:prSet presAssocID="{216DFD31-3620-497F-BB2B-DD9098B2864A}"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iggy Bank"/>
        </a:ext>
      </dgm:extLst>
    </dgm:pt>
    <dgm:pt modelId="{ADC0E4F9-13B0-46AD-8AF7-134FB21A012A}" type="pres">
      <dgm:prSet presAssocID="{216DFD31-3620-497F-BB2B-DD9098B2864A}" presName="spaceRect" presStyleCnt="0"/>
      <dgm:spPr/>
    </dgm:pt>
    <dgm:pt modelId="{F49E314B-600F-4111-9932-487747C367ED}" type="pres">
      <dgm:prSet presAssocID="{216DFD31-3620-497F-BB2B-DD9098B2864A}" presName="textRect" presStyleLbl="revTx" presStyleIdx="2" presStyleCnt="4">
        <dgm:presLayoutVars>
          <dgm:chMax val="1"/>
          <dgm:chPref val="1"/>
        </dgm:presLayoutVars>
      </dgm:prSet>
      <dgm:spPr/>
    </dgm:pt>
    <dgm:pt modelId="{95D77B3F-2F6F-48DC-9484-5ED132ABE050}" type="pres">
      <dgm:prSet presAssocID="{B6C276EB-6241-4220-A37A-E8DFE8DE4DFF}" presName="sibTrans" presStyleLbl="sibTrans2D1" presStyleIdx="0" presStyleCnt="0"/>
      <dgm:spPr/>
    </dgm:pt>
    <dgm:pt modelId="{A3174751-AF71-4D81-9A0F-607E81C5F570}" type="pres">
      <dgm:prSet presAssocID="{B55CC5D8-8EC8-4F1B-8650-07004BC642CA}" presName="compNode" presStyleCnt="0"/>
      <dgm:spPr/>
    </dgm:pt>
    <dgm:pt modelId="{7FAF483C-E830-4DA8-860D-7FD5C258CA0E}" type="pres">
      <dgm:prSet presAssocID="{B55CC5D8-8EC8-4F1B-8650-07004BC642CA}" presName="iconBgRect" presStyleLbl="bgShp" presStyleIdx="3" presStyleCnt="4"/>
      <dgm:spPr/>
    </dgm:pt>
    <dgm:pt modelId="{63E9E3D9-9090-4F46-9AFD-20B3DB700FD0}" type="pres">
      <dgm:prSet presAssocID="{B55CC5D8-8EC8-4F1B-8650-07004BC642CA}"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eckmark"/>
        </a:ext>
      </dgm:extLst>
    </dgm:pt>
    <dgm:pt modelId="{D755D4A6-BBAF-43B7-A4F4-FDB84BF1E6CA}" type="pres">
      <dgm:prSet presAssocID="{B55CC5D8-8EC8-4F1B-8650-07004BC642CA}" presName="spaceRect" presStyleCnt="0"/>
      <dgm:spPr/>
    </dgm:pt>
    <dgm:pt modelId="{3BC9D71F-72DB-4225-9E24-EA254A51DC1F}" type="pres">
      <dgm:prSet presAssocID="{B55CC5D8-8EC8-4F1B-8650-07004BC642CA}" presName="textRect" presStyleLbl="revTx" presStyleIdx="3" presStyleCnt="4">
        <dgm:presLayoutVars>
          <dgm:chMax val="1"/>
          <dgm:chPref val="1"/>
        </dgm:presLayoutVars>
      </dgm:prSet>
      <dgm:spPr/>
    </dgm:pt>
  </dgm:ptLst>
  <dgm:cxnLst>
    <dgm:cxn modelId="{C77D962E-F08C-406A-8B82-B10960FEA247}" srcId="{BA0E19C4-8476-42C5-A794-729363F3D116}" destId="{38BDAA19-D5EB-422A-AF07-5D242583C5A3}" srcOrd="1" destOrd="0" parTransId="{29C0453E-7A88-4973-93AF-96B1EEAF06F8}" sibTransId="{B95EDA25-0B22-441E-A9CC-E80467B1A835}"/>
    <dgm:cxn modelId="{BFF22D39-1D58-4EA9-8C07-542B3C54C19F}" srcId="{BA0E19C4-8476-42C5-A794-729363F3D116}" destId="{B55CC5D8-8EC8-4F1B-8650-07004BC642CA}" srcOrd="3" destOrd="0" parTransId="{72ADD1D8-CA95-42CA-94AA-CE0FF4B95FAB}" sibTransId="{712DFE4C-F8CF-416A-BB78-9433932D9250}"/>
    <dgm:cxn modelId="{FEED425C-C22C-40FF-AC22-BFC263C3DBF4}" type="presOf" srcId="{B55CC5D8-8EC8-4F1B-8650-07004BC642CA}" destId="{3BC9D71F-72DB-4225-9E24-EA254A51DC1F}" srcOrd="0" destOrd="0" presId="urn:microsoft.com/office/officeart/2018/2/layout/IconCircleList"/>
    <dgm:cxn modelId="{41839289-BE23-4A02-A18C-94F764D4A1B4}" type="presOf" srcId="{B95EDA25-0B22-441E-A9CC-E80467B1A835}" destId="{8F58A849-DB83-4522-9A54-718830AE04BC}" srcOrd="0" destOrd="0" presId="urn:microsoft.com/office/officeart/2018/2/layout/IconCircleList"/>
    <dgm:cxn modelId="{F901D791-C862-4F31-8660-42DBB967889B}" type="presOf" srcId="{B6C276EB-6241-4220-A37A-E8DFE8DE4DFF}" destId="{95D77B3F-2F6F-48DC-9484-5ED132ABE050}" srcOrd="0" destOrd="0" presId="urn:microsoft.com/office/officeart/2018/2/layout/IconCircleList"/>
    <dgm:cxn modelId="{44855897-9906-43EB-8845-324518E4835D}" type="presOf" srcId="{748A3C96-4094-4988-A94B-82E0C1FAABFE}" destId="{69A27000-9DDA-46BB-8633-C23A34C1E366}" srcOrd="0" destOrd="0" presId="urn:microsoft.com/office/officeart/2018/2/layout/IconCircleList"/>
    <dgm:cxn modelId="{CC474499-B4D3-4E6A-B353-596947EA57DD}" type="presOf" srcId="{BA0E19C4-8476-42C5-A794-729363F3D116}" destId="{A070F546-17D2-4BBB-9DA0-6DA94AD04FF3}" srcOrd="0" destOrd="0" presId="urn:microsoft.com/office/officeart/2018/2/layout/IconCircleList"/>
    <dgm:cxn modelId="{D81C68B5-CC6A-476E-A205-71D1E96F8A65}" type="presOf" srcId="{4AD7EA78-10F4-44B9-9613-E3CBF0E8320B}" destId="{7FF31619-EABE-4143-A700-47C66D2409D1}" srcOrd="0" destOrd="0" presId="urn:microsoft.com/office/officeart/2018/2/layout/IconCircleList"/>
    <dgm:cxn modelId="{CC6D64CE-CD9F-4E03-A554-371E769DE021}" type="presOf" srcId="{216DFD31-3620-497F-BB2B-DD9098B2864A}" destId="{F49E314B-600F-4111-9932-487747C367ED}" srcOrd="0" destOrd="0" presId="urn:microsoft.com/office/officeart/2018/2/layout/IconCircleList"/>
    <dgm:cxn modelId="{EC1500ED-1FE4-4863-B1F3-EE793566D36A}" srcId="{BA0E19C4-8476-42C5-A794-729363F3D116}" destId="{216DFD31-3620-497F-BB2B-DD9098B2864A}" srcOrd="2" destOrd="0" parTransId="{41A03496-3755-407D-9B20-B9C6191A2CFC}" sibTransId="{B6C276EB-6241-4220-A37A-E8DFE8DE4DFF}"/>
    <dgm:cxn modelId="{D129D0F5-5B43-4987-B2F7-872D77946256}" type="presOf" srcId="{38BDAA19-D5EB-422A-AF07-5D242583C5A3}" destId="{3E963356-547C-491E-ADDC-6F6978F7DC3A}" srcOrd="0" destOrd="0" presId="urn:microsoft.com/office/officeart/2018/2/layout/IconCircleList"/>
    <dgm:cxn modelId="{D47495FF-B306-487B-AED4-835C6CEEA1BC}" srcId="{BA0E19C4-8476-42C5-A794-729363F3D116}" destId="{4AD7EA78-10F4-44B9-9613-E3CBF0E8320B}" srcOrd="0" destOrd="0" parTransId="{5B29D33D-2622-4733-A90F-91F1C617ED74}" sibTransId="{748A3C96-4094-4988-A94B-82E0C1FAABFE}"/>
    <dgm:cxn modelId="{D296471E-EFEE-47F4-95A8-FF02CBA873A8}" type="presParOf" srcId="{A070F546-17D2-4BBB-9DA0-6DA94AD04FF3}" destId="{300C3F0E-F4CE-492F-8110-662E014CE336}" srcOrd="0" destOrd="0" presId="urn:microsoft.com/office/officeart/2018/2/layout/IconCircleList"/>
    <dgm:cxn modelId="{D1A2BF68-DB26-4D36-9FE1-5C3E682326A5}" type="presParOf" srcId="{300C3F0E-F4CE-492F-8110-662E014CE336}" destId="{A4C685B8-F245-4A50-AF12-38111235862E}" srcOrd="0" destOrd="0" presId="urn:microsoft.com/office/officeart/2018/2/layout/IconCircleList"/>
    <dgm:cxn modelId="{E7A0E2F4-380F-43C1-B737-33A809BD76F6}" type="presParOf" srcId="{A4C685B8-F245-4A50-AF12-38111235862E}" destId="{A5D24B0F-DF48-4A12-85FA-E27E641FEAA3}" srcOrd="0" destOrd="0" presId="urn:microsoft.com/office/officeart/2018/2/layout/IconCircleList"/>
    <dgm:cxn modelId="{CEC023AD-399C-499B-8553-FDFC99C97CBE}" type="presParOf" srcId="{A4C685B8-F245-4A50-AF12-38111235862E}" destId="{4966F7F4-8DDF-4EC0-88D2-52D7878F32BF}" srcOrd="1" destOrd="0" presId="urn:microsoft.com/office/officeart/2018/2/layout/IconCircleList"/>
    <dgm:cxn modelId="{9F8F0E23-5F5D-4632-BB00-2687E005F687}" type="presParOf" srcId="{A4C685B8-F245-4A50-AF12-38111235862E}" destId="{B0A710AA-2D92-4857-BC36-34CB2A52ABFB}" srcOrd="2" destOrd="0" presId="urn:microsoft.com/office/officeart/2018/2/layout/IconCircleList"/>
    <dgm:cxn modelId="{A66B180E-CEFE-410F-89ED-4EA58B8966A9}" type="presParOf" srcId="{A4C685B8-F245-4A50-AF12-38111235862E}" destId="{7FF31619-EABE-4143-A700-47C66D2409D1}" srcOrd="3" destOrd="0" presId="urn:microsoft.com/office/officeart/2018/2/layout/IconCircleList"/>
    <dgm:cxn modelId="{A10FB769-2EB1-4E74-93F9-C0392B99D49A}" type="presParOf" srcId="{300C3F0E-F4CE-492F-8110-662E014CE336}" destId="{69A27000-9DDA-46BB-8633-C23A34C1E366}" srcOrd="1" destOrd="0" presId="urn:microsoft.com/office/officeart/2018/2/layout/IconCircleList"/>
    <dgm:cxn modelId="{72CAED19-DE75-46BB-8834-0E1BDF06C156}" type="presParOf" srcId="{300C3F0E-F4CE-492F-8110-662E014CE336}" destId="{7E34FC77-E160-4FFE-8901-00A4738C91BD}" srcOrd="2" destOrd="0" presId="urn:microsoft.com/office/officeart/2018/2/layout/IconCircleList"/>
    <dgm:cxn modelId="{1D467A76-9BD7-4DFD-8F98-182AD85B6203}" type="presParOf" srcId="{7E34FC77-E160-4FFE-8901-00A4738C91BD}" destId="{75E467DE-08E3-43F1-AAB9-56A8652EFBF5}" srcOrd="0" destOrd="0" presId="urn:microsoft.com/office/officeart/2018/2/layout/IconCircleList"/>
    <dgm:cxn modelId="{90A230FE-4B78-498E-AA3D-FD19A5115F60}" type="presParOf" srcId="{7E34FC77-E160-4FFE-8901-00A4738C91BD}" destId="{A2933376-3E44-4259-9EB4-5C6A85ACAEE1}" srcOrd="1" destOrd="0" presId="urn:microsoft.com/office/officeart/2018/2/layout/IconCircleList"/>
    <dgm:cxn modelId="{389B5A11-0C0B-4F8E-BABD-ACB903968F5F}" type="presParOf" srcId="{7E34FC77-E160-4FFE-8901-00A4738C91BD}" destId="{1B395F48-8C86-46FE-A722-7528E7462211}" srcOrd="2" destOrd="0" presId="urn:microsoft.com/office/officeart/2018/2/layout/IconCircleList"/>
    <dgm:cxn modelId="{9C936D61-49D9-4DAF-9755-613EAE0A86B2}" type="presParOf" srcId="{7E34FC77-E160-4FFE-8901-00A4738C91BD}" destId="{3E963356-547C-491E-ADDC-6F6978F7DC3A}" srcOrd="3" destOrd="0" presId="urn:microsoft.com/office/officeart/2018/2/layout/IconCircleList"/>
    <dgm:cxn modelId="{DFE0DCA8-5091-4779-B8D3-9F2A08771E72}" type="presParOf" srcId="{300C3F0E-F4CE-492F-8110-662E014CE336}" destId="{8F58A849-DB83-4522-9A54-718830AE04BC}" srcOrd="3" destOrd="0" presId="urn:microsoft.com/office/officeart/2018/2/layout/IconCircleList"/>
    <dgm:cxn modelId="{F3017EFC-6ED7-4B61-A440-FB72364B1C60}" type="presParOf" srcId="{300C3F0E-F4CE-492F-8110-662E014CE336}" destId="{3EB6DC08-C020-4195-BDD9-255834B10863}" srcOrd="4" destOrd="0" presId="urn:microsoft.com/office/officeart/2018/2/layout/IconCircleList"/>
    <dgm:cxn modelId="{3C4883B5-372E-481E-ADCE-FCE9DE1B8BCA}" type="presParOf" srcId="{3EB6DC08-C020-4195-BDD9-255834B10863}" destId="{EAD0FFF3-377B-48D3-9880-8607C29066B4}" srcOrd="0" destOrd="0" presId="urn:microsoft.com/office/officeart/2018/2/layout/IconCircleList"/>
    <dgm:cxn modelId="{73D214B5-253C-4A08-8790-3FE896138292}" type="presParOf" srcId="{3EB6DC08-C020-4195-BDD9-255834B10863}" destId="{BB55CC6B-912B-44A8-901E-B0EA2F18DD1E}" srcOrd="1" destOrd="0" presId="urn:microsoft.com/office/officeart/2018/2/layout/IconCircleList"/>
    <dgm:cxn modelId="{9972B464-FFF0-4C44-B7B9-8CAD49301607}" type="presParOf" srcId="{3EB6DC08-C020-4195-BDD9-255834B10863}" destId="{ADC0E4F9-13B0-46AD-8AF7-134FB21A012A}" srcOrd="2" destOrd="0" presId="urn:microsoft.com/office/officeart/2018/2/layout/IconCircleList"/>
    <dgm:cxn modelId="{4CA12815-D002-4964-B82A-CAA09A48F752}" type="presParOf" srcId="{3EB6DC08-C020-4195-BDD9-255834B10863}" destId="{F49E314B-600F-4111-9932-487747C367ED}" srcOrd="3" destOrd="0" presId="urn:microsoft.com/office/officeart/2018/2/layout/IconCircleList"/>
    <dgm:cxn modelId="{5B42A8F9-442A-4E46-B1C3-2C5C7C4F1D87}" type="presParOf" srcId="{300C3F0E-F4CE-492F-8110-662E014CE336}" destId="{95D77B3F-2F6F-48DC-9484-5ED132ABE050}" srcOrd="5" destOrd="0" presId="urn:microsoft.com/office/officeart/2018/2/layout/IconCircleList"/>
    <dgm:cxn modelId="{64377801-FD4C-4328-9E86-6ECDEFAA019E}" type="presParOf" srcId="{300C3F0E-F4CE-492F-8110-662E014CE336}" destId="{A3174751-AF71-4D81-9A0F-607E81C5F570}" srcOrd="6" destOrd="0" presId="urn:microsoft.com/office/officeart/2018/2/layout/IconCircleList"/>
    <dgm:cxn modelId="{B28D32E5-72EC-4091-9839-90FF0DDFAADA}" type="presParOf" srcId="{A3174751-AF71-4D81-9A0F-607E81C5F570}" destId="{7FAF483C-E830-4DA8-860D-7FD5C258CA0E}" srcOrd="0" destOrd="0" presId="urn:microsoft.com/office/officeart/2018/2/layout/IconCircleList"/>
    <dgm:cxn modelId="{B4669695-7B2F-4E00-A48C-962426046BD4}" type="presParOf" srcId="{A3174751-AF71-4D81-9A0F-607E81C5F570}" destId="{63E9E3D9-9090-4F46-9AFD-20B3DB700FD0}" srcOrd="1" destOrd="0" presId="urn:microsoft.com/office/officeart/2018/2/layout/IconCircleList"/>
    <dgm:cxn modelId="{8DCDB040-CFBE-4878-BE97-95DCBC4EDD09}" type="presParOf" srcId="{A3174751-AF71-4D81-9A0F-607E81C5F570}" destId="{D755D4A6-BBAF-43B7-A4F4-FDB84BF1E6CA}" srcOrd="2" destOrd="0" presId="urn:microsoft.com/office/officeart/2018/2/layout/IconCircleList"/>
    <dgm:cxn modelId="{32CA02CF-F7D0-4701-8248-C0997552BE7D}" type="presParOf" srcId="{A3174751-AF71-4D81-9A0F-607E81C5F570}" destId="{3BC9D71F-72DB-4225-9E24-EA254A51DC1F}"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556BF12-B95A-4BBF-B1EF-B3C19C0132A5}" type="doc">
      <dgm:prSet loTypeId="urn:microsoft.com/office/officeart/2018/2/layout/IconVerticalSolidList" loCatId="icon" qsTypeId="urn:microsoft.com/office/officeart/2005/8/quickstyle/simple1" qsCatId="simple" csTypeId="urn:microsoft.com/office/officeart/2018/5/colors/Iconchunking_neutralbg_accent2_2" csCatId="accent2" phldr="1"/>
      <dgm:spPr/>
      <dgm:t>
        <a:bodyPr/>
        <a:lstStyle/>
        <a:p>
          <a:endParaRPr lang="en-US"/>
        </a:p>
      </dgm:t>
    </dgm:pt>
    <dgm:pt modelId="{263FB56B-3D91-4149-AF50-FA6860E9AC52}">
      <dgm:prSet/>
      <dgm:spPr/>
      <dgm:t>
        <a:bodyPr/>
        <a:lstStyle/>
        <a:p>
          <a:r>
            <a:rPr lang="en-US"/>
            <a:t>Guaranteed income sources</a:t>
          </a:r>
        </a:p>
      </dgm:t>
    </dgm:pt>
    <dgm:pt modelId="{F9459A84-AAB7-4B12-A166-9EF907CE276C}" type="parTrans" cxnId="{BB9EDDB8-7FB1-4309-9A41-563705B95DF7}">
      <dgm:prSet/>
      <dgm:spPr/>
      <dgm:t>
        <a:bodyPr/>
        <a:lstStyle/>
        <a:p>
          <a:endParaRPr lang="en-US"/>
        </a:p>
      </dgm:t>
    </dgm:pt>
    <dgm:pt modelId="{EC3EF850-C9DB-460B-B165-BF64B793DDE5}" type="sibTrans" cxnId="{BB9EDDB8-7FB1-4309-9A41-563705B95DF7}">
      <dgm:prSet/>
      <dgm:spPr/>
      <dgm:t>
        <a:bodyPr/>
        <a:lstStyle/>
        <a:p>
          <a:endParaRPr lang="en-US"/>
        </a:p>
      </dgm:t>
    </dgm:pt>
    <dgm:pt modelId="{4D3721B1-5E7B-4F36-8E13-C41655484D8F}">
      <dgm:prSet/>
      <dgm:spPr/>
      <dgm:t>
        <a:bodyPr/>
        <a:lstStyle/>
        <a:p>
          <a:r>
            <a:rPr lang="en-US"/>
            <a:t>“Care focused” products – some may require underwriting, others may not</a:t>
          </a:r>
        </a:p>
      </dgm:t>
    </dgm:pt>
    <dgm:pt modelId="{95580AD4-5B4C-41EE-97B6-FBEAC72604AE}" type="parTrans" cxnId="{8D4FBBB5-0C2F-4567-86A2-3540115D089E}">
      <dgm:prSet/>
      <dgm:spPr/>
      <dgm:t>
        <a:bodyPr/>
        <a:lstStyle/>
        <a:p>
          <a:endParaRPr lang="en-US"/>
        </a:p>
      </dgm:t>
    </dgm:pt>
    <dgm:pt modelId="{A61DFE14-085F-403F-8F34-603228BB054C}" type="sibTrans" cxnId="{8D4FBBB5-0C2F-4567-86A2-3540115D089E}">
      <dgm:prSet/>
      <dgm:spPr/>
      <dgm:t>
        <a:bodyPr/>
        <a:lstStyle/>
        <a:p>
          <a:endParaRPr lang="en-US"/>
        </a:p>
      </dgm:t>
    </dgm:pt>
    <dgm:pt modelId="{036238AD-4D48-4C8C-B80E-0F7D713104F7}">
      <dgm:prSet/>
      <dgm:spPr/>
      <dgm:t>
        <a:bodyPr/>
        <a:lstStyle/>
        <a:p>
          <a:r>
            <a:rPr lang="en-US"/>
            <a:t>Excellent planning with a qualified professional</a:t>
          </a:r>
        </a:p>
      </dgm:t>
    </dgm:pt>
    <dgm:pt modelId="{7860A0FC-38CB-4241-BC9E-27E2E891DC9B}" type="parTrans" cxnId="{D2322B29-C418-475C-B286-21570B922121}">
      <dgm:prSet/>
      <dgm:spPr/>
      <dgm:t>
        <a:bodyPr/>
        <a:lstStyle/>
        <a:p>
          <a:endParaRPr lang="en-US"/>
        </a:p>
      </dgm:t>
    </dgm:pt>
    <dgm:pt modelId="{6709B769-BB94-4DE3-A2BA-81FD67CE3DF3}" type="sibTrans" cxnId="{D2322B29-C418-475C-B286-21570B922121}">
      <dgm:prSet/>
      <dgm:spPr/>
      <dgm:t>
        <a:bodyPr/>
        <a:lstStyle/>
        <a:p>
          <a:endParaRPr lang="en-US"/>
        </a:p>
      </dgm:t>
    </dgm:pt>
    <dgm:pt modelId="{CC398902-C818-4655-8012-A34C1C76293F}" type="pres">
      <dgm:prSet presAssocID="{E556BF12-B95A-4BBF-B1EF-B3C19C0132A5}" presName="root" presStyleCnt="0">
        <dgm:presLayoutVars>
          <dgm:dir/>
          <dgm:resizeHandles val="exact"/>
        </dgm:presLayoutVars>
      </dgm:prSet>
      <dgm:spPr/>
    </dgm:pt>
    <dgm:pt modelId="{29430D9C-04EC-4B45-8D21-13622125015E}" type="pres">
      <dgm:prSet presAssocID="{263FB56B-3D91-4149-AF50-FA6860E9AC52}" presName="compNode" presStyleCnt="0"/>
      <dgm:spPr/>
    </dgm:pt>
    <dgm:pt modelId="{973E63E7-A71C-417C-A9B6-0CAB12193746}" type="pres">
      <dgm:prSet presAssocID="{263FB56B-3D91-4149-AF50-FA6860E9AC52}" presName="bgRect" presStyleLbl="bgShp" presStyleIdx="0" presStyleCnt="3" custLinFactNeighborX="-1146" custLinFactNeighborY="3923"/>
      <dgm:spPr/>
    </dgm:pt>
    <dgm:pt modelId="{7802290B-5752-488A-A4C0-242917CBF7EE}" type="pres">
      <dgm:prSet presAssocID="{263FB56B-3D91-4149-AF50-FA6860E9AC5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oney"/>
        </a:ext>
      </dgm:extLst>
    </dgm:pt>
    <dgm:pt modelId="{7AA06731-2AE2-434C-B097-7E9C3A3C7F4F}" type="pres">
      <dgm:prSet presAssocID="{263FB56B-3D91-4149-AF50-FA6860E9AC52}" presName="spaceRect" presStyleCnt="0"/>
      <dgm:spPr/>
    </dgm:pt>
    <dgm:pt modelId="{99C6ED47-36C3-404D-90A8-D2266B219D84}" type="pres">
      <dgm:prSet presAssocID="{263FB56B-3D91-4149-AF50-FA6860E9AC52}" presName="parTx" presStyleLbl="revTx" presStyleIdx="0" presStyleCnt="3">
        <dgm:presLayoutVars>
          <dgm:chMax val="0"/>
          <dgm:chPref val="0"/>
        </dgm:presLayoutVars>
      </dgm:prSet>
      <dgm:spPr/>
    </dgm:pt>
    <dgm:pt modelId="{CE638194-B725-4981-84C0-0F62BB4650D7}" type="pres">
      <dgm:prSet presAssocID="{EC3EF850-C9DB-460B-B165-BF64B793DDE5}" presName="sibTrans" presStyleCnt="0"/>
      <dgm:spPr/>
    </dgm:pt>
    <dgm:pt modelId="{28223652-189F-4AD8-B74F-A8878C968A43}" type="pres">
      <dgm:prSet presAssocID="{4D3721B1-5E7B-4F36-8E13-C41655484D8F}" presName="compNode" presStyleCnt="0"/>
      <dgm:spPr/>
    </dgm:pt>
    <dgm:pt modelId="{CBF26ADA-8106-4375-A760-0791112984B6}" type="pres">
      <dgm:prSet presAssocID="{4D3721B1-5E7B-4F36-8E13-C41655484D8F}" presName="bgRect" presStyleLbl="bgShp" presStyleIdx="1" presStyleCnt="3"/>
      <dgm:spPr/>
    </dgm:pt>
    <dgm:pt modelId="{5A9BD170-A481-48F1-B1A2-BCC8CF2F96D5}" type="pres">
      <dgm:prSet presAssocID="{4D3721B1-5E7B-4F36-8E13-C41655484D8F}"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tor"/>
        </a:ext>
      </dgm:extLst>
    </dgm:pt>
    <dgm:pt modelId="{6751B7AA-44B3-4B4D-B832-47E0DEF2843D}" type="pres">
      <dgm:prSet presAssocID="{4D3721B1-5E7B-4F36-8E13-C41655484D8F}" presName="spaceRect" presStyleCnt="0"/>
      <dgm:spPr/>
    </dgm:pt>
    <dgm:pt modelId="{B6DBE61E-CB97-4BF3-B9F9-FB884EFE8F01}" type="pres">
      <dgm:prSet presAssocID="{4D3721B1-5E7B-4F36-8E13-C41655484D8F}" presName="parTx" presStyleLbl="revTx" presStyleIdx="1" presStyleCnt="3">
        <dgm:presLayoutVars>
          <dgm:chMax val="0"/>
          <dgm:chPref val="0"/>
        </dgm:presLayoutVars>
      </dgm:prSet>
      <dgm:spPr/>
    </dgm:pt>
    <dgm:pt modelId="{D98808E9-8A09-4D57-A7CC-66B7E74FFDE1}" type="pres">
      <dgm:prSet presAssocID="{A61DFE14-085F-403F-8F34-603228BB054C}" presName="sibTrans" presStyleCnt="0"/>
      <dgm:spPr/>
    </dgm:pt>
    <dgm:pt modelId="{1A5F0265-3F3E-45DF-BCF9-A0BA5A4636F0}" type="pres">
      <dgm:prSet presAssocID="{036238AD-4D48-4C8C-B80E-0F7D713104F7}" presName="compNode" presStyleCnt="0"/>
      <dgm:spPr/>
    </dgm:pt>
    <dgm:pt modelId="{6C964157-F1C8-45BD-92BA-534A3083DE9C}" type="pres">
      <dgm:prSet presAssocID="{036238AD-4D48-4C8C-B80E-0F7D713104F7}" presName="bgRect" presStyleLbl="bgShp" presStyleIdx="2" presStyleCnt="3"/>
      <dgm:spPr/>
    </dgm:pt>
    <dgm:pt modelId="{D15F9B69-9B08-432A-B57C-EA81B38C9FEC}" type="pres">
      <dgm:prSet presAssocID="{036238AD-4D48-4C8C-B80E-0F7D713104F7}" presName="iconRect" presStyleLbl="node1" presStyleIdx="2" presStyleCnt="3"/>
      <dgm:spPr>
        <a:blipFill rotWithShape="1">
          <a:blip xmlns:r="http://schemas.openxmlformats.org/officeDocument/2006/relationships" r:embed="rId5" cstate="print">
            <a:extLst>
              <a:ext uri="{28A0092B-C50C-407E-A947-70E740481C1C}">
                <a14:useLocalDpi xmlns:a14="http://schemas.microsoft.com/office/drawing/2010/main" val="0"/>
              </a:ext>
            </a:extLst>
          </a:blip>
          <a:srcRect/>
          <a:stretch>
            <a:fillRect/>
          </a:stretch>
        </a:blipFill>
        <a:ln>
          <a:noFill/>
        </a:ln>
      </dgm:spPr>
      <dgm:extLst>
        <a:ext uri="{E40237B7-FDA0-4F09-8148-C483321AD2D9}">
          <dgm14:cNvPr xmlns:dgm14="http://schemas.microsoft.com/office/drawing/2010/diagram" id="0" name="" descr="Office Worker"/>
        </a:ext>
      </dgm:extLst>
    </dgm:pt>
    <dgm:pt modelId="{A4F60CE4-D81E-4688-8923-F82271E6DA05}" type="pres">
      <dgm:prSet presAssocID="{036238AD-4D48-4C8C-B80E-0F7D713104F7}" presName="spaceRect" presStyleCnt="0"/>
      <dgm:spPr/>
    </dgm:pt>
    <dgm:pt modelId="{1014F133-6E6E-46F1-BDC0-EB37DF33DA37}" type="pres">
      <dgm:prSet presAssocID="{036238AD-4D48-4C8C-B80E-0F7D713104F7}" presName="parTx" presStyleLbl="revTx" presStyleIdx="2" presStyleCnt="3">
        <dgm:presLayoutVars>
          <dgm:chMax val="0"/>
          <dgm:chPref val="0"/>
        </dgm:presLayoutVars>
      </dgm:prSet>
      <dgm:spPr/>
    </dgm:pt>
  </dgm:ptLst>
  <dgm:cxnLst>
    <dgm:cxn modelId="{41948205-02AD-4CBE-8DA9-DE0F2450FA66}" type="presOf" srcId="{E556BF12-B95A-4BBF-B1EF-B3C19C0132A5}" destId="{CC398902-C818-4655-8012-A34C1C76293F}" srcOrd="0" destOrd="0" presId="urn:microsoft.com/office/officeart/2018/2/layout/IconVerticalSolidList"/>
    <dgm:cxn modelId="{620F1D14-10C3-4AC1-8719-E4814ACD6651}" type="presOf" srcId="{036238AD-4D48-4C8C-B80E-0F7D713104F7}" destId="{1014F133-6E6E-46F1-BDC0-EB37DF33DA37}" srcOrd="0" destOrd="0" presId="urn:microsoft.com/office/officeart/2018/2/layout/IconVerticalSolidList"/>
    <dgm:cxn modelId="{D2322B29-C418-475C-B286-21570B922121}" srcId="{E556BF12-B95A-4BBF-B1EF-B3C19C0132A5}" destId="{036238AD-4D48-4C8C-B80E-0F7D713104F7}" srcOrd="2" destOrd="0" parTransId="{7860A0FC-38CB-4241-BC9E-27E2E891DC9B}" sibTransId="{6709B769-BB94-4DE3-A2BA-81FD67CE3DF3}"/>
    <dgm:cxn modelId="{8D4FBBB5-0C2F-4567-86A2-3540115D089E}" srcId="{E556BF12-B95A-4BBF-B1EF-B3C19C0132A5}" destId="{4D3721B1-5E7B-4F36-8E13-C41655484D8F}" srcOrd="1" destOrd="0" parTransId="{95580AD4-5B4C-41EE-97B6-FBEAC72604AE}" sibTransId="{A61DFE14-085F-403F-8F34-603228BB054C}"/>
    <dgm:cxn modelId="{BB9EDDB8-7FB1-4309-9A41-563705B95DF7}" srcId="{E556BF12-B95A-4BBF-B1EF-B3C19C0132A5}" destId="{263FB56B-3D91-4149-AF50-FA6860E9AC52}" srcOrd="0" destOrd="0" parTransId="{F9459A84-AAB7-4B12-A166-9EF907CE276C}" sibTransId="{EC3EF850-C9DB-460B-B165-BF64B793DDE5}"/>
    <dgm:cxn modelId="{D9FB08E0-428B-495D-B738-A3AAFCD61996}" type="presOf" srcId="{263FB56B-3D91-4149-AF50-FA6860E9AC52}" destId="{99C6ED47-36C3-404D-90A8-D2266B219D84}" srcOrd="0" destOrd="0" presId="urn:microsoft.com/office/officeart/2018/2/layout/IconVerticalSolidList"/>
    <dgm:cxn modelId="{24209DF0-6FDB-4282-A871-AB83EC447E58}" type="presOf" srcId="{4D3721B1-5E7B-4F36-8E13-C41655484D8F}" destId="{B6DBE61E-CB97-4BF3-B9F9-FB884EFE8F01}" srcOrd="0" destOrd="0" presId="urn:microsoft.com/office/officeart/2018/2/layout/IconVerticalSolidList"/>
    <dgm:cxn modelId="{B0CB0E59-DAD7-4695-98D3-6B2354BE91F8}" type="presParOf" srcId="{CC398902-C818-4655-8012-A34C1C76293F}" destId="{29430D9C-04EC-4B45-8D21-13622125015E}" srcOrd="0" destOrd="0" presId="urn:microsoft.com/office/officeart/2018/2/layout/IconVerticalSolidList"/>
    <dgm:cxn modelId="{2370CDC9-1F82-40F3-B880-6C5D07FEDDD0}" type="presParOf" srcId="{29430D9C-04EC-4B45-8D21-13622125015E}" destId="{973E63E7-A71C-417C-A9B6-0CAB12193746}" srcOrd="0" destOrd="0" presId="urn:microsoft.com/office/officeart/2018/2/layout/IconVerticalSolidList"/>
    <dgm:cxn modelId="{4AF6F556-BBF7-41BC-B62D-7D3EA6C6A62D}" type="presParOf" srcId="{29430D9C-04EC-4B45-8D21-13622125015E}" destId="{7802290B-5752-488A-A4C0-242917CBF7EE}" srcOrd="1" destOrd="0" presId="urn:microsoft.com/office/officeart/2018/2/layout/IconVerticalSolidList"/>
    <dgm:cxn modelId="{1CE84315-7357-4C99-B7BA-E1746255010F}" type="presParOf" srcId="{29430D9C-04EC-4B45-8D21-13622125015E}" destId="{7AA06731-2AE2-434C-B097-7E9C3A3C7F4F}" srcOrd="2" destOrd="0" presId="urn:microsoft.com/office/officeart/2018/2/layout/IconVerticalSolidList"/>
    <dgm:cxn modelId="{A8CBDF38-E02F-48B5-892B-31662D0BBE8F}" type="presParOf" srcId="{29430D9C-04EC-4B45-8D21-13622125015E}" destId="{99C6ED47-36C3-404D-90A8-D2266B219D84}" srcOrd="3" destOrd="0" presId="urn:microsoft.com/office/officeart/2018/2/layout/IconVerticalSolidList"/>
    <dgm:cxn modelId="{FD25D775-35C2-4607-9967-973C0E455768}" type="presParOf" srcId="{CC398902-C818-4655-8012-A34C1C76293F}" destId="{CE638194-B725-4981-84C0-0F62BB4650D7}" srcOrd="1" destOrd="0" presId="urn:microsoft.com/office/officeart/2018/2/layout/IconVerticalSolidList"/>
    <dgm:cxn modelId="{2403C4E0-F8A8-48D3-B667-8C6FA4449EFB}" type="presParOf" srcId="{CC398902-C818-4655-8012-A34C1C76293F}" destId="{28223652-189F-4AD8-B74F-A8878C968A43}" srcOrd="2" destOrd="0" presId="urn:microsoft.com/office/officeart/2018/2/layout/IconVerticalSolidList"/>
    <dgm:cxn modelId="{0440FEDE-3666-4F33-9AA8-24BB1D5377F2}" type="presParOf" srcId="{28223652-189F-4AD8-B74F-A8878C968A43}" destId="{CBF26ADA-8106-4375-A760-0791112984B6}" srcOrd="0" destOrd="0" presId="urn:microsoft.com/office/officeart/2018/2/layout/IconVerticalSolidList"/>
    <dgm:cxn modelId="{4001E7B5-59E6-498E-802C-7BE99136833C}" type="presParOf" srcId="{28223652-189F-4AD8-B74F-A8878C968A43}" destId="{5A9BD170-A481-48F1-B1A2-BCC8CF2F96D5}" srcOrd="1" destOrd="0" presId="urn:microsoft.com/office/officeart/2018/2/layout/IconVerticalSolidList"/>
    <dgm:cxn modelId="{B906F5AA-EBC3-4087-BC24-8D4A4DA69354}" type="presParOf" srcId="{28223652-189F-4AD8-B74F-A8878C968A43}" destId="{6751B7AA-44B3-4B4D-B832-47E0DEF2843D}" srcOrd="2" destOrd="0" presId="urn:microsoft.com/office/officeart/2018/2/layout/IconVerticalSolidList"/>
    <dgm:cxn modelId="{9B6E7B54-F3B2-487B-9F48-D62BB1BD10AB}" type="presParOf" srcId="{28223652-189F-4AD8-B74F-A8878C968A43}" destId="{B6DBE61E-CB97-4BF3-B9F9-FB884EFE8F01}" srcOrd="3" destOrd="0" presId="urn:microsoft.com/office/officeart/2018/2/layout/IconVerticalSolidList"/>
    <dgm:cxn modelId="{EF4DFEEC-6A12-4FE7-812C-CB093B6843F6}" type="presParOf" srcId="{CC398902-C818-4655-8012-A34C1C76293F}" destId="{D98808E9-8A09-4D57-A7CC-66B7E74FFDE1}" srcOrd="3" destOrd="0" presId="urn:microsoft.com/office/officeart/2018/2/layout/IconVerticalSolidList"/>
    <dgm:cxn modelId="{1F61B2F3-8E26-470D-A301-6EA286BC4CE5}" type="presParOf" srcId="{CC398902-C818-4655-8012-A34C1C76293F}" destId="{1A5F0265-3F3E-45DF-BCF9-A0BA5A4636F0}" srcOrd="4" destOrd="0" presId="urn:microsoft.com/office/officeart/2018/2/layout/IconVerticalSolidList"/>
    <dgm:cxn modelId="{C554C4C7-37C4-4094-9AB1-C12838EF20CC}" type="presParOf" srcId="{1A5F0265-3F3E-45DF-BCF9-A0BA5A4636F0}" destId="{6C964157-F1C8-45BD-92BA-534A3083DE9C}" srcOrd="0" destOrd="0" presId="urn:microsoft.com/office/officeart/2018/2/layout/IconVerticalSolidList"/>
    <dgm:cxn modelId="{C9929E00-8901-413B-B31C-76FB276CE000}" type="presParOf" srcId="{1A5F0265-3F3E-45DF-BCF9-A0BA5A4636F0}" destId="{D15F9B69-9B08-432A-B57C-EA81B38C9FEC}" srcOrd="1" destOrd="0" presId="urn:microsoft.com/office/officeart/2018/2/layout/IconVerticalSolidList"/>
    <dgm:cxn modelId="{BE8F5531-A0F8-482E-95E4-8F7EDAE9C191}" type="presParOf" srcId="{1A5F0265-3F3E-45DF-BCF9-A0BA5A4636F0}" destId="{A4F60CE4-D81E-4688-8923-F82271E6DA05}" srcOrd="2" destOrd="0" presId="urn:microsoft.com/office/officeart/2018/2/layout/IconVerticalSolidList"/>
    <dgm:cxn modelId="{431DB5C7-AFBF-4914-9A68-AD45F47B8E33}" type="presParOf" srcId="{1A5F0265-3F3E-45DF-BCF9-A0BA5A4636F0}" destId="{1014F133-6E6E-46F1-BDC0-EB37DF33DA37}"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D24B0F-DF48-4A12-85FA-E27E641FEAA3}">
      <dsp:nvSpPr>
        <dsp:cNvPr id="0" name=""/>
        <dsp:cNvSpPr/>
      </dsp:nvSpPr>
      <dsp:spPr>
        <a:xfrm>
          <a:off x="75130" y="314649"/>
          <a:ext cx="984866" cy="984866"/>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966F7F4-8DDF-4EC0-88D2-52D7878F32BF}">
      <dsp:nvSpPr>
        <dsp:cNvPr id="0" name=""/>
        <dsp:cNvSpPr/>
      </dsp:nvSpPr>
      <dsp:spPr>
        <a:xfrm>
          <a:off x="281952" y="521471"/>
          <a:ext cx="571222" cy="57122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FF31619-EABE-4143-A700-47C66D2409D1}">
      <dsp:nvSpPr>
        <dsp:cNvPr id="0" name=""/>
        <dsp:cNvSpPr/>
      </dsp:nvSpPr>
      <dsp:spPr>
        <a:xfrm>
          <a:off x="1271039" y="314649"/>
          <a:ext cx="2321470" cy="9848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90000"/>
            </a:lnSpc>
            <a:spcBef>
              <a:spcPct val="0"/>
            </a:spcBef>
            <a:spcAft>
              <a:spcPct val="35000"/>
            </a:spcAft>
            <a:buNone/>
          </a:pPr>
          <a:r>
            <a:rPr lang="en-US" sz="2400" kern="1200" dirty="0"/>
            <a:t>Deciding when to file</a:t>
          </a:r>
        </a:p>
      </dsp:txBody>
      <dsp:txXfrm>
        <a:off x="1271039" y="314649"/>
        <a:ext cx="2321470" cy="984866"/>
      </dsp:txXfrm>
    </dsp:sp>
    <dsp:sp modelId="{75E467DE-08E3-43F1-AAB9-56A8652EFBF5}">
      <dsp:nvSpPr>
        <dsp:cNvPr id="0" name=""/>
        <dsp:cNvSpPr/>
      </dsp:nvSpPr>
      <dsp:spPr>
        <a:xfrm>
          <a:off x="3997009" y="314649"/>
          <a:ext cx="984866" cy="984866"/>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2933376-3E44-4259-9EB4-5C6A85ACAEE1}">
      <dsp:nvSpPr>
        <dsp:cNvPr id="0" name=""/>
        <dsp:cNvSpPr/>
      </dsp:nvSpPr>
      <dsp:spPr>
        <a:xfrm>
          <a:off x="4203831" y="521471"/>
          <a:ext cx="571222" cy="57122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E963356-547C-491E-ADDC-6F6978F7DC3A}">
      <dsp:nvSpPr>
        <dsp:cNvPr id="0" name=""/>
        <dsp:cNvSpPr/>
      </dsp:nvSpPr>
      <dsp:spPr>
        <a:xfrm>
          <a:off x="5192918" y="314649"/>
          <a:ext cx="2321470" cy="9848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90000"/>
            </a:lnSpc>
            <a:spcBef>
              <a:spcPct val="0"/>
            </a:spcBef>
            <a:spcAft>
              <a:spcPct val="35000"/>
            </a:spcAft>
            <a:buNone/>
          </a:pPr>
          <a:r>
            <a:rPr lang="en-US" sz="2400" kern="1200" dirty="0"/>
            <a:t>Delaying benefits may lower taxes</a:t>
          </a:r>
        </a:p>
      </dsp:txBody>
      <dsp:txXfrm>
        <a:off x="5192918" y="314649"/>
        <a:ext cx="2321470" cy="984866"/>
      </dsp:txXfrm>
    </dsp:sp>
    <dsp:sp modelId="{EAD0FFF3-377B-48D3-9880-8607C29066B4}">
      <dsp:nvSpPr>
        <dsp:cNvPr id="0" name=""/>
        <dsp:cNvSpPr/>
      </dsp:nvSpPr>
      <dsp:spPr>
        <a:xfrm>
          <a:off x="75130" y="1831847"/>
          <a:ext cx="984866" cy="984866"/>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B55CC6B-912B-44A8-901E-B0EA2F18DD1E}">
      <dsp:nvSpPr>
        <dsp:cNvPr id="0" name=""/>
        <dsp:cNvSpPr/>
      </dsp:nvSpPr>
      <dsp:spPr>
        <a:xfrm>
          <a:off x="281952" y="2038669"/>
          <a:ext cx="571222" cy="57122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49E314B-600F-4111-9932-487747C367ED}">
      <dsp:nvSpPr>
        <dsp:cNvPr id="0" name=""/>
        <dsp:cNvSpPr/>
      </dsp:nvSpPr>
      <dsp:spPr>
        <a:xfrm>
          <a:off x="1271039" y="1831847"/>
          <a:ext cx="2321470" cy="9848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90000"/>
            </a:lnSpc>
            <a:spcBef>
              <a:spcPct val="0"/>
            </a:spcBef>
            <a:spcAft>
              <a:spcPct val="35000"/>
            </a:spcAft>
            <a:buNone/>
          </a:pPr>
          <a:r>
            <a:rPr lang="en-US" sz="2400" kern="1200"/>
            <a:t>Careful planning can maximize income</a:t>
          </a:r>
        </a:p>
      </dsp:txBody>
      <dsp:txXfrm>
        <a:off x="1271039" y="1831847"/>
        <a:ext cx="2321470" cy="984866"/>
      </dsp:txXfrm>
    </dsp:sp>
    <dsp:sp modelId="{7FAF483C-E830-4DA8-860D-7FD5C258CA0E}">
      <dsp:nvSpPr>
        <dsp:cNvPr id="0" name=""/>
        <dsp:cNvSpPr/>
      </dsp:nvSpPr>
      <dsp:spPr>
        <a:xfrm>
          <a:off x="3997009" y="1831847"/>
          <a:ext cx="984866" cy="984866"/>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3E9E3D9-9090-4F46-9AFD-20B3DB700FD0}">
      <dsp:nvSpPr>
        <dsp:cNvPr id="0" name=""/>
        <dsp:cNvSpPr/>
      </dsp:nvSpPr>
      <dsp:spPr>
        <a:xfrm>
          <a:off x="4203831" y="2038669"/>
          <a:ext cx="571222" cy="57122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BC9D71F-72DB-4225-9E24-EA254A51DC1F}">
      <dsp:nvSpPr>
        <dsp:cNvPr id="0" name=""/>
        <dsp:cNvSpPr/>
      </dsp:nvSpPr>
      <dsp:spPr>
        <a:xfrm>
          <a:off x="5192918" y="1831847"/>
          <a:ext cx="2321470" cy="9848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90000"/>
            </a:lnSpc>
            <a:spcBef>
              <a:spcPct val="0"/>
            </a:spcBef>
            <a:spcAft>
              <a:spcPct val="35000"/>
            </a:spcAft>
            <a:buNone/>
          </a:pPr>
          <a:r>
            <a:rPr lang="en-US" sz="2400" kern="1200"/>
            <a:t>Understand spousal benefits</a:t>
          </a:r>
        </a:p>
      </dsp:txBody>
      <dsp:txXfrm>
        <a:off x="5192918" y="1831847"/>
        <a:ext cx="2321470" cy="9848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3E63E7-A71C-417C-A9B6-0CAB12193746}">
      <dsp:nvSpPr>
        <dsp:cNvPr id="0" name=""/>
        <dsp:cNvSpPr/>
      </dsp:nvSpPr>
      <dsp:spPr>
        <a:xfrm>
          <a:off x="0" y="40987"/>
          <a:ext cx="6495164" cy="103353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802290B-5752-488A-A4C0-242917CBF7EE}">
      <dsp:nvSpPr>
        <dsp:cNvPr id="0" name=""/>
        <dsp:cNvSpPr/>
      </dsp:nvSpPr>
      <dsp:spPr>
        <a:xfrm>
          <a:off x="312643" y="232986"/>
          <a:ext cx="568442" cy="56844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9C6ED47-36C3-404D-90A8-D2266B219D84}">
      <dsp:nvSpPr>
        <dsp:cNvPr id="0" name=""/>
        <dsp:cNvSpPr/>
      </dsp:nvSpPr>
      <dsp:spPr>
        <a:xfrm>
          <a:off x="1193729" y="441"/>
          <a:ext cx="5301434" cy="10335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382" tIns="109382" rIns="109382" bIns="109382" numCol="1" spcCol="1270" anchor="ctr" anchorCtr="0">
          <a:noAutofit/>
        </a:bodyPr>
        <a:lstStyle/>
        <a:p>
          <a:pPr marL="0" lvl="0" indent="0" algn="l" defTabSz="1022350">
            <a:lnSpc>
              <a:spcPct val="90000"/>
            </a:lnSpc>
            <a:spcBef>
              <a:spcPct val="0"/>
            </a:spcBef>
            <a:spcAft>
              <a:spcPct val="35000"/>
            </a:spcAft>
            <a:buNone/>
          </a:pPr>
          <a:r>
            <a:rPr lang="en-US" sz="2300" kern="1200"/>
            <a:t>Guaranteed income sources</a:t>
          </a:r>
        </a:p>
      </dsp:txBody>
      <dsp:txXfrm>
        <a:off x="1193729" y="441"/>
        <a:ext cx="5301434" cy="1033531"/>
      </dsp:txXfrm>
    </dsp:sp>
    <dsp:sp modelId="{CBF26ADA-8106-4375-A760-0791112984B6}">
      <dsp:nvSpPr>
        <dsp:cNvPr id="0" name=""/>
        <dsp:cNvSpPr/>
      </dsp:nvSpPr>
      <dsp:spPr>
        <a:xfrm>
          <a:off x="0" y="1292356"/>
          <a:ext cx="6495164" cy="103353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A9BD170-A481-48F1-B1A2-BCC8CF2F96D5}">
      <dsp:nvSpPr>
        <dsp:cNvPr id="0" name=""/>
        <dsp:cNvSpPr/>
      </dsp:nvSpPr>
      <dsp:spPr>
        <a:xfrm>
          <a:off x="312643" y="1524901"/>
          <a:ext cx="568442" cy="56844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6DBE61E-CB97-4BF3-B9F9-FB884EFE8F01}">
      <dsp:nvSpPr>
        <dsp:cNvPr id="0" name=""/>
        <dsp:cNvSpPr/>
      </dsp:nvSpPr>
      <dsp:spPr>
        <a:xfrm>
          <a:off x="1193729" y="1292356"/>
          <a:ext cx="5301434" cy="10335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382" tIns="109382" rIns="109382" bIns="109382" numCol="1" spcCol="1270" anchor="ctr" anchorCtr="0">
          <a:noAutofit/>
        </a:bodyPr>
        <a:lstStyle/>
        <a:p>
          <a:pPr marL="0" lvl="0" indent="0" algn="l" defTabSz="1022350">
            <a:lnSpc>
              <a:spcPct val="90000"/>
            </a:lnSpc>
            <a:spcBef>
              <a:spcPct val="0"/>
            </a:spcBef>
            <a:spcAft>
              <a:spcPct val="35000"/>
            </a:spcAft>
            <a:buNone/>
          </a:pPr>
          <a:r>
            <a:rPr lang="en-US" sz="2300" kern="1200"/>
            <a:t>“Care focused” products – some may require underwriting, others may not</a:t>
          </a:r>
        </a:p>
      </dsp:txBody>
      <dsp:txXfrm>
        <a:off x="1193729" y="1292356"/>
        <a:ext cx="5301434" cy="1033531"/>
      </dsp:txXfrm>
    </dsp:sp>
    <dsp:sp modelId="{6C964157-F1C8-45BD-92BA-534A3083DE9C}">
      <dsp:nvSpPr>
        <dsp:cNvPr id="0" name=""/>
        <dsp:cNvSpPr/>
      </dsp:nvSpPr>
      <dsp:spPr>
        <a:xfrm>
          <a:off x="0" y="2584271"/>
          <a:ext cx="6495164" cy="103353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5F9B69-9B08-432A-B57C-EA81B38C9FEC}">
      <dsp:nvSpPr>
        <dsp:cNvPr id="0" name=""/>
        <dsp:cNvSpPr/>
      </dsp:nvSpPr>
      <dsp:spPr>
        <a:xfrm>
          <a:off x="312643" y="2816816"/>
          <a:ext cx="568442" cy="568442"/>
        </a:xfrm>
        <a:prstGeom prst="rect">
          <a:avLst/>
        </a:prstGeom>
        <a:blipFill rotWithShape="1">
          <a:blip xmlns:r="http://schemas.openxmlformats.org/officeDocument/2006/relationships" r:embed="rId5" cstate="print">
            <a:extLst>
              <a:ext uri="{28A0092B-C50C-407E-A947-70E740481C1C}">
                <a14:useLocalDpi xmlns:a14="http://schemas.microsoft.com/office/drawing/2010/main" val="0"/>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014F133-6E6E-46F1-BDC0-EB37DF33DA37}">
      <dsp:nvSpPr>
        <dsp:cNvPr id="0" name=""/>
        <dsp:cNvSpPr/>
      </dsp:nvSpPr>
      <dsp:spPr>
        <a:xfrm>
          <a:off x="1193729" y="2584271"/>
          <a:ext cx="5301434" cy="10335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382" tIns="109382" rIns="109382" bIns="109382" numCol="1" spcCol="1270" anchor="ctr" anchorCtr="0">
          <a:noAutofit/>
        </a:bodyPr>
        <a:lstStyle/>
        <a:p>
          <a:pPr marL="0" lvl="0" indent="0" algn="l" defTabSz="1022350">
            <a:lnSpc>
              <a:spcPct val="90000"/>
            </a:lnSpc>
            <a:spcBef>
              <a:spcPct val="0"/>
            </a:spcBef>
            <a:spcAft>
              <a:spcPct val="35000"/>
            </a:spcAft>
            <a:buNone/>
          </a:pPr>
          <a:r>
            <a:rPr lang="en-US" sz="2300" kern="1200"/>
            <a:t>Excellent planning with a qualified professional</a:t>
          </a:r>
        </a:p>
      </dsp:txBody>
      <dsp:txXfrm>
        <a:off x="1193729" y="2584271"/>
        <a:ext cx="5301434" cy="1033531"/>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16D6DE3-444A-4414-B771-691C1E16F598}" type="slidenum">
              <a:rPr lang="en-US" smtClean="0"/>
              <a:t>‹#›</a:t>
            </a:fld>
            <a:endParaRPr lang="en-US"/>
          </a:p>
        </p:txBody>
      </p:sp>
    </p:spTree>
    <p:extLst>
      <p:ext uri="{BB962C8B-B14F-4D97-AF65-F5344CB8AC3E}">
        <p14:creationId xmlns:p14="http://schemas.microsoft.com/office/powerpoint/2010/main" val="13484889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371600" y="352778"/>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388533" y="3565172"/>
            <a:ext cx="4143024" cy="5578828"/>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3E1D09-1D10-476B-87F3-22F96DB9C743}" type="slidenum">
              <a:rPr lang="en-US" smtClean="0"/>
              <a:t>‹#›</a:t>
            </a:fld>
            <a:endParaRPr lang="en-US"/>
          </a:p>
        </p:txBody>
      </p:sp>
    </p:spTree>
    <p:extLst>
      <p:ext uri="{BB962C8B-B14F-4D97-AF65-F5344CB8AC3E}">
        <p14:creationId xmlns:p14="http://schemas.microsoft.com/office/powerpoint/2010/main" val="38768588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r>
              <a:rPr lang="en-US" dirty="0"/>
              <a:t>Introduce yourself as the speaker. You can fill in your name, title, date </a:t>
            </a:r>
            <a:r>
              <a:rPr lang="en-US" dirty="0" err="1"/>
              <a:t>etc</a:t>
            </a:r>
            <a:r>
              <a:rPr lang="en-US" dirty="0"/>
              <a:t>…</a:t>
            </a:r>
          </a:p>
        </p:txBody>
      </p:sp>
      <p:sp>
        <p:nvSpPr>
          <p:cNvPr id="4" name="Slide Number Placeholder 3"/>
          <p:cNvSpPr>
            <a:spLocks noGrp="1"/>
          </p:cNvSpPr>
          <p:nvPr>
            <p:ph type="sldNum" sz="quarter" idx="10"/>
          </p:nvPr>
        </p:nvSpPr>
        <p:spPr/>
        <p:txBody>
          <a:bodyPr/>
          <a:lstStyle/>
          <a:p>
            <a:fld id="{4F3E1D09-1D10-476B-87F3-22F96DB9C743}" type="slidenum">
              <a:rPr lang="en-US" smtClean="0"/>
              <a:t>1</a:t>
            </a:fld>
            <a:endParaRPr lang="en-US"/>
          </a:p>
        </p:txBody>
      </p:sp>
    </p:spTree>
    <p:extLst>
      <p:ext uri="{BB962C8B-B14F-4D97-AF65-F5344CB8AC3E}">
        <p14:creationId xmlns:p14="http://schemas.microsoft.com/office/powerpoint/2010/main" val="20559942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r>
              <a:rPr lang="en-US" b="0" i="0" dirty="0">
                <a:solidFill>
                  <a:srgbClr val="575757"/>
                </a:solidFill>
                <a:effectLst/>
                <a:latin typeface="Roboto" panose="02000000000000000000" pitchFamily="2" charset="0"/>
              </a:rPr>
              <a:t>Social Security is especially important for women because they tend to earn less than men, take more time out of the paid workforce, live longer, accumulate less savings, and receive smaller pensions.</a:t>
            </a:r>
          </a:p>
          <a:p>
            <a:endParaRPr lang="en-US" dirty="0">
              <a:solidFill>
                <a:srgbClr val="575757"/>
              </a:solidFill>
              <a:latin typeface="Roboto" panose="02000000000000000000" pitchFamily="2" charset="0"/>
            </a:endParaRPr>
          </a:p>
          <a:p>
            <a:r>
              <a:rPr lang="en-US" dirty="0">
                <a:solidFill>
                  <a:srgbClr val="575757"/>
                </a:solidFill>
                <a:latin typeface="Roboto" panose="02000000000000000000" pitchFamily="2" charset="0"/>
              </a:rPr>
              <a:t>All of this means it’s really important to factor in all of these special circumstances to make the most of what Social Security will provide for women. </a:t>
            </a:r>
            <a:endParaRPr lang="en-US" dirty="0"/>
          </a:p>
        </p:txBody>
      </p:sp>
      <p:sp>
        <p:nvSpPr>
          <p:cNvPr id="4" name="Slide Number Placeholder 3"/>
          <p:cNvSpPr>
            <a:spLocks noGrp="1"/>
          </p:cNvSpPr>
          <p:nvPr>
            <p:ph type="sldNum" sz="quarter" idx="5"/>
          </p:nvPr>
        </p:nvSpPr>
        <p:spPr/>
        <p:txBody>
          <a:bodyPr/>
          <a:lstStyle/>
          <a:p>
            <a:fld id="{4F3E1D09-1D10-476B-87F3-22F96DB9C743}" type="slidenum">
              <a:rPr lang="en-US" smtClean="0"/>
              <a:t>10</a:t>
            </a:fld>
            <a:endParaRPr lang="en-US"/>
          </a:p>
        </p:txBody>
      </p:sp>
    </p:spTree>
    <p:extLst>
      <p:ext uri="{BB962C8B-B14F-4D97-AF65-F5344CB8AC3E}">
        <p14:creationId xmlns:p14="http://schemas.microsoft.com/office/powerpoint/2010/main" val="31661198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r>
              <a:rPr lang="en-US" sz="1000" dirty="0"/>
              <a:t>Lots to cover here! Let’s look first at when to file. It’s one of the most important decisions you will make. </a:t>
            </a:r>
          </a:p>
          <a:p>
            <a:r>
              <a:rPr lang="en-US" sz="1000" dirty="0"/>
              <a:t> </a:t>
            </a:r>
          </a:p>
          <a:p>
            <a:r>
              <a:rPr lang="en-US" sz="1000" dirty="0"/>
              <a:t>Full retirement age (FRA), which is the age when you are eligible for full Social Security benefits. The full retirement age is 66 if you were born from 1943 to 1954. The full retirement age increases gradually if you were born from 1955 to 1960, until it reaches 67. For anyone born 1960 or later, full retirement benefits are payable at age 67. Early retirement benefits will continue to be available at age 62, but they will be reduced. </a:t>
            </a:r>
          </a:p>
          <a:p>
            <a:endParaRPr lang="en-US" sz="1000" dirty="0"/>
          </a:p>
          <a:p>
            <a:r>
              <a:rPr lang="en-US" sz="1000" dirty="0"/>
              <a:t>Filing earlier or later affects your overall benefit. </a:t>
            </a:r>
            <a:r>
              <a:rPr lang="en-US" sz="1000" b="0" kern="1200" dirty="0">
                <a:solidFill>
                  <a:schemeClr val="tx1"/>
                </a:solidFill>
                <a:effectLst/>
                <a:latin typeface="+mn-lt"/>
                <a:ea typeface="+mn-ea"/>
                <a:cs typeface="+mn-cs"/>
              </a:rPr>
              <a:t>Claiming reduced benefits at 62 may give </a:t>
            </a:r>
            <a:r>
              <a:rPr lang="en-US" sz="1000" dirty="0"/>
              <a:t>you</a:t>
            </a:r>
            <a:r>
              <a:rPr lang="en-US" sz="1000" b="0" kern="1200" dirty="0">
                <a:solidFill>
                  <a:schemeClr val="tx1"/>
                </a:solidFill>
                <a:effectLst/>
                <a:latin typeface="+mn-lt"/>
                <a:ea typeface="+mn-ea"/>
                <a:cs typeface="+mn-cs"/>
              </a:rPr>
              <a:t> a few more checks in </a:t>
            </a:r>
            <a:r>
              <a:rPr lang="en-US" sz="1000" dirty="0"/>
              <a:t>your</a:t>
            </a:r>
            <a:r>
              <a:rPr lang="en-US" sz="1000" b="0" kern="1200" dirty="0">
                <a:solidFill>
                  <a:schemeClr val="tx1"/>
                </a:solidFill>
                <a:effectLst/>
                <a:latin typeface="+mn-lt"/>
                <a:ea typeface="+mn-ea"/>
                <a:cs typeface="+mn-cs"/>
              </a:rPr>
              <a:t> 60s, but it will not give </a:t>
            </a:r>
            <a:r>
              <a:rPr lang="en-US" sz="1000" dirty="0"/>
              <a:t>you</a:t>
            </a:r>
            <a:r>
              <a:rPr lang="en-US" sz="1000" b="0" kern="1200" dirty="0">
                <a:solidFill>
                  <a:schemeClr val="tx1"/>
                </a:solidFill>
                <a:effectLst/>
                <a:latin typeface="+mn-lt"/>
                <a:ea typeface="+mn-ea"/>
                <a:cs typeface="+mn-cs"/>
              </a:rPr>
              <a:t> the most lifetime income if </a:t>
            </a:r>
            <a:r>
              <a:rPr lang="en-US" sz="1000" dirty="0"/>
              <a:t>you</a:t>
            </a:r>
            <a:r>
              <a:rPr lang="en-US" sz="1000" b="0" kern="1200" dirty="0">
                <a:solidFill>
                  <a:schemeClr val="tx1"/>
                </a:solidFill>
                <a:effectLst/>
                <a:latin typeface="+mn-lt"/>
                <a:ea typeface="+mn-ea"/>
                <a:cs typeface="+mn-cs"/>
              </a:rPr>
              <a:t> live into </a:t>
            </a:r>
            <a:r>
              <a:rPr lang="en-US" sz="1000" dirty="0"/>
              <a:t>your</a:t>
            </a:r>
            <a:r>
              <a:rPr lang="en-US" sz="1000" b="0" kern="1200" dirty="0">
                <a:solidFill>
                  <a:schemeClr val="tx1"/>
                </a:solidFill>
                <a:effectLst/>
                <a:latin typeface="+mn-lt"/>
                <a:ea typeface="+mn-ea"/>
                <a:cs typeface="+mn-cs"/>
              </a:rPr>
              <a:t> 80s or beyond. </a:t>
            </a:r>
            <a:r>
              <a:rPr lang="en-US" sz="1000" dirty="0"/>
              <a:t>On the other hand, delaying when you file increases your benefit each year, up to age 70. </a:t>
            </a:r>
          </a:p>
          <a:p>
            <a:endParaRPr lang="en-US" sz="1000" b="0" kern="1200" dirty="0">
              <a:solidFill>
                <a:schemeClr val="tx1"/>
              </a:solidFill>
              <a:effectLst/>
              <a:latin typeface="+mn-lt"/>
              <a:ea typeface="+mn-ea"/>
              <a:cs typeface="+mn-cs"/>
            </a:endParaRPr>
          </a:p>
          <a:p>
            <a:r>
              <a:rPr lang="en-US" sz="1000" b="0" kern="1200" dirty="0">
                <a:solidFill>
                  <a:schemeClr val="tx1"/>
                </a:solidFill>
                <a:effectLst/>
                <a:latin typeface="+mn-lt"/>
                <a:ea typeface="+mn-ea"/>
                <a:cs typeface="+mn-cs"/>
              </a:rPr>
              <a:t>It is important to compare all of your potential filling options to choose the strategy that is best for you</a:t>
            </a:r>
            <a:r>
              <a:rPr lang="en-US" sz="1000" b="1" kern="1200" dirty="0">
                <a:solidFill>
                  <a:schemeClr val="tx1"/>
                </a:solidFill>
                <a:effectLst/>
                <a:latin typeface="+mn-lt"/>
                <a:ea typeface="+mn-ea"/>
                <a:cs typeface="+mn-cs"/>
              </a:rPr>
              <a:t>. F</a:t>
            </a:r>
            <a:r>
              <a:rPr lang="en-US" sz="1000" kern="1200" dirty="0">
                <a:solidFill>
                  <a:schemeClr val="tx1"/>
                </a:solidFill>
                <a:effectLst/>
                <a:latin typeface="+mn-lt"/>
                <a:ea typeface="+mn-ea"/>
                <a:cs typeface="+mn-cs"/>
              </a:rPr>
              <a:t>iling decisions are largely permanent and filing early locks in reduced benefits for life. </a:t>
            </a:r>
          </a:p>
          <a:p>
            <a:endParaRPr lang="en-US" sz="1000" dirty="0"/>
          </a:p>
          <a:p>
            <a:pPr marL="0" indent="0">
              <a:buFont typeface="Arial" panose="020B0604020202020204" pitchFamily="34" charset="0"/>
              <a:buNone/>
            </a:pPr>
            <a:r>
              <a:rPr lang="en-US" sz="1000" kern="1200" dirty="0">
                <a:solidFill>
                  <a:schemeClr val="tx1"/>
                </a:solidFill>
                <a:effectLst/>
                <a:latin typeface="+mn-lt"/>
                <a:ea typeface="+mn-ea"/>
                <a:cs typeface="+mn-cs"/>
              </a:rPr>
              <a:t>Let’s move on to the tax aspect. Social Security benefits are only partially taxable, making them one of the more tax-efficient sources of income in retirement. Because of this, delaying benefits can do more than increase retirement income. It can also increase the amount of income women are able to keep and spend.</a:t>
            </a:r>
          </a:p>
          <a:p>
            <a:endParaRPr lang="en-US" sz="10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In addition to deciding when to file, it’s important to understand spousal benefits. The filing rules for spouses can be complex but knowing how to apply them can help a married couple optimize their benefits and provide income for a spouse.</a:t>
            </a:r>
          </a:p>
          <a:p>
            <a:endParaRPr lang="en-US" sz="1100" dirty="0"/>
          </a:p>
          <a:p>
            <a:pPr marL="0" indent="0">
              <a:buFont typeface="Arial" panose="020B0604020202020204" pitchFamily="34" charset="0"/>
              <a:buNone/>
            </a:pPr>
            <a:r>
              <a:rPr lang="en-US" sz="1100" kern="1200" dirty="0">
                <a:solidFill>
                  <a:schemeClr val="tx1"/>
                </a:solidFill>
                <a:effectLst/>
                <a:latin typeface="+mn-lt"/>
                <a:ea typeface="+mn-ea"/>
                <a:cs typeface="+mn-cs"/>
              </a:rPr>
              <a:t> </a:t>
            </a:r>
          </a:p>
          <a:p>
            <a:endParaRPr lang="en-US" dirty="0"/>
          </a:p>
          <a:p>
            <a:endParaRPr lang="en-US" dirty="0"/>
          </a:p>
        </p:txBody>
      </p:sp>
      <p:sp>
        <p:nvSpPr>
          <p:cNvPr id="4" name="Slide Number Placeholder 3"/>
          <p:cNvSpPr>
            <a:spLocks noGrp="1"/>
          </p:cNvSpPr>
          <p:nvPr>
            <p:ph type="sldNum" sz="quarter" idx="5"/>
          </p:nvPr>
        </p:nvSpPr>
        <p:spPr/>
        <p:txBody>
          <a:bodyPr/>
          <a:lstStyle/>
          <a:p>
            <a:fld id="{4F3E1D09-1D10-476B-87F3-22F96DB9C743}" type="slidenum">
              <a:rPr lang="en-US" smtClean="0"/>
              <a:t>11</a:t>
            </a:fld>
            <a:endParaRPr lang="en-US"/>
          </a:p>
        </p:txBody>
      </p:sp>
    </p:spTree>
    <p:extLst>
      <p:ext uri="{BB962C8B-B14F-4D97-AF65-F5344CB8AC3E}">
        <p14:creationId xmlns:p14="http://schemas.microsoft.com/office/powerpoint/2010/main" val="29883398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r>
              <a:rPr lang="en-US" dirty="0"/>
              <a:t>Health care is one of the largest costs women face in retirement – as they likely are for men as well. </a:t>
            </a:r>
          </a:p>
          <a:p>
            <a:r>
              <a:rPr lang="en-US" dirty="0"/>
              <a:t> </a:t>
            </a:r>
          </a:p>
          <a:p>
            <a:endParaRPr lang="en-US" dirty="0"/>
          </a:p>
          <a:p>
            <a:r>
              <a:rPr lang="en-US" dirty="0"/>
              <a:t>We’re going to walk through some points that are important for you to know about health care costs in retirement, Medicare coverage and long-term care costs. We’ll look at where gaps in your coverage may exist—and how you can plan for them.</a:t>
            </a:r>
          </a:p>
          <a:p>
            <a:endParaRPr lang="en-US" dirty="0"/>
          </a:p>
          <a:p>
            <a:r>
              <a:rPr lang="en-US" dirty="0"/>
              <a:t>But first and foremost, I’d like to stress the importance of a very personalized approach to this planning. Taking into account your current health status and projected longevity is going to be key. </a:t>
            </a:r>
          </a:p>
          <a:p>
            <a:endParaRPr lang="en-US" dirty="0"/>
          </a:p>
          <a:p>
            <a:endParaRPr lang="en-US" dirty="0"/>
          </a:p>
        </p:txBody>
      </p:sp>
      <p:sp>
        <p:nvSpPr>
          <p:cNvPr id="4" name="Slide Number Placeholder 3"/>
          <p:cNvSpPr>
            <a:spLocks noGrp="1"/>
          </p:cNvSpPr>
          <p:nvPr>
            <p:ph type="sldNum" sz="quarter" idx="10"/>
          </p:nvPr>
        </p:nvSpPr>
        <p:spPr/>
        <p:txBody>
          <a:bodyPr/>
          <a:lstStyle/>
          <a:p>
            <a:fld id="{4F3E1D09-1D10-476B-87F3-22F96DB9C743}" type="slidenum">
              <a:rPr lang="en-US" smtClean="0"/>
              <a:t>12</a:t>
            </a:fld>
            <a:endParaRPr lang="en-US"/>
          </a:p>
        </p:txBody>
      </p:sp>
    </p:spTree>
    <p:extLst>
      <p:ext uri="{BB962C8B-B14F-4D97-AF65-F5344CB8AC3E}">
        <p14:creationId xmlns:p14="http://schemas.microsoft.com/office/powerpoint/2010/main" val="29285665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r>
              <a:rPr lang="en-US" dirty="0"/>
              <a:t>There are so many factors that go into preparing for this. All the things pointed out here and you can likely think of even more. So planning strategically and working with someone to help you do that can be really important. </a:t>
            </a:r>
          </a:p>
          <a:p>
            <a:r>
              <a:rPr lang="en-US" dirty="0"/>
              <a:t> </a:t>
            </a:r>
            <a:endParaRPr lang="en-US" baseline="0" dirty="0"/>
          </a:p>
          <a:p>
            <a:r>
              <a:rPr lang="en-US" baseline="0" dirty="0"/>
              <a:t>While chronic health conditions may create more potential costs initially, they also reduce your life expectancy. So, while women do tend to experience higher healthcare costs overall than men, it’s often due to the fact they tend to outlive men – as we have discussed before. </a:t>
            </a:r>
          </a:p>
          <a:p>
            <a:endParaRPr lang="en-US" baseline="0" dirty="0"/>
          </a:p>
          <a:p>
            <a:r>
              <a:rPr lang="en-US" dirty="0"/>
              <a:t>But our future health is difficult to predict and so it is hard to know exactly how much money we’ll need to save. Despite this uncertainty, with the help of a qualified financial professional</a:t>
            </a:r>
            <a:r>
              <a:rPr lang="en-US" sz="1200" b="1" i="0" kern="1200" dirty="0">
                <a:solidFill>
                  <a:schemeClr val="tx1"/>
                </a:solidFill>
                <a:effectLst/>
                <a:latin typeface="+mn-lt"/>
                <a:ea typeface="+mn-ea"/>
                <a:cs typeface="+mn-cs"/>
              </a:rPr>
              <a:t> </a:t>
            </a:r>
            <a:r>
              <a:rPr lang="en-US" dirty="0"/>
              <a:t>you can personalize a plan that works best for you and your circumstances. </a:t>
            </a:r>
          </a:p>
          <a:p>
            <a:endParaRPr lang="en-US" dirty="0"/>
          </a:p>
          <a:p>
            <a:endParaRPr lang="en-US" dirty="0"/>
          </a:p>
        </p:txBody>
      </p:sp>
      <p:sp>
        <p:nvSpPr>
          <p:cNvPr id="4" name="Slide Number Placeholder 3"/>
          <p:cNvSpPr>
            <a:spLocks noGrp="1"/>
          </p:cNvSpPr>
          <p:nvPr>
            <p:ph type="sldNum" sz="quarter" idx="10"/>
          </p:nvPr>
        </p:nvSpPr>
        <p:spPr/>
        <p:txBody>
          <a:bodyPr/>
          <a:lstStyle/>
          <a:p>
            <a:fld id="{4F3E1D09-1D10-476B-87F3-22F96DB9C743}" type="slidenum">
              <a:rPr lang="en-US" smtClean="0"/>
              <a:t>13</a:t>
            </a:fld>
            <a:endParaRPr lang="en-US" dirty="0"/>
          </a:p>
        </p:txBody>
      </p:sp>
    </p:spTree>
    <p:extLst>
      <p:ext uri="{BB962C8B-B14F-4D97-AF65-F5344CB8AC3E}">
        <p14:creationId xmlns:p14="http://schemas.microsoft.com/office/powerpoint/2010/main" val="26506122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r>
              <a:rPr lang="en-US" dirty="0"/>
              <a:t>EBRI (Employee Benefit Research </a:t>
            </a:r>
            <a:r>
              <a:rPr lang="en-US" dirty="0" err="1"/>
              <a:t>Insitute</a:t>
            </a:r>
            <a:r>
              <a:rPr lang="en-US" dirty="0"/>
              <a:t>) conducts a lot of research on retirement expenses. These statistics are from an EBRI Issue Brief done in January 2021. </a:t>
            </a:r>
          </a:p>
          <a:p>
            <a:endParaRPr lang="en-US" dirty="0"/>
          </a:p>
          <a:p>
            <a:r>
              <a:rPr lang="en-US" dirty="0"/>
              <a:t>Walk through bullet points. </a:t>
            </a:r>
          </a:p>
          <a:p>
            <a:endParaRPr lang="en-US" dirty="0"/>
          </a:p>
          <a:p>
            <a:r>
              <a:rPr lang="en-US" dirty="0"/>
              <a:t>Of course, these are estimates and each person/couple will be different. But, generally we know that health care is going to require a pretty significant amount of savings. </a:t>
            </a:r>
          </a:p>
        </p:txBody>
      </p:sp>
      <p:sp>
        <p:nvSpPr>
          <p:cNvPr id="4" name="Slide Number Placeholder 3"/>
          <p:cNvSpPr>
            <a:spLocks noGrp="1"/>
          </p:cNvSpPr>
          <p:nvPr>
            <p:ph type="sldNum" sz="quarter" idx="5"/>
          </p:nvPr>
        </p:nvSpPr>
        <p:spPr/>
        <p:txBody>
          <a:bodyPr/>
          <a:lstStyle/>
          <a:p>
            <a:fld id="{4F3E1D09-1D10-476B-87F3-22F96DB9C743}" type="slidenum">
              <a:rPr lang="en-US" smtClean="0"/>
              <a:t>14</a:t>
            </a:fld>
            <a:endParaRPr lang="en-US"/>
          </a:p>
        </p:txBody>
      </p:sp>
    </p:spTree>
    <p:extLst>
      <p:ext uri="{BB962C8B-B14F-4D97-AF65-F5344CB8AC3E}">
        <p14:creationId xmlns:p14="http://schemas.microsoft.com/office/powerpoint/2010/main" val="18081822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r>
              <a:rPr lang="en-US" dirty="0"/>
              <a:t>If you are planning to have Social Security pay for many of your day to day living expenses, you’ll likely need to look to additional sources to help pay for health care. </a:t>
            </a:r>
          </a:p>
          <a:p>
            <a:endParaRPr lang="en-US" dirty="0"/>
          </a:p>
          <a:p>
            <a:r>
              <a:rPr lang="en-US" dirty="0"/>
              <a:t>Medicare will pay for some – but certainly not all. And of course Medicare and other supplemental plans have premiums. You may have benefits from a former employer but personal savings will be a key part of this equation. </a:t>
            </a:r>
          </a:p>
          <a:p>
            <a:endParaRPr lang="en-US" dirty="0"/>
          </a:p>
          <a:p>
            <a:r>
              <a:rPr lang="en-US" dirty="0"/>
              <a:t>One blind spot for many is not understanding that Medicare won’t pay for everything. It doesn’t cover most of LTC, Dental, hearing aids and other things that would be considered non-essential like cosmetic surgery or acupuncture. </a:t>
            </a:r>
          </a:p>
          <a:p>
            <a:endParaRPr lang="en-US" dirty="0"/>
          </a:p>
          <a:p>
            <a:r>
              <a:rPr lang="en-US" dirty="0"/>
              <a:t>Let’s turn our attention to long-term care. </a:t>
            </a:r>
          </a:p>
        </p:txBody>
      </p:sp>
      <p:sp>
        <p:nvSpPr>
          <p:cNvPr id="4" name="Slide Number Placeholder 3"/>
          <p:cNvSpPr>
            <a:spLocks noGrp="1"/>
          </p:cNvSpPr>
          <p:nvPr>
            <p:ph type="sldNum" sz="quarter" idx="5"/>
          </p:nvPr>
        </p:nvSpPr>
        <p:spPr/>
        <p:txBody>
          <a:bodyPr/>
          <a:lstStyle/>
          <a:p>
            <a:fld id="{4F3E1D09-1D10-476B-87F3-22F96DB9C743}" type="slidenum">
              <a:rPr lang="en-US" smtClean="0"/>
              <a:t>15</a:t>
            </a:fld>
            <a:endParaRPr lang="en-US"/>
          </a:p>
        </p:txBody>
      </p:sp>
    </p:spTree>
    <p:extLst>
      <p:ext uri="{BB962C8B-B14F-4D97-AF65-F5344CB8AC3E}">
        <p14:creationId xmlns:p14="http://schemas.microsoft.com/office/powerpoint/2010/main" val="17636461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Long‐term care doesn’t have to mean moving into a nursing home; </a:t>
            </a:r>
            <a:r>
              <a:rPr lang="en-US" sz="1000" dirty="0">
                <a:latin typeface="Arial"/>
                <a:cs typeface="Arial"/>
              </a:rPr>
              <a:t>many of these services can be provided in the home. </a:t>
            </a:r>
            <a:r>
              <a:rPr lang="en-US" sz="1000" dirty="0"/>
              <a:t>Long-term care simply involves a variety of supports and services designed to help people live as independently and safely as possible when they can no longer perform everyday activities on their own. </a:t>
            </a:r>
          </a:p>
          <a:p>
            <a:endParaRPr lang="en-US" sz="1000" dirty="0"/>
          </a:p>
          <a:p>
            <a:r>
              <a:rPr lang="en-US" sz="1000" dirty="0"/>
              <a:t>It’s an important consideration for women based on some of the things we’ve talked about already:</a:t>
            </a:r>
          </a:p>
          <a:p>
            <a:endParaRPr lang="en-US" sz="1000" dirty="0"/>
          </a:p>
          <a:p>
            <a:pPr marL="640594" lvl="1" indent="-174708">
              <a:buFont typeface="Arial" panose="020B0604020202020204" pitchFamily="34" charset="0"/>
              <a:buChar char="•"/>
            </a:pPr>
            <a:r>
              <a:rPr lang="en-US" sz="1000" dirty="0"/>
              <a:t>longer life expectancy</a:t>
            </a:r>
          </a:p>
          <a:p>
            <a:pPr marL="640594" lvl="1" indent="-174708">
              <a:buFont typeface="Arial" panose="020B0604020202020204" pitchFamily="34" charset="0"/>
              <a:buChar char="•"/>
            </a:pPr>
            <a:r>
              <a:rPr lang="en-US" sz="1000" dirty="0"/>
              <a:t>greater likelihood of needing outside care</a:t>
            </a:r>
          </a:p>
          <a:p>
            <a:pPr lvl="1"/>
            <a:endParaRPr lang="en-US" sz="1000" dirty="0"/>
          </a:p>
          <a:p>
            <a:r>
              <a:rPr lang="en-US" dirty="0"/>
              <a:t>Knowing that Medicare won't pay for all of these expenses demonstrates why it's so essential to have a solid plan in place.</a:t>
            </a:r>
            <a:endParaRPr lang="en-US" sz="1000" dirty="0"/>
          </a:p>
          <a:p>
            <a:endParaRPr lang="en-US" sz="1000" dirty="0"/>
          </a:p>
          <a:p>
            <a:endParaRPr lang="en-US" dirty="0"/>
          </a:p>
        </p:txBody>
      </p:sp>
      <p:sp>
        <p:nvSpPr>
          <p:cNvPr id="4" name="Slide Number Placeholder 3"/>
          <p:cNvSpPr>
            <a:spLocks noGrp="1"/>
          </p:cNvSpPr>
          <p:nvPr>
            <p:ph type="sldNum" sz="quarter" idx="5"/>
          </p:nvPr>
        </p:nvSpPr>
        <p:spPr/>
        <p:txBody>
          <a:bodyPr/>
          <a:lstStyle/>
          <a:p>
            <a:fld id="{4F3E1D09-1D10-476B-87F3-22F96DB9C743}" type="slidenum">
              <a:rPr lang="en-US" smtClean="0"/>
              <a:t>16</a:t>
            </a:fld>
            <a:endParaRPr lang="en-US"/>
          </a:p>
        </p:txBody>
      </p:sp>
    </p:spTree>
    <p:extLst>
      <p:ext uri="{BB962C8B-B14F-4D97-AF65-F5344CB8AC3E}">
        <p14:creationId xmlns:p14="http://schemas.microsoft.com/office/powerpoint/2010/main" val="39285450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r>
              <a:rPr lang="en-US" dirty="0"/>
              <a:t>We’ve covered a lot. And there’s much more detail that could be covered. But, let’s talk for a minute about next steps and how you can start preparing for this stage in your life. </a:t>
            </a:r>
          </a:p>
        </p:txBody>
      </p:sp>
      <p:sp>
        <p:nvSpPr>
          <p:cNvPr id="4" name="Slide Number Placeholder 3"/>
          <p:cNvSpPr>
            <a:spLocks noGrp="1"/>
          </p:cNvSpPr>
          <p:nvPr>
            <p:ph type="sldNum" sz="quarter" idx="10"/>
          </p:nvPr>
        </p:nvSpPr>
        <p:spPr/>
        <p:txBody>
          <a:bodyPr/>
          <a:lstStyle/>
          <a:p>
            <a:fld id="{4F3E1D09-1D10-476B-87F3-22F96DB9C743}" type="slidenum">
              <a:rPr lang="en-US" smtClean="0"/>
              <a:t>17</a:t>
            </a:fld>
            <a:endParaRPr lang="en-US"/>
          </a:p>
        </p:txBody>
      </p:sp>
    </p:spTree>
    <p:extLst>
      <p:ext uri="{BB962C8B-B14F-4D97-AF65-F5344CB8AC3E}">
        <p14:creationId xmlns:p14="http://schemas.microsoft.com/office/powerpoint/2010/main" val="21517933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r>
              <a:rPr lang="en-US" dirty="0"/>
              <a:t>The more guaranteed income sources people have (especially women), generally the more confident they are about solving financial problems. Guaranteed sources of income can include Social Security, employer pension income or annuity products. Annuity products are a type of insurance you can buy to provide guaranteed income for life. There are many different types of annuity products. Think of annuities as the opposite of life insurance. You might buy life insurance to protect yourself or a family member from the financial impact of dying too soon. You might purchase an annuity product to protect yourself from the financial impact of living too long. </a:t>
            </a:r>
          </a:p>
          <a:p>
            <a:endParaRPr lang="en-US" dirty="0"/>
          </a:p>
          <a:p>
            <a:r>
              <a:rPr lang="en-US" dirty="0"/>
              <a:t>There are also different kinds of care focused products. Long-term care insurance might be the first/most common one that comes to mind. But there are other options as well, including some annuity products. </a:t>
            </a:r>
          </a:p>
          <a:p>
            <a:endParaRPr lang="en-US" dirty="0"/>
          </a:p>
          <a:p>
            <a:r>
              <a:rPr lang="en-US" dirty="0"/>
              <a:t>A qualified financial professional can help you evaluate your specific situation, explain different types of products that solve financial problems and help you determine what the best course of action would be for you and your loved ones. </a:t>
            </a:r>
          </a:p>
        </p:txBody>
      </p:sp>
      <p:sp>
        <p:nvSpPr>
          <p:cNvPr id="4" name="Slide Number Placeholder 3"/>
          <p:cNvSpPr>
            <a:spLocks noGrp="1"/>
          </p:cNvSpPr>
          <p:nvPr>
            <p:ph type="sldNum" sz="quarter" idx="5"/>
          </p:nvPr>
        </p:nvSpPr>
        <p:spPr/>
        <p:txBody>
          <a:bodyPr/>
          <a:lstStyle/>
          <a:p>
            <a:fld id="{4F3E1D09-1D10-476B-87F3-22F96DB9C743}" type="slidenum">
              <a:rPr lang="en-US" smtClean="0"/>
              <a:t>18</a:t>
            </a:fld>
            <a:endParaRPr lang="en-US"/>
          </a:p>
        </p:txBody>
      </p:sp>
    </p:spTree>
    <p:extLst>
      <p:ext uri="{BB962C8B-B14F-4D97-AF65-F5344CB8AC3E}">
        <p14:creationId xmlns:p14="http://schemas.microsoft.com/office/powerpoint/2010/main" val="35268220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r>
              <a:rPr lang="en-US" dirty="0"/>
              <a:t>That brings us to the end of our conversation today. I’m happy to have had the chance to talk through these issues that impact women so greatly. </a:t>
            </a:r>
          </a:p>
          <a:p>
            <a:endParaRPr lang="en-US" dirty="0"/>
          </a:p>
          <a:p>
            <a:r>
              <a:rPr lang="en-US" dirty="0"/>
              <a:t>Go through next steps.</a:t>
            </a:r>
          </a:p>
        </p:txBody>
      </p:sp>
      <p:sp>
        <p:nvSpPr>
          <p:cNvPr id="4" name="Slide Number Placeholder 3"/>
          <p:cNvSpPr>
            <a:spLocks noGrp="1"/>
          </p:cNvSpPr>
          <p:nvPr>
            <p:ph type="sldNum" sz="quarter" idx="5"/>
          </p:nvPr>
        </p:nvSpPr>
        <p:spPr/>
        <p:txBody>
          <a:bodyPr/>
          <a:lstStyle/>
          <a:p>
            <a:fld id="{4F3E1D09-1D10-476B-87F3-22F96DB9C743}" type="slidenum">
              <a:rPr lang="en-US" smtClean="0"/>
              <a:t>19</a:t>
            </a:fld>
            <a:endParaRPr lang="en-US"/>
          </a:p>
        </p:txBody>
      </p:sp>
    </p:spTree>
    <p:extLst>
      <p:ext uri="{BB962C8B-B14F-4D97-AF65-F5344CB8AC3E}">
        <p14:creationId xmlns:p14="http://schemas.microsoft.com/office/powerpoint/2010/main" val="37578858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r>
              <a:rPr lang="en-US" dirty="0"/>
              <a:t>Our agenda for today is to focus on you or women you care about. I’ll start with a bit of information on Securian Financial. We will chat about your retirement journey, special considerations for women and finances, Social Security, LTC and how you can move forward to plan for a successful outcome. </a:t>
            </a:r>
          </a:p>
        </p:txBody>
      </p:sp>
      <p:sp>
        <p:nvSpPr>
          <p:cNvPr id="4" name="Slide Number Placeholder 3"/>
          <p:cNvSpPr>
            <a:spLocks noGrp="1"/>
          </p:cNvSpPr>
          <p:nvPr>
            <p:ph type="sldNum" sz="quarter" idx="5"/>
          </p:nvPr>
        </p:nvSpPr>
        <p:spPr/>
        <p:txBody>
          <a:bodyPr/>
          <a:lstStyle/>
          <a:p>
            <a:fld id="{4F3E1D09-1D10-476B-87F3-22F96DB9C743}" type="slidenum">
              <a:rPr lang="en-US" smtClean="0"/>
              <a:t>2</a:t>
            </a:fld>
            <a:endParaRPr lang="en-US"/>
          </a:p>
        </p:txBody>
      </p:sp>
    </p:spTree>
    <p:extLst>
      <p:ext uri="{BB962C8B-B14F-4D97-AF65-F5344CB8AC3E}">
        <p14:creationId xmlns:p14="http://schemas.microsoft.com/office/powerpoint/2010/main" val="23433656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r>
              <a:rPr lang="en-US" dirty="0"/>
              <a:t>Please let me know if you have any questions. </a:t>
            </a:r>
          </a:p>
        </p:txBody>
      </p:sp>
      <p:sp>
        <p:nvSpPr>
          <p:cNvPr id="4" name="Slide Number Placeholder 3"/>
          <p:cNvSpPr>
            <a:spLocks noGrp="1"/>
          </p:cNvSpPr>
          <p:nvPr>
            <p:ph type="sldNum" sz="quarter" idx="5"/>
          </p:nvPr>
        </p:nvSpPr>
        <p:spPr/>
        <p:txBody>
          <a:bodyPr/>
          <a:lstStyle/>
          <a:p>
            <a:fld id="{4F3E1D09-1D10-476B-87F3-22F96DB9C743}" type="slidenum">
              <a:rPr lang="en-US" smtClean="0"/>
              <a:t>20</a:t>
            </a:fld>
            <a:endParaRPr lang="en-US"/>
          </a:p>
        </p:txBody>
      </p:sp>
    </p:spTree>
    <p:extLst>
      <p:ext uri="{BB962C8B-B14F-4D97-AF65-F5344CB8AC3E}">
        <p14:creationId xmlns:p14="http://schemas.microsoft.com/office/powerpoint/2010/main" val="286371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F3E1D09-1D10-476B-87F3-22F96DB9C743}" type="slidenum">
              <a:rPr lang="en-US" smtClean="0"/>
              <a:t>3</a:t>
            </a:fld>
            <a:endParaRPr lang="en-US"/>
          </a:p>
        </p:txBody>
      </p:sp>
    </p:spTree>
    <p:extLst>
      <p:ext uri="{BB962C8B-B14F-4D97-AF65-F5344CB8AC3E}">
        <p14:creationId xmlns:p14="http://schemas.microsoft.com/office/powerpoint/2010/main" val="31031771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r>
              <a:rPr lang="en-US" dirty="0"/>
              <a:t>Address bullet points on the slide</a:t>
            </a:r>
          </a:p>
          <a:p>
            <a:endParaRPr lang="en-US" dirty="0"/>
          </a:p>
          <a:p>
            <a:endParaRPr lang="en-US" dirty="0"/>
          </a:p>
        </p:txBody>
      </p:sp>
      <p:sp>
        <p:nvSpPr>
          <p:cNvPr id="4" name="Slide Number Placeholder 3"/>
          <p:cNvSpPr>
            <a:spLocks noGrp="1"/>
          </p:cNvSpPr>
          <p:nvPr>
            <p:ph type="sldNum" sz="quarter" idx="5"/>
          </p:nvPr>
        </p:nvSpPr>
        <p:spPr/>
        <p:txBody>
          <a:bodyPr/>
          <a:lstStyle/>
          <a:p>
            <a:fld id="{4F3E1D09-1D10-476B-87F3-22F96DB9C743}" type="slidenum">
              <a:rPr lang="en-US" smtClean="0"/>
              <a:t>4</a:t>
            </a:fld>
            <a:endParaRPr lang="en-US"/>
          </a:p>
        </p:txBody>
      </p:sp>
    </p:spTree>
    <p:extLst>
      <p:ext uri="{BB962C8B-B14F-4D97-AF65-F5344CB8AC3E}">
        <p14:creationId xmlns:p14="http://schemas.microsoft.com/office/powerpoint/2010/main" val="31430065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r>
              <a:rPr lang="en-US" dirty="0"/>
              <a:t>Okay, let’s turn to your retirement journey. </a:t>
            </a:r>
          </a:p>
        </p:txBody>
      </p:sp>
      <p:sp>
        <p:nvSpPr>
          <p:cNvPr id="4" name="Slide Number Placeholder 3"/>
          <p:cNvSpPr>
            <a:spLocks noGrp="1"/>
          </p:cNvSpPr>
          <p:nvPr>
            <p:ph type="sldNum" sz="quarter" idx="10"/>
          </p:nvPr>
        </p:nvSpPr>
        <p:spPr/>
        <p:txBody>
          <a:bodyPr/>
          <a:lstStyle/>
          <a:p>
            <a:fld id="{4F3E1D09-1D10-476B-87F3-22F96DB9C743}" type="slidenum">
              <a:rPr lang="en-US" smtClean="0"/>
              <a:t>5</a:t>
            </a:fld>
            <a:endParaRPr lang="en-US"/>
          </a:p>
        </p:txBody>
      </p:sp>
    </p:spTree>
    <p:extLst>
      <p:ext uri="{BB962C8B-B14F-4D97-AF65-F5344CB8AC3E}">
        <p14:creationId xmlns:p14="http://schemas.microsoft.com/office/powerpoint/2010/main" val="32660782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r>
              <a:rPr lang="en-US" dirty="0"/>
              <a:t>Women wear many hats. Do any of these terms describe you? You can probably think of more to add as well (aunt, daughter, mother, grandmother, friend, </a:t>
            </a:r>
            <a:r>
              <a:rPr lang="en-US" dirty="0" err="1"/>
              <a:t>etc</a:t>
            </a:r>
            <a:r>
              <a:rPr lang="en-US" dirty="0"/>
              <a:t>…)</a:t>
            </a:r>
          </a:p>
        </p:txBody>
      </p:sp>
      <p:sp>
        <p:nvSpPr>
          <p:cNvPr id="4" name="Slide Number Placeholder 3"/>
          <p:cNvSpPr>
            <a:spLocks noGrp="1"/>
          </p:cNvSpPr>
          <p:nvPr>
            <p:ph type="sldNum" sz="quarter" idx="5"/>
          </p:nvPr>
        </p:nvSpPr>
        <p:spPr/>
        <p:txBody>
          <a:bodyPr/>
          <a:lstStyle/>
          <a:p>
            <a:fld id="{4F3E1D09-1D10-476B-87F3-22F96DB9C743}" type="slidenum">
              <a:rPr lang="en-US" smtClean="0"/>
              <a:t>6</a:t>
            </a:fld>
            <a:endParaRPr lang="en-US"/>
          </a:p>
        </p:txBody>
      </p:sp>
    </p:spTree>
    <p:extLst>
      <p:ext uri="{BB962C8B-B14F-4D97-AF65-F5344CB8AC3E}">
        <p14:creationId xmlns:p14="http://schemas.microsoft.com/office/powerpoint/2010/main" val="28496137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When attempting to visualize and prepare for the future, there are many possibilities when you wear many hats. You may be wondering if you will need to care for an aging parent or spouse, whether you’ll have work opportunities available to </a:t>
            </a:r>
            <a:r>
              <a:rPr lang="en-US" dirty="0"/>
              <a:t>you</a:t>
            </a:r>
            <a:r>
              <a:rPr lang="en-US" sz="1200" kern="1200" dirty="0">
                <a:solidFill>
                  <a:schemeClr val="tx1"/>
                </a:solidFill>
                <a:effectLst/>
                <a:latin typeface="+mn-lt"/>
                <a:ea typeface="+mn-ea"/>
                <a:cs typeface="+mn-cs"/>
              </a:rPr>
              <a:t> or who will take care of you if you need assistance.</a:t>
            </a:r>
          </a:p>
          <a:p>
            <a:pPr marL="0" indent="0">
              <a:buFont typeface="Arial" panose="020B0604020202020204" pitchFamily="34" charset="0"/>
              <a:buNone/>
            </a:pP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With so many variables at play, understanding how to best prepare for the unknown that lies ahead is no easy feat</a:t>
            </a:r>
            <a:r>
              <a:rPr lang="en-US" dirty="0"/>
              <a:t> and if there’s one thing that can reduce confidence, it’s the unknown. Everyone can likely relate to that!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4F3E1D09-1D10-476B-87F3-22F96DB9C743}" type="slidenum">
              <a:rPr lang="en-US" smtClean="0"/>
              <a:t>7</a:t>
            </a:fld>
            <a:endParaRPr lang="en-US"/>
          </a:p>
        </p:txBody>
      </p:sp>
    </p:spTree>
    <p:extLst>
      <p:ext uri="{BB962C8B-B14F-4D97-AF65-F5344CB8AC3E}">
        <p14:creationId xmlns:p14="http://schemas.microsoft.com/office/powerpoint/2010/main" val="1944725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r>
              <a:rPr lang="en-US" dirty="0"/>
              <a:t>Points to make: Women make less, live longer and likely have additional responsibilities to care for others. </a:t>
            </a:r>
          </a:p>
          <a:p>
            <a:endParaRPr lang="en-US" dirty="0"/>
          </a:p>
          <a:p>
            <a:pPr marL="228600" indent="-228600">
              <a:buAutoNum type="arabicPeriod"/>
            </a:pPr>
            <a:r>
              <a:rPr lang="en-US" dirty="0"/>
              <a:t>Women make less money than men due to the pay gap and also due to time out of the work force for leaves (maternity, family or medical leave </a:t>
            </a:r>
            <a:r>
              <a:rPr lang="en-US" dirty="0" err="1"/>
              <a:t>etc</a:t>
            </a:r>
            <a:r>
              <a:rPr lang="en-US" dirty="0"/>
              <a:t>…)</a:t>
            </a:r>
          </a:p>
          <a:p>
            <a:pPr marL="228600" indent="-228600">
              <a:buAutoNum type="arabicPeriod"/>
            </a:pPr>
            <a:r>
              <a:rPr lang="en-US" dirty="0"/>
              <a:t>Women are more likely to be responsible for caring for aging parents or other family members</a:t>
            </a:r>
          </a:p>
          <a:p>
            <a:pPr marL="228600" indent="-228600">
              <a:buAutoNum type="arabicPeriod"/>
            </a:pPr>
            <a:r>
              <a:rPr lang="en-US" dirty="0"/>
              <a:t>In general, women in the United States live longer than men by about 5 years. </a:t>
            </a:r>
          </a:p>
          <a:p>
            <a:pPr marL="228600" indent="-228600">
              <a:buAutoNum type="arabicPeriod"/>
            </a:pPr>
            <a:endParaRPr lang="en-US" dirty="0"/>
          </a:p>
          <a:p>
            <a:r>
              <a:rPr lang="en-US" dirty="0"/>
              <a:t>While it can feel like the cards are stacked against women – it’s important to remember that with good strategizing and preparation we can overcome many of these obstacles. </a:t>
            </a:r>
          </a:p>
        </p:txBody>
      </p:sp>
      <p:sp>
        <p:nvSpPr>
          <p:cNvPr id="4" name="Slide Number Placeholder 3"/>
          <p:cNvSpPr>
            <a:spLocks noGrp="1"/>
          </p:cNvSpPr>
          <p:nvPr>
            <p:ph type="sldNum" sz="quarter" idx="5"/>
          </p:nvPr>
        </p:nvSpPr>
        <p:spPr/>
        <p:txBody>
          <a:bodyPr/>
          <a:lstStyle/>
          <a:p>
            <a:fld id="{4F3E1D09-1D10-476B-87F3-22F96DB9C743}" type="slidenum">
              <a:rPr lang="en-US" smtClean="0"/>
              <a:t>8</a:t>
            </a:fld>
            <a:endParaRPr lang="en-US"/>
          </a:p>
        </p:txBody>
      </p:sp>
    </p:spTree>
    <p:extLst>
      <p:ext uri="{BB962C8B-B14F-4D97-AF65-F5344CB8AC3E}">
        <p14:creationId xmlns:p14="http://schemas.microsoft.com/office/powerpoint/2010/main" val="5634860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352425"/>
            <a:ext cx="4114800" cy="3086100"/>
          </a:xfrm>
        </p:spPr>
      </p:sp>
      <p:sp>
        <p:nvSpPr>
          <p:cNvPr id="3" name="Notes Placeholder 2"/>
          <p:cNvSpPr>
            <a:spLocks noGrp="1"/>
          </p:cNvSpPr>
          <p:nvPr>
            <p:ph type="body" idx="1"/>
          </p:nvPr>
        </p:nvSpPr>
        <p:spPr/>
        <p:txBody>
          <a:bodyPr/>
          <a:lstStyle/>
          <a:p>
            <a:r>
              <a:rPr lang="en-US" dirty="0"/>
              <a:t>A part of your retirement will include Social Security. I’d like to spend a few minutes on this important topic so you have a basic understanding of things to consider. </a:t>
            </a:r>
          </a:p>
        </p:txBody>
      </p:sp>
      <p:sp>
        <p:nvSpPr>
          <p:cNvPr id="4" name="Slide Number Placeholder 3"/>
          <p:cNvSpPr>
            <a:spLocks noGrp="1"/>
          </p:cNvSpPr>
          <p:nvPr>
            <p:ph type="sldNum" sz="quarter" idx="10"/>
          </p:nvPr>
        </p:nvSpPr>
        <p:spPr/>
        <p:txBody>
          <a:bodyPr/>
          <a:lstStyle/>
          <a:p>
            <a:fld id="{4F3E1D09-1D10-476B-87F3-22F96DB9C743}" type="slidenum">
              <a:rPr lang="en-US" smtClean="0"/>
              <a:t>9</a:t>
            </a:fld>
            <a:endParaRPr lang="en-US"/>
          </a:p>
        </p:txBody>
      </p:sp>
    </p:spTree>
    <p:extLst>
      <p:ext uri="{BB962C8B-B14F-4D97-AF65-F5344CB8AC3E}">
        <p14:creationId xmlns:p14="http://schemas.microsoft.com/office/powerpoint/2010/main" val="10331577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499616"/>
            <a:ext cx="4510314" cy="932688"/>
          </a:xfrm>
        </p:spPr>
        <p:txBody>
          <a:bodyPr anchor="t">
            <a:noAutofit/>
          </a:bodyPr>
          <a:lstStyle>
            <a:lvl1pPr algn="l">
              <a:lnSpc>
                <a:spcPts val="3300"/>
              </a:lnSpc>
              <a:defRPr sz="3200"/>
            </a:lvl1pPr>
          </a:lstStyle>
          <a:p>
            <a:r>
              <a:rPr lang="en-US" dirty="0"/>
              <a:t>Headline 32pt</a:t>
            </a:r>
            <a:br>
              <a:rPr lang="en-US" dirty="0"/>
            </a:br>
            <a:r>
              <a:rPr lang="en-US" dirty="0"/>
              <a:t>Arial bold</a:t>
            </a:r>
          </a:p>
        </p:txBody>
      </p:sp>
      <p:sp>
        <p:nvSpPr>
          <p:cNvPr id="3" name="Subtitle 2"/>
          <p:cNvSpPr>
            <a:spLocks noGrp="1"/>
          </p:cNvSpPr>
          <p:nvPr>
            <p:ph type="subTitle" idx="1" hasCustomPrompt="1"/>
          </p:nvPr>
        </p:nvSpPr>
        <p:spPr>
          <a:xfrm>
            <a:off x="685800" y="2560320"/>
            <a:ext cx="3815540" cy="576072"/>
          </a:xfrm>
        </p:spPr>
        <p:txBody>
          <a:bodyPr>
            <a:noAutofit/>
          </a:bodyPr>
          <a:lstStyle>
            <a:lvl1pPr marL="0" indent="0" algn="l">
              <a:lnSpc>
                <a:spcPts val="22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Kicker 20pt Arial </a:t>
            </a:r>
          </a:p>
        </p:txBody>
      </p:sp>
      <p:sp>
        <p:nvSpPr>
          <p:cNvPr id="8" name="Content Placeholder 7"/>
          <p:cNvSpPr>
            <a:spLocks noGrp="1"/>
          </p:cNvSpPr>
          <p:nvPr>
            <p:ph sz="quarter" idx="10" hasCustomPrompt="1"/>
          </p:nvPr>
        </p:nvSpPr>
        <p:spPr>
          <a:xfrm>
            <a:off x="685535" y="3758184"/>
            <a:ext cx="3816153" cy="219456"/>
          </a:xfrm>
        </p:spPr>
        <p:txBody>
          <a:bodyPr>
            <a:noAutofit/>
          </a:bodyPr>
          <a:lstStyle>
            <a:lvl1pPr marL="0" indent="0">
              <a:lnSpc>
                <a:spcPts val="1600"/>
              </a:lnSpc>
              <a:spcBef>
                <a:spcPts val="0"/>
              </a:spcBef>
              <a:buFontTx/>
              <a:buNone/>
              <a:defRPr sz="1400" b="1">
                <a:solidFill>
                  <a:schemeClr val="tx2"/>
                </a:solidFill>
              </a:defRPr>
            </a:lvl1pPr>
            <a:lvl2pPr marL="233363" indent="0">
              <a:buFontTx/>
              <a:buNone/>
              <a:defRPr sz="1400" b="1">
                <a:solidFill>
                  <a:schemeClr val="tx2"/>
                </a:solidFill>
              </a:defRPr>
            </a:lvl2pPr>
            <a:lvl3pPr marL="465138" indent="0">
              <a:buFontTx/>
              <a:buNone/>
              <a:defRPr sz="1400" b="1">
                <a:solidFill>
                  <a:schemeClr val="tx2"/>
                </a:solidFill>
              </a:defRPr>
            </a:lvl3pPr>
            <a:lvl4pPr marL="1371600" indent="0">
              <a:buFontTx/>
              <a:buNone/>
              <a:defRPr sz="1400" b="1">
                <a:solidFill>
                  <a:schemeClr val="tx2"/>
                </a:solidFill>
              </a:defRPr>
            </a:lvl4pPr>
            <a:lvl5pPr marL="1828800" indent="0">
              <a:buFontTx/>
              <a:buNone/>
              <a:defRPr sz="1400" b="1">
                <a:solidFill>
                  <a:schemeClr val="tx2"/>
                </a:solidFill>
              </a:defRPr>
            </a:lvl5pPr>
          </a:lstStyle>
          <a:p>
            <a:pPr lvl="0"/>
            <a:r>
              <a:rPr lang="en-US" dirty="0"/>
              <a:t>Presenter Name 14pt Arial bold</a:t>
            </a:r>
          </a:p>
        </p:txBody>
      </p:sp>
      <p:sp>
        <p:nvSpPr>
          <p:cNvPr id="10" name="Text Placeholder 9"/>
          <p:cNvSpPr>
            <a:spLocks noGrp="1"/>
          </p:cNvSpPr>
          <p:nvPr>
            <p:ph type="body" sz="quarter" idx="11" hasCustomPrompt="1"/>
          </p:nvPr>
        </p:nvSpPr>
        <p:spPr>
          <a:xfrm>
            <a:off x="685536" y="3986784"/>
            <a:ext cx="3816152" cy="219456"/>
          </a:xfrm>
        </p:spPr>
        <p:txBody>
          <a:bodyPr>
            <a:noAutofit/>
          </a:bodyPr>
          <a:lstStyle>
            <a:lvl1pPr marL="0" indent="0">
              <a:lnSpc>
                <a:spcPts val="1600"/>
              </a:lnSpc>
              <a:buFontTx/>
              <a:buNone/>
              <a:defRPr sz="1400">
                <a:solidFill>
                  <a:schemeClr val="tx1"/>
                </a:solidFill>
              </a:defRPr>
            </a:lvl1pPr>
            <a:lvl2pPr marL="233363" indent="0">
              <a:buFontTx/>
              <a:buNone/>
              <a:defRPr sz="1400">
                <a:solidFill>
                  <a:schemeClr val="tx1"/>
                </a:solidFill>
              </a:defRPr>
            </a:lvl2pPr>
            <a:lvl3pPr marL="465138" indent="0">
              <a:buFontTx/>
              <a:buNone/>
              <a:defRPr sz="1400">
                <a:solidFill>
                  <a:schemeClr val="tx1"/>
                </a:solidFill>
              </a:defRPr>
            </a:lvl3pPr>
            <a:lvl4pPr marL="1371600" indent="0">
              <a:buFontTx/>
              <a:buNone/>
              <a:defRPr sz="1400">
                <a:solidFill>
                  <a:schemeClr val="tx1"/>
                </a:solidFill>
              </a:defRPr>
            </a:lvl4pPr>
            <a:lvl5pPr marL="1828800" indent="0">
              <a:buFontTx/>
              <a:buNone/>
              <a:defRPr sz="1400">
                <a:solidFill>
                  <a:schemeClr val="tx1"/>
                </a:solidFill>
              </a:defRPr>
            </a:lvl5pPr>
          </a:lstStyle>
          <a:p>
            <a:pPr lvl="0"/>
            <a:r>
              <a:rPr lang="nn-NO" dirty="0"/>
              <a:t>Title 14pt Arial</a:t>
            </a:r>
          </a:p>
        </p:txBody>
      </p:sp>
      <p:sp>
        <p:nvSpPr>
          <p:cNvPr id="12" name="Content Placeholder 11"/>
          <p:cNvSpPr>
            <a:spLocks noGrp="1"/>
          </p:cNvSpPr>
          <p:nvPr>
            <p:ph sz="quarter" idx="12" hasCustomPrompt="1"/>
          </p:nvPr>
        </p:nvSpPr>
        <p:spPr>
          <a:xfrm>
            <a:off x="685536" y="4279392"/>
            <a:ext cx="3815804" cy="219456"/>
          </a:xfrm>
        </p:spPr>
        <p:txBody>
          <a:bodyPr>
            <a:noAutofit/>
          </a:bodyPr>
          <a:lstStyle>
            <a:lvl1pPr marL="0" indent="0">
              <a:lnSpc>
                <a:spcPts val="1600"/>
              </a:lnSpc>
              <a:spcBef>
                <a:spcPts val="0"/>
              </a:spcBef>
              <a:buFontTx/>
              <a:buNone/>
              <a:defRPr sz="1400" b="1">
                <a:solidFill>
                  <a:schemeClr val="tx2"/>
                </a:solidFill>
              </a:defRPr>
            </a:lvl1pPr>
            <a:lvl2pPr>
              <a:defRPr sz="1400" b="1">
                <a:solidFill>
                  <a:schemeClr val="tx1"/>
                </a:solidFill>
              </a:defRPr>
            </a:lvl2pPr>
            <a:lvl3pPr>
              <a:defRPr sz="1400" b="1">
                <a:solidFill>
                  <a:schemeClr val="tx1"/>
                </a:solidFill>
              </a:defRPr>
            </a:lvl3pPr>
            <a:lvl4pPr>
              <a:defRPr sz="1400" b="1">
                <a:solidFill>
                  <a:schemeClr val="tx1"/>
                </a:solidFill>
              </a:defRPr>
            </a:lvl4pPr>
            <a:lvl5pPr>
              <a:defRPr sz="1400" b="1">
                <a:solidFill>
                  <a:schemeClr val="tx1"/>
                </a:solidFill>
              </a:defRPr>
            </a:lvl5pPr>
          </a:lstStyle>
          <a:p>
            <a:pPr lvl="0"/>
            <a:r>
              <a:rPr lang="en-US" dirty="0"/>
              <a:t>Presenter Name 14pt Arial bold</a:t>
            </a:r>
          </a:p>
        </p:txBody>
      </p:sp>
      <p:sp>
        <p:nvSpPr>
          <p:cNvPr id="14" name="Text Placeholder 13"/>
          <p:cNvSpPr>
            <a:spLocks noGrp="1"/>
          </p:cNvSpPr>
          <p:nvPr>
            <p:ph type="body" sz="quarter" idx="13" hasCustomPrompt="1"/>
          </p:nvPr>
        </p:nvSpPr>
        <p:spPr>
          <a:xfrm>
            <a:off x="685536" y="4498848"/>
            <a:ext cx="3815804"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nn-NO" dirty="0"/>
              <a:t>Title 14pt Arial</a:t>
            </a:r>
          </a:p>
        </p:txBody>
      </p:sp>
      <p:sp>
        <p:nvSpPr>
          <p:cNvPr id="16" name="Content Placeholder 15"/>
          <p:cNvSpPr>
            <a:spLocks noGrp="1"/>
          </p:cNvSpPr>
          <p:nvPr>
            <p:ph sz="quarter" idx="14" hasCustomPrompt="1"/>
          </p:nvPr>
        </p:nvSpPr>
        <p:spPr>
          <a:xfrm>
            <a:off x="685536" y="4782312"/>
            <a:ext cx="3815804" cy="219456"/>
          </a:xfrm>
        </p:spPr>
        <p:txBody>
          <a:bodyPr>
            <a:noAutofit/>
          </a:bodyPr>
          <a:lstStyle>
            <a:lvl1pPr marL="0" indent="0">
              <a:lnSpc>
                <a:spcPts val="1600"/>
              </a:lnSpc>
              <a:buFontTx/>
              <a:buNone/>
              <a:defRPr sz="1400" b="1">
                <a:solidFill>
                  <a:schemeClr val="tx2"/>
                </a:solidFill>
              </a:defRPr>
            </a:lvl1pPr>
            <a:lvl2pPr marL="233363" indent="0">
              <a:lnSpc>
                <a:spcPts val="1600"/>
              </a:lnSpc>
              <a:buFontTx/>
              <a:buNone/>
              <a:defRPr sz="1400" b="1">
                <a:solidFill>
                  <a:schemeClr val="tx2"/>
                </a:solidFill>
              </a:defRPr>
            </a:lvl2pPr>
            <a:lvl3pPr marL="465138" indent="0">
              <a:lnSpc>
                <a:spcPts val="1600"/>
              </a:lnSpc>
              <a:buFontTx/>
              <a:buNone/>
              <a:defRPr sz="1400" b="1">
                <a:solidFill>
                  <a:schemeClr val="tx2"/>
                </a:solidFill>
              </a:defRPr>
            </a:lvl3pPr>
            <a:lvl4pPr marL="1371600" indent="0">
              <a:lnSpc>
                <a:spcPts val="1600"/>
              </a:lnSpc>
              <a:buFontTx/>
              <a:buNone/>
              <a:defRPr sz="1400" b="1">
                <a:solidFill>
                  <a:schemeClr val="tx2"/>
                </a:solidFill>
              </a:defRPr>
            </a:lvl4pPr>
            <a:lvl5pPr marL="1828800" indent="0">
              <a:lnSpc>
                <a:spcPts val="1600"/>
              </a:lnSpc>
              <a:buFontTx/>
              <a:buNone/>
              <a:defRPr sz="1400" b="1">
                <a:solidFill>
                  <a:schemeClr val="tx2"/>
                </a:solidFill>
              </a:defRPr>
            </a:lvl5pPr>
          </a:lstStyle>
          <a:p>
            <a:pPr lvl="0"/>
            <a:r>
              <a:rPr lang="en-US" dirty="0"/>
              <a:t>Presenter Name 14pt Arial bold</a:t>
            </a:r>
          </a:p>
        </p:txBody>
      </p:sp>
      <p:sp>
        <p:nvSpPr>
          <p:cNvPr id="18" name="Text Placeholder 17"/>
          <p:cNvSpPr>
            <a:spLocks noGrp="1"/>
          </p:cNvSpPr>
          <p:nvPr>
            <p:ph type="body" sz="quarter" idx="15" hasCustomPrompt="1"/>
          </p:nvPr>
        </p:nvSpPr>
        <p:spPr>
          <a:xfrm>
            <a:off x="685536" y="5010912"/>
            <a:ext cx="3815804" cy="219456"/>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nn-NO" dirty="0"/>
              <a:t>Title 14pt Arial</a:t>
            </a:r>
          </a:p>
        </p:txBody>
      </p:sp>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01340" y="1130300"/>
            <a:ext cx="4642658" cy="4584469"/>
          </a:xfrm>
          <a:prstGeom prst="rect">
            <a:avLst/>
          </a:prstGeom>
        </p:spPr>
      </p:pic>
      <p:sp>
        <p:nvSpPr>
          <p:cNvPr id="24" name="Content Placeholder 23"/>
          <p:cNvSpPr>
            <a:spLocks noGrp="1"/>
          </p:cNvSpPr>
          <p:nvPr>
            <p:ph sz="quarter" idx="16" hasCustomPrompt="1"/>
          </p:nvPr>
        </p:nvSpPr>
        <p:spPr>
          <a:xfrm>
            <a:off x="685800" y="5568696"/>
            <a:ext cx="1746504" cy="228600"/>
          </a:xfrm>
        </p:spPr>
        <p:txBody>
          <a:bodyPr>
            <a:noAutofit/>
          </a:bodyPr>
          <a:lstStyle>
            <a:lvl1pPr marL="0" indent="0">
              <a:lnSpc>
                <a:spcPts val="1000"/>
              </a:lnSpc>
              <a:spcBef>
                <a:spcPts val="0"/>
              </a:spcBef>
              <a:buFontTx/>
              <a:buNone/>
              <a:defRPr sz="800" b="1" cap="all" baseline="0">
                <a:solidFill>
                  <a:schemeClr val="tx2"/>
                </a:solidFill>
              </a:defRPr>
            </a:lvl1pPr>
            <a:lvl2pPr marL="233363" indent="0">
              <a:buFontTx/>
              <a:buNone/>
              <a:defRPr sz="800" cap="all" baseline="0">
                <a:solidFill>
                  <a:schemeClr val="tx2"/>
                </a:solidFill>
              </a:defRPr>
            </a:lvl2pPr>
            <a:lvl3pPr marL="465138" indent="0">
              <a:buFontTx/>
              <a:buNone/>
              <a:defRPr sz="800" cap="all" baseline="0">
                <a:solidFill>
                  <a:schemeClr val="tx2"/>
                </a:solidFill>
              </a:defRPr>
            </a:lvl3pPr>
            <a:lvl4pPr marL="1371600" indent="0">
              <a:buFontTx/>
              <a:buNone/>
              <a:defRPr sz="800" cap="all" baseline="0">
                <a:solidFill>
                  <a:schemeClr val="tx2"/>
                </a:solidFill>
              </a:defRPr>
            </a:lvl4pPr>
            <a:lvl5pPr marL="1828800" indent="0">
              <a:buFontTx/>
              <a:buNone/>
              <a:defRPr sz="800" cap="all" baseline="0">
                <a:solidFill>
                  <a:schemeClr val="tx2"/>
                </a:solidFill>
              </a:defRPr>
            </a:lvl5pPr>
          </a:lstStyle>
          <a:p>
            <a:pPr lvl="0"/>
            <a:r>
              <a:rPr lang="en-US" dirty="0"/>
              <a:t>Click to add date</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8366" y="456797"/>
            <a:ext cx="1633451" cy="378229"/>
          </a:xfrm>
          <a:prstGeom prst="rect">
            <a:avLst/>
          </a:prstGeom>
        </p:spPr>
      </p:pic>
    </p:spTree>
    <p:extLst>
      <p:ext uri="{BB962C8B-B14F-4D97-AF65-F5344CB8AC3E}">
        <p14:creationId xmlns:p14="http://schemas.microsoft.com/office/powerpoint/2010/main" val="1011982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tatement Divider (Grass)">
    <p:spTree>
      <p:nvGrpSpPr>
        <p:cNvPr id="1" name=""/>
        <p:cNvGrpSpPr/>
        <p:nvPr/>
      </p:nvGrpSpPr>
      <p:grpSpPr>
        <a:xfrm>
          <a:off x="0" y="0"/>
          <a:ext cx="0" cy="0"/>
          <a:chOff x="0" y="0"/>
          <a:chExt cx="0" cy="0"/>
        </a:xfrm>
      </p:grpSpPr>
      <p:sp>
        <p:nvSpPr>
          <p:cNvPr id="9" name="Rectangle 8"/>
          <p:cNvSpPr/>
          <p:nvPr userDrawn="1"/>
        </p:nvSpPr>
        <p:spPr>
          <a:xfrm>
            <a:off x="228600" y="1298448"/>
            <a:ext cx="8686800" cy="53309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a:spLocks noGrp="1"/>
          </p:cNvSpPr>
          <p:nvPr>
            <p:ph type="title" hasCustomPrompt="1"/>
          </p:nvPr>
        </p:nvSpPr>
        <p:spPr>
          <a:xfrm>
            <a:off x="623888" y="1709739"/>
            <a:ext cx="5131026" cy="4757563"/>
          </a:xfrm>
        </p:spPr>
        <p:txBody>
          <a:bodyPr anchor="t" anchorCtr="0">
            <a:noAutofit/>
          </a:bodyPr>
          <a:lstStyle>
            <a:lvl1pPr>
              <a:lnSpc>
                <a:spcPts val="6300"/>
              </a:lnSpc>
              <a:defRPr sz="6600" baseline="0">
                <a:solidFill>
                  <a:schemeClr val="bg1"/>
                </a:solidFill>
              </a:defRPr>
            </a:lvl1pPr>
          </a:lstStyle>
          <a:p>
            <a:r>
              <a:rPr lang="en-US" dirty="0"/>
              <a:t>Large text impact slide </a:t>
            </a:r>
            <a:br>
              <a:rPr lang="en-US" dirty="0"/>
            </a:br>
            <a:r>
              <a:rPr lang="en-US" dirty="0"/>
              <a:t>66pt Arial bold</a:t>
            </a:r>
            <a:br>
              <a:rPr lang="en-US" dirty="0"/>
            </a:br>
            <a:endParaRPr lang="en-US" dirty="0"/>
          </a:p>
        </p:txBody>
      </p:sp>
    </p:spTree>
    <p:extLst>
      <p:ext uri="{BB962C8B-B14F-4D97-AF65-F5344CB8AC3E}">
        <p14:creationId xmlns:p14="http://schemas.microsoft.com/office/powerpoint/2010/main" val="1990381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Statement Divider (Grass)">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23888" y="1709739"/>
            <a:ext cx="5131026" cy="4757563"/>
          </a:xfrm>
        </p:spPr>
        <p:txBody>
          <a:bodyPr anchor="t" anchorCtr="0">
            <a:noAutofit/>
          </a:bodyPr>
          <a:lstStyle>
            <a:lvl1pPr>
              <a:lnSpc>
                <a:spcPts val="6300"/>
              </a:lnSpc>
              <a:defRPr sz="6600" baseline="0">
                <a:solidFill>
                  <a:schemeClr val="accent1"/>
                </a:solidFill>
              </a:defRPr>
            </a:lvl1pPr>
          </a:lstStyle>
          <a:p>
            <a:r>
              <a:rPr lang="en-US" dirty="0"/>
              <a:t>Large text impact slide </a:t>
            </a:r>
            <a:br>
              <a:rPr lang="en-US" dirty="0"/>
            </a:br>
            <a:r>
              <a:rPr lang="en-US" dirty="0"/>
              <a:t>66pt Arial bold</a:t>
            </a:r>
            <a:br>
              <a:rPr lang="en-US" dirty="0"/>
            </a:br>
            <a:endParaRPr lang="en-US" dirty="0"/>
          </a:p>
        </p:txBody>
      </p:sp>
      <p:sp>
        <p:nvSpPr>
          <p:cNvPr id="5" name="object 3"/>
          <p:cNvSpPr/>
          <p:nvPr userDrawn="1"/>
        </p:nvSpPr>
        <p:spPr>
          <a:xfrm>
            <a:off x="285750"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a:p>
        </p:txBody>
      </p:sp>
    </p:spTree>
    <p:extLst>
      <p:ext uri="{BB962C8B-B14F-4D97-AF65-F5344CB8AC3E}">
        <p14:creationId xmlns:p14="http://schemas.microsoft.com/office/powerpoint/2010/main" val="2838628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vider Large Quote">
    <p:spTree>
      <p:nvGrpSpPr>
        <p:cNvPr id="1" name=""/>
        <p:cNvGrpSpPr/>
        <p:nvPr/>
      </p:nvGrpSpPr>
      <p:grpSpPr>
        <a:xfrm>
          <a:off x="0" y="0"/>
          <a:ext cx="0" cy="0"/>
          <a:chOff x="0" y="0"/>
          <a:chExt cx="0" cy="0"/>
        </a:xfrm>
      </p:grpSpPr>
      <p:sp>
        <p:nvSpPr>
          <p:cNvPr id="9" name="Rectangle 8"/>
          <p:cNvSpPr/>
          <p:nvPr userDrawn="1"/>
        </p:nvSpPr>
        <p:spPr>
          <a:xfrm>
            <a:off x="228600" y="1298448"/>
            <a:ext cx="868680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2" name="Title 1"/>
          <p:cNvSpPr>
            <a:spLocks noGrp="1"/>
          </p:cNvSpPr>
          <p:nvPr>
            <p:ph type="title" hasCustomPrompt="1"/>
          </p:nvPr>
        </p:nvSpPr>
        <p:spPr>
          <a:xfrm>
            <a:off x="1298448" y="1920240"/>
            <a:ext cx="6611112" cy="3639312"/>
          </a:xfrm>
        </p:spPr>
        <p:txBody>
          <a:bodyPr anchor="t">
            <a:noAutofit/>
          </a:bodyPr>
          <a:lstStyle>
            <a:lvl1pPr>
              <a:lnSpc>
                <a:spcPts val="4500"/>
              </a:lnSpc>
              <a:defRPr sz="4000" baseline="0">
                <a:solidFill>
                  <a:schemeClr val="bg1"/>
                </a:solidFill>
              </a:defRPr>
            </a:lvl1pPr>
          </a:lstStyle>
          <a:p>
            <a:r>
              <a:rPr lang="en-US" dirty="0"/>
              <a:t>Large statement message</a:t>
            </a:r>
            <a:br>
              <a:rPr lang="en-US" dirty="0"/>
            </a:br>
            <a:r>
              <a:rPr lang="en-US" dirty="0"/>
              <a:t>or pull quote 40pt Arial bold </a:t>
            </a:r>
            <a:r>
              <a:rPr lang="en-US" dirty="0" err="1"/>
              <a:t>pudam</a:t>
            </a:r>
            <a:r>
              <a:rPr lang="en-US" dirty="0"/>
              <a:t> </a:t>
            </a:r>
            <a:r>
              <a:rPr lang="en-US" dirty="0" err="1"/>
              <a:t>nosecti</a:t>
            </a:r>
            <a:r>
              <a:rPr lang="en-US" dirty="0"/>
              <a:t> </a:t>
            </a:r>
            <a:r>
              <a:rPr lang="en-US" dirty="0" err="1"/>
              <a:t>nos</a:t>
            </a:r>
            <a:r>
              <a:rPr lang="en-US" dirty="0"/>
              <a:t> alit in </a:t>
            </a:r>
            <a:r>
              <a:rPr lang="en-US" dirty="0" err="1"/>
              <a:t>nos</a:t>
            </a:r>
            <a:r>
              <a:rPr lang="en-US" dirty="0"/>
              <a:t> et di.”</a:t>
            </a:r>
          </a:p>
        </p:txBody>
      </p:sp>
      <p:sp>
        <p:nvSpPr>
          <p:cNvPr id="6" name="object 3"/>
          <p:cNvSpPr txBox="1"/>
          <p:nvPr userDrawn="1"/>
        </p:nvSpPr>
        <p:spPr>
          <a:xfrm>
            <a:off x="517651" y="1680197"/>
            <a:ext cx="558800" cy="1549400"/>
          </a:xfrm>
          <a:prstGeom prst="rect">
            <a:avLst/>
          </a:prstGeom>
        </p:spPr>
        <p:txBody>
          <a:bodyPr vert="horz" wrap="square" lIns="0" tIns="12700" rIns="0" bIns="0" rtlCol="0">
            <a:spAutoFit/>
          </a:bodyPr>
          <a:lstStyle/>
          <a:p>
            <a:pPr marL="12700">
              <a:lnSpc>
                <a:spcPct val="100000"/>
              </a:lnSpc>
              <a:spcBef>
                <a:spcPts val="100"/>
              </a:spcBef>
            </a:pPr>
            <a:r>
              <a:rPr sz="10000" b="1" dirty="0">
                <a:solidFill>
                  <a:srgbClr val="FFFFFF"/>
                </a:solidFill>
                <a:latin typeface="+mj-lt"/>
                <a:cs typeface="HurmeGeometricSans3-SemiBold"/>
              </a:rPr>
              <a:t>“</a:t>
            </a:r>
            <a:endParaRPr sz="10000" dirty="0">
              <a:latin typeface="+mj-lt"/>
              <a:cs typeface="HurmeGeometricSans3-SemiBold"/>
            </a:endParaRPr>
          </a:p>
        </p:txBody>
      </p:sp>
      <p:sp>
        <p:nvSpPr>
          <p:cNvPr id="10" name="object 4"/>
          <p:cNvSpPr txBox="1"/>
          <p:nvPr userDrawn="1"/>
        </p:nvSpPr>
        <p:spPr>
          <a:xfrm>
            <a:off x="7913689" y="1629398"/>
            <a:ext cx="565150" cy="1549400"/>
          </a:xfrm>
          <a:prstGeom prst="rect">
            <a:avLst/>
          </a:prstGeom>
        </p:spPr>
        <p:txBody>
          <a:bodyPr vert="horz" wrap="square" lIns="0" tIns="12700" rIns="0" bIns="0" rtlCol="0">
            <a:spAutoFit/>
          </a:bodyPr>
          <a:lstStyle/>
          <a:p>
            <a:pPr marL="12700">
              <a:lnSpc>
                <a:spcPct val="100000"/>
              </a:lnSpc>
              <a:spcBef>
                <a:spcPts val="100"/>
              </a:spcBef>
            </a:pPr>
            <a:endParaRPr sz="10000" dirty="0">
              <a:latin typeface="+mj-lt"/>
              <a:cs typeface="HurmeGeometricSans3-SemiBold"/>
            </a:endParaRPr>
          </a:p>
        </p:txBody>
      </p:sp>
      <p:sp>
        <p:nvSpPr>
          <p:cNvPr id="4" name="Text Placeholder 3"/>
          <p:cNvSpPr>
            <a:spLocks noGrp="1"/>
          </p:cNvSpPr>
          <p:nvPr>
            <p:ph type="body" sz="quarter" idx="10" hasCustomPrompt="1"/>
          </p:nvPr>
        </p:nvSpPr>
        <p:spPr>
          <a:xfrm>
            <a:off x="1289050" y="5694363"/>
            <a:ext cx="4979320" cy="365125"/>
          </a:xfrm>
        </p:spPr>
        <p:txBody>
          <a:bodyPr>
            <a:noAutofit/>
          </a:bodyPr>
          <a:lstStyle>
            <a:lvl1pPr marL="0" indent="0">
              <a:buNone/>
              <a:defRPr sz="2000" baseline="0">
                <a:solidFill>
                  <a:schemeClr val="tx2"/>
                </a:solidFill>
              </a:defRPr>
            </a:lvl1pPr>
            <a:lvl2pPr marL="233363" indent="0">
              <a:buNone/>
              <a:defRPr sz="1600"/>
            </a:lvl2pPr>
            <a:lvl3pPr marL="465138" indent="0">
              <a:buNone/>
              <a:defRPr sz="1600"/>
            </a:lvl3pPr>
            <a:lvl4pPr marL="1371600" indent="0">
              <a:buNone/>
              <a:defRPr sz="1600"/>
            </a:lvl4pPr>
            <a:lvl5pPr marL="1828800" indent="0">
              <a:buNone/>
              <a:defRPr sz="1600"/>
            </a:lvl5pPr>
          </a:lstStyle>
          <a:p>
            <a:pPr lvl="0"/>
            <a:r>
              <a:rPr lang="en-US" dirty="0"/>
              <a:t>FIRSTNAME LASTNAME</a:t>
            </a:r>
          </a:p>
        </p:txBody>
      </p:sp>
    </p:spTree>
    <p:extLst>
      <p:ext uri="{BB962C8B-B14F-4D97-AF65-F5344CB8AC3E}">
        <p14:creationId xmlns:p14="http://schemas.microsoft.com/office/powerpoint/2010/main" val="7172810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ullets-Standard High-Level_Overview">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1402080"/>
            <a:ext cx="7772400" cy="960120"/>
          </a:xfrm>
        </p:spPr>
        <p:txBody>
          <a:bodyPr>
            <a:noAutofit/>
          </a:bodyPr>
          <a:lstStyle>
            <a:lvl1pPr>
              <a:defRPr/>
            </a:lvl1pPr>
          </a:lstStyle>
          <a:p>
            <a:r>
              <a:rPr lang="en-US" dirty="0"/>
              <a:t>Headline 30pt</a:t>
            </a:r>
            <a:br>
              <a:rPr lang="en-US" dirty="0"/>
            </a:br>
            <a:r>
              <a:rPr lang="en-US" dirty="0"/>
              <a:t>Arial bold</a:t>
            </a:r>
          </a:p>
        </p:txBody>
      </p:sp>
      <p:sp>
        <p:nvSpPr>
          <p:cNvPr id="3" name="Content Placeholder 2"/>
          <p:cNvSpPr>
            <a:spLocks noGrp="1"/>
          </p:cNvSpPr>
          <p:nvPr>
            <p:ph idx="1" hasCustomPrompt="1"/>
          </p:nvPr>
        </p:nvSpPr>
        <p:spPr>
          <a:xfrm>
            <a:off x="685800" y="2487168"/>
            <a:ext cx="7772400" cy="4104132"/>
          </a:xfrm>
        </p:spPr>
        <p:txBody>
          <a:bodyPr>
            <a:noAutofit/>
          </a:bodyPr>
          <a:lstStyle>
            <a:lvl1pPr marL="238125" indent="-238125">
              <a:buFont typeface="Arial" panose="020B0604020202020204" pitchFamily="34" charset="0"/>
              <a:buChar char="•"/>
              <a:defRPr>
                <a:solidFill>
                  <a:schemeClr val="tx1"/>
                </a:solidFill>
              </a:defRPr>
            </a:lvl1pPr>
            <a:lvl2pPr>
              <a:defRPr>
                <a:solidFill>
                  <a:schemeClr val="tx1"/>
                </a:solidFill>
              </a:defRPr>
            </a:lvl2pPr>
            <a:lvl3pPr>
              <a:defRPr>
                <a:solidFill>
                  <a:schemeClr val="tx1"/>
                </a:solidFill>
              </a:defRPr>
            </a:lvl3pPr>
          </a:lstStyle>
          <a:p>
            <a:r>
              <a:rPr lang="en-US" dirty="0"/>
              <a:t>Bullet copy 24pt Arial.</a:t>
            </a:r>
          </a:p>
          <a:p>
            <a:pPr lvl="1"/>
            <a:r>
              <a:rPr lang="en-US" dirty="0"/>
              <a:t>Nos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a:t>
            </a:r>
          </a:p>
          <a:p>
            <a:pPr lvl="2"/>
            <a:r>
              <a:rPr lang="en-US" dirty="0"/>
              <a:t>Et quam, cup et </a:t>
            </a:r>
            <a:r>
              <a:rPr lang="en-US" dirty="0" err="1"/>
              <a:t>ra</a:t>
            </a:r>
            <a:r>
              <a:rPr lang="en-US" dirty="0"/>
              <a:t> </a:t>
            </a:r>
            <a:r>
              <a:rPr lang="en-US" dirty="0" err="1"/>
              <a:t>peleceped</a:t>
            </a:r>
            <a:r>
              <a:rPr lang="en-US" dirty="0"/>
              <a:t> </a:t>
            </a:r>
            <a:r>
              <a:rPr lang="en-US" dirty="0" err="1"/>
              <a:t>magnat</a:t>
            </a:r>
            <a:r>
              <a:rPr lang="en-US" dirty="0"/>
              <a:t>.</a:t>
            </a:r>
          </a:p>
        </p:txBody>
      </p:sp>
      <p:sp>
        <p:nvSpPr>
          <p:cNvPr id="7" name="object 3"/>
          <p:cNvSpPr/>
          <p:nvPr userDrawn="1"/>
        </p:nvSpPr>
        <p:spPr>
          <a:xfrm>
            <a:off x="285750"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a:p>
        </p:txBody>
      </p:sp>
    </p:spTree>
    <p:extLst>
      <p:ext uri="{BB962C8B-B14F-4D97-AF65-F5344CB8AC3E}">
        <p14:creationId xmlns:p14="http://schemas.microsoft.com/office/powerpoint/2010/main" val="3951407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ullets 2 column 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1402080"/>
            <a:ext cx="7772400" cy="960120"/>
          </a:xfrm>
        </p:spPr>
        <p:txBody>
          <a:bodyPr>
            <a:noAutofit/>
          </a:bodyPr>
          <a:lstStyle>
            <a:lvl1pPr>
              <a:defRPr/>
            </a:lvl1pPr>
          </a:lstStyle>
          <a:p>
            <a:r>
              <a:rPr lang="en-US" dirty="0"/>
              <a:t>Headline 30pt</a:t>
            </a:r>
            <a:br>
              <a:rPr lang="en-US" dirty="0"/>
            </a:br>
            <a:r>
              <a:rPr lang="en-US" dirty="0"/>
              <a:t>Arial bold</a:t>
            </a:r>
          </a:p>
        </p:txBody>
      </p:sp>
      <p:sp>
        <p:nvSpPr>
          <p:cNvPr id="3" name="Content Placeholder 2"/>
          <p:cNvSpPr>
            <a:spLocks noGrp="1"/>
          </p:cNvSpPr>
          <p:nvPr>
            <p:ph idx="1" hasCustomPrompt="1"/>
          </p:nvPr>
        </p:nvSpPr>
        <p:spPr>
          <a:xfrm>
            <a:off x="685800" y="3127248"/>
            <a:ext cx="3810000" cy="3464052"/>
          </a:xfrm>
        </p:spPr>
        <p:txBody>
          <a:bodyPr>
            <a:noAutofit/>
          </a:bodyPr>
          <a:lstStyle>
            <a:lvl1pPr marL="238125" indent="-238125">
              <a:lnSpc>
                <a:spcPts val="2200"/>
              </a:lnSpc>
              <a:buFont typeface="Arial" panose="020B0604020202020204" pitchFamily="34" charset="0"/>
              <a:buChar char="•"/>
              <a:defRPr sz="2000">
                <a:solidFill>
                  <a:schemeClr val="tx1"/>
                </a:solidFill>
              </a:defRPr>
            </a:lvl1pPr>
            <a:lvl2pPr>
              <a:lnSpc>
                <a:spcPts val="2200"/>
              </a:lnSpc>
              <a:defRPr sz="2000">
                <a:solidFill>
                  <a:schemeClr val="tx1"/>
                </a:solidFill>
              </a:defRPr>
            </a:lvl2pPr>
            <a:lvl3pPr>
              <a:lnSpc>
                <a:spcPts val="2200"/>
              </a:lnSpc>
              <a:defRPr sz="2000">
                <a:solidFill>
                  <a:schemeClr val="tx1"/>
                </a:solidFill>
              </a:defRPr>
            </a:lvl3pPr>
          </a:lstStyle>
          <a:p>
            <a:r>
              <a:rPr lang="en-US" dirty="0"/>
              <a:t>Bullet copy 24pt Arial.</a:t>
            </a:r>
          </a:p>
          <a:p>
            <a:pPr lvl="1"/>
            <a:r>
              <a:rPr lang="en-US" dirty="0"/>
              <a:t>Nos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a:t>
            </a:r>
          </a:p>
          <a:p>
            <a:pPr lvl="2"/>
            <a:r>
              <a:rPr lang="en-US" dirty="0"/>
              <a:t>Et quam, cup et </a:t>
            </a:r>
            <a:r>
              <a:rPr lang="en-US" dirty="0" err="1"/>
              <a:t>ra</a:t>
            </a:r>
            <a:r>
              <a:rPr lang="en-US" dirty="0"/>
              <a:t> </a:t>
            </a:r>
            <a:r>
              <a:rPr lang="en-US" dirty="0" err="1"/>
              <a:t>peleceped</a:t>
            </a:r>
            <a:r>
              <a:rPr lang="en-US" dirty="0"/>
              <a:t> </a:t>
            </a:r>
            <a:r>
              <a:rPr lang="en-US" dirty="0" err="1"/>
              <a:t>magnat</a:t>
            </a:r>
            <a:r>
              <a:rPr lang="en-US" dirty="0"/>
              <a:t>.</a:t>
            </a:r>
          </a:p>
        </p:txBody>
      </p:sp>
      <p:sp>
        <p:nvSpPr>
          <p:cNvPr id="7" name="object 3"/>
          <p:cNvSpPr/>
          <p:nvPr userDrawn="1"/>
        </p:nvSpPr>
        <p:spPr>
          <a:xfrm>
            <a:off x="285750"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a:p>
        </p:txBody>
      </p:sp>
      <p:sp>
        <p:nvSpPr>
          <p:cNvPr id="5" name="Content Placeholder 2"/>
          <p:cNvSpPr>
            <a:spLocks noGrp="1"/>
          </p:cNvSpPr>
          <p:nvPr>
            <p:ph idx="10" hasCustomPrompt="1"/>
          </p:nvPr>
        </p:nvSpPr>
        <p:spPr>
          <a:xfrm>
            <a:off x="4610100" y="3127248"/>
            <a:ext cx="3810000" cy="3464052"/>
          </a:xfrm>
        </p:spPr>
        <p:txBody>
          <a:bodyPr>
            <a:noAutofit/>
          </a:bodyPr>
          <a:lstStyle>
            <a:lvl1pPr marL="238125" indent="-238125">
              <a:lnSpc>
                <a:spcPts val="2200"/>
              </a:lnSpc>
              <a:buFont typeface="Arial" panose="020B0604020202020204" pitchFamily="34" charset="0"/>
              <a:buChar char="•"/>
              <a:defRPr sz="2000">
                <a:solidFill>
                  <a:schemeClr val="tx1"/>
                </a:solidFill>
              </a:defRPr>
            </a:lvl1pPr>
            <a:lvl2pPr>
              <a:lnSpc>
                <a:spcPts val="2200"/>
              </a:lnSpc>
              <a:defRPr sz="2000">
                <a:solidFill>
                  <a:schemeClr val="tx1"/>
                </a:solidFill>
              </a:defRPr>
            </a:lvl2pPr>
            <a:lvl3pPr>
              <a:lnSpc>
                <a:spcPts val="2200"/>
              </a:lnSpc>
              <a:defRPr sz="2000">
                <a:solidFill>
                  <a:schemeClr val="tx1"/>
                </a:solidFill>
              </a:defRPr>
            </a:lvl3pPr>
          </a:lstStyle>
          <a:p>
            <a:r>
              <a:rPr lang="en-US" dirty="0"/>
              <a:t>Bullet copy 24pt Arial.</a:t>
            </a:r>
          </a:p>
          <a:p>
            <a:pPr lvl="1"/>
            <a:r>
              <a:rPr lang="en-US" dirty="0"/>
              <a:t>Nos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a:t>
            </a:r>
          </a:p>
          <a:p>
            <a:pPr lvl="2"/>
            <a:r>
              <a:rPr lang="en-US" dirty="0"/>
              <a:t>Et quam, cup et </a:t>
            </a:r>
            <a:r>
              <a:rPr lang="en-US" dirty="0" err="1"/>
              <a:t>ra</a:t>
            </a:r>
            <a:r>
              <a:rPr lang="en-US" dirty="0"/>
              <a:t> </a:t>
            </a:r>
            <a:r>
              <a:rPr lang="en-US" dirty="0" err="1"/>
              <a:t>peleceped</a:t>
            </a:r>
            <a:r>
              <a:rPr lang="en-US" dirty="0"/>
              <a:t> </a:t>
            </a:r>
            <a:r>
              <a:rPr lang="en-US" dirty="0" err="1"/>
              <a:t>magnat</a:t>
            </a:r>
            <a:r>
              <a:rPr lang="en-US" dirty="0"/>
              <a:t>.</a:t>
            </a:r>
          </a:p>
        </p:txBody>
      </p:sp>
      <p:sp>
        <p:nvSpPr>
          <p:cNvPr id="6" name="Content Placeholder 2"/>
          <p:cNvSpPr>
            <a:spLocks noGrp="1"/>
          </p:cNvSpPr>
          <p:nvPr>
            <p:ph sz="half" idx="11" hasCustomPrompt="1"/>
          </p:nvPr>
        </p:nvSpPr>
        <p:spPr>
          <a:xfrm>
            <a:off x="700902" y="2487169"/>
            <a:ext cx="3828288" cy="449995"/>
          </a:xfrm>
        </p:spPr>
        <p:txBody>
          <a:bodyPr>
            <a:noAutofit/>
          </a:bodyPr>
          <a:lstStyle>
            <a:lvl1pPr marL="0" indent="0">
              <a:buFontTx/>
              <a:buNone/>
              <a:defRPr b="1" baseline="0">
                <a:solidFill>
                  <a:schemeClr val="accent6"/>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Subhead 24pt Arial bold</a:t>
            </a:r>
          </a:p>
        </p:txBody>
      </p:sp>
      <p:sp>
        <p:nvSpPr>
          <p:cNvPr id="8" name="Content Placeholder 2"/>
          <p:cNvSpPr>
            <a:spLocks noGrp="1"/>
          </p:cNvSpPr>
          <p:nvPr>
            <p:ph sz="half" idx="12" hasCustomPrompt="1"/>
          </p:nvPr>
        </p:nvSpPr>
        <p:spPr>
          <a:xfrm>
            <a:off x="4629912" y="2487169"/>
            <a:ext cx="3828288" cy="449995"/>
          </a:xfrm>
        </p:spPr>
        <p:txBody>
          <a:bodyPr>
            <a:noAutofit/>
          </a:bodyPr>
          <a:lstStyle>
            <a:lvl1pPr marL="0" indent="0">
              <a:buFontTx/>
              <a:buNone/>
              <a:defRPr b="1" baseline="0">
                <a:solidFill>
                  <a:schemeClr val="accent6"/>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Subhead 24pt Arial bold</a:t>
            </a:r>
          </a:p>
        </p:txBody>
      </p:sp>
    </p:spTree>
    <p:extLst>
      <p:ext uri="{BB962C8B-B14F-4D97-AF65-F5344CB8AC3E}">
        <p14:creationId xmlns:p14="http://schemas.microsoft.com/office/powerpoint/2010/main" val="35692076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Introduc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1408176"/>
            <a:ext cx="7772400" cy="960120"/>
          </a:xfrm>
        </p:spPr>
        <p:txBody>
          <a:bodyPr>
            <a:noAutofit/>
          </a:bodyPr>
          <a:lstStyle>
            <a:lvl1pPr>
              <a:defRPr/>
            </a:lvl1pPr>
          </a:lstStyle>
          <a:p>
            <a:r>
              <a:rPr lang="en-US" dirty="0"/>
              <a:t>Headline 30pt</a:t>
            </a:r>
            <a:br>
              <a:rPr lang="en-US" dirty="0"/>
            </a:br>
            <a:r>
              <a:rPr lang="en-US" dirty="0"/>
              <a:t>Arial bold</a:t>
            </a:r>
          </a:p>
        </p:txBody>
      </p:sp>
      <p:sp>
        <p:nvSpPr>
          <p:cNvPr id="3" name="Content Placeholder 2"/>
          <p:cNvSpPr>
            <a:spLocks noGrp="1"/>
          </p:cNvSpPr>
          <p:nvPr>
            <p:ph idx="1" hasCustomPrompt="1"/>
          </p:nvPr>
        </p:nvSpPr>
        <p:spPr>
          <a:xfrm>
            <a:off x="685800" y="2487168"/>
            <a:ext cx="7772400" cy="3949918"/>
          </a:xfrm>
        </p:spPr>
        <p:txBody>
          <a:bodyPr>
            <a:noAutofit/>
          </a:bodyPr>
          <a:lstStyle>
            <a:lvl1pPr marL="0" indent="0">
              <a:buFontTx/>
              <a:buNone/>
              <a:defRPr>
                <a:solidFill>
                  <a:schemeClr val="tx1"/>
                </a:solidFill>
              </a:defRPr>
            </a:lvl1pPr>
          </a:lstStyle>
          <a:p>
            <a:pPr lvl="0"/>
            <a:r>
              <a:rPr lang="en-US" dirty="0"/>
              <a:t>Intro copy 24pt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 </a:t>
            </a:r>
            <a:r>
              <a:rPr lang="en-US" dirty="0" err="1"/>
              <a:t>secae</a:t>
            </a:r>
            <a:r>
              <a:rPr lang="en-US" dirty="0"/>
              <a:t>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 </a:t>
            </a:r>
            <a:r>
              <a:rPr lang="en-US" dirty="0" err="1"/>
              <a:t>explam</a:t>
            </a:r>
            <a:r>
              <a:rPr lang="en-US" dirty="0"/>
              <a:t>, et quam </a:t>
            </a:r>
            <a:r>
              <a:rPr lang="en-US" dirty="0" err="1"/>
              <a:t>quiam</a:t>
            </a:r>
            <a:r>
              <a:rPr lang="en-US" dirty="0"/>
              <a:t>, </a:t>
            </a:r>
            <a:r>
              <a:rPr lang="en-US" dirty="0" err="1"/>
              <a:t>ilitas</a:t>
            </a:r>
            <a:r>
              <a:rPr lang="en-US" dirty="0"/>
              <a:t> </a:t>
            </a:r>
            <a:r>
              <a:rPr lang="en-US" dirty="0" err="1"/>
              <a:t>deliat</a:t>
            </a:r>
            <a:r>
              <a:rPr lang="en-US" dirty="0"/>
              <a:t> </a:t>
            </a:r>
            <a:r>
              <a:rPr lang="en-US" dirty="0" err="1"/>
              <a:t>quis</a:t>
            </a:r>
            <a:r>
              <a:rPr lang="en-US" dirty="0"/>
              <a:t> </a:t>
            </a:r>
            <a:r>
              <a:rPr lang="en-US" dirty="0" err="1"/>
              <a:t>escimodio</a:t>
            </a:r>
            <a:r>
              <a:rPr lang="en-US" dirty="0"/>
              <a:t>. </a:t>
            </a:r>
            <a:r>
              <a:rPr lang="en-US" dirty="0" err="1"/>
              <a:t>Ita</a:t>
            </a:r>
            <a:r>
              <a:rPr lang="en-US" dirty="0"/>
              <a:t> </a:t>
            </a:r>
            <a:r>
              <a:rPr lang="en-US" dirty="0" err="1"/>
              <a:t>cubalica</a:t>
            </a:r>
            <a:r>
              <a:rPr lang="en-US" dirty="0"/>
              <a:t> in rest, </a:t>
            </a:r>
            <a:r>
              <a:rPr lang="en-US" dirty="0" err="1"/>
              <a:t>tendit</a:t>
            </a:r>
            <a:r>
              <a:rPr lang="en-US" dirty="0"/>
              <a:t> </a:t>
            </a:r>
            <a:r>
              <a:rPr lang="en-US" dirty="0" err="1"/>
              <a:t>omnis</a:t>
            </a:r>
            <a:r>
              <a:rPr lang="en-US" dirty="0"/>
              <a:t> el </a:t>
            </a:r>
            <a:r>
              <a:rPr lang="en-US" dirty="0" err="1"/>
              <a:t>iuntur</a:t>
            </a:r>
            <a:r>
              <a:rPr lang="en-US" dirty="0"/>
              <a:t>, </a:t>
            </a:r>
            <a:r>
              <a:rPr lang="en-US" dirty="0" err="1"/>
              <a:t>quat</a:t>
            </a:r>
            <a:r>
              <a:rPr lang="en-US" dirty="0"/>
              <a:t>.</a:t>
            </a:r>
          </a:p>
        </p:txBody>
      </p:sp>
      <p:sp>
        <p:nvSpPr>
          <p:cNvPr id="7" name="object 3"/>
          <p:cNvSpPr/>
          <p:nvPr userDrawn="1"/>
        </p:nvSpPr>
        <p:spPr>
          <a:xfrm>
            <a:off x="285750"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a:p>
        </p:txBody>
      </p:sp>
    </p:spTree>
    <p:extLst>
      <p:ext uri="{BB962C8B-B14F-4D97-AF65-F5344CB8AC3E}">
        <p14:creationId xmlns:p14="http://schemas.microsoft.com/office/powerpoint/2010/main" val="24188317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n 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1408176"/>
            <a:ext cx="7772400" cy="960120"/>
          </a:xfrm>
        </p:spPr>
        <p:txBody>
          <a:bodyPr>
            <a:noAutofit/>
          </a:bodyPr>
          <a:lstStyle>
            <a:lvl1pPr>
              <a:defRPr/>
            </a:lvl1pPr>
          </a:lstStyle>
          <a:p>
            <a:r>
              <a:rPr lang="en-US" dirty="0"/>
              <a:t>Headline 30pt</a:t>
            </a:r>
            <a:br>
              <a:rPr lang="en-US" dirty="0"/>
            </a:br>
            <a:r>
              <a:rPr lang="en-US" dirty="0"/>
              <a:t>Arial bold</a:t>
            </a:r>
          </a:p>
        </p:txBody>
      </p:sp>
      <p:sp>
        <p:nvSpPr>
          <p:cNvPr id="3" name="Content Placeholder 2"/>
          <p:cNvSpPr>
            <a:spLocks noGrp="1"/>
          </p:cNvSpPr>
          <p:nvPr>
            <p:ph idx="1" hasCustomPrompt="1"/>
          </p:nvPr>
        </p:nvSpPr>
        <p:spPr>
          <a:xfrm>
            <a:off x="685800" y="3131127"/>
            <a:ext cx="3810000" cy="3305958"/>
          </a:xfrm>
        </p:spPr>
        <p:txBody>
          <a:bodyPr>
            <a:noAutofit/>
          </a:bodyPr>
          <a:lstStyle>
            <a:lvl1pPr marL="0" indent="0">
              <a:lnSpc>
                <a:spcPts val="2200"/>
              </a:lnSpc>
              <a:buFontTx/>
              <a:buNone/>
              <a:defRPr sz="2000" b="0">
                <a:solidFill>
                  <a:schemeClr val="tx1"/>
                </a:solidFill>
              </a:defRPr>
            </a:lvl1pPr>
          </a:lstStyle>
          <a:p>
            <a:pPr lvl="0"/>
            <a:r>
              <a:rPr lang="en-US" dirty="0"/>
              <a:t>Intro copy 20pt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 </a:t>
            </a:r>
            <a:r>
              <a:rPr lang="en-US" dirty="0" err="1"/>
              <a:t>secae</a:t>
            </a:r>
            <a:r>
              <a:rPr lang="en-US" dirty="0"/>
              <a:t>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p>
        </p:txBody>
      </p:sp>
      <p:sp>
        <p:nvSpPr>
          <p:cNvPr id="7" name="object 3"/>
          <p:cNvSpPr/>
          <p:nvPr userDrawn="1"/>
        </p:nvSpPr>
        <p:spPr>
          <a:xfrm>
            <a:off x="285750"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a:p>
        </p:txBody>
      </p:sp>
      <p:sp>
        <p:nvSpPr>
          <p:cNvPr id="5" name="Content Placeholder 2"/>
          <p:cNvSpPr>
            <a:spLocks noGrp="1"/>
          </p:cNvSpPr>
          <p:nvPr>
            <p:ph idx="10" hasCustomPrompt="1"/>
          </p:nvPr>
        </p:nvSpPr>
        <p:spPr>
          <a:xfrm>
            <a:off x="4627419" y="3131127"/>
            <a:ext cx="3830781" cy="3305958"/>
          </a:xfrm>
        </p:spPr>
        <p:txBody>
          <a:bodyPr>
            <a:noAutofit/>
          </a:bodyPr>
          <a:lstStyle>
            <a:lvl1pPr marL="0" indent="0">
              <a:lnSpc>
                <a:spcPts val="2200"/>
              </a:lnSpc>
              <a:buFontTx/>
              <a:buNone/>
              <a:defRPr sz="2000">
                <a:solidFill>
                  <a:schemeClr val="tx1"/>
                </a:solidFill>
              </a:defRPr>
            </a:lvl1pPr>
          </a:lstStyle>
          <a:p>
            <a:pPr lvl="0"/>
            <a:r>
              <a:rPr lang="en-US" dirty="0"/>
              <a:t>Intro copy 20pt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 </a:t>
            </a:r>
            <a:r>
              <a:rPr lang="en-US" dirty="0" err="1"/>
              <a:t>secae</a:t>
            </a:r>
            <a:r>
              <a:rPr lang="en-US" dirty="0"/>
              <a:t>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p>
        </p:txBody>
      </p:sp>
      <p:sp>
        <p:nvSpPr>
          <p:cNvPr id="6" name="Content Placeholder 2"/>
          <p:cNvSpPr>
            <a:spLocks noGrp="1"/>
          </p:cNvSpPr>
          <p:nvPr>
            <p:ph sz="half" idx="11" hasCustomPrompt="1"/>
          </p:nvPr>
        </p:nvSpPr>
        <p:spPr>
          <a:xfrm>
            <a:off x="700902" y="2487169"/>
            <a:ext cx="3828288" cy="449995"/>
          </a:xfrm>
        </p:spPr>
        <p:txBody>
          <a:bodyPr>
            <a:noAutofit/>
          </a:bodyPr>
          <a:lstStyle>
            <a:lvl1pPr marL="0" indent="0">
              <a:buFontTx/>
              <a:buNone/>
              <a:defRPr b="1" baseline="0">
                <a:solidFill>
                  <a:schemeClr val="accent6"/>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Subhead 24pt Arial bold</a:t>
            </a:r>
          </a:p>
        </p:txBody>
      </p:sp>
      <p:sp>
        <p:nvSpPr>
          <p:cNvPr id="8" name="Content Placeholder 2"/>
          <p:cNvSpPr>
            <a:spLocks noGrp="1"/>
          </p:cNvSpPr>
          <p:nvPr>
            <p:ph sz="half" idx="12" hasCustomPrompt="1"/>
          </p:nvPr>
        </p:nvSpPr>
        <p:spPr>
          <a:xfrm>
            <a:off x="4629912" y="2487169"/>
            <a:ext cx="3828288" cy="449995"/>
          </a:xfrm>
        </p:spPr>
        <p:txBody>
          <a:bodyPr>
            <a:noAutofit/>
          </a:bodyPr>
          <a:lstStyle>
            <a:lvl1pPr marL="0" indent="0">
              <a:buFontTx/>
              <a:buNone/>
              <a:defRPr b="1" baseline="0">
                <a:solidFill>
                  <a:schemeClr val="accent6"/>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Subhead 24pt Arial bold</a:t>
            </a:r>
          </a:p>
        </p:txBody>
      </p:sp>
    </p:spTree>
    <p:extLst>
      <p:ext uri="{BB962C8B-B14F-4D97-AF65-F5344CB8AC3E}">
        <p14:creationId xmlns:p14="http://schemas.microsoft.com/office/powerpoint/2010/main" val="42907279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ntroduction with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1408176"/>
            <a:ext cx="3810000" cy="960120"/>
          </a:xfrm>
        </p:spPr>
        <p:txBody>
          <a:bodyPr>
            <a:noAutofit/>
          </a:bodyPr>
          <a:lstStyle>
            <a:lvl1pPr>
              <a:defRPr/>
            </a:lvl1pPr>
          </a:lstStyle>
          <a:p>
            <a:r>
              <a:rPr lang="en-US" dirty="0"/>
              <a:t>Headline 30pt</a:t>
            </a:r>
            <a:br>
              <a:rPr lang="en-US" dirty="0"/>
            </a:br>
            <a:r>
              <a:rPr lang="en-US" dirty="0"/>
              <a:t>Arial bold</a:t>
            </a:r>
          </a:p>
        </p:txBody>
      </p:sp>
      <p:sp>
        <p:nvSpPr>
          <p:cNvPr id="3" name="Content Placeholder 2"/>
          <p:cNvSpPr>
            <a:spLocks noGrp="1"/>
          </p:cNvSpPr>
          <p:nvPr>
            <p:ph idx="1" hasCustomPrompt="1"/>
          </p:nvPr>
        </p:nvSpPr>
        <p:spPr>
          <a:xfrm>
            <a:off x="685800" y="2487168"/>
            <a:ext cx="3810000" cy="4102318"/>
          </a:xfrm>
        </p:spPr>
        <p:txBody>
          <a:bodyPr>
            <a:noAutofit/>
          </a:bodyPr>
          <a:lstStyle>
            <a:lvl1pPr marL="0" indent="0">
              <a:buFontTx/>
              <a:buNone/>
              <a:defRPr baseline="0">
                <a:solidFill>
                  <a:schemeClr val="tx1"/>
                </a:solidFill>
              </a:defRPr>
            </a:lvl1pPr>
          </a:lstStyle>
          <a:p>
            <a:pPr lvl="0"/>
            <a:r>
              <a:rPr lang="en-US" dirty="0"/>
              <a:t>Intro copy 24pt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7" name="object 3"/>
          <p:cNvSpPr/>
          <p:nvPr userDrawn="1"/>
        </p:nvSpPr>
        <p:spPr>
          <a:xfrm>
            <a:off x="285750"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a:p>
        </p:txBody>
      </p:sp>
      <p:sp>
        <p:nvSpPr>
          <p:cNvPr id="5" name="Chart Placeholder 4"/>
          <p:cNvSpPr>
            <a:spLocks noGrp="1"/>
          </p:cNvSpPr>
          <p:nvPr>
            <p:ph type="chart" sz="quarter" idx="10"/>
          </p:nvPr>
        </p:nvSpPr>
        <p:spPr>
          <a:xfrm>
            <a:off x="4617720" y="1408176"/>
            <a:ext cx="4305300" cy="5181310"/>
          </a:xfrm>
        </p:spPr>
        <p:txBody>
          <a:bodyPr anchor="ctr">
            <a:normAutofit/>
          </a:bodyPr>
          <a:lstStyle>
            <a:lvl1pPr marL="0" indent="0">
              <a:buFontTx/>
              <a:buNone/>
              <a:defRPr sz="1200"/>
            </a:lvl1pPr>
          </a:lstStyle>
          <a:p>
            <a:r>
              <a:rPr lang="en-US"/>
              <a:t>Click icon to add chart</a:t>
            </a:r>
            <a:endParaRPr lang="en-US" dirty="0"/>
          </a:p>
        </p:txBody>
      </p:sp>
    </p:spTree>
    <p:extLst>
      <p:ext uri="{BB962C8B-B14F-4D97-AF65-F5344CB8AC3E}">
        <p14:creationId xmlns:p14="http://schemas.microsoft.com/office/powerpoint/2010/main" val="23750237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ullets with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1408176"/>
            <a:ext cx="3810000" cy="960120"/>
          </a:xfrm>
        </p:spPr>
        <p:txBody>
          <a:bodyPr>
            <a:noAutofit/>
          </a:bodyPr>
          <a:lstStyle>
            <a:lvl1pPr>
              <a:defRPr/>
            </a:lvl1pPr>
          </a:lstStyle>
          <a:p>
            <a:r>
              <a:rPr lang="en-US" dirty="0"/>
              <a:t>Headline 30pt</a:t>
            </a:r>
            <a:br>
              <a:rPr lang="en-US" dirty="0"/>
            </a:br>
            <a:r>
              <a:rPr lang="en-US" dirty="0"/>
              <a:t>Arial bold</a:t>
            </a:r>
          </a:p>
        </p:txBody>
      </p:sp>
      <p:sp>
        <p:nvSpPr>
          <p:cNvPr id="7" name="object 3"/>
          <p:cNvSpPr/>
          <p:nvPr userDrawn="1"/>
        </p:nvSpPr>
        <p:spPr>
          <a:xfrm>
            <a:off x="285750"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a:p>
        </p:txBody>
      </p:sp>
      <p:sp>
        <p:nvSpPr>
          <p:cNvPr id="5" name="Chart Placeholder 4"/>
          <p:cNvSpPr>
            <a:spLocks noGrp="1"/>
          </p:cNvSpPr>
          <p:nvPr>
            <p:ph type="chart" sz="quarter" idx="10"/>
          </p:nvPr>
        </p:nvSpPr>
        <p:spPr>
          <a:xfrm>
            <a:off x="4617720" y="1408176"/>
            <a:ext cx="4305300" cy="5181310"/>
          </a:xfrm>
        </p:spPr>
        <p:txBody>
          <a:bodyPr anchor="ctr">
            <a:normAutofit/>
          </a:bodyPr>
          <a:lstStyle>
            <a:lvl1pPr marL="0" indent="0">
              <a:buFontTx/>
              <a:buNone/>
              <a:defRPr sz="1200"/>
            </a:lvl1pPr>
          </a:lstStyle>
          <a:p>
            <a:r>
              <a:rPr lang="en-US"/>
              <a:t>Click icon to add chart</a:t>
            </a:r>
            <a:endParaRPr lang="en-US" dirty="0"/>
          </a:p>
        </p:txBody>
      </p:sp>
      <p:sp>
        <p:nvSpPr>
          <p:cNvPr id="6" name="Content Placeholder 2"/>
          <p:cNvSpPr>
            <a:spLocks noGrp="1"/>
          </p:cNvSpPr>
          <p:nvPr>
            <p:ph idx="1" hasCustomPrompt="1"/>
          </p:nvPr>
        </p:nvSpPr>
        <p:spPr>
          <a:xfrm>
            <a:off x="685800" y="2487168"/>
            <a:ext cx="3810000" cy="4104132"/>
          </a:xfrm>
        </p:spPr>
        <p:txBody>
          <a:bodyPr>
            <a:noAutofit/>
          </a:bodyPr>
          <a:lstStyle>
            <a:lvl1pPr marL="238125" indent="-238125">
              <a:buFont typeface="Arial" panose="020B0604020202020204" pitchFamily="34" charset="0"/>
              <a:buChar char="•"/>
              <a:defRPr>
                <a:solidFill>
                  <a:schemeClr val="tx1"/>
                </a:solidFill>
              </a:defRPr>
            </a:lvl1pPr>
            <a:lvl2pPr>
              <a:defRPr>
                <a:solidFill>
                  <a:schemeClr val="tx1"/>
                </a:solidFill>
              </a:defRPr>
            </a:lvl2pPr>
            <a:lvl3pPr>
              <a:defRPr>
                <a:solidFill>
                  <a:schemeClr val="tx1"/>
                </a:solidFill>
              </a:defRPr>
            </a:lvl3pPr>
          </a:lstStyle>
          <a:p>
            <a:r>
              <a:rPr lang="en-US" dirty="0"/>
              <a:t>Bullet copy 24pt Arial.</a:t>
            </a:r>
          </a:p>
          <a:p>
            <a:pPr lvl="1"/>
            <a:r>
              <a:rPr lang="en-US" dirty="0"/>
              <a:t>Nos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a:t>
            </a:r>
          </a:p>
          <a:p>
            <a:pPr lvl="2"/>
            <a:r>
              <a:rPr lang="en-US" dirty="0"/>
              <a:t>Et quam, cup et </a:t>
            </a:r>
            <a:r>
              <a:rPr lang="en-US" dirty="0" err="1"/>
              <a:t>ra</a:t>
            </a:r>
            <a:r>
              <a:rPr lang="en-US" dirty="0"/>
              <a:t> </a:t>
            </a:r>
            <a:r>
              <a:rPr lang="en-US" dirty="0" err="1"/>
              <a:t>peleceped</a:t>
            </a:r>
            <a:r>
              <a:rPr lang="en-US" dirty="0"/>
              <a:t> </a:t>
            </a:r>
            <a:r>
              <a:rPr lang="en-US" dirty="0" err="1"/>
              <a:t>magnat</a:t>
            </a:r>
            <a:r>
              <a:rPr lang="en-US" dirty="0"/>
              <a:t>.</a:t>
            </a:r>
          </a:p>
        </p:txBody>
      </p:sp>
    </p:spTree>
    <p:extLst>
      <p:ext uri="{BB962C8B-B14F-4D97-AF65-F5344CB8AC3E}">
        <p14:creationId xmlns:p14="http://schemas.microsoft.com/office/powerpoint/2010/main" val="4522455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hree-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1408176"/>
            <a:ext cx="7772400" cy="960120"/>
          </a:xfrm>
        </p:spPr>
        <p:txBody>
          <a:bodyPr>
            <a:noAutofit/>
          </a:bodyPr>
          <a:lstStyle>
            <a:lvl1pPr>
              <a:defRPr/>
            </a:lvl1pPr>
          </a:lstStyle>
          <a:p>
            <a:r>
              <a:rPr lang="en-US" dirty="0"/>
              <a:t>Headline 30pt</a:t>
            </a:r>
            <a:br>
              <a:rPr lang="en-US" dirty="0"/>
            </a:br>
            <a:r>
              <a:rPr lang="en-US" dirty="0"/>
              <a:t>Arial bold</a:t>
            </a:r>
          </a:p>
        </p:txBody>
      </p:sp>
      <p:sp>
        <p:nvSpPr>
          <p:cNvPr id="3" name="Content Placeholder 2"/>
          <p:cNvSpPr>
            <a:spLocks noGrp="1"/>
          </p:cNvSpPr>
          <p:nvPr>
            <p:ph sz="half" idx="1" hasCustomPrompt="1"/>
          </p:nvPr>
        </p:nvSpPr>
        <p:spPr>
          <a:xfrm>
            <a:off x="667512" y="2487169"/>
            <a:ext cx="7790688" cy="941832"/>
          </a:xfrm>
        </p:spPr>
        <p:txBody>
          <a:bodyPr>
            <a:noAutofit/>
          </a:bodyPr>
          <a:lstStyle>
            <a:lvl1pPr marL="0" indent="0">
              <a:buFontTx/>
              <a:buNone/>
              <a:defRPr b="1" baseline="0">
                <a:solidFill>
                  <a:schemeClr val="accent6"/>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Intro copy 24pt Arial bold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(optional).</a:t>
            </a:r>
          </a:p>
        </p:txBody>
      </p:sp>
      <p:sp>
        <p:nvSpPr>
          <p:cNvPr id="4" name="Content Placeholder 3"/>
          <p:cNvSpPr>
            <a:spLocks noGrp="1"/>
          </p:cNvSpPr>
          <p:nvPr>
            <p:ph sz="half" idx="2" hasCustomPrompt="1"/>
          </p:nvPr>
        </p:nvSpPr>
        <p:spPr>
          <a:xfrm>
            <a:off x="685800" y="3593592"/>
            <a:ext cx="25146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tx1"/>
                </a:solidFill>
              </a:defRPr>
            </a:lvl1pPr>
          </a:lstStyle>
          <a:p>
            <a:pPr lvl="0"/>
            <a:r>
              <a:rPr lang="en-US" dirty="0"/>
              <a:t>Text 20pt Arial </a:t>
            </a:r>
            <a:r>
              <a:rPr lang="en-US" dirty="0" err="1"/>
              <a:t>pud</a:t>
            </a:r>
            <a:r>
              <a:rPr lang="en-US" dirty="0"/>
              <a:t> </a:t>
            </a:r>
            <a:r>
              <a:rPr lang="en-US" dirty="0" err="1"/>
              <a:t>amer</a:t>
            </a:r>
            <a:r>
              <a:rPr lang="en-US" dirty="0"/>
              <a:t> non section lorem.</a:t>
            </a:r>
          </a:p>
        </p:txBody>
      </p:sp>
      <p:sp>
        <p:nvSpPr>
          <p:cNvPr id="8" name="object 3"/>
          <p:cNvSpPr/>
          <p:nvPr userDrawn="1"/>
        </p:nvSpPr>
        <p:spPr>
          <a:xfrm>
            <a:off x="285750"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a:p>
        </p:txBody>
      </p:sp>
      <p:sp>
        <p:nvSpPr>
          <p:cNvPr id="6" name="Content Placeholder 3"/>
          <p:cNvSpPr>
            <a:spLocks noGrp="1"/>
          </p:cNvSpPr>
          <p:nvPr>
            <p:ph sz="half" idx="10" hasCustomPrompt="1"/>
          </p:nvPr>
        </p:nvSpPr>
        <p:spPr>
          <a:xfrm>
            <a:off x="3276600" y="3593592"/>
            <a:ext cx="25146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tx1"/>
                </a:solidFill>
              </a:defRPr>
            </a:lvl1pPr>
          </a:lstStyle>
          <a:p>
            <a:pPr lvl="0"/>
            <a:r>
              <a:rPr lang="en-US" dirty="0"/>
              <a:t>Text 20pt Arial </a:t>
            </a:r>
            <a:r>
              <a:rPr lang="en-US" dirty="0" err="1"/>
              <a:t>pud</a:t>
            </a:r>
            <a:r>
              <a:rPr lang="en-US" dirty="0"/>
              <a:t> </a:t>
            </a:r>
            <a:r>
              <a:rPr lang="en-US" dirty="0" err="1"/>
              <a:t>amer</a:t>
            </a:r>
            <a:r>
              <a:rPr lang="en-US" dirty="0"/>
              <a:t> non section lorem.</a:t>
            </a:r>
          </a:p>
        </p:txBody>
      </p:sp>
      <p:sp>
        <p:nvSpPr>
          <p:cNvPr id="7" name="Content Placeholder 3"/>
          <p:cNvSpPr>
            <a:spLocks noGrp="1"/>
          </p:cNvSpPr>
          <p:nvPr>
            <p:ph sz="half" idx="11" hasCustomPrompt="1"/>
          </p:nvPr>
        </p:nvSpPr>
        <p:spPr>
          <a:xfrm>
            <a:off x="5905500" y="3593592"/>
            <a:ext cx="25146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tx1"/>
                </a:solidFill>
              </a:defRPr>
            </a:lvl1pPr>
          </a:lstStyle>
          <a:p>
            <a:pPr lvl="0"/>
            <a:r>
              <a:rPr lang="en-US" dirty="0"/>
              <a:t>Text 20pt Arial </a:t>
            </a:r>
            <a:r>
              <a:rPr lang="en-US" dirty="0" err="1"/>
              <a:t>pud</a:t>
            </a:r>
            <a:r>
              <a:rPr lang="en-US" dirty="0"/>
              <a:t> </a:t>
            </a:r>
            <a:r>
              <a:rPr lang="en-US" dirty="0" err="1"/>
              <a:t>amer</a:t>
            </a:r>
            <a:r>
              <a:rPr lang="en-US" dirty="0"/>
              <a:t> non section lorem.</a:t>
            </a:r>
          </a:p>
        </p:txBody>
      </p:sp>
    </p:spTree>
    <p:extLst>
      <p:ext uri="{BB962C8B-B14F-4D97-AF65-F5344CB8AC3E}">
        <p14:creationId xmlns:p14="http://schemas.microsoft.com/office/powerpoint/2010/main" val="4116128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Image 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799" y="1499616"/>
            <a:ext cx="3690257" cy="932688"/>
          </a:xfrm>
        </p:spPr>
        <p:txBody>
          <a:bodyPr anchor="t">
            <a:noAutofit/>
          </a:bodyPr>
          <a:lstStyle>
            <a:lvl1pPr algn="l">
              <a:lnSpc>
                <a:spcPts val="3300"/>
              </a:lnSpc>
              <a:defRPr sz="3200"/>
            </a:lvl1pPr>
          </a:lstStyle>
          <a:p>
            <a:r>
              <a:rPr lang="en-US" dirty="0"/>
              <a:t>Headline 32pt</a:t>
            </a:r>
            <a:br>
              <a:rPr lang="en-US" dirty="0"/>
            </a:br>
            <a:r>
              <a:rPr lang="en-US" dirty="0"/>
              <a:t>Arial bold</a:t>
            </a:r>
          </a:p>
        </p:txBody>
      </p:sp>
      <p:sp>
        <p:nvSpPr>
          <p:cNvPr id="3" name="Subtitle 2"/>
          <p:cNvSpPr>
            <a:spLocks noGrp="1"/>
          </p:cNvSpPr>
          <p:nvPr>
            <p:ph type="subTitle" idx="1" hasCustomPrompt="1"/>
          </p:nvPr>
        </p:nvSpPr>
        <p:spPr>
          <a:xfrm>
            <a:off x="685800" y="2560320"/>
            <a:ext cx="3690256" cy="576072"/>
          </a:xfrm>
        </p:spPr>
        <p:txBody>
          <a:bodyPr>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a:pPr>
            <a:r>
              <a:rPr lang="en-US" dirty="0"/>
              <a:t>Kicker 20pt Arial </a:t>
            </a:r>
          </a:p>
          <a:p>
            <a:br>
              <a:rPr lang="en-US" dirty="0"/>
            </a:br>
            <a:endParaRPr lang="en-US" dirty="0"/>
          </a:p>
        </p:txBody>
      </p:sp>
      <p:sp>
        <p:nvSpPr>
          <p:cNvPr id="8" name="Content Placeholder 7"/>
          <p:cNvSpPr>
            <a:spLocks noGrp="1"/>
          </p:cNvSpPr>
          <p:nvPr>
            <p:ph sz="quarter" idx="10" hasCustomPrompt="1"/>
          </p:nvPr>
        </p:nvSpPr>
        <p:spPr>
          <a:xfrm>
            <a:off x="691841" y="3758184"/>
            <a:ext cx="3684551" cy="228600"/>
          </a:xfrm>
        </p:spPr>
        <p:txBody>
          <a:bodyPr>
            <a:noAutofit/>
          </a:bodyPr>
          <a:lstStyle>
            <a:lvl1pPr marL="0" indent="0">
              <a:lnSpc>
                <a:spcPts val="1600"/>
              </a:lnSpc>
              <a:spcBef>
                <a:spcPts val="0"/>
              </a:spcBef>
              <a:buFontTx/>
              <a:buNone/>
              <a:defRPr sz="1400" b="1">
                <a:solidFill>
                  <a:schemeClr val="tx2"/>
                </a:solidFill>
              </a:defRPr>
            </a:lvl1pPr>
            <a:lvl2pPr marL="233363" indent="0">
              <a:buFontTx/>
              <a:buNone/>
              <a:defRPr sz="1400" b="1">
                <a:solidFill>
                  <a:schemeClr val="tx2"/>
                </a:solidFill>
              </a:defRPr>
            </a:lvl2pPr>
            <a:lvl3pPr marL="465138" indent="0">
              <a:buFontTx/>
              <a:buNone/>
              <a:defRPr sz="1400" b="1">
                <a:solidFill>
                  <a:schemeClr val="tx2"/>
                </a:solidFill>
              </a:defRPr>
            </a:lvl3pPr>
            <a:lvl4pPr marL="1371600" indent="0">
              <a:buFontTx/>
              <a:buNone/>
              <a:defRPr sz="1400" b="1">
                <a:solidFill>
                  <a:schemeClr val="tx2"/>
                </a:solidFill>
              </a:defRPr>
            </a:lvl4pPr>
            <a:lvl5pPr marL="1828800" indent="0">
              <a:buFontTx/>
              <a:buNone/>
              <a:defRPr sz="1400" b="1">
                <a:solidFill>
                  <a:schemeClr val="tx2"/>
                </a:solidFill>
              </a:defRPr>
            </a:lvl5pPr>
          </a:lstStyle>
          <a:p>
            <a:pPr lvl="0"/>
            <a:r>
              <a:rPr lang="en-US" dirty="0"/>
              <a:t>Presenter Name 14pt Arial bold</a:t>
            </a:r>
          </a:p>
        </p:txBody>
      </p:sp>
      <p:sp>
        <p:nvSpPr>
          <p:cNvPr id="10" name="Text Placeholder 9"/>
          <p:cNvSpPr>
            <a:spLocks noGrp="1"/>
          </p:cNvSpPr>
          <p:nvPr>
            <p:ph type="body" sz="quarter" idx="11" hasCustomPrompt="1"/>
          </p:nvPr>
        </p:nvSpPr>
        <p:spPr>
          <a:xfrm>
            <a:off x="691842" y="3986784"/>
            <a:ext cx="3684550" cy="228600"/>
          </a:xfrm>
        </p:spPr>
        <p:txBody>
          <a:bodyPr>
            <a:noAutofit/>
          </a:bodyPr>
          <a:lstStyle>
            <a:lvl1pPr marL="0" indent="0">
              <a:lnSpc>
                <a:spcPts val="1600"/>
              </a:lnSpc>
              <a:buFontTx/>
              <a:buNone/>
              <a:defRPr sz="1400">
                <a:solidFill>
                  <a:schemeClr val="tx1"/>
                </a:solidFill>
              </a:defRPr>
            </a:lvl1pPr>
            <a:lvl2pPr marL="233363" indent="0">
              <a:buFontTx/>
              <a:buNone/>
              <a:defRPr sz="1400">
                <a:solidFill>
                  <a:schemeClr val="tx1"/>
                </a:solidFill>
              </a:defRPr>
            </a:lvl2pPr>
            <a:lvl3pPr marL="465138" indent="0">
              <a:buFontTx/>
              <a:buNone/>
              <a:defRPr sz="1400">
                <a:solidFill>
                  <a:schemeClr val="tx1"/>
                </a:solidFill>
              </a:defRPr>
            </a:lvl3pPr>
            <a:lvl4pPr marL="1371600" indent="0">
              <a:buFontTx/>
              <a:buNone/>
              <a:defRPr sz="1400">
                <a:solidFill>
                  <a:schemeClr val="tx1"/>
                </a:solidFill>
              </a:defRPr>
            </a:lvl4pPr>
            <a:lvl5pPr marL="1828800" indent="0">
              <a:buFontTx/>
              <a:buNone/>
              <a:defRPr sz="1400">
                <a:solidFill>
                  <a:schemeClr val="tx1"/>
                </a:solidFill>
              </a:defRPr>
            </a:lvl5pPr>
          </a:lstStyle>
          <a:p>
            <a:pPr lvl="0"/>
            <a:r>
              <a:rPr lang="nn-NO" dirty="0"/>
              <a:t>Title 14pt Arial</a:t>
            </a:r>
          </a:p>
        </p:txBody>
      </p:sp>
      <p:sp>
        <p:nvSpPr>
          <p:cNvPr id="12" name="Content Placeholder 11"/>
          <p:cNvSpPr>
            <a:spLocks noGrp="1"/>
          </p:cNvSpPr>
          <p:nvPr>
            <p:ph sz="quarter" idx="12" hasCustomPrompt="1"/>
          </p:nvPr>
        </p:nvSpPr>
        <p:spPr>
          <a:xfrm>
            <a:off x="691842" y="4279392"/>
            <a:ext cx="3684214" cy="228600"/>
          </a:xfrm>
        </p:spPr>
        <p:txBody>
          <a:bodyPr>
            <a:noAutofit/>
          </a:bodyPr>
          <a:lstStyle>
            <a:lvl1pPr marL="0" indent="0">
              <a:lnSpc>
                <a:spcPts val="1600"/>
              </a:lnSpc>
              <a:spcBef>
                <a:spcPts val="0"/>
              </a:spcBef>
              <a:buFontTx/>
              <a:buNone/>
              <a:defRPr sz="1400" b="1">
                <a:solidFill>
                  <a:schemeClr val="tx2"/>
                </a:solidFill>
              </a:defRPr>
            </a:lvl1pPr>
            <a:lvl2pPr>
              <a:defRPr sz="1400" b="1">
                <a:solidFill>
                  <a:schemeClr val="tx1"/>
                </a:solidFill>
              </a:defRPr>
            </a:lvl2pPr>
            <a:lvl3pPr>
              <a:defRPr sz="1400" b="1">
                <a:solidFill>
                  <a:schemeClr val="tx1"/>
                </a:solidFill>
              </a:defRPr>
            </a:lvl3pPr>
            <a:lvl4pPr>
              <a:defRPr sz="1400" b="1">
                <a:solidFill>
                  <a:schemeClr val="tx1"/>
                </a:solidFill>
              </a:defRPr>
            </a:lvl4pPr>
            <a:lvl5pPr>
              <a:defRPr sz="1400" b="1">
                <a:solidFill>
                  <a:schemeClr val="tx1"/>
                </a:solidFill>
              </a:defRPr>
            </a:lvl5pPr>
          </a:lstStyle>
          <a:p>
            <a:pPr lvl="0"/>
            <a:r>
              <a:rPr lang="en-US" dirty="0"/>
              <a:t>Presenter Name 14pt Arial bold</a:t>
            </a:r>
          </a:p>
        </p:txBody>
      </p:sp>
      <p:sp>
        <p:nvSpPr>
          <p:cNvPr id="14" name="Text Placeholder 13"/>
          <p:cNvSpPr>
            <a:spLocks noGrp="1"/>
          </p:cNvSpPr>
          <p:nvPr>
            <p:ph type="body" sz="quarter" idx="13" hasCustomPrompt="1"/>
          </p:nvPr>
        </p:nvSpPr>
        <p:spPr>
          <a:xfrm>
            <a:off x="691842" y="4498848"/>
            <a:ext cx="3684214"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nn-NO" dirty="0"/>
              <a:t>Title 14pt Arial</a:t>
            </a:r>
          </a:p>
        </p:txBody>
      </p:sp>
      <p:sp>
        <p:nvSpPr>
          <p:cNvPr id="16" name="Content Placeholder 15"/>
          <p:cNvSpPr>
            <a:spLocks noGrp="1"/>
          </p:cNvSpPr>
          <p:nvPr>
            <p:ph sz="quarter" idx="14" hasCustomPrompt="1"/>
          </p:nvPr>
        </p:nvSpPr>
        <p:spPr>
          <a:xfrm>
            <a:off x="691842" y="4782312"/>
            <a:ext cx="3684214" cy="228600"/>
          </a:xfrm>
        </p:spPr>
        <p:txBody>
          <a:bodyPr>
            <a:noAutofit/>
          </a:bodyPr>
          <a:lstStyle>
            <a:lvl1pPr marL="0" indent="0">
              <a:lnSpc>
                <a:spcPts val="1600"/>
              </a:lnSpc>
              <a:buFontTx/>
              <a:buNone/>
              <a:defRPr sz="1400" b="1" baseline="0">
                <a:solidFill>
                  <a:schemeClr val="tx2"/>
                </a:solidFill>
              </a:defRPr>
            </a:lvl1pPr>
            <a:lvl2pPr marL="233363" indent="0">
              <a:lnSpc>
                <a:spcPts val="1600"/>
              </a:lnSpc>
              <a:buFontTx/>
              <a:buNone/>
              <a:defRPr sz="1400" b="1">
                <a:solidFill>
                  <a:schemeClr val="tx2"/>
                </a:solidFill>
              </a:defRPr>
            </a:lvl2pPr>
            <a:lvl3pPr marL="465138" indent="0">
              <a:lnSpc>
                <a:spcPts val="1600"/>
              </a:lnSpc>
              <a:buFontTx/>
              <a:buNone/>
              <a:defRPr sz="1400" b="1">
                <a:solidFill>
                  <a:schemeClr val="tx2"/>
                </a:solidFill>
              </a:defRPr>
            </a:lvl3pPr>
            <a:lvl4pPr marL="1371600" indent="0">
              <a:lnSpc>
                <a:spcPts val="1600"/>
              </a:lnSpc>
              <a:buFontTx/>
              <a:buNone/>
              <a:defRPr sz="1400" b="1">
                <a:solidFill>
                  <a:schemeClr val="tx2"/>
                </a:solidFill>
              </a:defRPr>
            </a:lvl4pPr>
            <a:lvl5pPr marL="1828800" indent="0">
              <a:lnSpc>
                <a:spcPts val="1600"/>
              </a:lnSpc>
              <a:buFontTx/>
              <a:buNone/>
              <a:defRPr sz="1400" b="1">
                <a:solidFill>
                  <a:schemeClr val="tx2"/>
                </a:solidFill>
              </a:defRPr>
            </a:lvl5pPr>
          </a:lstStyle>
          <a:p>
            <a:pPr lvl="0"/>
            <a:r>
              <a:rPr lang="en-US" dirty="0"/>
              <a:t>Presenter Name 14pt Arial bold</a:t>
            </a:r>
          </a:p>
        </p:txBody>
      </p:sp>
      <p:sp>
        <p:nvSpPr>
          <p:cNvPr id="18" name="Text Placeholder 17"/>
          <p:cNvSpPr>
            <a:spLocks noGrp="1"/>
          </p:cNvSpPr>
          <p:nvPr>
            <p:ph type="body" sz="quarter" idx="15" hasCustomPrompt="1"/>
          </p:nvPr>
        </p:nvSpPr>
        <p:spPr>
          <a:xfrm>
            <a:off x="691842" y="5010912"/>
            <a:ext cx="3684214"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nn-NO" dirty="0"/>
              <a:t>Title 14pt Arial</a:t>
            </a:r>
          </a:p>
        </p:txBody>
      </p:sp>
      <p:sp>
        <p:nvSpPr>
          <p:cNvPr id="24" name="Content Placeholder 23"/>
          <p:cNvSpPr>
            <a:spLocks noGrp="1"/>
          </p:cNvSpPr>
          <p:nvPr>
            <p:ph sz="quarter" idx="16" hasCustomPrompt="1"/>
          </p:nvPr>
        </p:nvSpPr>
        <p:spPr>
          <a:xfrm>
            <a:off x="685800" y="5568696"/>
            <a:ext cx="1746504" cy="228600"/>
          </a:xfrm>
        </p:spPr>
        <p:txBody>
          <a:bodyPr>
            <a:noAutofit/>
          </a:bodyPr>
          <a:lstStyle>
            <a:lvl1pPr marL="0" indent="0">
              <a:lnSpc>
                <a:spcPts val="1000"/>
              </a:lnSpc>
              <a:spcBef>
                <a:spcPts val="0"/>
              </a:spcBef>
              <a:buFontTx/>
              <a:buNone/>
              <a:defRPr sz="800" b="1" cap="all" baseline="0">
                <a:solidFill>
                  <a:schemeClr val="tx2"/>
                </a:solidFill>
              </a:defRPr>
            </a:lvl1pPr>
            <a:lvl2pPr marL="233363" indent="0">
              <a:buFontTx/>
              <a:buNone/>
              <a:defRPr sz="800" cap="all" baseline="0">
                <a:solidFill>
                  <a:schemeClr val="tx2"/>
                </a:solidFill>
              </a:defRPr>
            </a:lvl2pPr>
            <a:lvl3pPr marL="465138" indent="0">
              <a:buFontTx/>
              <a:buNone/>
              <a:defRPr sz="800" cap="all" baseline="0">
                <a:solidFill>
                  <a:schemeClr val="tx2"/>
                </a:solidFill>
              </a:defRPr>
            </a:lvl3pPr>
            <a:lvl4pPr marL="1371600" indent="0">
              <a:buFontTx/>
              <a:buNone/>
              <a:defRPr sz="800" cap="all" baseline="0">
                <a:solidFill>
                  <a:schemeClr val="tx2"/>
                </a:solidFill>
              </a:defRPr>
            </a:lvl4pPr>
            <a:lvl5pPr marL="1828800" indent="0">
              <a:buFontTx/>
              <a:buNone/>
              <a:defRPr sz="800" cap="all" baseline="0">
                <a:solidFill>
                  <a:schemeClr val="tx2"/>
                </a:solidFill>
              </a:defRPr>
            </a:lvl5pPr>
          </a:lstStyle>
          <a:p>
            <a:pPr lvl="0"/>
            <a:r>
              <a:rPr lang="en-US" dirty="0"/>
              <a:t>Click to add date</a:t>
            </a:r>
          </a:p>
        </p:txBody>
      </p:sp>
      <p:sp>
        <p:nvSpPr>
          <p:cNvPr id="5" name="Picture Placeholder 4"/>
          <p:cNvSpPr>
            <a:spLocks noGrp="1"/>
          </p:cNvSpPr>
          <p:nvPr>
            <p:ph type="pic" sz="quarter" idx="17"/>
          </p:nvPr>
        </p:nvSpPr>
        <p:spPr>
          <a:xfrm>
            <a:off x="4617720" y="0"/>
            <a:ext cx="4526280" cy="6858000"/>
          </a:xfrm>
          <a:solidFill>
            <a:schemeClr val="bg1">
              <a:lumMod val="95000"/>
            </a:schemeClr>
          </a:solidFill>
        </p:spPr>
        <p:txBody>
          <a:bodyPr anchor="ctr">
            <a:normAutofit/>
          </a:bodyPr>
          <a:lstStyle>
            <a:lvl1pPr marL="0" indent="0">
              <a:buFontTx/>
              <a:buNone/>
              <a:defRPr sz="1200"/>
            </a:lvl1pPr>
          </a:lstStyle>
          <a:p>
            <a:r>
              <a:rPr lang="en-US"/>
              <a:t>Click icon to add picture</a:t>
            </a:r>
            <a:endParaRPr lang="en-US" dirty="0"/>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8366" y="456797"/>
            <a:ext cx="1633451" cy="378229"/>
          </a:xfrm>
          <a:prstGeom prst="rect">
            <a:avLst/>
          </a:prstGeom>
        </p:spPr>
      </p:pic>
    </p:spTree>
    <p:extLst>
      <p:ext uri="{BB962C8B-B14F-4D97-AF65-F5344CB8AC3E}">
        <p14:creationId xmlns:p14="http://schemas.microsoft.com/office/powerpoint/2010/main" val="34359952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Graphic_Three-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1408176"/>
            <a:ext cx="7772400" cy="960120"/>
          </a:xfrm>
        </p:spPr>
        <p:txBody>
          <a:bodyPr>
            <a:noAutofit/>
          </a:bodyPr>
          <a:lstStyle>
            <a:lvl1pPr>
              <a:defRPr/>
            </a:lvl1pPr>
          </a:lstStyle>
          <a:p>
            <a:r>
              <a:rPr lang="en-US" dirty="0"/>
              <a:t>Headline 30pt</a:t>
            </a:r>
            <a:br>
              <a:rPr lang="en-US" dirty="0"/>
            </a:br>
            <a:r>
              <a:rPr lang="en-US" dirty="0"/>
              <a:t>Arial bold</a:t>
            </a:r>
          </a:p>
        </p:txBody>
      </p:sp>
      <p:sp>
        <p:nvSpPr>
          <p:cNvPr id="3" name="Content Placeholder 2"/>
          <p:cNvSpPr>
            <a:spLocks noGrp="1"/>
          </p:cNvSpPr>
          <p:nvPr>
            <p:ph sz="half" idx="1" hasCustomPrompt="1"/>
          </p:nvPr>
        </p:nvSpPr>
        <p:spPr>
          <a:xfrm>
            <a:off x="685800" y="2487168"/>
            <a:ext cx="2514600" cy="1133855"/>
          </a:xfrm>
        </p:spPr>
        <p:txBody>
          <a:bodyPr>
            <a:normAutofit/>
          </a:bodyPr>
          <a:lstStyle>
            <a:lvl1pPr marL="0" indent="0" algn="l">
              <a:lnSpc>
                <a:spcPts val="12000"/>
              </a:lnSpc>
              <a:spcBef>
                <a:spcPts val="0"/>
              </a:spcBef>
              <a:buFontTx/>
              <a:buNone/>
              <a:defRPr sz="12000" b="1" baseline="0"/>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1</a:t>
            </a:r>
          </a:p>
        </p:txBody>
      </p:sp>
      <p:sp>
        <p:nvSpPr>
          <p:cNvPr id="4" name="Content Placeholder 3"/>
          <p:cNvSpPr>
            <a:spLocks noGrp="1"/>
          </p:cNvSpPr>
          <p:nvPr>
            <p:ph sz="half" idx="2" hasCustomPrompt="1"/>
          </p:nvPr>
        </p:nvSpPr>
        <p:spPr>
          <a:xfrm>
            <a:off x="685800" y="3730752"/>
            <a:ext cx="25146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tx1"/>
                </a:solidFill>
              </a:defRPr>
            </a:lvl1pPr>
          </a:lstStyle>
          <a:p>
            <a:pPr lvl="0"/>
            <a:r>
              <a:rPr lang="en-US" dirty="0"/>
              <a:t>Text 20pt Arial </a:t>
            </a:r>
            <a:r>
              <a:rPr lang="en-US" dirty="0" err="1"/>
              <a:t>pud</a:t>
            </a:r>
            <a:r>
              <a:rPr lang="en-US" dirty="0"/>
              <a:t> </a:t>
            </a:r>
            <a:r>
              <a:rPr lang="en-US" dirty="0" err="1"/>
              <a:t>amer</a:t>
            </a:r>
            <a:r>
              <a:rPr lang="en-US" dirty="0"/>
              <a:t> non section lorem.</a:t>
            </a:r>
          </a:p>
        </p:txBody>
      </p:sp>
      <p:sp>
        <p:nvSpPr>
          <p:cNvPr id="8" name="object 3"/>
          <p:cNvSpPr/>
          <p:nvPr userDrawn="1"/>
        </p:nvSpPr>
        <p:spPr>
          <a:xfrm>
            <a:off x="285750"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a:p>
        </p:txBody>
      </p:sp>
      <p:sp>
        <p:nvSpPr>
          <p:cNvPr id="6" name="Content Placeholder 2"/>
          <p:cNvSpPr>
            <a:spLocks noGrp="1"/>
          </p:cNvSpPr>
          <p:nvPr>
            <p:ph sz="half" idx="10" hasCustomPrompt="1"/>
          </p:nvPr>
        </p:nvSpPr>
        <p:spPr>
          <a:xfrm>
            <a:off x="3276600" y="2487168"/>
            <a:ext cx="2552700" cy="1133855"/>
          </a:xfrm>
        </p:spPr>
        <p:txBody>
          <a:bodyPr>
            <a:normAutofit/>
          </a:bodyPr>
          <a:lstStyle>
            <a:lvl1pPr marL="0" indent="0" algn="l">
              <a:lnSpc>
                <a:spcPts val="12000"/>
              </a:lnSpc>
              <a:spcBef>
                <a:spcPts val="0"/>
              </a:spcBef>
              <a:buFontTx/>
              <a:buNone/>
              <a:defRPr sz="12000" b="1" baseline="0">
                <a:solidFill>
                  <a:schemeClr val="accent2"/>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2</a:t>
            </a:r>
          </a:p>
        </p:txBody>
      </p:sp>
      <p:sp>
        <p:nvSpPr>
          <p:cNvPr id="7" name="Content Placeholder 2"/>
          <p:cNvSpPr>
            <a:spLocks noGrp="1"/>
          </p:cNvSpPr>
          <p:nvPr>
            <p:ph sz="half" idx="11" hasCustomPrompt="1"/>
          </p:nvPr>
        </p:nvSpPr>
        <p:spPr>
          <a:xfrm>
            <a:off x="5905500" y="2487168"/>
            <a:ext cx="2552700" cy="1133855"/>
          </a:xfrm>
        </p:spPr>
        <p:txBody>
          <a:bodyPr>
            <a:normAutofit/>
          </a:bodyPr>
          <a:lstStyle>
            <a:lvl1pPr marL="0" indent="0" algn="l">
              <a:lnSpc>
                <a:spcPts val="12000"/>
              </a:lnSpc>
              <a:spcBef>
                <a:spcPts val="0"/>
              </a:spcBef>
              <a:buFontTx/>
              <a:buNone/>
              <a:defRPr sz="12000" b="1" baseline="0">
                <a:solidFill>
                  <a:schemeClr val="accent1"/>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3</a:t>
            </a:r>
          </a:p>
        </p:txBody>
      </p:sp>
      <p:sp>
        <p:nvSpPr>
          <p:cNvPr id="9" name="Content Placeholder 3"/>
          <p:cNvSpPr>
            <a:spLocks noGrp="1"/>
          </p:cNvSpPr>
          <p:nvPr>
            <p:ph sz="half" idx="12" hasCustomPrompt="1"/>
          </p:nvPr>
        </p:nvSpPr>
        <p:spPr>
          <a:xfrm>
            <a:off x="3276600" y="3730752"/>
            <a:ext cx="25146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tx1"/>
                </a:solidFill>
              </a:defRPr>
            </a:lvl1pPr>
          </a:lstStyle>
          <a:p>
            <a:pPr lvl="0"/>
            <a:r>
              <a:rPr lang="en-US" dirty="0"/>
              <a:t>Text 20pt Arial </a:t>
            </a:r>
            <a:r>
              <a:rPr lang="en-US" dirty="0" err="1"/>
              <a:t>pud</a:t>
            </a:r>
            <a:r>
              <a:rPr lang="en-US" dirty="0"/>
              <a:t> </a:t>
            </a:r>
            <a:r>
              <a:rPr lang="en-US" dirty="0" err="1"/>
              <a:t>amer</a:t>
            </a:r>
            <a:r>
              <a:rPr lang="en-US" dirty="0"/>
              <a:t> non section lorem.</a:t>
            </a:r>
          </a:p>
        </p:txBody>
      </p:sp>
      <p:sp>
        <p:nvSpPr>
          <p:cNvPr id="10" name="Content Placeholder 3"/>
          <p:cNvSpPr>
            <a:spLocks noGrp="1"/>
          </p:cNvSpPr>
          <p:nvPr>
            <p:ph sz="half" idx="13" hasCustomPrompt="1"/>
          </p:nvPr>
        </p:nvSpPr>
        <p:spPr>
          <a:xfrm>
            <a:off x="5905500" y="3730752"/>
            <a:ext cx="25527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tx1"/>
                </a:solidFill>
              </a:defRPr>
            </a:lvl1pPr>
          </a:lstStyle>
          <a:p>
            <a:pPr lvl="0"/>
            <a:r>
              <a:rPr lang="en-US" dirty="0"/>
              <a:t>Text 20pt Arial </a:t>
            </a:r>
            <a:r>
              <a:rPr lang="en-US" dirty="0" err="1"/>
              <a:t>pud</a:t>
            </a:r>
            <a:r>
              <a:rPr lang="en-US" dirty="0"/>
              <a:t> </a:t>
            </a:r>
            <a:r>
              <a:rPr lang="en-US" dirty="0" err="1"/>
              <a:t>amer</a:t>
            </a:r>
            <a:r>
              <a:rPr lang="en-US" dirty="0"/>
              <a:t> non section lorem.</a:t>
            </a:r>
          </a:p>
        </p:txBody>
      </p:sp>
    </p:spTree>
    <p:extLst>
      <p:ext uri="{BB962C8B-B14F-4D97-AF65-F5344CB8AC3E}">
        <p14:creationId xmlns:p14="http://schemas.microsoft.com/office/powerpoint/2010/main" val="27423823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 Column Long_Introduction with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799" y="1408176"/>
            <a:ext cx="8153401" cy="960120"/>
          </a:xfrm>
        </p:spPr>
        <p:txBody>
          <a:bodyPr>
            <a:noAutofit/>
          </a:bodyPr>
          <a:lstStyle>
            <a:lvl1pPr>
              <a:defRPr/>
            </a:lvl1pPr>
          </a:lstStyle>
          <a:p>
            <a:r>
              <a:rPr lang="en-US" dirty="0"/>
              <a:t>Headline 30pt Arial bold to accommodate longer headlines</a:t>
            </a:r>
          </a:p>
        </p:txBody>
      </p:sp>
      <p:sp>
        <p:nvSpPr>
          <p:cNvPr id="3" name="Content Placeholder 2"/>
          <p:cNvSpPr>
            <a:spLocks noGrp="1"/>
          </p:cNvSpPr>
          <p:nvPr>
            <p:ph idx="1" hasCustomPrompt="1"/>
          </p:nvPr>
        </p:nvSpPr>
        <p:spPr>
          <a:xfrm>
            <a:off x="685800" y="2487167"/>
            <a:ext cx="3810000" cy="4142231"/>
          </a:xfrm>
        </p:spPr>
        <p:txBody>
          <a:bodyPr>
            <a:noAutofit/>
          </a:bodyPr>
          <a:lstStyle>
            <a:lvl1pPr marL="0" indent="0">
              <a:lnSpc>
                <a:spcPts val="2200"/>
              </a:lnSpc>
              <a:buFontTx/>
              <a:buNone/>
              <a:defRPr sz="2000" baseline="0">
                <a:solidFill>
                  <a:schemeClr val="tx1"/>
                </a:solidFill>
              </a:defRPr>
            </a:lvl1pPr>
          </a:lstStyle>
          <a:p>
            <a:pPr lvl="0"/>
            <a:r>
              <a:rPr lang="en-US" dirty="0"/>
              <a:t>Intro copy 20pt Arial and </a:t>
            </a:r>
            <a:r>
              <a:rPr lang="en-US" dirty="0" err="1"/>
              <a:t>regurlar</a:t>
            </a:r>
            <a:r>
              <a:rPr lang="en-US" dirty="0"/>
              <a:t>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7" name="object 3"/>
          <p:cNvSpPr/>
          <p:nvPr userDrawn="1"/>
        </p:nvSpPr>
        <p:spPr>
          <a:xfrm>
            <a:off x="285750"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a:p>
        </p:txBody>
      </p:sp>
      <p:sp>
        <p:nvSpPr>
          <p:cNvPr id="6" name="Picture Placeholder 5"/>
          <p:cNvSpPr>
            <a:spLocks noGrp="1"/>
          </p:cNvSpPr>
          <p:nvPr>
            <p:ph type="pic" sz="quarter" idx="10"/>
          </p:nvPr>
        </p:nvSpPr>
        <p:spPr>
          <a:xfrm>
            <a:off x="4610100" y="2496456"/>
            <a:ext cx="4229100" cy="4132943"/>
          </a:xfrm>
        </p:spPr>
        <p:txBody>
          <a:bodyPr anchor="ctr">
            <a:normAutofit/>
          </a:bodyPr>
          <a:lstStyle>
            <a:lvl1pPr marL="0" indent="0">
              <a:buFontTx/>
              <a:buNone/>
              <a:defRPr sz="1200"/>
            </a:lvl1pPr>
          </a:lstStyle>
          <a:p>
            <a:r>
              <a:rPr lang="en-US"/>
              <a:t>Click icon to add picture</a:t>
            </a:r>
          </a:p>
        </p:txBody>
      </p:sp>
    </p:spTree>
    <p:extLst>
      <p:ext uri="{BB962C8B-B14F-4D97-AF65-F5344CB8AC3E}">
        <p14:creationId xmlns:p14="http://schemas.microsoft.com/office/powerpoint/2010/main" val="11635357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2 Column Long_Introduction with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799" y="1408176"/>
            <a:ext cx="8153401" cy="960120"/>
          </a:xfrm>
        </p:spPr>
        <p:txBody>
          <a:bodyPr>
            <a:noAutofit/>
          </a:bodyPr>
          <a:lstStyle>
            <a:lvl1pPr>
              <a:defRPr/>
            </a:lvl1pPr>
          </a:lstStyle>
          <a:p>
            <a:r>
              <a:rPr lang="en-US" dirty="0"/>
              <a:t>Headline 30pt Arial bold to accommodate longer headlines</a:t>
            </a:r>
          </a:p>
        </p:txBody>
      </p:sp>
      <p:sp>
        <p:nvSpPr>
          <p:cNvPr id="7" name="object 3"/>
          <p:cNvSpPr/>
          <p:nvPr userDrawn="1"/>
        </p:nvSpPr>
        <p:spPr>
          <a:xfrm>
            <a:off x="285750"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a:p>
        </p:txBody>
      </p:sp>
      <p:sp>
        <p:nvSpPr>
          <p:cNvPr id="6" name="Picture Placeholder 5"/>
          <p:cNvSpPr>
            <a:spLocks noGrp="1"/>
          </p:cNvSpPr>
          <p:nvPr>
            <p:ph type="pic" sz="quarter" idx="10"/>
          </p:nvPr>
        </p:nvSpPr>
        <p:spPr>
          <a:xfrm>
            <a:off x="4610100" y="2496456"/>
            <a:ext cx="4229100" cy="4132943"/>
          </a:xfrm>
        </p:spPr>
        <p:txBody>
          <a:bodyPr anchor="ctr">
            <a:normAutofit/>
          </a:bodyPr>
          <a:lstStyle>
            <a:lvl1pPr marL="0" indent="0">
              <a:buFontTx/>
              <a:buNone/>
              <a:defRPr sz="1200"/>
            </a:lvl1pPr>
          </a:lstStyle>
          <a:p>
            <a:r>
              <a:rPr lang="en-US"/>
              <a:t>Click icon to add picture</a:t>
            </a:r>
          </a:p>
        </p:txBody>
      </p:sp>
      <p:sp>
        <p:nvSpPr>
          <p:cNvPr id="8" name="Content Placeholder 2"/>
          <p:cNvSpPr>
            <a:spLocks noGrp="1"/>
          </p:cNvSpPr>
          <p:nvPr>
            <p:ph idx="1" hasCustomPrompt="1"/>
          </p:nvPr>
        </p:nvSpPr>
        <p:spPr>
          <a:xfrm>
            <a:off x="685800" y="2487168"/>
            <a:ext cx="3810000" cy="4104132"/>
          </a:xfrm>
        </p:spPr>
        <p:txBody>
          <a:bodyPr>
            <a:noAutofit/>
          </a:bodyPr>
          <a:lstStyle>
            <a:lvl1pPr marL="238125" indent="-238125">
              <a:lnSpc>
                <a:spcPts val="2200"/>
              </a:lnSpc>
              <a:buFont typeface="Arial" panose="020B0604020202020204" pitchFamily="34" charset="0"/>
              <a:buChar char="•"/>
              <a:defRPr sz="2000">
                <a:solidFill>
                  <a:schemeClr val="tx1"/>
                </a:solidFill>
              </a:defRPr>
            </a:lvl1pPr>
            <a:lvl2pPr>
              <a:lnSpc>
                <a:spcPts val="2200"/>
              </a:lnSpc>
              <a:defRPr sz="2000">
                <a:solidFill>
                  <a:schemeClr val="tx1"/>
                </a:solidFill>
              </a:defRPr>
            </a:lvl2pPr>
            <a:lvl3pPr>
              <a:lnSpc>
                <a:spcPts val="2200"/>
              </a:lnSpc>
              <a:defRPr sz="2000">
                <a:solidFill>
                  <a:schemeClr val="tx1"/>
                </a:solidFill>
              </a:defRPr>
            </a:lvl3pPr>
          </a:lstStyle>
          <a:p>
            <a:r>
              <a:rPr lang="en-US" dirty="0"/>
              <a:t>Bullet copy 20pt Arial.</a:t>
            </a:r>
          </a:p>
          <a:p>
            <a:pPr lvl="1"/>
            <a:r>
              <a:rPr lang="en-US" dirty="0"/>
              <a:t>Nos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a:t>
            </a:r>
          </a:p>
          <a:p>
            <a:pPr lvl="2"/>
            <a:r>
              <a:rPr lang="en-US" dirty="0"/>
              <a:t>Et quam, cup et </a:t>
            </a:r>
            <a:r>
              <a:rPr lang="en-US" dirty="0" err="1"/>
              <a:t>ra</a:t>
            </a:r>
            <a:r>
              <a:rPr lang="en-US" dirty="0"/>
              <a:t> </a:t>
            </a:r>
            <a:r>
              <a:rPr lang="en-US" dirty="0" err="1"/>
              <a:t>peleceped</a:t>
            </a:r>
            <a:r>
              <a:rPr lang="en-US" dirty="0"/>
              <a:t> </a:t>
            </a:r>
            <a:r>
              <a:rPr lang="en-US" dirty="0" err="1"/>
              <a:t>magnat</a:t>
            </a:r>
            <a:r>
              <a:rPr lang="en-US" dirty="0"/>
              <a:t>.</a:t>
            </a:r>
          </a:p>
        </p:txBody>
      </p:sp>
    </p:spTree>
    <p:extLst>
      <p:ext uri="{BB962C8B-B14F-4D97-AF65-F5344CB8AC3E}">
        <p14:creationId xmlns:p14="http://schemas.microsoft.com/office/powerpoint/2010/main" val="8860100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2 Column Grid">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4664075" y="1408176"/>
            <a:ext cx="4191000" cy="1942416"/>
          </a:xfrm>
          <a:solidFill>
            <a:schemeClr val="accent1"/>
          </a:solidFill>
        </p:spPr>
        <p:txBody>
          <a:bodyPr anchor="ctr">
            <a:normAutofit/>
          </a:bodyPr>
          <a:lstStyle>
            <a:lvl1pPr marL="0" indent="0">
              <a:buFontTx/>
              <a:buNone/>
              <a:defRPr sz="1200"/>
            </a:lvl1pPr>
          </a:lstStyle>
          <a:p>
            <a:r>
              <a:rPr lang="en-US"/>
              <a:t>Click icon to add picture</a:t>
            </a:r>
            <a:endParaRPr lang="en-US" dirty="0"/>
          </a:p>
        </p:txBody>
      </p:sp>
      <p:sp>
        <p:nvSpPr>
          <p:cNvPr id="12" name="Content Placeholder 11"/>
          <p:cNvSpPr>
            <a:spLocks noGrp="1"/>
          </p:cNvSpPr>
          <p:nvPr>
            <p:ph sz="quarter" idx="11" hasCustomPrompt="1"/>
          </p:nvPr>
        </p:nvSpPr>
        <p:spPr>
          <a:xfrm>
            <a:off x="4664075" y="3429000"/>
            <a:ext cx="2247900" cy="1066800"/>
          </a:xfrm>
          <a:solidFill>
            <a:schemeClr val="bg2"/>
          </a:solidFill>
        </p:spPr>
        <p:txBody>
          <a:bodyPr anchor="ctr"/>
          <a:lstStyle>
            <a:lvl1pPr marL="0" indent="0">
              <a:buNone/>
              <a:defRPr sz="1200"/>
            </a:lvl1pPr>
          </a:lstStyle>
          <a:p>
            <a:pPr lvl="0"/>
            <a:r>
              <a:rPr lang="en-US" dirty="0"/>
              <a:t>Object</a:t>
            </a:r>
          </a:p>
        </p:txBody>
      </p:sp>
      <p:sp>
        <p:nvSpPr>
          <p:cNvPr id="14" name="Picture Placeholder 13"/>
          <p:cNvSpPr>
            <a:spLocks noGrp="1"/>
          </p:cNvSpPr>
          <p:nvPr>
            <p:ph type="pic" sz="quarter" idx="12"/>
          </p:nvPr>
        </p:nvSpPr>
        <p:spPr>
          <a:xfrm>
            <a:off x="4664075" y="4574208"/>
            <a:ext cx="2247900" cy="2017092"/>
          </a:xfrm>
          <a:solidFill>
            <a:srgbClr val="0C7D40"/>
          </a:solidFill>
        </p:spPr>
        <p:txBody>
          <a:bodyPr anchor="ctr">
            <a:normAutofit/>
          </a:bodyPr>
          <a:lstStyle>
            <a:lvl1pPr marL="0" indent="0">
              <a:buFontTx/>
              <a:buNone/>
              <a:defRPr sz="1200"/>
            </a:lvl1pPr>
          </a:lstStyle>
          <a:p>
            <a:r>
              <a:rPr lang="en-US"/>
              <a:t>Click icon to add picture</a:t>
            </a:r>
          </a:p>
        </p:txBody>
      </p:sp>
      <p:sp>
        <p:nvSpPr>
          <p:cNvPr id="16" name="Picture Placeholder 15"/>
          <p:cNvSpPr>
            <a:spLocks noGrp="1"/>
          </p:cNvSpPr>
          <p:nvPr>
            <p:ph type="pic" sz="quarter" idx="13"/>
          </p:nvPr>
        </p:nvSpPr>
        <p:spPr>
          <a:xfrm>
            <a:off x="6988175" y="3429000"/>
            <a:ext cx="1866899" cy="3162300"/>
          </a:xfrm>
          <a:solidFill>
            <a:schemeClr val="bg2"/>
          </a:solidFill>
        </p:spPr>
        <p:txBody>
          <a:bodyPr anchor="ctr">
            <a:normAutofit/>
          </a:bodyPr>
          <a:lstStyle>
            <a:lvl1pPr marL="0" indent="0">
              <a:buFontTx/>
              <a:buNone/>
              <a:defRPr sz="1200"/>
            </a:lvl1pPr>
          </a:lstStyle>
          <a:p>
            <a:r>
              <a:rPr lang="en-US"/>
              <a:t>Click icon to add picture</a:t>
            </a:r>
            <a:endParaRPr lang="en-US" dirty="0"/>
          </a:p>
        </p:txBody>
      </p:sp>
      <p:sp>
        <p:nvSpPr>
          <p:cNvPr id="2" name="Title 1"/>
          <p:cNvSpPr>
            <a:spLocks noGrp="1"/>
          </p:cNvSpPr>
          <p:nvPr>
            <p:ph type="title" hasCustomPrompt="1"/>
          </p:nvPr>
        </p:nvSpPr>
        <p:spPr>
          <a:xfrm>
            <a:off x="696686" y="1408176"/>
            <a:ext cx="3276600" cy="780288"/>
          </a:xfrm>
        </p:spPr>
        <p:txBody>
          <a:bodyPr anchor="t" anchorCtr="0">
            <a:noAutofit/>
          </a:bodyPr>
          <a:lstStyle>
            <a:lvl1pPr>
              <a:defRPr sz="3000"/>
            </a:lvl1pPr>
          </a:lstStyle>
          <a:p>
            <a:r>
              <a:rPr lang="en-US" dirty="0"/>
              <a:t>Headline 30/31</a:t>
            </a:r>
            <a:br>
              <a:rPr lang="en-US" dirty="0"/>
            </a:br>
            <a:r>
              <a:rPr lang="en-US" dirty="0"/>
              <a:t>Arial bold</a:t>
            </a:r>
          </a:p>
        </p:txBody>
      </p:sp>
      <p:sp>
        <p:nvSpPr>
          <p:cNvPr id="3" name="Content Placeholder 2"/>
          <p:cNvSpPr>
            <a:spLocks noGrp="1"/>
          </p:cNvSpPr>
          <p:nvPr>
            <p:ph idx="1" hasCustomPrompt="1"/>
          </p:nvPr>
        </p:nvSpPr>
        <p:spPr>
          <a:xfrm>
            <a:off x="696686" y="2472267"/>
            <a:ext cx="3276600" cy="4119033"/>
          </a:xfrm>
        </p:spPr>
        <p:txBody>
          <a:bodyPr>
            <a:noAutofit/>
          </a:bodyPr>
          <a:lstStyle>
            <a:lvl1pPr marL="0" indent="0">
              <a:lnSpc>
                <a:spcPts val="2200"/>
              </a:lnSpc>
              <a:buFontTx/>
              <a:buNone/>
              <a:defRPr sz="2000" baseline="0">
                <a:solidFill>
                  <a:schemeClr val="tx1"/>
                </a:solidFill>
              </a:defRPr>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20pt Arial. This slide </a:t>
            </a:r>
            <a:r>
              <a:rPr lang="fr-FR" dirty="0" err="1"/>
              <a:t>is</a:t>
            </a:r>
            <a:r>
              <a:rPr lang="fr-FR" dirty="0"/>
              <a:t> </a:t>
            </a:r>
            <a:r>
              <a:rPr lang="fr-FR" dirty="0" err="1"/>
              <a:t>intended</a:t>
            </a:r>
            <a:r>
              <a:rPr lang="fr-FR" dirty="0"/>
              <a:t> for use </a:t>
            </a:r>
            <a:r>
              <a:rPr lang="fr-FR" dirty="0" err="1"/>
              <a:t>with</a:t>
            </a:r>
            <a:r>
              <a:rPr lang="fr-FR" dirty="0"/>
              <a:t> headline, body copy and multiple images. Combine </a:t>
            </a:r>
            <a:r>
              <a:rPr lang="fr-FR" dirty="0" err="1"/>
              <a:t>imagery</a:t>
            </a:r>
            <a:r>
              <a:rPr lang="fr-FR" dirty="0"/>
              <a:t> </a:t>
            </a:r>
            <a:r>
              <a:rPr lang="fr-FR" dirty="0" err="1"/>
              <a:t>with</a:t>
            </a:r>
            <a:r>
              <a:rPr lang="fr-FR" dirty="0"/>
              <a:t> green rectangles. Large white </a:t>
            </a:r>
            <a:r>
              <a:rPr lang="fr-FR" dirty="0" err="1"/>
              <a:t>text</a:t>
            </a:r>
            <a:r>
              <a:rPr lang="fr-FR" dirty="0"/>
              <a:t> </a:t>
            </a:r>
            <a:r>
              <a:rPr lang="fr-FR" dirty="0" err="1"/>
              <a:t>can</a:t>
            </a:r>
            <a:r>
              <a:rPr lang="fr-FR" dirty="0"/>
              <a:t> </a:t>
            </a:r>
            <a:r>
              <a:rPr lang="fr-FR" dirty="0" err="1"/>
              <a:t>be</a:t>
            </a:r>
            <a:r>
              <a:rPr lang="fr-FR" dirty="0"/>
              <a:t> </a:t>
            </a:r>
            <a:r>
              <a:rPr lang="fr-FR" dirty="0" err="1"/>
              <a:t>placed</a:t>
            </a:r>
            <a:r>
              <a:rPr lang="fr-FR" dirty="0"/>
              <a:t> over a rectangle.</a:t>
            </a:r>
          </a:p>
        </p:txBody>
      </p:sp>
      <p:sp>
        <p:nvSpPr>
          <p:cNvPr id="8" name="object 3"/>
          <p:cNvSpPr/>
          <p:nvPr userDrawn="1"/>
        </p:nvSpPr>
        <p:spPr>
          <a:xfrm>
            <a:off x="285750"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a:p>
        </p:txBody>
      </p:sp>
    </p:spTree>
    <p:extLst>
      <p:ext uri="{BB962C8B-B14F-4D97-AF65-F5344CB8AC3E}">
        <p14:creationId xmlns:p14="http://schemas.microsoft.com/office/powerpoint/2010/main" val="26550567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 Column Gri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181600" y="1408176"/>
            <a:ext cx="3276600" cy="780288"/>
          </a:xfrm>
        </p:spPr>
        <p:txBody>
          <a:bodyPr anchor="t" anchorCtr="0">
            <a:noAutofit/>
          </a:bodyPr>
          <a:lstStyle>
            <a:lvl1pPr>
              <a:defRPr sz="3000"/>
            </a:lvl1pPr>
          </a:lstStyle>
          <a:p>
            <a:r>
              <a:rPr lang="en-US" dirty="0"/>
              <a:t>Headline 30pt</a:t>
            </a:r>
            <a:br>
              <a:rPr lang="en-US" dirty="0"/>
            </a:br>
            <a:r>
              <a:rPr lang="en-US" dirty="0"/>
              <a:t>Arial bold</a:t>
            </a:r>
          </a:p>
        </p:txBody>
      </p:sp>
      <p:sp>
        <p:nvSpPr>
          <p:cNvPr id="3" name="Content Placeholder 2"/>
          <p:cNvSpPr>
            <a:spLocks noGrp="1"/>
          </p:cNvSpPr>
          <p:nvPr>
            <p:ph idx="1" hasCustomPrompt="1"/>
          </p:nvPr>
        </p:nvSpPr>
        <p:spPr>
          <a:xfrm>
            <a:off x="5181600" y="2472267"/>
            <a:ext cx="3276600" cy="4119033"/>
          </a:xfrm>
        </p:spPr>
        <p:txBody>
          <a:bodyPr>
            <a:noAutofit/>
          </a:bodyPr>
          <a:lstStyle>
            <a:lvl1pPr marL="0" indent="0">
              <a:lnSpc>
                <a:spcPts val="2200"/>
              </a:lnSpc>
              <a:buFontTx/>
              <a:buNone/>
              <a:defRPr sz="2000" baseline="0">
                <a:solidFill>
                  <a:schemeClr val="tx1"/>
                </a:solidFill>
              </a:defRPr>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20pt Arial. This slide </a:t>
            </a:r>
            <a:r>
              <a:rPr lang="fr-FR" dirty="0" err="1"/>
              <a:t>is</a:t>
            </a:r>
            <a:r>
              <a:rPr lang="fr-FR" dirty="0"/>
              <a:t> </a:t>
            </a:r>
            <a:r>
              <a:rPr lang="fr-FR" dirty="0" err="1"/>
              <a:t>intended</a:t>
            </a:r>
            <a:r>
              <a:rPr lang="fr-FR" dirty="0"/>
              <a:t> for use </a:t>
            </a:r>
            <a:r>
              <a:rPr lang="fr-FR" dirty="0" err="1"/>
              <a:t>with</a:t>
            </a:r>
            <a:r>
              <a:rPr lang="fr-FR" dirty="0"/>
              <a:t> headline, body copy and multiple images. Combine </a:t>
            </a:r>
            <a:r>
              <a:rPr lang="fr-FR" dirty="0" err="1"/>
              <a:t>imagery</a:t>
            </a:r>
            <a:r>
              <a:rPr lang="fr-FR" dirty="0"/>
              <a:t> </a:t>
            </a:r>
            <a:r>
              <a:rPr lang="fr-FR" dirty="0" err="1"/>
              <a:t>with</a:t>
            </a:r>
            <a:r>
              <a:rPr lang="fr-FR" dirty="0"/>
              <a:t> green rectangles. Large white </a:t>
            </a:r>
            <a:r>
              <a:rPr lang="fr-FR" dirty="0" err="1"/>
              <a:t>text</a:t>
            </a:r>
            <a:r>
              <a:rPr lang="fr-FR" dirty="0"/>
              <a:t> </a:t>
            </a:r>
            <a:r>
              <a:rPr lang="fr-FR" dirty="0" err="1"/>
              <a:t>can</a:t>
            </a:r>
            <a:r>
              <a:rPr lang="fr-FR" dirty="0"/>
              <a:t> </a:t>
            </a:r>
            <a:r>
              <a:rPr lang="fr-FR" dirty="0" err="1"/>
              <a:t>be</a:t>
            </a:r>
            <a:r>
              <a:rPr lang="fr-FR" dirty="0"/>
              <a:t> </a:t>
            </a:r>
            <a:r>
              <a:rPr lang="fr-FR" dirty="0" err="1"/>
              <a:t>placed</a:t>
            </a:r>
            <a:r>
              <a:rPr lang="fr-FR" dirty="0"/>
              <a:t> over a rectangle.</a:t>
            </a:r>
          </a:p>
        </p:txBody>
      </p:sp>
      <p:sp>
        <p:nvSpPr>
          <p:cNvPr id="8" name="object 3"/>
          <p:cNvSpPr/>
          <p:nvPr userDrawn="1"/>
        </p:nvSpPr>
        <p:spPr>
          <a:xfrm>
            <a:off x="285750"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a:p>
        </p:txBody>
      </p:sp>
      <p:sp>
        <p:nvSpPr>
          <p:cNvPr id="10" name="Picture Placeholder 9"/>
          <p:cNvSpPr>
            <a:spLocks noGrp="1"/>
          </p:cNvSpPr>
          <p:nvPr>
            <p:ph type="pic" sz="quarter" idx="10"/>
          </p:nvPr>
        </p:nvSpPr>
        <p:spPr>
          <a:xfrm>
            <a:off x="304800" y="1408176"/>
            <a:ext cx="4191000" cy="1942416"/>
          </a:xfrm>
          <a:solidFill>
            <a:schemeClr val="accent1"/>
          </a:solidFill>
        </p:spPr>
        <p:txBody>
          <a:bodyPr anchor="ctr">
            <a:normAutofit/>
          </a:bodyPr>
          <a:lstStyle>
            <a:lvl1pPr marL="0" indent="0">
              <a:buFontTx/>
              <a:buNone/>
              <a:defRPr sz="1200"/>
            </a:lvl1pPr>
          </a:lstStyle>
          <a:p>
            <a:r>
              <a:rPr lang="en-US"/>
              <a:t>Click icon to add picture</a:t>
            </a:r>
            <a:endParaRPr lang="en-US" dirty="0"/>
          </a:p>
        </p:txBody>
      </p:sp>
      <p:sp>
        <p:nvSpPr>
          <p:cNvPr id="12" name="Content Placeholder 11"/>
          <p:cNvSpPr>
            <a:spLocks noGrp="1"/>
          </p:cNvSpPr>
          <p:nvPr>
            <p:ph sz="quarter" idx="11" hasCustomPrompt="1"/>
          </p:nvPr>
        </p:nvSpPr>
        <p:spPr>
          <a:xfrm>
            <a:off x="304800" y="3429000"/>
            <a:ext cx="2247900" cy="1066800"/>
          </a:xfrm>
          <a:solidFill>
            <a:schemeClr val="bg2"/>
          </a:solidFill>
        </p:spPr>
        <p:txBody>
          <a:bodyPr anchor="ctr"/>
          <a:lstStyle>
            <a:lvl1pPr marL="0" indent="0">
              <a:buNone/>
              <a:defRPr sz="1200"/>
            </a:lvl1pPr>
          </a:lstStyle>
          <a:p>
            <a:pPr lvl="0"/>
            <a:r>
              <a:rPr lang="en-US" dirty="0"/>
              <a:t>Object</a:t>
            </a:r>
          </a:p>
        </p:txBody>
      </p:sp>
      <p:sp>
        <p:nvSpPr>
          <p:cNvPr id="14" name="Picture Placeholder 13"/>
          <p:cNvSpPr>
            <a:spLocks noGrp="1"/>
          </p:cNvSpPr>
          <p:nvPr>
            <p:ph type="pic" sz="quarter" idx="12"/>
          </p:nvPr>
        </p:nvSpPr>
        <p:spPr>
          <a:xfrm>
            <a:off x="304800" y="4574208"/>
            <a:ext cx="2247900" cy="2017092"/>
          </a:xfrm>
          <a:solidFill>
            <a:srgbClr val="0C7D40"/>
          </a:solidFill>
        </p:spPr>
        <p:txBody>
          <a:bodyPr anchor="ctr">
            <a:normAutofit/>
          </a:bodyPr>
          <a:lstStyle>
            <a:lvl1pPr marL="0" indent="0">
              <a:buFontTx/>
              <a:buNone/>
              <a:defRPr sz="1200"/>
            </a:lvl1pPr>
          </a:lstStyle>
          <a:p>
            <a:r>
              <a:rPr lang="en-US"/>
              <a:t>Click icon to add picture</a:t>
            </a:r>
          </a:p>
        </p:txBody>
      </p:sp>
      <p:sp>
        <p:nvSpPr>
          <p:cNvPr id="16" name="Picture Placeholder 15"/>
          <p:cNvSpPr>
            <a:spLocks noGrp="1"/>
          </p:cNvSpPr>
          <p:nvPr>
            <p:ph type="pic" sz="quarter" idx="13"/>
          </p:nvPr>
        </p:nvSpPr>
        <p:spPr>
          <a:xfrm>
            <a:off x="2628900" y="3429000"/>
            <a:ext cx="1866899" cy="3162300"/>
          </a:xfrm>
          <a:solidFill>
            <a:schemeClr val="bg2"/>
          </a:solidFill>
        </p:spPr>
        <p:txBody>
          <a:bodyPr anchor="ctr">
            <a:normAutofit/>
          </a:bodyPr>
          <a:lstStyle>
            <a:lvl1pPr marL="0" indent="0">
              <a:buFontTx/>
              <a:buNone/>
              <a:defRPr sz="1200"/>
            </a:lvl1pPr>
          </a:lstStyle>
          <a:p>
            <a:r>
              <a:rPr lang="en-US"/>
              <a:t>Click icon to add picture</a:t>
            </a:r>
            <a:endParaRPr lang="en-US" dirty="0"/>
          </a:p>
        </p:txBody>
      </p:sp>
    </p:spTree>
    <p:extLst>
      <p:ext uri="{BB962C8B-B14F-4D97-AF65-F5344CB8AC3E}">
        <p14:creationId xmlns:p14="http://schemas.microsoft.com/office/powerpoint/2010/main" val="17418208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wo column with Two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1408176"/>
            <a:ext cx="3810000" cy="954024"/>
          </a:xfrm>
        </p:spPr>
        <p:txBody>
          <a:bodyPr anchor="t" anchorCtr="0">
            <a:noAutofit/>
          </a:bodyPr>
          <a:lstStyle>
            <a:lvl1pPr>
              <a:defRPr sz="3000"/>
            </a:lvl1pPr>
          </a:lstStyle>
          <a:p>
            <a:r>
              <a:rPr lang="en-US" dirty="0"/>
              <a:t>Headline 30pt</a:t>
            </a:r>
            <a:br>
              <a:rPr lang="en-US" dirty="0"/>
            </a:br>
            <a:r>
              <a:rPr lang="en-US" dirty="0"/>
              <a:t>Arial bold</a:t>
            </a:r>
          </a:p>
        </p:txBody>
      </p:sp>
      <p:sp>
        <p:nvSpPr>
          <p:cNvPr id="3" name="Content Placeholder 2"/>
          <p:cNvSpPr>
            <a:spLocks noGrp="1"/>
          </p:cNvSpPr>
          <p:nvPr>
            <p:ph idx="1" hasCustomPrompt="1"/>
          </p:nvPr>
        </p:nvSpPr>
        <p:spPr>
          <a:xfrm>
            <a:off x="685800" y="2487168"/>
            <a:ext cx="3810000" cy="3913632"/>
          </a:xfrm>
        </p:spPr>
        <p:txBody>
          <a:bodyPr>
            <a:noAutofit/>
          </a:bodyPr>
          <a:lstStyle>
            <a:lvl1pPr marL="0" indent="0">
              <a:lnSpc>
                <a:spcPts val="2200"/>
              </a:lnSpc>
              <a:buFontTx/>
              <a:buNone/>
              <a:defRPr sz="2000">
                <a:solidFill>
                  <a:schemeClr val="tx1"/>
                </a:solidFill>
              </a:defRPr>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20pt Arial </a:t>
            </a:r>
            <a:r>
              <a:rPr lang="fr-FR" dirty="0" err="1"/>
              <a:t>regular</a:t>
            </a:r>
            <a:r>
              <a:rPr lang="fr-FR" dirty="0"/>
              <a:t> </a:t>
            </a:r>
            <a:r>
              <a:rPr lang="fr-FR" dirty="0" err="1"/>
              <a:t>pud</a:t>
            </a:r>
            <a:r>
              <a:rPr lang="fr-FR" dirty="0"/>
              <a:t> amer non section </a:t>
            </a:r>
            <a:r>
              <a:rPr lang="fr-FR" dirty="0" err="1"/>
              <a:t>lorem</a:t>
            </a:r>
            <a:r>
              <a:rPr lang="fr-FR" dirty="0"/>
              <a:t>.</a:t>
            </a:r>
          </a:p>
        </p:txBody>
      </p:sp>
      <p:sp>
        <p:nvSpPr>
          <p:cNvPr id="8" name="object 3"/>
          <p:cNvSpPr/>
          <p:nvPr userDrawn="1"/>
        </p:nvSpPr>
        <p:spPr>
          <a:xfrm>
            <a:off x="285750"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a:p>
        </p:txBody>
      </p:sp>
      <p:sp>
        <p:nvSpPr>
          <p:cNvPr id="5" name="Chart Placeholder 4"/>
          <p:cNvSpPr>
            <a:spLocks noGrp="1"/>
          </p:cNvSpPr>
          <p:nvPr>
            <p:ph type="chart" sz="quarter" idx="10"/>
          </p:nvPr>
        </p:nvSpPr>
        <p:spPr>
          <a:xfrm>
            <a:off x="4617720" y="1408176"/>
            <a:ext cx="4297680" cy="2514600"/>
          </a:xfrm>
        </p:spPr>
        <p:txBody>
          <a:bodyPr anchor="ctr">
            <a:normAutofit/>
          </a:bodyPr>
          <a:lstStyle>
            <a:lvl1pPr marL="0" indent="0">
              <a:buFontTx/>
              <a:buNone/>
              <a:defRPr sz="1200"/>
            </a:lvl1pPr>
          </a:lstStyle>
          <a:p>
            <a:r>
              <a:rPr lang="en-US"/>
              <a:t>Click icon to add chart</a:t>
            </a:r>
          </a:p>
        </p:txBody>
      </p:sp>
      <p:sp>
        <p:nvSpPr>
          <p:cNvPr id="11" name="Chart Placeholder 4"/>
          <p:cNvSpPr>
            <a:spLocks noGrp="1"/>
          </p:cNvSpPr>
          <p:nvPr>
            <p:ph type="chart" sz="quarter" idx="11"/>
          </p:nvPr>
        </p:nvSpPr>
        <p:spPr>
          <a:xfrm>
            <a:off x="4617720" y="3913632"/>
            <a:ext cx="4297680" cy="2514600"/>
          </a:xfrm>
        </p:spPr>
        <p:txBody>
          <a:bodyPr anchor="ctr">
            <a:normAutofit/>
          </a:bodyPr>
          <a:lstStyle>
            <a:lvl1pPr marL="0" indent="0">
              <a:buFontTx/>
              <a:buNone/>
              <a:defRPr sz="1200"/>
            </a:lvl1pPr>
          </a:lstStyle>
          <a:p>
            <a:r>
              <a:rPr lang="en-US"/>
              <a:t>Click icon to add chart</a:t>
            </a:r>
          </a:p>
        </p:txBody>
      </p:sp>
    </p:spTree>
    <p:extLst>
      <p:ext uri="{BB962C8B-B14F-4D97-AF65-F5344CB8AC3E}">
        <p14:creationId xmlns:p14="http://schemas.microsoft.com/office/powerpoint/2010/main" val="1314529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Column_Icons and Pictur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1408176"/>
            <a:ext cx="3810000" cy="954024"/>
          </a:xfrm>
        </p:spPr>
        <p:txBody>
          <a:bodyPr anchor="t" anchorCtr="0">
            <a:noAutofit/>
          </a:bodyPr>
          <a:lstStyle>
            <a:lvl1pPr>
              <a:defRPr sz="3000"/>
            </a:lvl1pPr>
          </a:lstStyle>
          <a:p>
            <a:r>
              <a:rPr lang="en-US" dirty="0"/>
              <a:t>Headline 30pt</a:t>
            </a:r>
            <a:br>
              <a:rPr lang="en-US" dirty="0"/>
            </a:br>
            <a:r>
              <a:rPr lang="en-US" dirty="0"/>
              <a:t>Arial bold</a:t>
            </a:r>
          </a:p>
        </p:txBody>
      </p:sp>
      <p:sp>
        <p:nvSpPr>
          <p:cNvPr id="3" name="Content Placeholder 2"/>
          <p:cNvSpPr>
            <a:spLocks noGrp="1"/>
          </p:cNvSpPr>
          <p:nvPr>
            <p:ph idx="1" hasCustomPrompt="1"/>
          </p:nvPr>
        </p:nvSpPr>
        <p:spPr>
          <a:xfrm>
            <a:off x="1981200" y="2487168"/>
            <a:ext cx="2514600" cy="4104132"/>
          </a:xfrm>
        </p:spPr>
        <p:txBody>
          <a:bodyPr anchor="t" anchorCtr="0">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tx1"/>
                </a:solidFill>
              </a:defRPr>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20pt Arial </a:t>
            </a:r>
            <a:r>
              <a:rPr lang="fr-FR" dirty="0" err="1"/>
              <a:t>pud</a:t>
            </a:r>
            <a:r>
              <a:rPr lang="fr-FR" dirty="0"/>
              <a:t> amer non section </a:t>
            </a:r>
            <a:r>
              <a:rPr lang="fr-FR" dirty="0" err="1"/>
              <a:t>lorem</a:t>
            </a:r>
            <a:r>
              <a:rPr lang="fr-FR" dirty="0"/>
              <a:t>.</a:t>
            </a:r>
          </a:p>
          <a:p>
            <a:pPr lvl="0"/>
            <a:endParaRPr lang="fr-FR" dirty="0"/>
          </a:p>
          <a:p>
            <a:pPr marL="0" marR="0" lvl="0" indent="0" algn="l" defTabSz="914400" rtl="0" eaLnBrk="1" fontAlgn="auto" latinLnBrk="0" hangingPunct="1">
              <a:lnSpc>
                <a:spcPts val="2200"/>
              </a:lnSpc>
              <a:spcBef>
                <a:spcPts val="1000"/>
              </a:spcBef>
              <a:spcAft>
                <a:spcPts val="0"/>
              </a:spcAft>
              <a:buClrTx/>
              <a:buSzTx/>
              <a:buFontTx/>
              <a:buNone/>
              <a:tabLst/>
              <a:defRPr/>
            </a:pPr>
            <a:r>
              <a:rPr lang="fr-FR" dirty="0" err="1"/>
              <a:t>Text</a:t>
            </a:r>
            <a:r>
              <a:rPr lang="fr-FR" dirty="0"/>
              <a:t>  20pt Arial </a:t>
            </a:r>
            <a:r>
              <a:rPr lang="fr-FR" dirty="0" err="1"/>
              <a:t>pud</a:t>
            </a:r>
            <a:r>
              <a:rPr lang="fr-FR" dirty="0"/>
              <a:t> amer non section </a:t>
            </a:r>
            <a:r>
              <a:rPr lang="fr-FR" dirty="0" err="1"/>
              <a:t>lorem</a:t>
            </a:r>
            <a:r>
              <a:rPr lang="fr-FR" dirty="0"/>
              <a:t>.</a:t>
            </a:r>
          </a:p>
          <a:p>
            <a:pPr lvl="0"/>
            <a:endParaRPr lang="fr-FR" dirty="0"/>
          </a:p>
        </p:txBody>
      </p:sp>
      <p:sp>
        <p:nvSpPr>
          <p:cNvPr id="8" name="object 3"/>
          <p:cNvSpPr/>
          <p:nvPr userDrawn="1"/>
        </p:nvSpPr>
        <p:spPr>
          <a:xfrm>
            <a:off x="285750"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a:p>
        </p:txBody>
      </p:sp>
      <p:sp>
        <p:nvSpPr>
          <p:cNvPr id="6" name="Picture Placeholder 5"/>
          <p:cNvSpPr>
            <a:spLocks noGrp="1"/>
          </p:cNvSpPr>
          <p:nvPr>
            <p:ph type="pic" sz="quarter" idx="10"/>
          </p:nvPr>
        </p:nvSpPr>
        <p:spPr>
          <a:xfrm>
            <a:off x="685800" y="2487168"/>
            <a:ext cx="1207008" cy="1060704"/>
          </a:xfrm>
        </p:spPr>
        <p:txBody>
          <a:bodyPr anchor="ctr">
            <a:normAutofit/>
          </a:bodyPr>
          <a:lstStyle>
            <a:lvl1pPr marL="0" indent="0">
              <a:lnSpc>
                <a:spcPts val="1400"/>
              </a:lnSpc>
              <a:buFontTx/>
              <a:buNone/>
              <a:defRPr sz="1200"/>
            </a:lvl1pPr>
          </a:lstStyle>
          <a:p>
            <a:r>
              <a:rPr lang="en-US"/>
              <a:t>Click icon to add picture</a:t>
            </a:r>
            <a:endParaRPr lang="en-US" dirty="0"/>
          </a:p>
        </p:txBody>
      </p:sp>
      <p:sp>
        <p:nvSpPr>
          <p:cNvPr id="9" name="Picture Placeholder 5"/>
          <p:cNvSpPr>
            <a:spLocks noGrp="1"/>
          </p:cNvSpPr>
          <p:nvPr>
            <p:ph type="pic" sz="quarter" idx="11"/>
          </p:nvPr>
        </p:nvSpPr>
        <p:spPr>
          <a:xfrm>
            <a:off x="685800" y="3907392"/>
            <a:ext cx="1207008" cy="1060704"/>
          </a:xfrm>
        </p:spPr>
        <p:txBody>
          <a:bodyPr anchor="ctr">
            <a:normAutofit/>
          </a:bodyPr>
          <a:lstStyle>
            <a:lvl1pPr marL="0" indent="0">
              <a:lnSpc>
                <a:spcPts val="1400"/>
              </a:lnSpc>
              <a:buFontTx/>
              <a:buNone/>
              <a:defRPr sz="1200"/>
            </a:lvl1pPr>
          </a:lstStyle>
          <a:p>
            <a:r>
              <a:rPr lang="en-US"/>
              <a:t>Click icon to add picture</a:t>
            </a:r>
            <a:endParaRPr lang="en-US" dirty="0"/>
          </a:p>
        </p:txBody>
      </p:sp>
      <p:sp>
        <p:nvSpPr>
          <p:cNvPr id="10" name="Picture Placeholder 9"/>
          <p:cNvSpPr>
            <a:spLocks noGrp="1"/>
          </p:cNvSpPr>
          <p:nvPr>
            <p:ph type="pic" sz="quarter" idx="12"/>
          </p:nvPr>
        </p:nvSpPr>
        <p:spPr>
          <a:xfrm>
            <a:off x="4610100" y="1422400"/>
            <a:ext cx="4305300" cy="5168900"/>
          </a:xfrm>
        </p:spPr>
        <p:txBody>
          <a:bodyPr anchor="ctr">
            <a:normAutofit/>
          </a:bodyPr>
          <a:lstStyle>
            <a:lvl1pPr marL="0" indent="0">
              <a:buFontTx/>
              <a:buNone/>
              <a:defRPr sz="1200"/>
            </a:lvl1pPr>
          </a:lstStyle>
          <a:p>
            <a:r>
              <a:rPr lang="en-US"/>
              <a:t>Click icon to add picture</a:t>
            </a:r>
          </a:p>
        </p:txBody>
      </p:sp>
    </p:spTree>
    <p:extLst>
      <p:ext uri="{BB962C8B-B14F-4D97-AF65-F5344CB8AC3E}">
        <p14:creationId xmlns:p14="http://schemas.microsoft.com/office/powerpoint/2010/main" val="30736264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 Column with Ico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1408176"/>
            <a:ext cx="7772400" cy="960120"/>
          </a:xfrm>
        </p:spPr>
        <p:txBody>
          <a:bodyPr>
            <a:noAutofit/>
          </a:bodyPr>
          <a:lstStyle>
            <a:lvl1pPr>
              <a:defRPr/>
            </a:lvl1pPr>
          </a:lstStyle>
          <a:p>
            <a:r>
              <a:rPr lang="en-US" dirty="0"/>
              <a:t>Headline 30pt</a:t>
            </a:r>
            <a:br>
              <a:rPr lang="en-US" dirty="0"/>
            </a:br>
            <a:r>
              <a:rPr lang="en-US" dirty="0"/>
              <a:t>Arial bold</a:t>
            </a:r>
          </a:p>
        </p:txBody>
      </p:sp>
      <p:sp>
        <p:nvSpPr>
          <p:cNvPr id="4" name="Content Placeholder 3"/>
          <p:cNvSpPr>
            <a:spLocks noGrp="1"/>
          </p:cNvSpPr>
          <p:nvPr>
            <p:ph sz="half" idx="2" hasCustomPrompt="1"/>
          </p:nvPr>
        </p:nvSpPr>
        <p:spPr>
          <a:xfrm>
            <a:off x="685800" y="2487469"/>
            <a:ext cx="7772400" cy="941531"/>
          </a:xfrm>
        </p:spPr>
        <p:txBody>
          <a:bodyPr numCol="1">
            <a:noAutofit/>
          </a:bodyPr>
          <a:lstStyle>
            <a:lvl1pPr marL="0" marR="0" indent="0" algn="l" defTabSz="914400" rtl="0" eaLnBrk="1" fontAlgn="auto" latinLnBrk="0" hangingPunct="1">
              <a:lnSpc>
                <a:spcPts val="2800"/>
              </a:lnSpc>
              <a:spcBef>
                <a:spcPts val="1000"/>
              </a:spcBef>
              <a:spcAft>
                <a:spcPts val="0"/>
              </a:spcAft>
              <a:buClrTx/>
              <a:buSzTx/>
              <a:buFontTx/>
              <a:buNone/>
              <a:tabLst/>
              <a:defRPr sz="2400" b="1">
                <a:solidFill>
                  <a:schemeClr val="accent6"/>
                </a:solidFill>
              </a:defRPr>
            </a:lvl1pPr>
          </a:lstStyle>
          <a:p>
            <a:pPr lvl="0"/>
            <a:r>
              <a:rPr lang="en-US" dirty="0"/>
              <a:t>Text 24pt Arial bold </a:t>
            </a:r>
            <a:r>
              <a:rPr lang="en-US" dirty="0" err="1"/>
              <a:t>pud</a:t>
            </a:r>
            <a:r>
              <a:rPr lang="en-US" dirty="0"/>
              <a:t> </a:t>
            </a:r>
            <a:r>
              <a:rPr lang="en-US" dirty="0" err="1"/>
              <a:t>amer</a:t>
            </a:r>
            <a:r>
              <a:rPr lang="en-US" dirty="0"/>
              <a:t> non section lorem </a:t>
            </a:r>
            <a:r>
              <a:rPr lang="fr-FR" dirty="0" err="1"/>
              <a:t>pudam</a:t>
            </a:r>
            <a:r>
              <a:rPr lang="fr-FR" dirty="0"/>
              <a:t> </a:t>
            </a:r>
            <a:r>
              <a:rPr lang="fr-FR" dirty="0" err="1"/>
              <a:t>nonsecti</a:t>
            </a:r>
            <a:r>
              <a:rPr lang="fr-FR" dirty="0"/>
              <a:t> nos </a:t>
            </a:r>
            <a:r>
              <a:rPr lang="fr-FR" dirty="0" err="1"/>
              <a:t>alit</a:t>
            </a:r>
            <a:r>
              <a:rPr lang="fr-FR" dirty="0"/>
              <a:t> in nos (</a:t>
            </a:r>
            <a:r>
              <a:rPr lang="fr-FR" dirty="0" err="1"/>
              <a:t>optional</a:t>
            </a:r>
            <a:r>
              <a:rPr lang="fr-FR" dirty="0"/>
              <a:t>).</a:t>
            </a:r>
            <a:endParaRPr lang="en-US" dirty="0"/>
          </a:p>
        </p:txBody>
      </p:sp>
      <p:sp>
        <p:nvSpPr>
          <p:cNvPr id="8" name="object 3"/>
          <p:cNvSpPr/>
          <p:nvPr userDrawn="1"/>
        </p:nvSpPr>
        <p:spPr>
          <a:xfrm>
            <a:off x="285750"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a:p>
        </p:txBody>
      </p:sp>
      <p:sp>
        <p:nvSpPr>
          <p:cNvPr id="9" name="Picture Placeholder 8"/>
          <p:cNvSpPr>
            <a:spLocks noGrp="1"/>
          </p:cNvSpPr>
          <p:nvPr>
            <p:ph type="pic" sz="quarter" idx="10"/>
          </p:nvPr>
        </p:nvSpPr>
        <p:spPr>
          <a:xfrm>
            <a:off x="685800" y="3429000"/>
            <a:ext cx="1563666" cy="1066800"/>
          </a:xfrm>
        </p:spPr>
        <p:txBody>
          <a:bodyPr anchor="ctr">
            <a:normAutofit/>
          </a:bodyPr>
          <a:lstStyle>
            <a:lvl1pPr marL="0" indent="0">
              <a:lnSpc>
                <a:spcPts val="1400"/>
              </a:lnSpc>
              <a:buNone/>
              <a:defRPr sz="1200"/>
            </a:lvl1pPr>
          </a:lstStyle>
          <a:p>
            <a:r>
              <a:rPr lang="en-US"/>
              <a:t>Click icon to add picture</a:t>
            </a:r>
          </a:p>
        </p:txBody>
      </p:sp>
      <p:sp>
        <p:nvSpPr>
          <p:cNvPr id="11" name="Picture Placeholder 10"/>
          <p:cNvSpPr>
            <a:spLocks noGrp="1"/>
          </p:cNvSpPr>
          <p:nvPr>
            <p:ph type="pic" sz="quarter" idx="11"/>
          </p:nvPr>
        </p:nvSpPr>
        <p:spPr>
          <a:xfrm>
            <a:off x="3300984" y="3429000"/>
            <a:ext cx="1570973" cy="1066800"/>
          </a:xfrm>
        </p:spPr>
        <p:txBody>
          <a:bodyPr anchor="ctr">
            <a:normAutofit/>
          </a:bodyPr>
          <a:lstStyle>
            <a:lvl1pPr marL="0" indent="0">
              <a:lnSpc>
                <a:spcPts val="1400"/>
              </a:lnSpc>
              <a:buNone/>
              <a:defRPr sz="1200"/>
            </a:lvl1pPr>
          </a:lstStyle>
          <a:p>
            <a:r>
              <a:rPr lang="en-US"/>
              <a:t>Click icon to add picture</a:t>
            </a:r>
          </a:p>
        </p:txBody>
      </p:sp>
      <p:sp>
        <p:nvSpPr>
          <p:cNvPr id="13" name="Picture Placeholder 12"/>
          <p:cNvSpPr>
            <a:spLocks noGrp="1"/>
          </p:cNvSpPr>
          <p:nvPr>
            <p:ph type="pic" sz="quarter" idx="12"/>
          </p:nvPr>
        </p:nvSpPr>
        <p:spPr>
          <a:xfrm>
            <a:off x="5905500" y="3429000"/>
            <a:ext cx="1570973" cy="1066800"/>
          </a:xfrm>
        </p:spPr>
        <p:txBody>
          <a:bodyPr anchor="ctr">
            <a:normAutofit/>
          </a:bodyPr>
          <a:lstStyle>
            <a:lvl1pPr marL="0" indent="0">
              <a:lnSpc>
                <a:spcPts val="1400"/>
              </a:lnSpc>
              <a:buNone/>
              <a:defRPr sz="1200"/>
            </a:lvl1pPr>
          </a:lstStyle>
          <a:p>
            <a:r>
              <a:rPr lang="en-US"/>
              <a:t>Click icon to add picture</a:t>
            </a:r>
          </a:p>
        </p:txBody>
      </p:sp>
      <p:sp>
        <p:nvSpPr>
          <p:cNvPr id="17" name="Text Placeholder 16"/>
          <p:cNvSpPr>
            <a:spLocks noGrp="1"/>
          </p:cNvSpPr>
          <p:nvPr>
            <p:ph type="body" sz="quarter" idx="13" hasCustomPrompt="1"/>
          </p:nvPr>
        </p:nvSpPr>
        <p:spPr>
          <a:xfrm>
            <a:off x="685800" y="4791869"/>
            <a:ext cx="25146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tx1"/>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20pt Arial regular </a:t>
            </a:r>
            <a:r>
              <a:rPr lang="en-US" dirty="0" err="1"/>
              <a:t>pud</a:t>
            </a:r>
            <a:r>
              <a:rPr lang="en-US" dirty="0"/>
              <a:t> </a:t>
            </a:r>
            <a:r>
              <a:rPr lang="en-US" dirty="0" err="1"/>
              <a:t>amer</a:t>
            </a:r>
            <a:r>
              <a:rPr lang="en-US" dirty="0"/>
              <a:t> section lorem.</a:t>
            </a:r>
          </a:p>
        </p:txBody>
      </p:sp>
      <p:sp>
        <p:nvSpPr>
          <p:cNvPr id="10" name="Text Placeholder 16"/>
          <p:cNvSpPr>
            <a:spLocks noGrp="1"/>
          </p:cNvSpPr>
          <p:nvPr>
            <p:ph type="body" sz="quarter" idx="14" hasCustomPrompt="1"/>
          </p:nvPr>
        </p:nvSpPr>
        <p:spPr>
          <a:xfrm>
            <a:off x="3276600" y="4791869"/>
            <a:ext cx="25146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tx1"/>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20pt Arial regular </a:t>
            </a:r>
            <a:r>
              <a:rPr lang="en-US" dirty="0" err="1"/>
              <a:t>pud</a:t>
            </a:r>
            <a:r>
              <a:rPr lang="en-US" dirty="0"/>
              <a:t> </a:t>
            </a:r>
            <a:r>
              <a:rPr lang="en-US" dirty="0" err="1"/>
              <a:t>amer</a:t>
            </a:r>
            <a:r>
              <a:rPr lang="en-US" dirty="0"/>
              <a:t> section lorem.</a:t>
            </a:r>
          </a:p>
        </p:txBody>
      </p:sp>
      <p:sp>
        <p:nvSpPr>
          <p:cNvPr id="12" name="Text Placeholder 16"/>
          <p:cNvSpPr>
            <a:spLocks noGrp="1"/>
          </p:cNvSpPr>
          <p:nvPr>
            <p:ph type="body" sz="quarter" idx="15" hasCustomPrompt="1"/>
          </p:nvPr>
        </p:nvSpPr>
        <p:spPr>
          <a:xfrm>
            <a:off x="5905500" y="4791869"/>
            <a:ext cx="25146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tx1"/>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20pt Arial regular </a:t>
            </a:r>
            <a:r>
              <a:rPr lang="en-US" dirty="0" err="1"/>
              <a:t>pud</a:t>
            </a:r>
            <a:r>
              <a:rPr lang="en-US" dirty="0"/>
              <a:t> </a:t>
            </a:r>
            <a:r>
              <a:rPr lang="en-US" dirty="0" err="1"/>
              <a:t>amer</a:t>
            </a:r>
            <a:r>
              <a:rPr lang="en-US" dirty="0"/>
              <a:t> section lorem.</a:t>
            </a:r>
          </a:p>
        </p:txBody>
      </p:sp>
    </p:spTree>
    <p:extLst>
      <p:ext uri="{BB962C8B-B14F-4D97-AF65-F5344CB8AC3E}">
        <p14:creationId xmlns:p14="http://schemas.microsoft.com/office/powerpoint/2010/main" val="30282457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Identity block">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0" y="5524500"/>
            <a:ext cx="6591300" cy="1333500"/>
          </a:xfrm>
        </p:spPr>
        <p:txBody>
          <a:bodyPr bIns="457200" anchor="b" anchorCtr="0"/>
          <a:lstStyle>
            <a:lvl1pPr marL="685800" marR="0" indent="0" algn="l" defTabSz="457200" rtl="0" eaLnBrk="1" fontAlgn="auto" latinLnBrk="0" hangingPunct="1">
              <a:lnSpc>
                <a:spcPts val="900"/>
              </a:lnSpc>
              <a:spcBef>
                <a:spcPts val="0"/>
              </a:spcBef>
              <a:spcAft>
                <a:spcPts val="215"/>
              </a:spcAft>
              <a:buClrTx/>
              <a:buSzTx/>
              <a:buFontTx/>
              <a:buNone/>
              <a:tabLst/>
              <a:defRPr>
                <a:latin typeface="+mn-lt"/>
              </a:defRPr>
            </a:lvl1pPr>
          </a:lstStyle>
          <a:p>
            <a:pPr marL="685800" marR="0" lvl="0" indent="0" algn="l" defTabSz="457200" rtl="0" eaLnBrk="1" fontAlgn="auto" latinLnBrk="0" hangingPunct="1">
              <a:lnSpc>
                <a:spcPct val="120000"/>
              </a:lnSpc>
              <a:spcBef>
                <a:spcPts val="0"/>
              </a:spcBef>
              <a:spcAft>
                <a:spcPts val="450"/>
              </a:spcAft>
              <a:buClrTx/>
              <a:buSzTx/>
              <a:buFontTx/>
              <a:buNone/>
              <a:tabLst/>
              <a:defRPr/>
            </a:pPr>
            <a:r>
              <a:rPr kumimoji="0" lang="en-US" sz="650" b="1" i="0" u="none" strike="noStrike" kern="1200" cap="none" spc="15" normalizeH="0" baseline="0" noProof="0" dirty="0" err="1">
                <a:ln>
                  <a:noFill/>
                </a:ln>
                <a:solidFill>
                  <a:srgbClr val="000000"/>
                </a:solidFill>
                <a:effectLst/>
                <a:uLnTx/>
                <a:uFillTx/>
                <a:latin typeface="Arial" panose="020B0604020202020204" pitchFamily="34" charset="0"/>
                <a:ea typeface="Times New Roman" panose="02020603050405020304" pitchFamily="18" charset="0"/>
                <a:cs typeface="Times-Roman"/>
              </a:rPr>
              <a:t>Securian</a:t>
            </a:r>
            <a:r>
              <a:rPr kumimoji="0" lang="en-US" sz="650" b="1" i="0" u="none" strike="noStrike" kern="1200" cap="none" spc="15"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Roman"/>
              </a:rPr>
              <a:t> Financial Group, Inc.</a:t>
            </a:r>
            <a:br>
              <a:rPr kumimoji="0" lang="en-US" sz="650" b="1" i="0" u="none" strike="noStrike" kern="1200" cap="none" spc="15"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Roman"/>
              </a:rPr>
            </a:br>
            <a:r>
              <a:rPr kumimoji="0" lang="en-US" sz="650" b="1" i="0" u="none" strike="noStrike" kern="1200" cap="none" spc="15" normalizeH="0" baseline="0" noProof="0" dirty="0">
                <a:ln>
                  <a:noFill/>
                </a:ln>
                <a:solidFill>
                  <a:srgbClr val="0C7B3F"/>
                </a:solidFill>
                <a:effectLst/>
                <a:uLnTx/>
                <a:uFillTx/>
                <a:latin typeface="Arial" panose="020B0604020202020204" pitchFamily="34" charset="0"/>
                <a:ea typeface="Times New Roman" panose="02020603050405020304" pitchFamily="18" charset="0"/>
                <a:cs typeface="Times-Roman"/>
              </a:rPr>
              <a:t>securian.com</a:t>
            </a:r>
            <a:endParaRPr kumimoji="0" lang="en-US" sz="650" b="0" i="0" u="none" strike="noStrike" kern="1200" cap="none" spc="0" normalizeH="0" baseline="0" noProof="0" dirty="0">
              <a:ln>
                <a:noFill/>
              </a:ln>
              <a:solidFill>
                <a:srgbClr val="000000"/>
              </a:solidFill>
              <a:effectLst/>
              <a:uLnTx/>
              <a:uFillTx/>
              <a:latin typeface="Times-Roman"/>
              <a:ea typeface="Times New Roman" panose="02020603050405020304" pitchFamily="18" charset="0"/>
              <a:cs typeface="Times-Roman"/>
            </a:endParaRPr>
          </a:p>
          <a:p>
            <a:pPr marL="685800" marR="0" lvl="0" indent="0" algn="l" defTabSz="457200" rtl="0" eaLnBrk="1" fontAlgn="auto" latinLnBrk="0" hangingPunct="1">
              <a:lnSpc>
                <a:spcPts val="900"/>
              </a:lnSpc>
              <a:spcBef>
                <a:spcPts val="0"/>
              </a:spcBef>
              <a:spcAft>
                <a:spcPts val="215"/>
              </a:spcAft>
              <a:buClrTx/>
              <a:buSzTx/>
              <a:buFontTx/>
              <a:buNone/>
              <a:tabLst/>
              <a:defRPr/>
            </a:pPr>
            <a:r>
              <a:rPr kumimoji="0" lang="en-US" sz="600" b="0" i="0" u="none" strike="noStrike" kern="1200" cap="none" spc="5"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400 Robert Street North, St. Paul, MN 55101-2098</a:t>
            </a:r>
            <a:br>
              <a:rPr kumimoji="0" lang="en-US" sz="600" b="0" i="0" u="none" strike="noStrike" kern="1200" cap="none" spc="5"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br>
            <a:r>
              <a:rPr kumimoji="0" lang="en-US" sz="600" b="0" i="0" u="none" strike="noStrike" kern="1200" cap="none" spc="5"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©2018 </a:t>
            </a:r>
            <a:r>
              <a:rPr kumimoji="0" lang="en-US" sz="600" b="0" i="0" u="none" strike="noStrike" kern="1200" cap="none" spc="5" normalizeH="0" baseline="0" noProof="0" dirty="0" err="1">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Securian</a:t>
            </a:r>
            <a:r>
              <a:rPr kumimoji="0" lang="en-US" sz="600" b="0" i="0" u="none" strike="noStrike" kern="1200" cap="none" spc="5"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 Financial Group, Inc. All rights reserved.</a:t>
            </a:r>
            <a:endParaRPr kumimoji="0" lang="en-US" sz="600" b="0" i="0" u="none" strike="noStrike" kern="1200" cap="none" spc="-10" normalizeH="0" baseline="0" noProof="0" dirty="0">
              <a:ln>
                <a:noFill/>
              </a:ln>
              <a:solidFill>
                <a:srgbClr val="323232"/>
              </a:solidFill>
              <a:effectLst/>
              <a:uLnTx/>
              <a:uFillTx/>
              <a:latin typeface="HurmeGeometricSans3-Regular" panose="020B0500020000000000" pitchFamily="34" charset="0"/>
              <a:ea typeface="Times New Roman" panose="02020603050405020304" pitchFamily="18" charset="0"/>
              <a:cs typeface="HurmeGeometricSans3-Regular" panose="020B0500020000000000" pitchFamily="34" charset="0"/>
            </a:endParaRPr>
          </a:p>
          <a:p>
            <a:pPr marL="685800" marR="0" lvl="0" indent="0" algn="l" defTabSz="457200" rtl="0" eaLnBrk="1" fontAlgn="auto" latinLnBrk="0" hangingPunct="1">
              <a:lnSpc>
                <a:spcPts val="900"/>
              </a:lnSpc>
              <a:spcBef>
                <a:spcPts val="0"/>
              </a:spcBef>
              <a:spcAft>
                <a:spcPts val="215"/>
              </a:spcAft>
              <a:buClrTx/>
              <a:buSzTx/>
              <a:buFontTx/>
              <a:buNone/>
              <a:tabLst/>
              <a:defRPr/>
            </a:pPr>
            <a:r>
              <a:rPr kumimoji="0" lang="en-US" sz="600" b="0" i="0" u="none" strike="noStrike" kern="1200" cap="none" spc="5"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F00000 Rev 0-2016   DOFU 0-2018</a:t>
            </a:r>
            <a:br>
              <a:rPr kumimoji="0" lang="en-US" sz="600" b="0" i="0" u="none" strike="noStrike" kern="1200" cap="none" spc="5"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br>
            <a:r>
              <a:rPr kumimoji="0" lang="en-US" sz="600" b="0" i="0" u="none" strike="noStrike" kern="1200" cap="none" spc="5"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000000</a:t>
            </a:r>
            <a:endParaRPr kumimoji="0" lang="en-US" sz="600" b="0" i="0" u="none" strike="noStrike" kern="1200" cap="none" spc="-10" normalizeH="0" baseline="0" noProof="0" dirty="0">
              <a:ln>
                <a:noFill/>
              </a:ln>
              <a:solidFill>
                <a:srgbClr val="323232"/>
              </a:solidFill>
              <a:effectLst/>
              <a:uLnTx/>
              <a:uFillTx/>
              <a:latin typeface="HurmeGeometricSans3-Regular" panose="020B0500020000000000" pitchFamily="34" charset="0"/>
              <a:ea typeface="Times New Roman" panose="02020603050405020304" pitchFamily="18" charset="0"/>
              <a:cs typeface="HurmeGeometricSans3-Regular" panose="020B0500020000000000" pitchFamily="34" charset="0"/>
            </a:endParaRPr>
          </a:p>
        </p:txBody>
      </p:sp>
      <p:sp>
        <p:nvSpPr>
          <p:cNvPr id="6" name="Content Placeholder 5"/>
          <p:cNvSpPr>
            <a:spLocks noGrp="1"/>
          </p:cNvSpPr>
          <p:nvPr>
            <p:ph sz="quarter" idx="11"/>
          </p:nvPr>
        </p:nvSpPr>
        <p:spPr>
          <a:xfrm>
            <a:off x="0" y="4164013"/>
            <a:ext cx="7886700" cy="1360487"/>
          </a:xfrm>
        </p:spPr>
        <p:txBody>
          <a:bodyPr bIns="457200" anchor="b" anchorCtr="0">
            <a:noAutofit/>
          </a:bodyPr>
          <a:lstStyle>
            <a:lvl1pPr marL="685800" indent="0">
              <a:lnSpc>
                <a:spcPts val="1000"/>
              </a:lnSpc>
              <a:spcBef>
                <a:spcPts val="0"/>
              </a:spcBef>
              <a:spcAft>
                <a:spcPts val="450"/>
              </a:spcAft>
              <a:buNone/>
              <a:defRPr sz="800">
                <a:solidFill>
                  <a:schemeClr val="tx2">
                    <a:lumMod val="65000"/>
                    <a:lumOff val="35000"/>
                  </a:schemeClr>
                </a:solidFill>
              </a:defRPr>
            </a:lvl1pPr>
            <a:lvl2pPr>
              <a:lnSpc>
                <a:spcPts val="1000"/>
              </a:lnSpc>
              <a:defRPr sz="800">
                <a:solidFill>
                  <a:schemeClr val="tx2">
                    <a:lumMod val="65000"/>
                    <a:lumOff val="35000"/>
                  </a:schemeClr>
                </a:solidFill>
              </a:defRPr>
            </a:lvl2pPr>
            <a:lvl3pPr>
              <a:lnSpc>
                <a:spcPts val="1000"/>
              </a:lnSpc>
              <a:defRPr sz="800">
                <a:solidFill>
                  <a:schemeClr val="tx2">
                    <a:lumMod val="65000"/>
                    <a:lumOff val="35000"/>
                  </a:schemeClr>
                </a:solidFill>
              </a:defRPr>
            </a:lvl3pPr>
            <a:lvl4pPr>
              <a:lnSpc>
                <a:spcPts val="1000"/>
              </a:lnSpc>
              <a:defRPr sz="800">
                <a:solidFill>
                  <a:schemeClr val="tx2">
                    <a:lumMod val="65000"/>
                    <a:lumOff val="35000"/>
                  </a:schemeClr>
                </a:solidFill>
              </a:defRPr>
            </a:lvl4pPr>
            <a:lvl5pPr>
              <a:lnSpc>
                <a:spcPts val="1000"/>
              </a:lnSpc>
              <a:defRPr sz="800">
                <a:solidFill>
                  <a:schemeClr val="tx2">
                    <a:lumMod val="65000"/>
                    <a:lumOff val="35000"/>
                  </a:schemeClr>
                </a:solidFill>
              </a:defRPr>
            </a:lvl5pPr>
          </a:lstStyle>
          <a:p>
            <a:pPr marL="690563" lvl="0" algn="just">
              <a:lnSpc>
                <a:spcPts val="800"/>
              </a:lnSpc>
              <a:spcAft>
                <a:spcPts val="215"/>
              </a:spcAft>
            </a:pPr>
            <a:r>
              <a:rPr lang="en-US" sz="800" spc="-5">
                <a:solidFill>
                  <a:srgbClr val="595959"/>
                </a:solidFill>
                <a:latin typeface="Arial" panose="020B0604020202020204" pitchFamily="34" charset="0"/>
              </a:rPr>
              <a:t>Edit Master text styles</a:t>
            </a:r>
          </a:p>
          <a:p>
            <a:pPr marL="690563" lvl="1" algn="just">
              <a:lnSpc>
                <a:spcPts val="800"/>
              </a:lnSpc>
              <a:spcAft>
                <a:spcPts val="215"/>
              </a:spcAft>
            </a:pPr>
            <a:r>
              <a:rPr lang="en-US" sz="800" spc="-5">
                <a:solidFill>
                  <a:srgbClr val="595959"/>
                </a:solidFill>
                <a:latin typeface="Arial" panose="020B0604020202020204" pitchFamily="34" charset="0"/>
              </a:rPr>
              <a:t>Second level</a:t>
            </a:r>
          </a:p>
        </p:txBody>
      </p:sp>
    </p:spTree>
    <p:extLst>
      <p:ext uri="{BB962C8B-B14F-4D97-AF65-F5344CB8AC3E}">
        <p14:creationId xmlns:p14="http://schemas.microsoft.com/office/powerpoint/2010/main" val="4426075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userDrawn="1">
  <p:cSld name="Custom Layout">
    <p:spTree>
      <p:nvGrpSpPr>
        <p:cNvPr id="1" name=""/>
        <p:cNvGrpSpPr/>
        <p:nvPr/>
      </p:nvGrpSpPr>
      <p:grpSpPr>
        <a:xfrm>
          <a:off x="0" y="0"/>
          <a:ext cx="0" cy="0"/>
          <a:chOff x="0" y="0"/>
          <a:chExt cx="0" cy="0"/>
        </a:xfrm>
      </p:grpSpPr>
      <p:sp>
        <p:nvSpPr>
          <p:cNvPr id="3" name="Text Placeholder 3"/>
          <p:cNvSpPr>
            <a:spLocks noGrp="1"/>
          </p:cNvSpPr>
          <p:nvPr>
            <p:ph type="body" sz="quarter" idx="10" hasCustomPrompt="1"/>
          </p:nvPr>
        </p:nvSpPr>
        <p:spPr>
          <a:xfrm>
            <a:off x="0" y="5453149"/>
            <a:ext cx="5829300" cy="1404851"/>
          </a:xfrm>
        </p:spPr>
        <p:txBody>
          <a:bodyPr bIns="457200" anchor="b" anchorCtr="0"/>
          <a:lstStyle>
            <a:lvl1pPr marL="685800" marR="0" indent="0" algn="l" defTabSz="457200" rtl="0" eaLnBrk="1" fontAlgn="auto" latinLnBrk="0" hangingPunct="1">
              <a:lnSpc>
                <a:spcPts val="900"/>
              </a:lnSpc>
              <a:spcBef>
                <a:spcPts val="0"/>
              </a:spcBef>
              <a:spcAft>
                <a:spcPts val="215"/>
              </a:spcAft>
              <a:buClrTx/>
              <a:buSzTx/>
              <a:buFontTx/>
              <a:buNone/>
              <a:tabLst/>
              <a:defRPr sz="650"/>
            </a:lvl1pPr>
          </a:lstStyle>
          <a:p>
            <a:pPr marL="685800" marR="0" lvl="0" indent="0" algn="l" defTabSz="457200" rtl="0" eaLnBrk="1" fontAlgn="auto" latinLnBrk="0" hangingPunct="1">
              <a:lnSpc>
                <a:spcPct val="120000"/>
              </a:lnSpc>
              <a:spcBef>
                <a:spcPts val="0"/>
              </a:spcBef>
              <a:spcAft>
                <a:spcPts val="450"/>
              </a:spcAft>
              <a:buClrTx/>
              <a:buSzTx/>
              <a:buFontTx/>
              <a:buNone/>
              <a:tabLst/>
              <a:defRPr/>
            </a:pPr>
            <a:r>
              <a:rPr kumimoji="0" lang="en-US" sz="650" b="1" i="0" u="none" strike="noStrike" kern="1200" cap="none" spc="15" normalizeH="0" baseline="0" noProof="0" dirty="0" err="1">
                <a:ln>
                  <a:noFill/>
                </a:ln>
                <a:solidFill>
                  <a:srgbClr val="000000"/>
                </a:solidFill>
                <a:effectLst/>
                <a:uLnTx/>
                <a:uFillTx/>
                <a:latin typeface="Arial" panose="020B0604020202020204" pitchFamily="34" charset="0"/>
                <a:ea typeface="Times New Roman" panose="02020603050405020304" pitchFamily="18" charset="0"/>
                <a:cs typeface="Times-Roman"/>
              </a:rPr>
              <a:t>Securian</a:t>
            </a:r>
            <a:r>
              <a:rPr kumimoji="0" lang="en-US" sz="650" b="1" i="0" u="none" strike="noStrike" kern="1200" cap="none" spc="15"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Roman"/>
              </a:rPr>
              <a:t> Financial Group, Inc.</a:t>
            </a:r>
            <a:br>
              <a:rPr kumimoji="0" lang="en-US" sz="650" b="1" i="0" u="none" strike="noStrike" kern="1200" cap="none" spc="15"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Roman"/>
              </a:rPr>
            </a:br>
            <a:r>
              <a:rPr kumimoji="0" lang="en-US" sz="650" b="1" i="0" u="none" strike="noStrike" kern="1200" cap="none" spc="15" normalizeH="0" baseline="0" noProof="0" dirty="0">
                <a:ln>
                  <a:noFill/>
                </a:ln>
                <a:solidFill>
                  <a:srgbClr val="0C7B3F"/>
                </a:solidFill>
                <a:effectLst/>
                <a:uLnTx/>
                <a:uFillTx/>
                <a:latin typeface="Arial" panose="020B0604020202020204" pitchFamily="34" charset="0"/>
                <a:ea typeface="Times New Roman" panose="02020603050405020304" pitchFamily="18" charset="0"/>
                <a:cs typeface="Times-Roman"/>
              </a:rPr>
              <a:t>securian.com</a:t>
            </a:r>
            <a:endParaRPr kumimoji="0" lang="en-US" sz="650" b="0" i="0" u="none" strike="noStrike" kern="1200" cap="none" spc="0" normalizeH="0" baseline="0" noProof="0" dirty="0">
              <a:ln>
                <a:noFill/>
              </a:ln>
              <a:solidFill>
                <a:srgbClr val="000000"/>
              </a:solidFill>
              <a:effectLst/>
              <a:uLnTx/>
              <a:uFillTx/>
              <a:latin typeface="Times-Roman"/>
              <a:ea typeface="Times New Roman" panose="02020603050405020304" pitchFamily="18" charset="0"/>
              <a:cs typeface="Times-Roman"/>
            </a:endParaRPr>
          </a:p>
          <a:p>
            <a:pPr marL="685800" marR="0" lvl="0" indent="0" algn="l" defTabSz="457200" rtl="0" eaLnBrk="1" fontAlgn="auto" latinLnBrk="0" hangingPunct="1">
              <a:lnSpc>
                <a:spcPts val="900"/>
              </a:lnSpc>
              <a:spcBef>
                <a:spcPts val="0"/>
              </a:spcBef>
              <a:spcAft>
                <a:spcPts val="215"/>
              </a:spcAft>
              <a:buClrTx/>
              <a:buSzTx/>
              <a:buFontTx/>
              <a:buNone/>
              <a:tabLst/>
              <a:defRPr/>
            </a:pPr>
            <a:r>
              <a:rPr kumimoji="0" lang="en-US" sz="600" b="0" i="0" u="none" strike="noStrike" kern="1200" cap="none" spc="5"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400 Robert Street North, St. Paul, MN 55101-2098</a:t>
            </a:r>
            <a:br>
              <a:rPr kumimoji="0" lang="en-US" sz="600" b="0" i="0" u="none" strike="noStrike" kern="1200" cap="none" spc="5"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br>
            <a:r>
              <a:rPr kumimoji="0" lang="en-US" sz="600" b="0" i="0" u="none" strike="noStrike" kern="1200" cap="none" spc="5"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©2018 </a:t>
            </a:r>
            <a:r>
              <a:rPr kumimoji="0" lang="en-US" sz="600" b="0" i="0" u="none" strike="noStrike" kern="1200" cap="none" spc="5" normalizeH="0" baseline="0" noProof="0" dirty="0" err="1">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Securian</a:t>
            </a:r>
            <a:r>
              <a:rPr kumimoji="0" lang="en-US" sz="600" b="0" i="0" u="none" strike="noStrike" kern="1200" cap="none" spc="5"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 Financial Group, Inc. All rights reserved.</a:t>
            </a:r>
            <a:endParaRPr kumimoji="0" lang="en-US" sz="600" b="0" i="0" u="none" strike="noStrike" kern="1200" cap="none" spc="-10" normalizeH="0" baseline="0" noProof="0" dirty="0">
              <a:ln>
                <a:noFill/>
              </a:ln>
              <a:solidFill>
                <a:srgbClr val="323232"/>
              </a:solidFill>
              <a:effectLst/>
              <a:uLnTx/>
              <a:uFillTx/>
              <a:latin typeface="HurmeGeometricSans3-Regular" panose="020B0500020000000000" pitchFamily="34" charset="0"/>
              <a:ea typeface="Times New Roman" panose="02020603050405020304" pitchFamily="18" charset="0"/>
              <a:cs typeface="HurmeGeometricSans3-Regular" panose="020B0500020000000000" pitchFamily="34" charset="0"/>
            </a:endParaRPr>
          </a:p>
          <a:p>
            <a:pPr marL="685800" marR="0" lvl="0" indent="0" algn="l" defTabSz="457200" rtl="0" eaLnBrk="1" fontAlgn="auto" latinLnBrk="0" hangingPunct="1">
              <a:lnSpc>
                <a:spcPts val="900"/>
              </a:lnSpc>
              <a:spcBef>
                <a:spcPts val="0"/>
              </a:spcBef>
              <a:spcAft>
                <a:spcPts val="215"/>
              </a:spcAft>
              <a:buClrTx/>
              <a:buSzTx/>
              <a:buFontTx/>
              <a:buNone/>
              <a:tabLst/>
              <a:defRPr/>
            </a:pPr>
            <a:r>
              <a:rPr kumimoji="0" lang="en-US" sz="600" b="0" i="0" u="none" strike="noStrike" kern="1200" cap="none" spc="5"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F00000 Rev 0-2016   DOFU 0-2018</a:t>
            </a:r>
            <a:br>
              <a:rPr kumimoji="0" lang="en-US" sz="600" b="0" i="0" u="none" strike="noStrike" kern="1200" cap="none" spc="5"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br>
            <a:r>
              <a:rPr kumimoji="0" lang="en-US" sz="600" b="0" i="0" u="none" strike="noStrike" kern="1200" cap="none" spc="5"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000000</a:t>
            </a:r>
            <a:endParaRPr kumimoji="0" lang="en-US" sz="600" b="0" i="0" u="none" strike="noStrike" kern="1200" cap="none" spc="-10" normalizeH="0" baseline="0" noProof="0" dirty="0">
              <a:ln>
                <a:noFill/>
              </a:ln>
              <a:solidFill>
                <a:srgbClr val="323232"/>
              </a:solidFill>
              <a:effectLst/>
              <a:uLnTx/>
              <a:uFillTx/>
              <a:latin typeface="HurmeGeometricSans3-Regular" panose="020B0500020000000000" pitchFamily="34" charset="0"/>
              <a:ea typeface="Times New Roman" panose="02020603050405020304" pitchFamily="18" charset="0"/>
              <a:cs typeface="HurmeGeometricSans3-Regular" panose="020B0500020000000000" pitchFamily="34" charset="0"/>
            </a:endParaRPr>
          </a:p>
        </p:txBody>
      </p:sp>
      <p:sp>
        <p:nvSpPr>
          <p:cNvPr id="6" name="Text Placeholder 5"/>
          <p:cNvSpPr>
            <a:spLocks noGrp="1"/>
          </p:cNvSpPr>
          <p:nvPr>
            <p:ph type="body" sz="quarter" idx="11"/>
          </p:nvPr>
        </p:nvSpPr>
        <p:spPr>
          <a:xfrm>
            <a:off x="0" y="3948113"/>
            <a:ext cx="5829300" cy="1497012"/>
          </a:xfrm>
        </p:spPr>
        <p:txBody>
          <a:bodyPr bIns="457200" anchor="b" anchorCtr="0">
            <a:noAutofit/>
          </a:bodyPr>
          <a:lstStyle>
            <a:lvl1pPr marL="690563" marR="0" indent="0" algn="just" defTabSz="457200" rtl="0" eaLnBrk="1" fontAlgn="auto" latinLnBrk="0" hangingPunct="1">
              <a:lnSpc>
                <a:spcPts val="800"/>
              </a:lnSpc>
              <a:spcBef>
                <a:spcPts val="0"/>
              </a:spcBef>
              <a:spcAft>
                <a:spcPts val="215"/>
              </a:spcAft>
              <a:buClrTx/>
              <a:buSzTx/>
              <a:buFontTx/>
              <a:buNone/>
              <a:tabLst/>
              <a:defRPr/>
            </a:lvl1pPr>
          </a:lstStyle>
          <a:p>
            <a:pPr marL="690563" marR="0" lvl="0" indent="0" algn="just" defTabSz="457200" rtl="0" eaLnBrk="1" fontAlgn="auto" latinLnBrk="0" hangingPunct="1">
              <a:lnSpc>
                <a:spcPts val="800"/>
              </a:lnSpc>
              <a:spcBef>
                <a:spcPts val="0"/>
              </a:spcBef>
              <a:spcAft>
                <a:spcPts val="215"/>
              </a:spcAft>
              <a:buClrTx/>
              <a:buSzTx/>
              <a:buFontTx/>
              <a:buNone/>
              <a:tabLst/>
              <a:defRPr/>
            </a:pPr>
            <a:r>
              <a:rPr kumimoji="0" lang="en-US" sz="800" b="0" i="0" u="none" strike="noStrike" kern="1200" cap="none" spc="-5" normalizeH="0" baseline="0" noProof="0">
                <a:ln>
                  <a:noFill/>
                </a:ln>
                <a:solidFill>
                  <a:srgbClr val="595959"/>
                </a:solidFill>
                <a:effectLst/>
                <a:uLnTx/>
                <a:uFillTx/>
                <a:latin typeface="Arial" panose="020B0604020202020204" pitchFamily="34" charset="0"/>
              </a:rPr>
              <a:t>Edit Master text styles</a:t>
            </a:r>
          </a:p>
          <a:p>
            <a:pPr marL="690563" marR="0" lvl="1" indent="0" algn="just" defTabSz="457200" rtl="0" eaLnBrk="1" fontAlgn="auto" latinLnBrk="0" hangingPunct="1">
              <a:lnSpc>
                <a:spcPts val="800"/>
              </a:lnSpc>
              <a:spcBef>
                <a:spcPts val="0"/>
              </a:spcBef>
              <a:spcAft>
                <a:spcPts val="215"/>
              </a:spcAft>
              <a:buClrTx/>
              <a:buSzTx/>
              <a:buFontTx/>
              <a:buNone/>
              <a:tabLst/>
              <a:defRPr/>
            </a:pPr>
            <a:r>
              <a:rPr kumimoji="0" lang="en-US" sz="800" b="0" i="0" u="none" strike="noStrike" kern="1200" cap="none" spc="-5" normalizeH="0" baseline="0" noProof="0">
                <a:ln>
                  <a:noFill/>
                </a:ln>
                <a:solidFill>
                  <a:srgbClr val="595959"/>
                </a:solidFill>
                <a:effectLst/>
                <a:uLnTx/>
                <a:uFillTx/>
                <a:latin typeface="Arial" panose="020B0604020202020204" pitchFamily="34" charset="0"/>
              </a:rPr>
              <a:t>Second level</a:t>
            </a:r>
          </a:p>
        </p:txBody>
      </p:sp>
    </p:spTree>
    <p:extLst>
      <p:ext uri="{BB962C8B-B14F-4D97-AF65-F5344CB8AC3E}">
        <p14:creationId xmlns:p14="http://schemas.microsoft.com/office/powerpoint/2010/main" val="1533094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fault Chapter (Leaf)">
    <p:spTree>
      <p:nvGrpSpPr>
        <p:cNvPr id="1" name=""/>
        <p:cNvGrpSpPr/>
        <p:nvPr/>
      </p:nvGrpSpPr>
      <p:grpSpPr>
        <a:xfrm>
          <a:off x="0" y="0"/>
          <a:ext cx="0" cy="0"/>
          <a:chOff x="0" y="0"/>
          <a:chExt cx="0" cy="0"/>
        </a:xfrm>
      </p:grpSpPr>
      <p:sp>
        <p:nvSpPr>
          <p:cNvPr id="8" name="Rectangle 7"/>
          <p:cNvSpPr/>
          <p:nvPr userDrawn="1"/>
        </p:nvSpPr>
        <p:spPr>
          <a:xfrm>
            <a:off x="228600" y="1298448"/>
            <a:ext cx="8686800" cy="53309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685800" y="1554480"/>
            <a:ext cx="7799832" cy="4882896"/>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br>
              <a:rPr lang="en-US" dirty="0"/>
            </a:br>
            <a:r>
              <a:rPr lang="en-US" dirty="0"/>
              <a:t>lorem ipsum dolor</a:t>
            </a:r>
          </a:p>
        </p:txBody>
      </p:sp>
    </p:spTree>
    <p:extLst>
      <p:ext uri="{BB962C8B-B14F-4D97-AF65-F5344CB8AC3E}">
        <p14:creationId xmlns:p14="http://schemas.microsoft.com/office/powerpoint/2010/main" val="1547180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fault Chapter (Grass)">
    <p:spTree>
      <p:nvGrpSpPr>
        <p:cNvPr id="1" name=""/>
        <p:cNvGrpSpPr/>
        <p:nvPr/>
      </p:nvGrpSpPr>
      <p:grpSpPr>
        <a:xfrm>
          <a:off x="0" y="0"/>
          <a:ext cx="0" cy="0"/>
          <a:chOff x="0" y="0"/>
          <a:chExt cx="0" cy="0"/>
        </a:xfrm>
      </p:grpSpPr>
      <p:sp>
        <p:nvSpPr>
          <p:cNvPr id="8" name="Rectangle 7"/>
          <p:cNvSpPr/>
          <p:nvPr userDrawn="1"/>
        </p:nvSpPr>
        <p:spPr>
          <a:xfrm>
            <a:off x="228600" y="1298448"/>
            <a:ext cx="8686800" cy="53309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685800" y="1554480"/>
            <a:ext cx="7799832" cy="4882896"/>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br>
              <a:rPr lang="en-US" dirty="0"/>
            </a:br>
            <a:r>
              <a:rPr lang="en-US" dirty="0"/>
              <a:t>lorem ipsum dolor</a:t>
            </a:r>
          </a:p>
        </p:txBody>
      </p:sp>
    </p:spTree>
    <p:extLst>
      <p:ext uri="{BB962C8B-B14F-4D97-AF65-F5344CB8AC3E}">
        <p14:creationId xmlns:p14="http://schemas.microsoft.com/office/powerpoint/2010/main" val="1043906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ttom Callout Chapter (Leaf)">
    <p:spTree>
      <p:nvGrpSpPr>
        <p:cNvPr id="1" name=""/>
        <p:cNvGrpSpPr/>
        <p:nvPr/>
      </p:nvGrpSpPr>
      <p:grpSpPr>
        <a:xfrm>
          <a:off x="0" y="0"/>
          <a:ext cx="0" cy="0"/>
          <a:chOff x="0" y="0"/>
          <a:chExt cx="0" cy="0"/>
        </a:xfrm>
      </p:grpSpPr>
      <p:sp>
        <p:nvSpPr>
          <p:cNvPr id="8" name="Rectangle 7"/>
          <p:cNvSpPr/>
          <p:nvPr userDrawn="1"/>
        </p:nvSpPr>
        <p:spPr>
          <a:xfrm>
            <a:off x="228600" y="1298448"/>
            <a:ext cx="8686800" cy="53309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685800" y="1554480"/>
            <a:ext cx="7799832" cy="2086495"/>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br>
              <a:rPr lang="en-US" dirty="0"/>
            </a:br>
            <a:r>
              <a:rPr lang="en-US" dirty="0"/>
              <a:t>lorem ipsum dolor</a:t>
            </a:r>
          </a:p>
        </p:txBody>
      </p:sp>
      <p:sp>
        <p:nvSpPr>
          <p:cNvPr id="4" name="Content Placeholder 3"/>
          <p:cNvSpPr>
            <a:spLocks noGrp="1"/>
          </p:cNvSpPr>
          <p:nvPr>
            <p:ph sz="quarter" idx="10" hasCustomPrompt="1"/>
          </p:nvPr>
        </p:nvSpPr>
        <p:spPr>
          <a:xfrm>
            <a:off x="681038" y="3675888"/>
            <a:ext cx="3741737" cy="465109"/>
          </a:xfrm>
        </p:spPr>
        <p:txBody>
          <a:bodyPr>
            <a:noAutofit/>
          </a:bodyPr>
          <a:lstStyle>
            <a:lvl1pPr marL="0" indent="0">
              <a:lnSpc>
                <a:spcPts val="1600"/>
              </a:lnSpc>
              <a:buFontTx/>
              <a:buNone/>
              <a:defRPr sz="1600">
                <a:solidFill>
                  <a:schemeClr val="tx2"/>
                </a:solidFill>
              </a:defRPr>
            </a:lvl1pPr>
            <a:lvl2pPr marL="233363" indent="0">
              <a:lnSpc>
                <a:spcPts val="1600"/>
              </a:lnSpc>
              <a:buFontTx/>
              <a:buNone/>
              <a:defRPr sz="1600">
                <a:solidFill>
                  <a:schemeClr val="tx2"/>
                </a:solidFill>
              </a:defRPr>
            </a:lvl2pPr>
            <a:lvl3pPr marL="465138" indent="0">
              <a:lnSpc>
                <a:spcPts val="1600"/>
              </a:lnSpc>
              <a:buFontTx/>
              <a:buNone/>
              <a:defRPr sz="1600">
                <a:solidFill>
                  <a:schemeClr val="tx2"/>
                </a:solidFill>
              </a:defRPr>
            </a:lvl3pPr>
            <a:lvl4pPr marL="1371600" indent="0">
              <a:lnSpc>
                <a:spcPts val="1600"/>
              </a:lnSpc>
              <a:buFontTx/>
              <a:buNone/>
              <a:defRPr sz="1600">
                <a:solidFill>
                  <a:schemeClr val="tx2"/>
                </a:solidFill>
              </a:defRPr>
            </a:lvl4pPr>
            <a:lvl5pPr marL="1828800" indent="0">
              <a:lnSpc>
                <a:spcPts val="1600"/>
              </a:lnSpc>
              <a:buFontTx/>
              <a:buNone/>
              <a:defRPr sz="1600">
                <a:solidFill>
                  <a:schemeClr val="tx2"/>
                </a:solidFill>
              </a:defRPr>
            </a:lvl5pPr>
          </a:lstStyle>
          <a:p>
            <a:pPr lvl="0"/>
            <a:r>
              <a:rPr lang="en-US" dirty="0"/>
              <a:t>Kicker16/18 Arial </a:t>
            </a:r>
            <a:br>
              <a:rPr lang="en-US" dirty="0"/>
            </a:br>
            <a:r>
              <a:rPr lang="en-US" dirty="0"/>
              <a:t>Regular</a:t>
            </a:r>
          </a:p>
        </p:txBody>
      </p:sp>
    </p:spTree>
    <p:extLst>
      <p:ext uri="{BB962C8B-B14F-4D97-AF65-F5344CB8AC3E}">
        <p14:creationId xmlns:p14="http://schemas.microsoft.com/office/powerpoint/2010/main" val="1089116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ottom Callout Chapter (Grass)">
    <p:spTree>
      <p:nvGrpSpPr>
        <p:cNvPr id="1" name=""/>
        <p:cNvGrpSpPr/>
        <p:nvPr/>
      </p:nvGrpSpPr>
      <p:grpSpPr>
        <a:xfrm>
          <a:off x="0" y="0"/>
          <a:ext cx="0" cy="0"/>
          <a:chOff x="0" y="0"/>
          <a:chExt cx="0" cy="0"/>
        </a:xfrm>
      </p:grpSpPr>
      <p:sp>
        <p:nvSpPr>
          <p:cNvPr id="8" name="Rectangle 7"/>
          <p:cNvSpPr/>
          <p:nvPr userDrawn="1"/>
        </p:nvSpPr>
        <p:spPr>
          <a:xfrm>
            <a:off x="228600" y="1298448"/>
            <a:ext cx="8686800" cy="53309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685800" y="1554480"/>
            <a:ext cx="7799832" cy="2086495"/>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br>
              <a:rPr lang="en-US" dirty="0"/>
            </a:br>
            <a:r>
              <a:rPr lang="en-US" dirty="0"/>
              <a:t>lorem ipsum dolor</a:t>
            </a:r>
          </a:p>
        </p:txBody>
      </p:sp>
      <p:sp>
        <p:nvSpPr>
          <p:cNvPr id="4" name="Content Placeholder 3"/>
          <p:cNvSpPr>
            <a:spLocks noGrp="1"/>
          </p:cNvSpPr>
          <p:nvPr>
            <p:ph sz="quarter" idx="10" hasCustomPrompt="1"/>
          </p:nvPr>
        </p:nvSpPr>
        <p:spPr>
          <a:xfrm>
            <a:off x="681038" y="3675888"/>
            <a:ext cx="3741737" cy="465109"/>
          </a:xfrm>
        </p:spPr>
        <p:txBody>
          <a:bodyPr>
            <a:noAutofit/>
          </a:bodyPr>
          <a:lstStyle>
            <a:lvl1pPr marL="0" indent="0">
              <a:lnSpc>
                <a:spcPts val="1600"/>
              </a:lnSpc>
              <a:buFontTx/>
              <a:buNone/>
              <a:defRPr sz="1600">
                <a:solidFill>
                  <a:schemeClr val="tx2"/>
                </a:solidFill>
              </a:defRPr>
            </a:lvl1pPr>
            <a:lvl2pPr marL="233363" indent="0">
              <a:lnSpc>
                <a:spcPts val="1600"/>
              </a:lnSpc>
              <a:buFontTx/>
              <a:buNone/>
              <a:defRPr sz="1600">
                <a:solidFill>
                  <a:schemeClr val="tx2"/>
                </a:solidFill>
              </a:defRPr>
            </a:lvl2pPr>
            <a:lvl3pPr marL="465138" indent="0">
              <a:lnSpc>
                <a:spcPts val="1600"/>
              </a:lnSpc>
              <a:buFontTx/>
              <a:buNone/>
              <a:defRPr sz="1600">
                <a:solidFill>
                  <a:schemeClr val="tx2"/>
                </a:solidFill>
              </a:defRPr>
            </a:lvl3pPr>
            <a:lvl4pPr marL="1371600" indent="0">
              <a:lnSpc>
                <a:spcPts val="1600"/>
              </a:lnSpc>
              <a:buFontTx/>
              <a:buNone/>
              <a:defRPr sz="1600">
                <a:solidFill>
                  <a:schemeClr val="tx2"/>
                </a:solidFill>
              </a:defRPr>
            </a:lvl4pPr>
            <a:lvl5pPr marL="1828800" indent="0">
              <a:lnSpc>
                <a:spcPts val="1600"/>
              </a:lnSpc>
              <a:buFontTx/>
              <a:buNone/>
              <a:defRPr sz="1600">
                <a:solidFill>
                  <a:schemeClr val="tx2"/>
                </a:solidFill>
              </a:defRPr>
            </a:lvl5pPr>
          </a:lstStyle>
          <a:p>
            <a:pPr lvl="0"/>
            <a:r>
              <a:rPr lang="en-US" dirty="0"/>
              <a:t>Kicker16pt Arial </a:t>
            </a:r>
            <a:br>
              <a:rPr lang="en-US" dirty="0"/>
            </a:br>
            <a:r>
              <a:rPr lang="en-US" dirty="0"/>
              <a:t>Regular</a:t>
            </a:r>
          </a:p>
        </p:txBody>
      </p:sp>
    </p:spTree>
    <p:extLst>
      <p:ext uri="{BB962C8B-B14F-4D97-AF65-F5344CB8AC3E}">
        <p14:creationId xmlns:p14="http://schemas.microsoft.com/office/powerpoint/2010/main" val="1336379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con Callout Chapter (Leaf)">
    <p:spTree>
      <p:nvGrpSpPr>
        <p:cNvPr id="1" name=""/>
        <p:cNvGrpSpPr/>
        <p:nvPr/>
      </p:nvGrpSpPr>
      <p:grpSpPr>
        <a:xfrm>
          <a:off x="0" y="0"/>
          <a:ext cx="0" cy="0"/>
          <a:chOff x="0" y="0"/>
          <a:chExt cx="0" cy="0"/>
        </a:xfrm>
      </p:grpSpPr>
      <p:sp>
        <p:nvSpPr>
          <p:cNvPr id="8" name="Rectangle 7"/>
          <p:cNvSpPr/>
          <p:nvPr userDrawn="1"/>
        </p:nvSpPr>
        <p:spPr>
          <a:xfrm>
            <a:off x="228600" y="1298448"/>
            <a:ext cx="8686800" cy="53309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685800" y="1554480"/>
            <a:ext cx="5791200" cy="4015047"/>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br>
              <a:rPr lang="en-US" dirty="0"/>
            </a:br>
            <a:r>
              <a:rPr lang="en-US" dirty="0"/>
              <a:t>with icon</a:t>
            </a:r>
          </a:p>
        </p:txBody>
      </p:sp>
      <p:sp>
        <p:nvSpPr>
          <p:cNvPr id="5" name="Picture Placeholder 4"/>
          <p:cNvSpPr>
            <a:spLocks noGrp="1"/>
          </p:cNvSpPr>
          <p:nvPr>
            <p:ph type="pic" sz="quarter" idx="10"/>
          </p:nvPr>
        </p:nvSpPr>
        <p:spPr>
          <a:xfrm>
            <a:off x="685800" y="5559552"/>
            <a:ext cx="722376" cy="722376"/>
          </a:xfrm>
        </p:spPr>
        <p:txBody>
          <a:bodyPr anchor="t">
            <a:normAutofit/>
          </a:bodyPr>
          <a:lstStyle>
            <a:lvl1pPr marL="0" indent="0">
              <a:buFontTx/>
              <a:buNone/>
              <a:defRPr sz="1200">
                <a:solidFill>
                  <a:schemeClr val="bg1"/>
                </a:solidFill>
              </a:defRPr>
            </a:lvl1pPr>
          </a:lstStyle>
          <a:p>
            <a:r>
              <a:rPr lang="en-US"/>
              <a:t>Click icon to add picture</a:t>
            </a:r>
          </a:p>
        </p:txBody>
      </p:sp>
    </p:spTree>
    <p:extLst>
      <p:ext uri="{BB962C8B-B14F-4D97-AF65-F5344CB8AC3E}">
        <p14:creationId xmlns:p14="http://schemas.microsoft.com/office/powerpoint/2010/main" val="3782489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con Callout Chapter (Grass)">
    <p:spTree>
      <p:nvGrpSpPr>
        <p:cNvPr id="1" name=""/>
        <p:cNvGrpSpPr/>
        <p:nvPr/>
      </p:nvGrpSpPr>
      <p:grpSpPr>
        <a:xfrm>
          <a:off x="0" y="0"/>
          <a:ext cx="0" cy="0"/>
          <a:chOff x="0" y="0"/>
          <a:chExt cx="0" cy="0"/>
        </a:xfrm>
      </p:grpSpPr>
      <p:sp>
        <p:nvSpPr>
          <p:cNvPr id="8" name="Rectangle 7"/>
          <p:cNvSpPr/>
          <p:nvPr userDrawn="1"/>
        </p:nvSpPr>
        <p:spPr>
          <a:xfrm>
            <a:off x="228600" y="1298448"/>
            <a:ext cx="8686800" cy="53309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685800" y="1554480"/>
            <a:ext cx="5791200" cy="4015047"/>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br>
              <a:rPr lang="en-US" dirty="0"/>
            </a:br>
            <a:r>
              <a:rPr lang="en-US" dirty="0"/>
              <a:t>with icon</a:t>
            </a:r>
          </a:p>
        </p:txBody>
      </p:sp>
      <p:sp>
        <p:nvSpPr>
          <p:cNvPr id="5" name="Picture Placeholder 4"/>
          <p:cNvSpPr>
            <a:spLocks noGrp="1"/>
          </p:cNvSpPr>
          <p:nvPr>
            <p:ph type="pic" sz="quarter" idx="10"/>
          </p:nvPr>
        </p:nvSpPr>
        <p:spPr>
          <a:xfrm>
            <a:off x="685800" y="5559552"/>
            <a:ext cx="722376" cy="722376"/>
          </a:xfrm>
        </p:spPr>
        <p:txBody>
          <a:bodyPr anchor="t">
            <a:normAutofit/>
          </a:bodyPr>
          <a:lstStyle>
            <a:lvl1pPr marL="0" indent="0">
              <a:buFontTx/>
              <a:buNone/>
              <a:defRPr sz="1200">
                <a:solidFill>
                  <a:schemeClr val="bg1"/>
                </a:solidFill>
              </a:defRPr>
            </a:lvl1pPr>
          </a:lstStyle>
          <a:p>
            <a:r>
              <a:rPr lang="en-US"/>
              <a:t>Click icon to add picture</a:t>
            </a:r>
          </a:p>
        </p:txBody>
      </p:sp>
    </p:spTree>
    <p:extLst>
      <p:ext uri="{BB962C8B-B14F-4D97-AF65-F5344CB8AC3E}">
        <p14:creationId xmlns:p14="http://schemas.microsoft.com/office/powerpoint/2010/main" val="2603631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tatement Divider (Leaf)">
    <p:spTree>
      <p:nvGrpSpPr>
        <p:cNvPr id="1" name=""/>
        <p:cNvGrpSpPr/>
        <p:nvPr/>
      </p:nvGrpSpPr>
      <p:grpSpPr>
        <a:xfrm>
          <a:off x="0" y="0"/>
          <a:ext cx="0" cy="0"/>
          <a:chOff x="0" y="0"/>
          <a:chExt cx="0" cy="0"/>
        </a:xfrm>
      </p:grpSpPr>
      <p:sp>
        <p:nvSpPr>
          <p:cNvPr id="9" name="Rectangle 8"/>
          <p:cNvSpPr/>
          <p:nvPr userDrawn="1"/>
        </p:nvSpPr>
        <p:spPr>
          <a:xfrm>
            <a:off x="228600" y="1298448"/>
            <a:ext cx="8686800" cy="53309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623888" y="1709739"/>
            <a:ext cx="5131026" cy="4757563"/>
          </a:xfrm>
        </p:spPr>
        <p:txBody>
          <a:bodyPr anchor="t" anchorCtr="0">
            <a:noAutofit/>
          </a:bodyPr>
          <a:lstStyle>
            <a:lvl1pPr>
              <a:lnSpc>
                <a:spcPts val="6300"/>
              </a:lnSpc>
              <a:defRPr sz="6600" baseline="0">
                <a:solidFill>
                  <a:schemeClr val="bg1"/>
                </a:solidFill>
              </a:defRPr>
            </a:lvl1pPr>
          </a:lstStyle>
          <a:p>
            <a:r>
              <a:rPr lang="en-US" dirty="0"/>
              <a:t>Large text impact slide </a:t>
            </a:r>
            <a:br>
              <a:rPr lang="en-US" dirty="0"/>
            </a:br>
            <a:r>
              <a:rPr lang="en-US" dirty="0"/>
              <a:t>66pt Arial bold</a:t>
            </a:r>
            <a:br>
              <a:rPr lang="en-US" dirty="0"/>
            </a:br>
            <a:endParaRPr lang="en-US" dirty="0"/>
          </a:p>
        </p:txBody>
      </p:sp>
    </p:spTree>
    <p:extLst>
      <p:ext uri="{BB962C8B-B14F-4D97-AF65-F5344CB8AC3E}">
        <p14:creationId xmlns:p14="http://schemas.microsoft.com/office/powerpoint/2010/main" val="4273029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78873" y="1408176"/>
            <a:ext cx="5980176" cy="960120"/>
          </a:xfrm>
          <a:prstGeom prst="rect">
            <a:avLst/>
          </a:prstGeom>
        </p:spPr>
        <p:txBody>
          <a:bodyPr vert="horz" lIns="0" tIns="0" rIns="0" bIns="0" rtlCol="0" anchor="t" anchorCtr="0">
            <a:normAutofit/>
          </a:bodyPr>
          <a:lstStyle/>
          <a:p>
            <a:r>
              <a:rPr lang="en-US" dirty="0"/>
              <a:t>Headline 30/31</a:t>
            </a:r>
            <a:br>
              <a:rPr lang="en-US" dirty="0"/>
            </a:br>
            <a:r>
              <a:rPr lang="en-US" dirty="0"/>
              <a:t>Arial bold</a:t>
            </a:r>
          </a:p>
        </p:txBody>
      </p:sp>
      <p:sp>
        <p:nvSpPr>
          <p:cNvPr id="3" name="Text Placeholder 2"/>
          <p:cNvSpPr>
            <a:spLocks noGrp="1"/>
          </p:cNvSpPr>
          <p:nvPr>
            <p:ph type="body" idx="1"/>
          </p:nvPr>
        </p:nvSpPr>
        <p:spPr>
          <a:xfrm>
            <a:off x="685800" y="2487168"/>
            <a:ext cx="7022592" cy="2724912"/>
          </a:xfrm>
          <a:prstGeom prst="rect">
            <a:avLst/>
          </a:prstGeom>
        </p:spPr>
        <p:txBody>
          <a:bodyPr vert="horz" lIns="0" tIns="0" rIns="0" bIns="0" rtlCol="0" anchor="t" anchorCtr="0">
            <a:normAutofit/>
          </a:bodyPr>
          <a:lstStyle/>
          <a:p>
            <a:pPr lvl="0"/>
            <a:r>
              <a:rPr lang="en-US" dirty="0"/>
              <a:t>Edit Master text styles</a:t>
            </a:r>
          </a:p>
          <a:p>
            <a:pPr lvl="1"/>
            <a:r>
              <a:rPr lang="en-US" dirty="0"/>
              <a:t>Second level</a:t>
            </a:r>
          </a:p>
          <a:p>
            <a:pPr lvl="2"/>
            <a:r>
              <a:rPr lang="en-US" dirty="0"/>
              <a:t>Third level</a:t>
            </a:r>
          </a:p>
        </p:txBody>
      </p:sp>
      <p:pic>
        <p:nvPicPr>
          <p:cNvPr id="7" name="Picture 6"/>
          <p:cNvPicPr>
            <a:picLocks noChangeAspect="1"/>
          </p:cNvPicPr>
          <p:nvPr userDrawn="1"/>
        </p:nvPicPr>
        <p:blipFill rotWithShape="1">
          <a:blip r:embed="rId31" cstate="print">
            <a:extLst>
              <a:ext uri="{28A0092B-C50C-407E-A947-70E740481C1C}">
                <a14:useLocalDpi xmlns:a14="http://schemas.microsoft.com/office/drawing/2010/main" val="0"/>
              </a:ext>
            </a:extLst>
          </a:blip>
          <a:srcRect r="77130" b="10353"/>
          <a:stretch/>
        </p:blipFill>
        <p:spPr>
          <a:xfrm>
            <a:off x="278366" y="456798"/>
            <a:ext cx="373567" cy="339070"/>
          </a:xfrm>
          <a:prstGeom prst="rect">
            <a:avLst/>
          </a:prstGeom>
        </p:spPr>
      </p:pic>
      <p:sp>
        <p:nvSpPr>
          <p:cNvPr id="8" name="object 4"/>
          <p:cNvSpPr txBox="1"/>
          <p:nvPr userDrawn="1"/>
        </p:nvSpPr>
        <p:spPr>
          <a:xfrm>
            <a:off x="7289210" y="583570"/>
            <a:ext cx="1586865" cy="135935"/>
          </a:xfrm>
          <a:prstGeom prst="rect">
            <a:avLst/>
          </a:prstGeom>
        </p:spPr>
        <p:txBody>
          <a:bodyPr vert="horz" wrap="square" lIns="0" tIns="12700" rIns="0" bIns="0" rtlCol="0">
            <a:spAutoFit/>
          </a:bodyPr>
          <a:lstStyle/>
          <a:p>
            <a:pPr marL="12700">
              <a:lnSpc>
                <a:spcPct val="100000"/>
              </a:lnSpc>
              <a:spcBef>
                <a:spcPts val="100"/>
              </a:spcBef>
              <a:tabLst>
                <a:tab pos="1435735" algn="l"/>
              </a:tabLst>
            </a:pPr>
            <a:r>
              <a:rPr sz="800" spc="15" dirty="0">
                <a:solidFill>
                  <a:srgbClr val="636466"/>
                </a:solidFill>
                <a:latin typeface="Arial" panose="020B0604020202020204" pitchFamily="34" charset="0"/>
                <a:cs typeface="Arial" panose="020B0604020202020204" pitchFamily="34" charset="0"/>
              </a:rPr>
              <a:t>SECURIA</a:t>
            </a:r>
            <a:r>
              <a:rPr sz="800" dirty="0">
                <a:solidFill>
                  <a:srgbClr val="636466"/>
                </a:solidFill>
                <a:latin typeface="Arial" panose="020B0604020202020204" pitchFamily="34" charset="0"/>
                <a:cs typeface="Arial" panose="020B0604020202020204" pitchFamily="34" charset="0"/>
              </a:rPr>
              <a:t>N</a:t>
            </a:r>
            <a:r>
              <a:rPr sz="800" spc="40" dirty="0">
                <a:solidFill>
                  <a:srgbClr val="636466"/>
                </a:solidFill>
                <a:latin typeface="Arial" panose="020B0604020202020204" pitchFamily="34" charset="0"/>
                <a:cs typeface="Arial" panose="020B0604020202020204" pitchFamily="34" charset="0"/>
              </a:rPr>
              <a:t> </a:t>
            </a:r>
            <a:r>
              <a:rPr sz="800" spc="15" dirty="0">
                <a:solidFill>
                  <a:srgbClr val="636466"/>
                </a:solidFill>
                <a:latin typeface="Arial" panose="020B0604020202020204" pitchFamily="34" charset="0"/>
                <a:cs typeface="Arial" panose="020B0604020202020204" pitchFamily="34" charset="0"/>
              </a:rPr>
              <a:t>FINANCIA</a:t>
            </a:r>
            <a:r>
              <a:rPr sz="800" dirty="0">
                <a:solidFill>
                  <a:srgbClr val="636466"/>
                </a:solidFill>
                <a:latin typeface="Arial" panose="020B0604020202020204" pitchFamily="34" charset="0"/>
                <a:cs typeface="Arial" panose="020B0604020202020204" pitchFamily="34" charset="0"/>
              </a:rPr>
              <a:t>L   </a:t>
            </a:r>
            <a:r>
              <a:rPr sz="800" spc="75" dirty="0">
                <a:solidFill>
                  <a:srgbClr val="636466"/>
                </a:solidFill>
                <a:latin typeface="Arial" panose="020B0604020202020204" pitchFamily="34" charset="0"/>
                <a:cs typeface="Arial" panose="020B0604020202020204" pitchFamily="34" charset="0"/>
              </a:rPr>
              <a:t> </a:t>
            </a:r>
            <a:r>
              <a:rPr sz="800" dirty="0">
                <a:solidFill>
                  <a:srgbClr val="636466"/>
                </a:solidFill>
                <a:latin typeface="Arial" panose="020B0604020202020204" pitchFamily="34" charset="0"/>
                <a:cs typeface="Arial" panose="020B0604020202020204" pitchFamily="34" charset="0"/>
              </a:rPr>
              <a:t>|	</a:t>
            </a:r>
            <a:fld id="{16B042B7-5665-9041-9B5F-5A409D3D1B85}" type="slidenum">
              <a:rPr lang="uk-UA" sz="800" b="1" smtClean="0">
                <a:solidFill>
                  <a:srgbClr val="636466"/>
                </a:solidFill>
                <a:latin typeface="Arial" panose="020B0604020202020204" pitchFamily="34" charset="0"/>
                <a:cs typeface="Arial" panose="020B0604020202020204" pitchFamily="34" charset="0"/>
              </a:rPr>
              <a:t>‹#›</a:t>
            </a:fld>
            <a:endParaRPr sz="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2102434"/>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62" r:id="rId3"/>
    <p:sldLayoutId id="2147483673" r:id="rId4"/>
    <p:sldLayoutId id="2147483676" r:id="rId5"/>
    <p:sldLayoutId id="2147483677" r:id="rId6"/>
    <p:sldLayoutId id="2147483678" r:id="rId7"/>
    <p:sldLayoutId id="2147483679" r:id="rId8"/>
    <p:sldLayoutId id="2147483663" r:id="rId9"/>
    <p:sldLayoutId id="2147483682" r:id="rId10"/>
    <p:sldLayoutId id="2147483694" r:id="rId11"/>
    <p:sldLayoutId id="2147483683" r:id="rId12"/>
    <p:sldLayoutId id="2147483686" r:id="rId13"/>
    <p:sldLayoutId id="2147483699" r:id="rId14"/>
    <p:sldLayoutId id="2147483684" r:id="rId15"/>
    <p:sldLayoutId id="2147483698" r:id="rId16"/>
    <p:sldLayoutId id="2147483685" r:id="rId17"/>
    <p:sldLayoutId id="2147483696" r:id="rId18"/>
    <p:sldLayoutId id="2147483664" r:id="rId19"/>
    <p:sldLayoutId id="2147483687" r:id="rId20"/>
    <p:sldLayoutId id="2147483689" r:id="rId21"/>
    <p:sldLayoutId id="2147483697" r:id="rId22"/>
    <p:sldLayoutId id="2147483695" r:id="rId23"/>
    <p:sldLayoutId id="2147483668" r:id="rId24"/>
    <p:sldLayoutId id="2147483690" r:id="rId25"/>
    <p:sldLayoutId id="2147483691" r:id="rId26"/>
    <p:sldLayoutId id="2147483692" r:id="rId27"/>
    <p:sldLayoutId id="2147483693" r:id="rId28"/>
    <p:sldLayoutId id="2147483700" r:id="rId29"/>
  </p:sldLayoutIdLst>
  <p:txStyles>
    <p:titleStyle>
      <a:lvl1pPr algn="l" defTabSz="914400" rtl="0" eaLnBrk="1" latinLnBrk="0" hangingPunct="1">
        <a:lnSpc>
          <a:spcPts val="3100"/>
        </a:lnSpc>
        <a:spcBef>
          <a:spcPct val="0"/>
        </a:spcBef>
        <a:buNone/>
        <a:defRPr sz="3000" b="1" kern="1200" baseline="0">
          <a:solidFill>
            <a:schemeClr val="accent1"/>
          </a:solidFill>
          <a:latin typeface="+mj-lt"/>
          <a:ea typeface="+mj-ea"/>
          <a:cs typeface="+mj-cs"/>
        </a:defRPr>
      </a:lvl1pPr>
    </p:titleStyle>
    <p:bodyStyle>
      <a:lvl1pPr marL="233363" indent="-233363" algn="l" defTabSz="914400" rtl="0" eaLnBrk="1" latinLnBrk="0" hangingPunct="1">
        <a:lnSpc>
          <a:spcPts val="2600"/>
        </a:lnSpc>
        <a:spcBef>
          <a:spcPts val="1000"/>
        </a:spcBef>
        <a:buFont typeface="Arial" panose="020B0604020202020204" pitchFamily="34" charset="0"/>
        <a:buChar char="•"/>
        <a:defRPr sz="2400" kern="1200">
          <a:solidFill>
            <a:schemeClr val="tx1"/>
          </a:solidFill>
          <a:latin typeface="+mn-lt"/>
          <a:ea typeface="+mn-ea"/>
          <a:cs typeface="+mn-cs"/>
        </a:defRPr>
      </a:lvl1pPr>
      <a:lvl2pPr marL="465138" indent="-231775" algn="l" defTabSz="914400" rtl="0" eaLnBrk="1" latinLnBrk="0" hangingPunct="1">
        <a:lnSpc>
          <a:spcPts val="2600"/>
        </a:lnSpc>
        <a:spcBef>
          <a:spcPts val="500"/>
        </a:spcBef>
        <a:buFont typeface="Courier New" panose="02070309020205020404" pitchFamily="49" charset="0"/>
        <a:buChar char="-"/>
        <a:defRPr sz="2400" kern="1200">
          <a:solidFill>
            <a:schemeClr val="tx1"/>
          </a:solidFill>
          <a:latin typeface="+mn-lt"/>
          <a:ea typeface="+mn-ea"/>
          <a:cs typeface="+mn-cs"/>
        </a:defRPr>
      </a:lvl2pPr>
      <a:lvl3pPr marL="681038" indent="-2159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userDrawn="1">
          <p15:clr>
            <a:srgbClr val="F26B43"/>
          </p15:clr>
        </p15:guide>
        <p15:guide id="2" userDrawn="1">
          <p15:clr>
            <a:srgbClr val="F26B43"/>
          </p15:clr>
        </p15:guide>
        <p15:guide id="3" orient="horz" pos="144" userDrawn="1">
          <p15:clr>
            <a:srgbClr val="F26B43"/>
          </p15:clr>
        </p15:guide>
        <p15:guide id="4" orient="horz" pos="240" userDrawn="1">
          <p15:clr>
            <a:srgbClr val="F26B43"/>
          </p15:clr>
        </p15:guide>
        <p15:guide id="5" orient="horz" pos="816" userDrawn="1">
          <p15:clr>
            <a:srgbClr val="F26B43"/>
          </p15:clr>
        </p15:guide>
        <p15:guide id="6" orient="horz" pos="1488" userDrawn="1">
          <p15:clr>
            <a:srgbClr val="F26B43"/>
          </p15:clr>
        </p15:guide>
        <p15:guide id="7" orient="horz" pos="2160" userDrawn="1">
          <p15:clr>
            <a:srgbClr val="F26B43"/>
          </p15:clr>
        </p15:guide>
        <p15:guide id="8" orient="horz" pos="2832" userDrawn="1">
          <p15:clr>
            <a:srgbClr val="F26B43"/>
          </p15:clr>
        </p15:guide>
        <p15:guide id="9" orient="horz" pos="3480" userDrawn="1">
          <p15:clr>
            <a:srgbClr val="F26B43"/>
          </p15:clr>
        </p15:guide>
        <p15:guide id="10" orient="horz" pos="4032" userDrawn="1">
          <p15:clr>
            <a:srgbClr val="F26B43"/>
          </p15:clr>
        </p15:guide>
        <p15:guide id="11" orient="horz" pos="4152" userDrawn="1">
          <p15:clr>
            <a:srgbClr val="F26B43"/>
          </p15:clr>
        </p15:guide>
        <p15:guide id="12" orient="horz" pos="4296" userDrawn="1">
          <p15:clr>
            <a:srgbClr val="F26B43"/>
          </p15:clr>
        </p15:guide>
        <p15:guide id="13" pos="144" userDrawn="1">
          <p15:clr>
            <a:srgbClr val="F26B43"/>
          </p15:clr>
        </p15:guide>
        <p15:guide id="14" pos="192" userDrawn="1">
          <p15:clr>
            <a:srgbClr val="F26B43"/>
          </p15:clr>
        </p15:guide>
        <p15:guide id="15" pos="432" userDrawn="1">
          <p15:clr>
            <a:srgbClr val="F26B43"/>
          </p15:clr>
        </p15:guide>
        <p15:guide id="16" pos="768" userDrawn="1">
          <p15:clr>
            <a:srgbClr val="F26B43"/>
          </p15:clr>
        </p15:guide>
        <p15:guide id="17" pos="840" userDrawn="1">
          <p15:clr>
            <a:srgbClr val="F26B43"/>
          </p15:clr>
        </p15:guide>
        <p15:guide id="18" pos="1200" userDrawn="1">
          <p15:clr>
            <a:srgbClr val="F26B43"/>
          </p15:clr>
        </p15:guide>
        <p15:guide id="19" pos="1248" userDrawn="1">
          <p15:clr>
            <a:srgbClr val="F26B43"/>
          </p15:clr>
        </p15:guide>
        <p15:guide id="20" pos="1608" userDrawn="1">
          <p15:clr>
            <a:srgbClr val="F26B43"/>
          </p15:clr>
        </p15:guide>
        <p15:guide id="21" pos="1656" userDrawn="1">
          <p15:clr>
            <a:srgbClr val="F26B43"/>
          </p15:clr>
        </p15:guide>
        <p15:guide id="22" pos="2016" userDrawn="1">
          <p15:clr>
            <a:srgbClr val="F26B43"/>
          </p15:clr>
        </p15:guide>
        <p15:guide id="23" pos="2424" userDrawn="1">
          <p15:clr>
            <a:srgbClr val="F26B43"/>
          </p15:clr>
        </p15:guide>
        <p15:guide id="24" pos="2496" userDrawn="1">
          <p15:clr>
            <a:srgbClr val="F26B43"/>
          </p15:clr>
        </p15:guide>
        <p15:guide id="25" pos="2832" userDrawn="1">
          <p15:clr>
            <a:srgbClr val="F26B43"/>
          </p15:clr>
        </p15:guide>
        <p15:guide id="26" pos="2904" userDrawn="1">
          <p15:clr>
            <a:srgbClr val="F26B43"/>
          </p15:clr>
        </p15:guide>
        <p15:guide id="27" pos="3264" userDrawn="1">
          <p15:clr>
            <a:srgbClr val="F26B43"/>
          </p15:clr>
        </p15:guide>
        <p15:guide id="28" pos="3312" userDrawn="1">
          <p15:clr>
            <a:srgbClr val="F26B43"/>
          </p15:clr>
        </p15:guide>
        <p15:guide id="29" pos="3672" userDrawn="1">
          <p15:clr>
            <a:srgbClr val="F26B43"/>
          </p15:clr>
        </p15:guide>
        <p15:guide id="30" pos="3720" userDrawn="1">
          <p15:clr>
            <a:srgbClr val="F26B43"/>
          </p15:clr>
        </p15:guide>
        <p15:guide id="31" pos="4080" userDrawn="1">
          <p15:clr>
            <a:srgbClr val="F26B43"/>
          </p15:clr>
        </p15:guide>
        <p15:guide id="32" pos="4152" userDrawn="1">
          <p15:clr>
            <a:srgbClr val="F26B43"/>
          </p15:clr>
        </p15:guide>
        <p15:guide id="33" pos="4488" userDrawn="1">
          <p15:clr>
            <a:srgbClr val="F26B43"/>
          </p15:clr>
        </p15:guide>
        <p15:guide id="34" pos="4560" userDrawn="1">
          <p15:clr>
            <a:srgbClr val="F26B43"/>
          </p15:clr>
        </p15:guide>
        <p15:guide id="35" pos="4920" userDrawn="1">
          <p15:clr>
            <a:srgbClr val="F26B43"/>
          </p15:clr>
        </p15:guide>
        <p15:guide id="36" pos="4968" userDrawn="1">
          <p15:clr>
            <a:srgbClr val="F26B43"/>
          </p15:clr>
        </p15:guide>
        <p15:guide id="37" pos="5328" userDrawn="1">
          <p15:clr>
            <a:srgbClr val="F26B43"/>
          </p15:clr>
        </p15:guide>
        <p15:guide id="38" pos="5568" userDrawn="1">
          <p15:clr>
            <a:srgbClr val="F26B43"/>
          </p15:clr>
        </p15:guide>
        <p15:guide id="39" pos="5616" userDrawn="1">
          <p15:clr>
            <a:srgbClr val="F26B43"/>
          </p15:clr>
        </p15:guide>
        <p15:guide id="40" pos="5760" userDrawn="1">
          <p15:clr>
            <a:srgbClr val="F26B43"/>
          </p15:clr>
        </p15:guide>
        <p15:guide id="41" pos="206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ssa.gov/news/press/factsheets/women-alt.pdf" TargetMode="External"/><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hyperlink" Target="https://www.ebri.org/publications/research-publications/issue-briefs/content/projected-savings-medicare-beneficiaries-need-for-health-expenses-spike-in-2021" TargetMode="External"/><Relationship Id="rId2" Type="http://schemas.openxmlformats.org/officeDocument/2006/relationships/notesSlide" Target="../notesSlides/notesSlide14.xml"/><Relationship Id="rId1" Type="http://schemas.openxmlformats.org/officeDocument/2006/relationships/slideLayout" Target="../slideLayouts/slideLayout13.xml"/><Relationship Id="rId4" Type="http://schemas.openxmlformats.org/officeDocument/2006/relationships/image" Target="../media/image15.emf"/></Relationships>
</file>

<file path=ppt/slides/_rels/slide15.xml.rels><?xml version="1.0" encoding="UTF-8" standalone="yes"?>
<Relationships xmlns="http://schemas.openxmlformats.org/package/2006/relationships"><Relationship Id="rId3" Type="http://schemas.openxmlformats.org/officeDocument/2006/relationships/hyperlink" Target="https://www.medicare.gov/what-medicare-covers/whats-not-covered-by-part-a-part-b" TargetMode="External"/><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hyperlink" Target="https://www.aaltci.org/long-term-care-insurance/learning-center/ltcfacts-2022.php#needing-care-female" TargetMode="External"/><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8.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Time to take care of you</a:t>
            </a:r>
          </a:p>
        </p:txBody>
      </p:sp>
      <p:sp>
        <p:nvSpPr>
          <p:cNvPr id="5" name="Subtitle 4"/>
          <p:cNvSpPr>
            <a:spLocks noGrp="1"/>
          </p:cNvSpPr>
          <p:nvPr>
            <p:ph type="subTitle" idx="1"/>
          </p:nvPr>
        </p:nvSpPr>
        <p:spPr/>
        <p:txBody>
          <a:bodyPr/>
          <a:lstStyle/>
          <a:p>
            <a:r>
              <a:rPr lang="en-US" dirty="0"/>
              <a:t>Special considerations for women and retirement</a:t>
            </a:r>
          </a:p>
        </p:txBody>
      </p:sp>
      <p:sp>
        <p:nvSpPr>
          <p:cNvPr id="6" name="Content Placeholder 5"/>
          <p:cNvSpPr>
            <a:spLocks noGrp="1"/>
          </p:cNvSpPr>
          <p:nvPr>
            <p:ph sz="quarter" idx="10"/>
          </p:nvPr>
        </p:nvSpPr>
        <p:spPr/>
        <p:txBody>
          <a:bodyPr/>
          <a:lstStyle/>
          <a:p>
            <a:endParaRPr lang="en-US"/>
          </a:p>
        </p:txBody>
      </p:sp>
      <p:sp>
        <p:nvSpPr>
          <p:cNvPr id="7" name="Text Placeholder 6"/>
          <p:cNvSpPr>
            <a:spLocks noGrp="1"/>
          </p:cNvSpPr>
          <p:nvPr>
            <p:ph type="body" sz="quarter" idx="11"/>
          </p:nvPr>
        </p:nvSpPr>
        <p:spPr/>
        <p:txBody>
          <a:bodyPr/>
          <a:lstStyle/>
          <a:p>
            <a:endParaRPr lang="en-US"/>
          </a:p>
        </p:txBody>
      </p:sp>
      <p:sp>
        <p:nvSpPr>
          <p:cNvPr id="8" name="Content Placeholder 7"/>
          <p:cNvSpPr>
            <a:spLocks noGrp="1"/>
          </p:cNvSpPr>
          <p:nvPr>
            <p:ph sz="quarter" idx="12"/>
          </p:nvPr>
        </p:nvSpPr>
        <p:spPr/>
        <p:txBody>
          <a:bodyPr/>
          <a:lstStyle/>
          <a:p>
            <a:endParaRPr lang="en-US"/>
          </a:p>
        </p:txBody>
      </p:sp>
      <p:sp>
        <p:nvSpPr>
          <p:cNvPr id="9" name="Text Placeholder 8"/>
          <p:cNvSpPr>
            <a:spLocks noGrp="1"/>
          </p:cNvSpPr>
          <p:nvPr>
            <p:ph type="body" sz="quarter" idx="13"/>
          </p:nvPr>
        </p:nvSpPr>
        <p:spPr/>
        <p:txBody>
          <a:bodyPr/>
          <a:lstStyle/>
          <a:p>
            <a:endParaRPr lang="en-US"/>
          </a:p>
        </p:txBody>
      </p:sp>
      <p:sp>
        <p:nvSpPr>
          <p:cNvPr id="10" name="Content Placeholder 9"/>
          <p:cNvSpPr>
            <a:spLocks noGrp="1"/>
          </p:cNvSpPr>
          <p:nvPr>
            <p:ph sz="quarter" idx="14"/>
          </p:nvPr>
        </p:nvSpPr>
        <p:spPr/>
        <p:txBody>
          <a:bodyPr/>
          <a:lstStyle/>
          <a:p>
            <a:endParaRPr lang="en-US"/>
          </a:p>
        </p:txBody>
      </p:sp>
      <p:sp>
        <p:nvSpPr>
          <p:cNvPr id="12" name="Text Placeholder 11"/>
          <p:cNvSpPr>
            <a:spLocks noGrp="1"/>
          </p:cNvSpPr>
          <p:nvPr>
            <p:ph type="body" sz="quarter" idx="15"/>
          </p:nvPr>
        </p:nvSpPr>
        <p:spPr/>
        <p:txBody>
          <a:bodyPr/>
          <a:lstStyle/>
          <a:p>
            <a:endParaRPr lang="en-US"/>
          </a:p>
        </p:txBody>
      </p:sp>
      <p:sp>
        <p:nvSpPr>
          <p:cNvPr id="20" name="Content Placeholder 19"/>
          <p:cNvSpPr>
            <a:spLocks noGrp="1"/>
          </p:cNvSpPr>
          <p:nvPr>
            <p:ph sz="quarter" idx="16"/>
          </p:nvPr>
        </p:nvSpPr>
        <p:spPr/>
        <p:txBody>
          <a:bodyPr/>
          <a:lstStyle/>
          <a:p>
            <a:endParaRPr lang="en-US"/>
          </a:p>
        </p:txBody>
      </p:sp>
      <p:sp>
        <p:nvSpPr>
          <p:cNvPr id="2" name="TextBox 1">
            <a:extLst>
              <a:ext uri="{FF2B5EF4-FFF2-40B4-BE49-F238E27FC236}">
                <a16:creationId xmlns:a16="http://schemas.microsoft.com/office/drawing/2014/main" id="{715DE29B-DA70-43E3-B979-816D35100ECD}"/>
              </a:ext>
            </a:extLst>
          </p:cNvPr>
          <p:cNvSpPr txBox="1"/>
          <p:nvPr/>
        </p:nvSpPr>
        <p:spPr>
          <a:xfrm>
            <a:off x="685535" y="6278880"/>
            <a:ext cx="6335025" cy="276999"/>
          </a:xfrm>
          <a:prstGeom prst="rect">
            <a:avLst/>
          </a:prstGeom>
          <a:noFill/>
        </p:spPr>
        <p:txBody>
          <a:bodyPr wrap="square" rtlCol="0">
            <a:spAutoFit/>
          </a:bodyPr>
          <a:lstStyle/>
          <a:p>
            <a:r>
              <a:rPr lang="en-US" sz="1200" dirty="0"/>
              <a:t>Products issued by Minnesota Life Insurance Company / Securian Life Insurance Company </a:t>
            </a:r>
          </a:p>
        </p:txBody>
      </p:sp>
    </p:spTree>
    <p:extLst>
      <p:ext uri="{BB962C8B-B14F-4D97-AF65-F5344CB8AC3E}">
        <p14:creationId xmlns:p14="http://schemas.microsoft.com/office/powerpoint/2010/main" val="1563842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Social Security</a:t>
            </a:r>
          </a:p>
        </p:txBody>
      </p:sp>
      <p:sp>
        <p:nvSpPr>
          <p:cNvPr id="16" name="TextBox 15">
            <a:extLst>
              <a:ext uri="{FF2B5EF4-FFF2-40B4-BE49-F238E27FC236}">
                <a16:creationId xmlns:a16="http://schemas.microsoft.com/office/drawing/2014/main" id="{BF0341C8-3458-4724-AD6E-F395DA93D9AF}"/>
              </a:ext>
            </a:extLst>
          </p:cNvPr>
          <p:cNvSpPr txBox="1"/>
          <p:nvPr/>
        </p:nvSpPr>
        <p:spPr>
          <a:xfrm>
            <a:off x="367018" y="6180892"/>
            <a:ext cx="8650225" cy="677108"/>
          </a:xfrm>
          <a:prstGeom prst="rect">
            <a:avLst/>
          </a:prstGeom>
          <a:noFill/>
        </p:spPr>
        <p:txBody>
          <a:bodyPr wrap="square" rtlCol="0">
            <a:spAutoFit/>
          </a:bodyPr>
          <a:lstStyle/>
          <a:p>
            <a:r>
              <a:rPr lang="en-US" sz="1000" dirty="0"/>
              <a:t>4. Social Security Fact Sheet, Social Security is Important to Women, January 2021. </a:t>
            </a:r>
            <a:r>
              <a:rPr lang="en-US" sz="1000" dirty="0">
                <a:hlinkClick r:id="rId3"/>
              </a:rPr>
              <a:t>https://www.ssa.gov/news/press/factsheets/women-alt.pdf</a:t>
            </a:r>
            <a:endParaRPr lang="en-US" sz="1000" dirty="0"/>
          </a:p>
          <a:p>
            <a:endParaRPr lang="en-US" sz="1000" dirty="0"/>
          </a:p>
          <a:p>
            <a:endParaRPr lang="en-US" dirty="0"/>
          </a:p>
        </p:txBody>
      </p:sp>
      <p:sp>
        <p:nvSpPr>
          <p:cNvPr id="3" name="Content Placeholder 2">
            <a:extLst>
              <a:ext uri="{FF2B5EF4-FFF2-40B4-BE49-F238E27FC236}">
                <a16:creationId xmlns:a16="http://schemas.microsoft.com/office/drawing/2014/main" id="{4B73B05D-1E27-4F2A-8376-5E385B921C2A}"/>
              </a:ext>
            </a:extLst>
          </p:cNvPr>
          <p:cNvSpPr>
            <a:spLocks noGrp="1"/>
          </p:cNvSpPr>
          <p:nvPr>
            <p:ph idx="1"/>
          </p:nvPr>
        </p:nvSpPr>
        <p:spPr>
          <a:xfrm>
            <a:off x="685800" y="2487168"/>
            <a:ext cx="7772400" cy="2319724"/>
          </a:xfrm>
        </p:spPr>
        <p:txBody>
          <a:bodyPr/>
          <a:lstStyle/>
          <a:p>
            <a:pPr marL="0" indent="0">
              <a:buNone/>
            </a:pPr>
            <a:r>
              <a:rPr lang="en-US" dirty="0"/>
              <a:t>In 2019, the average annual Social Security income received by women 65 years and older was $13,505 compared to $17,374 for men.</a:t>
            </a:r>
            <a:r>
              <a:rPr lang="en-US" baseline="30000" dirty="0"/>
              <a:t>4</a:t>
            </a:r>
            <a:r>
              <a:rPr lang="en-US" dirty="0"/>
              <a:t> </a:t>
            </a:r>
          </a:p>
          <a:p>
            <a:pPr marL="0" indent="0">
              <a:buNone/>
            </a:pPr>
            <a:endParaRPr lang="en-US" dirty="0"/>
          </a:p>
        </p:txBody>
      </p:sp>
    </p:spTree>
    <p:extLst>
      <p:ext uri="{BB962C8B-B14F-4D97-AF65-F5344CB8AC3E}">
        <p14:creationId xmlns:p14="http://schemas.microsoft.com/office/powerpoint/2010/main" val="3526552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685800" y="1402080"/>
            <a:ext cx="7772400" cy="960120"/>
          </a:xfrm>
        </p:spPr>
        <p:txBody>
          <a:bodyPr/>
          <a:lstStyle/>
          <a:p>
            <a:r>
              <a:rPr lang="en-US"/>
              <a:t>Social Security</a:t>
            </a:r>
            <a:endParaRPr lang="en-US" dirty="0"/>
          </a:p>
        </p:txBody>
      </p:sp>
      <p:graphicFrame>
        <p:nvGraphicFramePr>
          <p:cNvPr id="8" name="Content Placeholder 3">
            <a:extLst>
              <a:ext uri="{FF2B5EF4-FFF2-40B4-BE49-F238E27FC236}">
                <a16:creationId xmlns:a16="http://schemas.microsoft.com/office/drawing/2014/main" id="{E0CDB3F6-99FD-45E5-B82E-2819046AD11D}"/>
              </a:ext>
            </a:extLst>
          </p:cNvPr>
          <p:cNvGraphicFramePr>
            <a:graphicFrameLocks/>
          </p:cNvGraphicFramePr>
          <p:nvPr>
            <p:extLst>
              <p:ext uri="{D42A27DB-BD31-4B8C-83A1-F6EECF244321}">
                <p14:modId xmlns:p14="http://schemas.microsoft.com/office/powerpoint/2010/main" val="2333608232"/>
              </p:ext>
            </p:extLst>
          </p:nvPr>
        </p:nvGraphicFramePr>
        <p:xfrm>
          <a:off x="685800" y="2517184"/>
          <a:ext cx="7589520" cy="3131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9055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Health care costs and long-term care</a:t>
            </a:r>
          </a:p>
        </p:txBody>
      </p:sp>
      <p:pic>
        <p:nvPicPr>
          <p:cNvPr id="2" name="Picture 1">
            <a:extLst>
              <a:ext uri="{FF2B5EF4-FFF2-40B4-BE49-F238E27FC236}">
                <a16:creationId xmlns:a16="http://schemas.microsoft.com/office/drawing/2014/main" id="{454AB847-CCCC-4D04-9F86-7EA41EB33A16}"/>
              </a:ext>
            </a:extLst>
          </p:cNvPr>
          <p:cNvPicPr>
            <a:picLocks noChangeAspect="1"/>
          </p:cNvPicPr>
          <p:nvPr/>
        </p:nvPicPr>
        <p:blipFill>
          <a:blip r:embed="rId3"/>
          <a:stretch>
            <a:fillRect/>
          </a:stretch>
        </p:blipFill>
        <p:spPr>
          <a:xfrm>
            <a:off x="4321153" y="3218053"/>
            <a:ext cx="4230519" cy="3140075"/>
          </a:xfrm>
          <a:prstGeom prst="rect">
            <a:avLst/>
          </a:prstGeom>
        </p:spPr>
      </p:pic>
    </p:spTree>
    <p:extLst>
      <p:ext uri="{BB962C8B-B14F-4D97-AF65-F5344CB8AC3E}">
        <p14:creationId xmlns:p14="http://schemas.microsoft.com/office/powerpoint/2010/main" val="555327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Personalize as best you can</a:t>
            </a:r>
          </a:p>
        </p:txBody>
      </p:sp>
      <p:sp>
        <p:nvSpPr>
          <p:cNvPr id="4" name="Content Placeholder 3">
            <a:extLst>
              <a:ext uri="{FF2B5EF4-FFF2-40B4-BE49-F238E27FC236}">
                <a16:creationId xmlns:a16="http://schemas.microsoft.com/office/drawing/2014/main" id="{DD70F8BD-2220-477C-9D53-90E05D7D03CD}"/>
              </a:ext>
            </a:extLst>
          </p:cNvPr>
          <p:cNvSpPr>
            <a:spLocks noGrp="1"/>
          </p:cNvSpPr>
          <p:nvPr>
            <p:ph idx="1"/>
          </p:nvPr>
        </p:nvSpPr>
        <p:spPr>
          <a:xfrm>
            <a:off x="685800" y="2362199"/>
            <a:ext cx="7772400" cy="3610761"/>
          </a:xfrm>
        </p:spPr>
        <p:txBody>
          <a:bodyPr/>
          <a:lstStyle/>
          <a:p>
            <a:pPr marL="0" indent="0">
              <a:buNone/>
            </a:pPr>
            <a:r>
              <a:rPr lang="en-US" dirty="0"/>
              <a:t>Factor in:</a:t>
            </a:r>
          </a:p>
          <a:p>
            <a:r>
              <a:rPr lang="en-US" dirty="0"/>
              <a:t>Age</a:t>
            </a:r>
          </a:p>
          <a:p>
            <a:r>
              <a:rPr lang="en-US" dirty="0"/>
              <a:t>Income</a:t>
            </a:r>
          </a:p>
          <a:p>
            <a:r>
              <a:rPr lang="en-US" dirty="0"/>
              <a:t>Savings</a:t>
            </a:r>
          </a:p>
          <a:p>
            <a:r>
              <a:rPr lang="en-US" dirty="0"/>
              <a:t>Health conditions</a:t>
            </a:r>
          </a:p>
          <a:p>
            <a:r>
              <a:rPr lang="en-US" dirty="0"/>
              <a:t>Marital status</a:t>
            </a:r>
          </a:p>
          <a:p>
            <a:r>
              <a:rPr lang="en-US" dirty="0"/>
              <a:t>Expected income</a:t>
            </a:r>
          </a:p>
          <a:p>
            <a:r>
              <a:rPr lang="en-US" dirty="0"/>
              <a:t>Projected costs </a:t>
            </a:r>
          </a:p>
        </p:txBody>
      </p:sp>
    </p:spTree>
    <p:extLst>
      <p:ext uri="{BB962C8B-B14F-4D97-AF65-F5344CB8AC3E}">
        <p14:creationId xmlns:p14="http://schemas.microsoft.com/office/powerpoint/2010/main" val="2164696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Zero in on projected costs</a:t>
            </a:r>
          </a:p>
        </p:txBody>
      </p:sp>
      <p:sp>
        <p:nvSpPr>
          <p:cNvPr id="16" name="TextBox 15">
            <a:extLst>
              <a:ext uri="{FF2B5EF4-FFF2-40B4-BE49-F238E27FC236}">
                <a16:creationId xmlns:a16="http://schemas.microsoft.com/office/drawing/2014/main" id="{BF0341C8-3458-4724-AD6E-F395DA93D9AF}"/>
              </a:ext>
            </a:extLst>
          </p:cNvPr>
          <p:cNvSpPr txBox="1"/>
          <p:nvPr/>
        </p:nvSpPr>
        <p:spPr>
          <a:xfrm>
            <a:off x="685799" y="5455920"/>
            <a:ext cx="8270913" cy="830997"/>
          </a:xfrm>
          <a:prstGeom prst="rect">
            <a:avLst/>
          </a:prstGeom>
          <a:noFill/>
        </p:spPr>
        <p:txBody>
          <a:bodyPr wrap="square" rtlCol="0">
            <a:spAutoFit/>
          </a:bodyPr>
          <a:lstStyle/>
          <a:p>
            <a:r>
              <a:rPr lang="en-US" sz="1000" dirty="0"/>
              <a:t>EBRI Issue Brief – Projected Savings Medicare Beneficiaries Need to Health Expenses Spike in 2021, January 13, 2022.</a:t>
            </a:r>
          </a:p>
          <a:p>
            <a:r>
              <a:rPr lang="en-US" sz="1000" dirty="0">
                <a:hlinkClick r:id="rId3"/>
              </a:rPr>
              <a:t>https://www.ebri.org/publications/research-publications/issue-briefs/content/projected-savings-medicare-beneficiaries-need-for-health-expenses-spike-in-2021</a:t>
            </a:r>
            <a:endParaRPr lang="en-US" sz="1000" dirty="0"/>
          </a:p>
          <a:p>
            <a:endParaRPr lang="en-US" dirty="0"/>
          </a:p>
        </p:txBody>
      </p:sp>
      <p:sp>
        <p:nvSpPr>
          <p:cNvPr id="4" name="Content Placeholder 3">
            <a:extLst>
              <a:ext uri="{FF2B5EF4-FFF2-40B4-BE49-F238E27FC236}">
                <a16:creationId xmlns:a16="http://schemas.microsoft.com/office/drawing/2014/main" id="{512840C7-AE0F-4E82-93E4-0D505F479E59}"/>
              </a:ext>
            </a:extLst>
          </p:cNvPr>
          <p:cNvSpPr>
            <a:spLocks noGrp="1"/>
          </p:cNvSpPr>
          <p:nvPr>
            <p:ph idx="1"/>
          </p:nvPr>
        </p:nvSpPr>
        <p:spPr>
          <a:xfrm>
            <a:off x="685800" y="2820910"/>
            <a:ext cx="7772400" cy="2220873"/>
          </a:xfrm>
        </p:spPr>
        <p:txBody>
          <a:bodyPr/>
          <a:lstStyle/>
          <a:p>
            <a:pPr>
              <a:lnSpc>
                <a:spcPct val="100000"/>
              </a:lnSpc>
            </a:pPr>
            <a:r>
              <a:rPr lang="en-US" sz="1200" dirty="0"/>
              <a:t>In 2021, a 65-year-old man needed $79,000 in savings and a 65-year-old woman needed $103,000 in savings for a 50 percent chance of having enough to cover premiums and median prescription drug expenses in retirement. For a 90 percent chance of having enough savings, the man needs $142,000 and the woman needs $159,000. This is up 9% from 2020. </a:t>
            </a:r>
          </a:p>
          <a:p>
            <a:pPr>
              <a:lnSpc>
                <a:spcPct val="100000"/>
              </a:lnSpc>
            </a:pPr>
            <a:r>
              <a:rPr lang="en-US" sz="1200" dirty="0"/>
              <a:t>For a 50 percent chance of having enough to cover health care expenses in retirement, a couple with median prescription drug expenses needed $182,000 in savings. For a 90 percent chance of having enough, the couple needed $296,000 in savings. This is up 10% from 2020.</a:t>
            </a:r>
          </a:p>
          <a:p>
            <a:pPr>
              <a:lnSpc>
                <a:spcPct val="100000"/>
              </a:lnSpc>
            </a:pPr>
            <a:r>
              <a:rPr lang="en-US" sz="1200" dirty="0"/>
              <a:t>At the extreme — a couple with drug expenses at the 90th percentile throughout retirement who wants a 90 percent chance of having enough money for health care expenses in retirement by age 65 — targeted savings are $361,000 in 2021. Higher than the $325,000 required in 2020. </a:t>
            </a:r>
          </a:p>
          <a:p>
            <a:pPr marL="0" indent="0">
              <a:buNone/>
            </a:pPr>
            <a:endParaRPr lang="en-US" dirty="0"/>
          </a:p>
        </p:txBody>
      </p:sp>
      <p:pic>
        <p:nvPicPr>
          <p:cNvPr id="5" name="Picture 4">
            <a:extLst>
              <a:ext uri="{FF2B5EF4-FFF2-40B4-BE49-F238E27FC236}">
                <a16:creationId xmlns:a16="http://schemas.microsoft.com/office/drawing/2014/main" id="{83AED387-6D55-4426-ADD6-9F2A3142C58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9994" y="1583094"/>
            <a:ext cx="1008206" cy="1008461"/>
          </a:xfrm>
          <a:prstGeom prst="rect">
            <a:avLst/>
          </a:prstGeom>
        </p:spPr>
      </p:pic>
    </p:spTree>
    <p:extLst>
      <p:ext uri="{BB962C8B-B14F-4D97-AF65-F5344CB8AC3E}">
        <p14:creationId xmlns:p14="http://schemas.microsoft.com/office/powerpoint/2010/main" val="42627864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685800" y="1375809"/>
            <a:ext cx="7772400" cy="960120"/>
          </a:xfrm>
        </p:spPr>
        <p:txBody>
          <a:bodyPr/>
          <a:lstStyle/>
          <a:p>
            <a:r>
              <a:rPr lang="en-US" dirty="0"/>
              <a:t>Health care costs</a:t>
            </a:r>
          </a:p>
        </p:txBody>
      </p:sp>
      <p:sp>
        <p:nvSpPr>
          <p:cNvPr id="4" name="Content Placeholder 3">
            <a:extLst>
              <a:ext uri="{FF2B5EF4-FFF2-40B4-BE49-F238E27FC236}">
                <a16:creationId xmlns:a16="http://schemas.microsoft.com/office/drawing/2014/main" id="{512840C7-AE0F-4E82-93E4-0D505F479E59}"/>
              </a:ext>
            </a:extLst>
          </p:cNvPr>
          <p:cNvSpPr>
            <a:spLocks noGrp="1"/>
          </p:cNvSpPr>
          <p:nvPr>
            <p:ph idx="1"/>
          </p:nvPr>
        </p:nvSpPr>
        <p:spPr>
          <a:xfrm>
            <a:off x="841248" y="2424683"/>
            <a:ext cx="2944368" cy="2008633"/>
          </a:xfrm>
        </p:spPr>
        <p:txBody>
          <a:bodyPr/>
          <a:lstStyle/>
          <a:p>
            <a:pPr marL="0" indent="0">
              <a:lnSpc>
                <a:spcPct val="100000"/>
              </a:lnSpc>
              <a:buNone/>
            </a:pPr>
            <a:r>
              <a:rPr lang="en-US" sz="1800" b="1" dirty="0"/>
              <a:t>Sources to help pay</a:t>
            </a:r>
          </a:p>
          <a:p>
            <a:pPr marL="171450" lvl="1" indent="-171450" defTabSz="457200">
              <a:lnSpc>
                <a:spcPct val="100000"/>
              </a:lnSpc>
              <a:buFont typeface="Arial" panose="020B0604020202020204" pitchFamily="34" charset="0"/>
              <a:buChar char="•"/>
            </a:pPr>
            <a:r>
              <a:rPr lang="en-US" sz="1200" dirty="0"/>
              <a:t>Medicare</a:t>
            </a:r>
          </a:p>
          <a:p>
            <a:pPr marL="171450" lvl="1" indent="-171450" defTabSz="457200">
              <a:lnSpc>
                <a:spcPct val="100000"/>
              </a:lnSpc>
              <a:buFont typeface="Arial" panose="020B0604020202020204" pitchFamily="34" charset="0"/>
              <a:buChar char="•"/>
            </a:pPr>
            <a:r>
              <a:rPr lang="en-US" sz="1200" dirty="0"/>
              <a:t>Benefits from previous employer</a:t>
            </a:r>
          </a:p>
          <a:p>
            <a:pPr marL="171450" lvl="1" indent="-171450" defTabSz="457200">
              <a:lnSpc>
                <a:spcPct val="100000"/>
              </a:lnSpc>
              <a:buFont typeface="Arial" panose="020B0604020202020204" pitchFamily="34" charset="0"/>
              <a:buChar char="•"/>
            </a:pPr>
            <a:r>
              <a:rPr lang="en-US" sz="1200" dirty="0"/>
              <a:t>Medigap plans</a:t>
            </a:r>
          </a:p>
          <a:p>
            <a:pPr marL="171450" lvl="1" indent="-171450" defTabSz="457200">
              <a:lnSpc>
                <a:spcPct val="100000"/>
              </a:lnSpc>
              <a:buFont typeface="Arial" panose="020B0604020202020204" pitchFamily="34" charset="0"/>
              <a:buChar char="•"/>
            </a:pPr>
            <a:r>
              <a:rPr lang="en-US" sz="1200" dirty="0"/>
              <a:t>Personal savings</a:t>
            </a:r>
          </a:p>
          <a:p>
            <a:pPr marL="0" indent="0">
              <a:buNone/>
            </a:pPr>
            <a:endParaRPr lang="en-US" dirty="0"/>
          </a:p>
        </p:txBody>
      </p:sp>
      <p:sp>
        <p:nvSpPr>
          <p:cNvPr id="2" name="TextBox 1">
            <a:extLst>
              <a:ext uri="{FF2B5EF4-FFF2-40B4-BE49-F238E27FC236}">
                <a16:creationId xmlns:a16="http://schemas.microsoft.com/office/drawing/2014/main" id="{13CCA3C8-15F4-41E3-BF31-F27FFD67F8F1}"/>
              </a:ext>
            </a:extLst>
          </p:cNvPr>
          <p:cNvSpPr txBox="1"/>
          <p:nvPr/>
        </p:nvSpPr>
        <p:spPr>
          <a:xfrm>
            <a:off x="4041648" y="2376696"/>
            <a:ext cx="4160520" cy="2123658"/>
          </a:xfrm>
          <a:prstGeom prst="rect">
            <a:avLst/>
          </a:prstGeom>
          <a:noFill/>
        </p:spPr>
        <p:txBody>
          <a:bodyPr wrap="square" rtlCol="0">
            <a:spAutoFit/>
          </a:bodyPr>
          <a:lstStyle/>
          <a:p>
            <a:r>
              <a:rPr lang="en-US" b="1" dirty="0"/>
              <a:t>What’s not covered by Medicare?</a:t>
            </a:r>
            <a:r>
              <a:rPr lang="en-US" b="1" baseline="30000" dirty="0"/>
              <a:t>5</a:t>
            </a:r>
          </a:p>
          <a:p>
            <a:pPr marL="171450" indent="-171450">
              <a:buFont typeface="Arial" panose="020B0604020202020204" pitchFamily="34" charset="0"/>
              <a:buChar char="•"/>
            </a:pPr>
            <a:r>
              <a:rPr lang="en-US" sz="1200" dirty="0"/>
              <a:t>Long-term care (also called Custodial care )</a:t>
            </a:r>
          </a:p>
          <a:p>
            <a:pPr marL="171450" indent="-171450">
              <a:buFont typeface="Arial" panose="020B0604020202020204" pitchFamily="34" charset="0"/>
              <a:buChar char="•"/>
            </a:pPr>
            <a:r>
              <a:rPr lang="en-US" sz="1200" dirty="0"/>
              <a:t>Most dental care</a:t>
            </a:r>
          </a:p>
          <a:p>
            <a:pPr marL="171450" indent="-171450">
              <a:buFont typeface="Arial" panose="020B0604020202020204" pitchFamily="34" charset="0"/>
              <a:buChar char="•"/>
            </a:pPr>
            <a:r>
              <a:rPr lang="en-US" sz="1200" dirty="0"/>
              <a:t>Eye exams related to prescribing glasses</a:t>
            </a:r>
          </a:p>
          <a:p>
            <a:pPr marL="171450" indent="-171450">
              <a:buFont typeface="Arial" panose="020B0604020202020204" pitchFamily="34" charset="0"/>
              <a:buChar char="•"/>
            </a:pPr>
            <a:r>
              <a:rPr lang="en-US" sz="1200" dirty="0"/>
              <a:t>Dentures</a:t>
            </a:r>
          </a:p>
          <a:p>
            <a:pPr marL="171450" indent="-171450">
              <a:buFont typeface="Arial" panose="020B0604020202020204" pitchFamily="34" charset="0"/>
              <a:buChar char="•"/>
            </a:pPr>
            <a:r>
              <a:rPr lang="en-US" sz="1200" dirty="0"/>
              <a:t>Cosmetic surgery</a:t>
            </a:r>
          </a:p>
          <a:p>
            <a:pPr marL="171450" indent="-171450">
              <a:buFont typeface="Arial" panose="020B0604020202020204" pitchFamily="34" charset="0"/>
              <a:buChar char="•"/>
            </a:pPr>
            <a:r>
              <a:rPr lang="en-US" sz="1200" dirty="0"/>
              <a:t>Acupuncture</a:t>
            </a:r>
          </a:p>
          <a:p>
            <a:pPr marL="171450" indent="-171450">
              <a:buFont typeface="Arial" panose="020B0604020202020204" pitchFamily="34" charset="0"/>
              <a:buChar char="•"/>
            </a:pPr>
            <a:r>
              <a:rPr lang="en-US" sz="1200" dirty="0"/>
              <a:t>Hearing aids and exams for fitting them</a:t>
            </a:r>
          </a:p>
          <a:p>
            <a:pPr marL="171450" indent="-171450">
              <a:buFont typeface="Arial" panose="020B0604020202020204" pitchFamily="34" charset="0"/>
              <a:buChar char="•"/>
            </a:pPr>
            <a:r>
              <a:rPr lang="en-US" sz="1200" dirty="0"/>
              <a:t>Routine foot care</a:t>
            </a:r>
          </a:p>
          <a:p>
            <a:endParaRPr lang="en-US" dirty="0"/>
          </a:p>
        </p:txBody>
      </p:sp>
      <p:sp>
        <p:nvSpPr>
          <p:cNvPr id="3" name="TextBox 2">
            <a:extLst>
              <a:ext uri="{FF2B5EF4-FFF2-40B4-BE49-F238E27FC236}">
                <a16:creationId xmlns:a16="http://schemas.microsoft.com/office/drawing/2014/main" id="{C17652CD-0493-4984-A5B2-4EFF816501D5}"/>
              </a:ext>
            </a:extLst>
          </p:cNvPr>
          <p:cNvSpPr txBox="1"/>
          <p:nvPr/>
        </p:nvSpPr>
        <p:spPr>
          <a:xfrm>
            <a:off x="841248" y="5645791"/>
            <a:ext cx="7360920" cy="523220"/>
          </a:xfrm>
          <a:prstGeom prst="rect">
            <a:avLst/>
          </a:prstGeom>
          <a:noFill/>
        </p:spPr>
        <p:txBody>
          <a:bodyPr wrap="square" rtlCol="0">
            <a:spAutoFit/>
          </a:bodyPr>
          <a:lstStyle/>
          <a:p>
            <a:r>
              <a:rPr lang="en-US" sz="1000" dirty="0"/>
              <a:t>5. </a:t>
            </a:r>
            <a:r>
              <a:rPr lang="en-US" sz="1000" dirty="0">
                <a:hlinkClick r:id="rId3"/>
              </a:rPr>
              <a:t>https://www.medicare.gov/what-medicare-covers/whats-not-covered-by-part-a-part-b</a:t>
            </a:r>
            <a:endParaRPr lang="en-US" sz="1000" dirty="0"/>
          </a:p>
          <a:p>
            <a:endParaRPr lang="en-US" dirty="0"/>
          </a:p>
        </p:txBody>
      </p:sp>
    </p:spTree>
    <p:extLst>
      <p:ext uri="{BB962C8B-B14F-4D97-AF65-F5344CB8AC3E}">
        <p14:creationId xmlns:p14="http://schemas.microsoft.com/office/powerpoint/2010/main" val="197551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Long-term care</a:t>
            </a:r>
          </a:p>
        </p:txBody>
      </p:sp>
      <p:sp>
        <p:nvSpPr>
          <p:cNvPr id="16" name="TextBox 15">
            <a:extLst>
              <a:ext uri="{FF2B5EF4-FFF2-40B4-BE49-F238E27FC236}">
                <a16:creationId xmlns:a16="http://schemas.microsoft.com/office/drawing/2014/main" id="{BF0341C8-3458-4724-AD6E-F395DA93D9AF}"/>
              </a:ext>
            </a:extLst>
          </p:cNvPr>
          <p:cNvSpPr txBox="1"/>
          <p:nvPr/>
        </p:nvSpPr>
        <p:spPr>
          <a:xfrm>
            <a:off x="251459" y="6027003"/>
            <a:ext cx="8641081" cy="523220"/>
          </a:xfrm>
          <a:prstGeom prst="rect">
            <a:avLst/>
          </a:prstGeom>
          <a:noFill/>
        </p:spPr>
        <p:txBody>
          <a:bodyPr wrap="square" rtlCol="0">
            <a:spAutoFit/>
          </a:bodyPr>
          <a:lstStyle/>
          <a:p>
            <a:endParaRPr lang="en-US" sz="1000" dirty="0"/>
          </a:p>
          <a:p>
            <a:endParaRPr lang="en-US" dirty="0"/>
          </a:p>
        </p:txBody>
      </p:sp>
      <p:sp>
        <p:nvSpPr>
          <p:cNvPr id="4" name="Content Placeholder 3">
            <a:extLst>
              <a:ext uri="{FF2B5EF4-FFF2-40B4-BE49-F238E27FC236}">
                <a16:creationId xmlns:a16="http://schemas.microsoft.com/office/drawing/2014/main" id="{512840C7-AE0F-4E82-93E4-0D505F479E59}"/>
              </a:ext>
            </a:extLst>
          </p:cNvPr>
          <p:cNvSpPr>
            <a:spLocks noGrp="1"/>
          </p:cNvSpPr>
          <p:nvPr>
            <p:ph idx="1"/>
          </p:nvPr>
        </p:nvSpPr>
        <p:spPr>
          <a:xfrm>
            <a:off x="928381" y="4745524"/>
            <a:ext cx="7772400" cy="396927"/>
          </a:xfrm>
        </p:spPr>
        <p:txBody>
          <a:bodyPr/>
          <a:lstStyle/>
          <a:p>
            <a:pPr marL="0" indent="0">
              <a:lnSpc>
                <a:spcPct val="100000"/>
              </a:lnSpc>
              <a:buNone/>
            </a:pPr>
            <a:r>
              <a:rPr lang="en-US" sz="1200" dirty="0"/>
              <a:t>Medicare will not pay for most of these expenses. Having a plan is essential.</a:t>
            </a:r>
          </a:p>
          <a:p>
            <a:pPr marL="0" indent="0">
              <a:buNone/>
            </a:pPr>
            <a:endParaRPr lang="en-US" dirty="0"/>
          </a:p>
          <a:p>
            <a:pPr marL="0" indent="0">
              <a:buNone/>
            </a:pPr>
            <a:r>
              <a:rPr lang="en-US" dirty="0"/>
              <a:t> </a:t>
            </a:r>
          </a:p>
        </p:txBody>
      </p:sp>
      <p:graphicFrame>
        <p:nvGraphicFramePr>
          <p:cNvPr id="2" name="Table 2">
            <a:extLst>
              <a:ext uri="{FF2B5EF4-FFF2-40B4-BE49-F238E27FC236}">
                <a16:creationId xmlns:a16="http://schemas.microsoft.com/office/drawing/2014/main" id="{D761A96F-E1F9-44A8-9EC9-A559E6ABEE55}"/>
              </a:ext>
            </a:extLst>
          </p:cNvPr>
          <p:cNvGraphicFramePr>
            <a:graphicFrameLocks noGrp="1"/>
          </p:cNvGraphicFramePr>
          <p:nvPr>
            <p:extLst>
              <p:ext uri="{D42A27DB-BD31-4B8C-83A1-F6EECF244321}">
                <p14:modId xmlns:p14="http://schemas.microsoft.com/office/powerpoint/2010/main" val="587615957"/>
              </p:ext>
            </p:extLst>
          </p:nvPr>
        </p:nvGraphicFramePr>
        <p:xfrm>
          <a:off x="928381" y="2056759"/>
          <a:ext cx="6495876" cy="2595880"/>
        </p:xfrm>
        <a:graphic>
          <a:graphicData uri="http://schemas.openxmlformats.org/drawingml/2006/table">
            <a:tbl>
              <a:tblPr firstRow="1" bandRow="1">
                <a:tableStyleId>{5C22544A-7EE6-4342-B048-85BDC9FD1C3A}</a:tableStyleId>
              </a:tblPr>
              <a:tblGrid>
                <a:gridCol w="3247938">
                  <a:extLst>
                    <a:ext uri="{9D8B030D-6E8A-4147-A177-3AD203B41FA5}">
                      <a16:colId xmlns:a16="http://schemas.microsoft.com/office/drawing/2014/main" val="2775029592"/>
                    </a:ext>
                  </a:extLst>
                </a:gridCol>
                <a:gridCol w="3247938">
                  <a:extLst>
                    <a:ext uri="{9D8B030D-6E8A-4147-A177-3AD203B41FA5}">
                      <a16:colId xmlns:a16="http://schemas.microsoft.com/office/drawing/2014/main" val="4065985562"/>
                    </a:ext>
                  </a:extLst>
                </a:gridCol>
              </a:tblGrid>
              <a:tr h="370840">
                <a:tc gridSpan="2">
                  <a:txBody>
                    <a:bodyPr/>
                    <a:lstStyle/>
                    <a:p>
                      <a:r>
                        <a:rPr lang="en-US" sz="1200" dirty="0"/>
                        <a:t>Probability Of Needing Care (Healthy Female, 65)</a:t>
                      </a:r>
                      <a:r>
                        <a:rPr lang="en-US" sz="1200" baseline="30000" dirty="0"/>
                        <a:t>6</a:t>
                      </a:r>
                    </a:p>
                  </a:txBody>
                  <a:tcPr/>
                </a:tc>
                <a:tc hMerge="1">
                  <a:txBody>
                    <a:bodyPr/>
                    <a:lstStyle/>
                    <a:p>
                      <a:endParaRPr lang="en-US" dirty="0"/>
                    </a:p>
                  </a:txBody>
                  <a:tcPr/>
                </a:tc>
                <a:extLst>
                  <a:ext uri="{0D108BD9-81ED-4DB2-BD59-A6C34878D82A}">
                    <a16:rowId xmlns:a16="http://schemas.microsoft.com/office/drawing/2014/main" val="2531632402"/>
                  </a:ext>
                </a:extLst>
              </a:tr>
              <a:tr h="370840">
                <a:tc>
                  <a:txBody>
                    <a:bodyPr/>
                    <a:lstStyle/>
                    <a:p>
                      <a:r>
                        <a:rPr lang="en-US" sz="1200" b="1" dirty="0"/>
                        <a:t>Attained Age</a:t>
                      </a:r>
                    </a:p>
                  </a:txBody>
                  <a:tcPr>
                    <a:solidFill>
                      <a:schemeClr val="bg1">
                        <a:lumMod val="85000"/>
                      </a:schemeClr>
                    </a:solidFill>
                  </a:tcPr>
                </a:tc>
                <a:tc>
                  <a:txBody>
                    <a:bodyPr/>
                    <a:lstStyle/>
                    <a:p>
                      <a:r>
                        <a:rPr lang="en-US" sz="1200" b="1" dirty="0"/>
                        <a:t>LTC Need Probability</a:t>
                      </a:r>
                    </a:p>
                  </a:txBody>
                  <a:tcPr>
                    <a:solidFill>
                      <a:schemeClr val="bg1">
                        <a:lumMod val="85000"/>
                      </a:schemeClr>
                    </a:solidFill>
                  </a:tcPr>
                </a:tc>
                <a:extLst>
                  <a:ext uri="{0D108BD9-81ED-4DB2-BD59-A6C34878D82A}">
                    <a16:rowId xmlns:a16="http://schemas.microsoft.com/office/drawing/2014/main" val="3421697344"/>
                  </a:ext>
                </a:extLst>
              </a:tr>
              <a:tr h="370840">
                <a:tc>
                  <a:txBody>
                    <a:bodyPr/>
                    <a:lstStyle/>
                    <a:p>
                      <a:r>
                        <a:rPr lang="en-US" sz="1200" dirty="0"/>
                        <a:t>70</a:t>
                      </a:r>
                    </a:p>
                  </a:txBody>
                  <a:tcPr/>
                </a:tc>
                <a:tc>
                  <a:txBody>
                    <a:bodyPr/>
                    <a:lstStyle/>
                    <a:p>
                      <a:r>
                        <a:rPr lang="en-US" sz="1200" dirty="0"/>
                        <a:t>5.60%</a:t>
                      </a:r>
                    </a:p>
                  </a:txBody>
                  <a:tcPr/>
                </a:tc>
                <a:extLst>
                  <a:ext uri="{0D108BD9-81ED-4DB2-BD59-A6C34878D82A}">
                    <a16:rowId xmlns:a16="http://schemas.microsoft.com/office/drawing/2014/main" val="3707653995"/>
                  </a:ext>
                </a:extLst>
              </a:tr>
              <a:tr h="370840">
                <a:tc>
                  <a:txBody>
                    <a:bodyPr/>
                    <a:lstStyle/>
                    <a:p>
                      <a:r>
                        <a:rPr lang="en-US" sz="1200" dirty="0"/>
                        <a:t>75</a:t>
                      </a:r>
                    </a:p>
                  </a:txBody>
                  <a:tcPr/>
                </a:tc>
                <a:tc>
                  <a:txBody>
                    <a:bodyPr/>
                    <a:lstStyle/>
                    <a:p>
                      <a:r>
                        <a:rPr lang="en-US" sz="1200" dirty="0"/>
                        <a:t>13.90%</a:t>
                      </a:r>
                    </a:p>
                  </a:txBody>
                  <a:tcPr/>
                </a:tc>
                <a:extLst>
                  <a:ext uri="{0D108BD9-81ED-4DB2-BD59-A6C34878D82A}">
                    <a16:rowId xmlns:a16="http://schemas.microsoft.com/office/drawing/2014/main" val="390103557"/>
                  </a:ext>
                </a:extLst>
              </a:tr>
              <a:tr h="370840">
                <a:tc>
                  <a:txBody>
                    <a:bodyPr/>
                    <a:lstStyle/>
                    <a:p>
                      <a:r>
                        <a:rPr lang="en-US" sz="1200" dirty="0"/>
                        <a:t>80</a:t>
                      </a:r>
                    </a:p>
                  </a:txBody>
                  <a:tcPr/>
                </a:tc>
                <a:tc>
                  <a:txBody>
                    <a:bodyPr/>
                    <a:lstStyle/>
                    <a:p>
                      <a:r>
                        <a:rPr lang="en-US" sz="1200" dirty="0"/>
                        <a:t>27.20%</a:t>
                      </a:r>
                    </a:p>
                  </a:txBody>
                  <a:tcPr/>
                </a:tc>
                <a:extLst>
                  <a:ext uri="{0D108BD9-81ED-4DB2-BD59-A6C34878D82A}">
                    <a16:rowId xmlns:a16="http://schemas.microsoft.com/office/drawing/2014/main" val="607887500"/>
                  </a:ext>
                </a:extLst>
              </a:tr>
              <a:tr h="370840">
                <a:tc>
                  <a:txBody>
                    <a:bodyPr/>
                    <a:lstStyle/>
                    <a:p>
                      <a:r>
                        <a:rPr lang="en-US" sz="1200" dirty="0"/>
                        <a:t>85</a:t>
                      </a:r>
                    </a:p>
                  </a:txBody>
                  <a:tcPr/>
                </a:tc>
                <a:tc>
                  <a:txBody>
                    <a:bodyPr/>
                    <a:lstStyle/>
                    <a:p>
                      <a:r>
                        <a:rPr lang="en-US" sz="1200" dirty="0"/>
                        <a:t>43.90%</a:t>
                      </a:r>
                    </a:p>
                  </a:txBody>
                  <a:tcPr/>
                </a:tc>
                <a:extLst>
                  <a:ext uri="{0D108BD9-81ED-4DB2-BD59-A6C34878D82A}">
                    <a16:rowId xmlns:a16="http://schemas.microsoft.com/office/drawing/2014/main" val="2271386998"/>
                  </a:ext>
                </a:extLst>
              </a:tr>
              <a:tr h="370840">
                <a:tc>
                  <a:txBody>
                    <a:bodyPr/>
                    <a:lstStyle/>
                    <a:p>
                      <a:r>
                        <a:rPr lang="en-US" sz="1200" dirty="0"/>
                        <a:t>90</a:t>
                      </a:r>
                    </a:p>
                  </a:txBody>
                  <a:tcPr/>
                </a:tc>
                <a:tc>
                  <a:txBody>
                    <a:bodyPr/>
                    <a:lstStyle/>
                    <a:p>
                      <a:r>
                        <a:rPr lang="en-US" sz="1200" dirty="0"/>
                        <a:t>58.30%</a:t>
                      </a:r>
                    </a:p>
                  </a:txBody>
                  <a:tcPr/>
                </a:tc>
                <a:extLst>
                  <a:ext uri="{0D108BD9-81ED-4DB2-BD59-A6C34878D82A}">
                    <a16:rowId xmlns:a16="http://schemas.microsoft.com/office/drawing/2014/main" val="3701778187"/>
                  </a:ext>
                </a:extLst>
              </a:tr>
            </a:tbl>
          </a:graphicData>
        </a:graphic>
      </p:graphicFrame>
      <p:sp>
        <p:nvSpPr>
          <p:cNvPr id="3" name="TextBox 2">
            <a:extLst>
              <a:ext uri="{FF2B5EF4-FFF2-40B4-BE49-F238E27FC236}">
                <a16:creationId xmlns:a16="http://schemas.microsoft.com/office/drawing/2014/main" id="{E77121FD-D5A7-45D8-ABA4-11DC58A914E5}"/>
              </a:ext>
            </a:extLst>
          </p:cNvPr>
          <p:cNvSpPr txBox="1"/>
          <p:nvPr/>
        </p:nvSpPr>
        <p:spPr>
          <a:xfrm>
            <a:off x="928381" y="5771626"/>
            <a:ext cx="6697212" cy="677108"/>
          </a:xfrm>
          <a:prstGeom prst="rect">
            <a:avLst/>
          </a:prstGeom>
          <a:noFill/>
        </p:spPr>
        <p:txBody>
          <a:bodyPr wrap="square" rtlCol="0">
            <a:spAutoFit/>
          </a:bodyPr>
          <a:lstStyle/>
          <a:p>
            <a:r>
              <a:rPr lang="en-US" sz="1000" dirty="0"/>
              <a:t>6. American Association for Long-Term Care Insurance </a:t>
            </a:r>
            <a:r>
              <a:rPr lang="en-US" sz="1000" dirty="0">
                <a:hlinkClick r:id="rId3"/>
              </a:rPr>
              <a:t>https://www.aaltci.org/long-term-care-insurance/learning-center/ltcfacts-2022.php#needing-care-female</a:t>
            </a:r>
            <a:endParaRPr lang="en-US" sz="1000" dirty="0"/>
          </a:p>
          <a:p>
            <a:endParaRPr lang="en-US" dirty="0"/>
          </a:p>
        </p:txBody>
      </p:sp>
    </p:spTree>
    <p:extLst>
      <p:ext uri="{BB962C8B-B14F-4D97-AF65-F5344CB8AC3E}">
        <p14:creationId xmlns:p14="http://schemas.microsoft.com/office/powerpoint/2010/main" val="2077311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Closing the gap</a:t>
            </a:r>
          </a:p>
        </p:txBody>
      </p:sp>
      <p:pic>
        <p:nvPicPr>
          <p:cNvPr id="2" name="Picture 1">
            <a:extLst>
              <a:ext uri="{FF2B5EF4-FFF2-40B4-BE49-F238E27FC236}">
                <a16:creationId xmlns:a16="http://schemas.microsoft.com/office/drawing/2014/main" id="{454AB847-CCCC-4D04-9F86-7EA41EB33A16}"/>
              </a:ext>
            </a:extLst>
          </p:cNvPr>
          <p:cNvPicPr>
            <a:picLocks noChangeAspect="1"/>
          </p:cNvPicPr>
          <p:nvPr/>
        </p:nvPicPr>
        <p:blipFill>
          <a:blip r:embed="rId3"/>
          <a:stretch>
            <a:fillRect/>
          </a:stretch>
        </p:blipFill>
        <p:spPr>
          <a:xfrm>
            <a:off x="4156561" y="2925445"/>
            <a:ext cx="4230519" cy="3140075"/>
          </a:xfrm>
          <a:prstGeom prst="rect">
            <a:avLst/>
          </a:prstGeom>
        </p:spPr>
      </p:pic>
    </p:spTree>
    <p:extLst>
      <p:ext uri="{BB962C8B-B14F-4D97-AF65-F5344CB8AC3E}">
        <p14:creationId xmlns:p14="http://schemas.microsoft.com/office/powerpoint/2010/main" val="4227438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160818" y="1364586"/>
            <a:ext cx="7441461" cy="591806"/>
          </a:xfrm>
        </p:spPr>
        <p:txBody>
          <a:bodyPr>
            <a:normAutofit/>
          </a:bodyPr>
          <a:lstStyle/>
          <a:p>
            <a:r>
              <a:rPr lang="en-US" dirty="0"/>
              <a:t>Solutions that may help</a:t>
            </a:r>
          </a:p>
        </p:txBody>
      </p:sp>
      <p:graphicFrame>
        <p:nvGraphicFramePr>
          <p:cNvPr id="12" name="Content Placeholder 3">
            <a:extLst>
              <a:ext uri="{FF2B5EF4-FFF2-40B4-BE49-F238E27FC236}">
                <a16:creationId xmlns:a16="http://schemas.microsoft.com/office/drawing/2014/main" id="{71C6F09F-6F51-4345-8C48-C6335591968D}"/>
              </a:ext>
            </a:extLst>
          </p:cNvPr>
          <p:cNvGraphicFramePr>
            <a:graphicFrameLocks noGrp="1"/>
          </p:cNvGraphicFramePr>
          <p:nvPr>
            <p:ph idx="1"/>
            <p:extLst>
              <p:ext uri="{D42A27DB-BD31-4B8C-83A1-F6EECF244321}">
                <p14:modId xmlns:p14="http://schemas.microsoft.com/office/powerpoint/2010/main" val="2375932149"/>
              </p:ext>
            </p:extLst>
          </p:nvPr>
        </p:nvGraphicFramePr>
        <p:xfrm>
          <a:off x="1192176" y="2452946"/>
          <a:ext cx="6495164" cy="36182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777570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91F32EBA-ED97-466E-8CFA-8382584155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9"/>
          <p:cNvSpPr>
            <a:spLocks noGrp="1"/>
          </p:cNvSpPr>
          <p:nvPr>
            <p:ph type="title"/>
          </p:nvPr>
        </p:nvSpPr>
        <p:spPr>
          <a:xfrm>
            <a:off x="723899" y="851517"/>
            <a:ext cx="3848096" cy="1461778"/>
          </a:xfrm>
        </p:spPr>
        <p:txBody>
          <a:bodyPr>
            <a:normAutofit/>
          </a:bodyPr>
          <a:lstStyle/>
          <a:p>
            <a:r>
              <a:rPr lang="en-US" sz="3500"/>
              <a:t>Now what? </a:t>
            </a:r>
          </a:p>
        </p:txBody>
      </p:sp>
      <p:sp>
        <p:nvSpPr>
          <p:cNvPr id="4" name="Content Placeholder 3">
            <a:extLst>
              <a:ext uri="{FF2B5EF4-FFF2-40B4-BE49-F238E27FC236}">
                <a16:creationId xmlns:a16="http://schemas.microsoft.com/office/drawing/2014/main" id="{512840C7-AE0F-4E82-93E4-0D505F479E59}"/>
              </a:ext>
            </a:extLst>
          </p:cNvPr>
          <p:cNvSpPr>
            <a:spLocks noGrp="1"/>
          </p:cNvSpPr>
          <p:nvPr>
            <p:ph idx="1"/>
          </p:nvPr>
        </p:nvSpPr>
        <p:spPr>
          <a:xfrm>
            <a:off x="830225" y="2066211"/>
            <a:ext cx="3036258" cy="3536236"/>
          </a:xfrm>
        </p:spPr>
        <p:txBody>
          <a:bodyPr>
            <a:normAutofit/>
          </a:bodyPr>
          <a:lstStyle/>
          <a:p>
            <a:pPr marL="0" indent="0">
              <a:spcBef>
                <a:spcPts val="1800"/>
              </a:spcBef>
              <a:buNone/>
            </a:pPr>
            <a:r>
              <a:rPr lang="en-US" sz="1300" b="1" dirty="0"/>
              <a:t>Start planning how to take care of YOU</a:t>
            </a:r>
          </a:p>
          <a:p>
            <a:pPr marL="160020" indent="-160020">
              <a:spcBef>
                <a:spcPts val="1800"/>
              </a:spcBef>
              <a:buFont typeface="Arial"/>
              <a:buChar char="•"/>
            </a:pPr>
            <a:r>
              <a:rPr lang="en-US" sz="1300" dirty="0"/>
              <a:t>Picture your retirement</a:t>
            </a:r>
          </a:p>
          <a:p>
            <a:pPr marL="160020" indent="-160020">
              <a:spcBef>
                <a:spcPts val="1800"/>
              </a:spcBef>
              <a:buFont typeface="Arial"/>
              <a:buChar char="•"/>
            </a:pPr>
            <a:r>
              <a:rPr lang="en-US" sz="1300" dirty="0"/>
              <a:t>Talk to a financial professional about likely scenarios and solutions</a:t>
            </a:r>
          </a:p>
          <a:p>
            <a:pPr marL="160020" indent="-160020">
              <a:spcBef>
                <a:spcPts val="1800"/>
              </a:spcBef>
              <a:buFont typeface="Arial"/>
              <a:buChar char="•"/>
            </a:pPr>
            <a:r>
              <a:rPr lang="en-US" sz="1300" dirty="0"/>
              <a:t>Model and estimate what your retirement could cost – including health care and long-term care expenses</a:t>
            </a:r>
          </a:p>
        </p:txBody>
      </p:sp>
      <p:sp>
        <p:nvSpPr>
          <p:cNvPr id="17" name="Freeform: Shape 16">
            <a:extLst>
              <a:ext uri="{FF2B5EF4-FFF2-40B4-BE49-F238E27FC236}">
                <a16:creationId xmlns:a16="http://schemas.microsoft.com/office/drawing/2014/main" id="{62A38935-BB53-4DF7-A56E-48DD25B685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32777" y="851518"/>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a:extLst>
              <a:ext uri="{FF2B5EF4-FFF2-40B4-BE49-F238E27FC236}">
                <a16:creationId xmlns:a16="http://schemas.microsoft.com/office/drawing/2014/main" id="{70803D5B-6F8F-4419-B0EA-B688962AB42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51497" y="2508391"/>
            <a:ext cx="2413000" cy="2411490"/>
          </a:xfrm>
          <a:prstGeom prst="rect">
            <a:avLst/>
          </a:prstGeom>
        </p:spPr>
      </p:pic>
    </p:spTree>
    <p:extLst>
      <p:ext uri="{BB962C8B-B14F-4D97-AF65-F5344CB8AC3E}">
        <p14:creationId xmlns:p14="http://schemas.microsoft.com/office/powerpoint/2010/main" val="3139815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a:t>Agenda</a:t>
            </a:r>
          </a:p>
        </p:txBody>
      </p:sp>
      <p:sp>
        <p:nvSpPr>
          <p:cNvPr id="13" name="Content Placeholder 12"/>
          <p:cNvSpPr>
            <a:spLocks noGrp="1"/>
          </p:cNvSpPr>
          <p:nvPr>
            <p:ph idx="1"/>
          </p:nvPr>
        </p:nvSpPr>
        <p:spPr/>
        <p:txBody>
          <a:bodyPr/>
          <a:lstStyle/>
          <a:p>
            <a:r>
              <a:rPr lang="en-US" dirty="0"/>
              <a:t>A bit about Securian Financial</a:t>
            </a:r>
          </a:p>
          <a:p>
            <a:r>
              <a:rPr lang="en-US" dirty="0"/>
              <a:t>Your retirement journey</a:t>
            </a:r>
          </a:p>
          <a:p>
            <a:pPr lvl="1"/>
            <a:r>
              <a:rPr lang="en-US" dirty="0"/>
              <a:t>Lots to think about; lots of unknowns</a:t>
            </a:r>
          </a:p>
          <a:p>
            <a:pPr lvl="1"/>
            <a:r>
              <a:rPr lang="en-US" dirty="0"/>
              <a:t>Unique challenges for women</a:t>
            </a:r>
          </a:p>
          <a:p>
            <a:r>
              <a:rPr lang="en-US" dirty="0"/>
              <a:t>Social Security</a:t>
            </a:r>
          </a:p>
          <a:p>
            <a:r>
              <a:rPr lang="en-US" dirty="0"/>
              <a:t>Health care costs</a:t>
            </a:r>
          </a:p>
          <a:p>
            <a:r>
              <a:rPr lang="en-US" dirty="0"/>
              <a:t>Long-term care</a:t>
            </a:r>
          </a:p>
          <a:p>
            <a:r>
              <a:rPr lang="en-US" dirty="0"/>
              <a:t>Closing the gap</a:t>
            </a:r>
          </a:p>
        </p:txBody>
      </p:sp>
    </p:spTree>
    <p:extLst>
      <p:ext uri="{BB962C8B-B14F-4D97-AF65-F5344CB8AC3E}">
        <p14:creationId xmlns:p14="http://schemas.microsoft.com/office/powerpoint/2010/main" val="35146170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p:txBody>
          <a:bodyPr/>
          <a:lstStyle/>
          <a:p>
            <a:pPr>
              <a:lnSpc>
                <a:spcPct val="120000"/>
              </a:lnSpc>
              <a:spcAft>
                <a:spcPts val="450"/>
              </a:spcAft>
            </a:pPr>
            <a:r>
              <a:rPr lang="en-US" b="1" spc="15" dirty="0" err="1">
                <a:solidFill>
                  <a:srgbClr val="000000"/>
                </a:solidFill>
                <a:latin typeface="Arial" panose="020B0604020202020204" pitchFamily="34" charset="0"/>
                <a:ea typeface="Times New Roman" panose="02020603050405020304" pitchFamily="18" charset="0"/>
                <a:cs typeface="Times-Roman"/>
              </a:rPr>
              <a:t>Securian</a:t>
            </a:r>
            <a:r>
              <a:rPr lang="en-US" b="1" spc="15" dirty="0">
                <a:solidFill>
                  <a:srgbClr val="000000"/>
                </a:solidFill>
                <a:latin typeface="Arial" panose="020B0604020202020204" pitchFamily="34" charset="0"/>
                <a:ea typeface="Times New Roman" panose="02020603050405020304" pitchFamily="18" charset="0"/>
                <a:cs typeface="Times-Roman"/>
              </a:rPr>
              <a:t> Financial Group, Inc.</a:t>
            </a:r>
            <a:br>
              <a:rPr lang="en-US" b="1" spc="15" dirty="0">
                <a:solidFill>
                  <a:srgbClr val="000000"/>
                </a:solidFill>
                <a:latin typeface="Arial" panose="020B0604020202020204" pitchFamily="34" charset="0"/>
                <a:ea typeface="Times New Roman" panose="02020603050405020304" pitchFamily="18" charset="0"/>
                <a:cs typeface="Times-Roman"/>
              </a:rPr>
            </a:br>
            <a:r>
              <a:rPr lang="en-US" b="1" spc="15" dirty="0">
                <a:solidFill>
                  <a:srgbClr val="0C7B3F"/>
                </a:solidFill>
                <a:latin typeface="Arial" panose="020B0604020202020204" pitchFamily="34" charset="0"/>
                <a:ea typeface="Times New Roman" panose="02020603050405020304" pitchFamily="18" charset="0"/>
                <a:cs typeface="Times-Roman"/>
              </a:rPr>
              <a:t>securian.com</a:t>
            </a:r>
            <a:endParaRPr lang="en-US" dirty="0">
              <a:solidFill>
                <a:srgbClr val="0C7B3F"/>
              </a:solidFill>
              <a:latin typeface="Times-Roman"/>
              <a:ea typeface="Times New Roman" panose="02020603050405020304" pitchFamily="18" charset="0"/>
              <a:cs typeface="Times-Roman"/>
            </a:endParaRPr>
          </a:p>
          <a:p>
            <a:pPr>
              <a:lnSpc>
                <a:spcPts val="800"/>
              </a:lnSpc>
            </a:pPr>
            <a:r>
              <a:rPr lang="en-US" sz="600" spc="5" dirty="0">
                <a:solidFill>
                  <a:srgbClr val="323232"/>
                </a:solidFill>
                <a:latin typeface="Arial" panose="020B0604020202020204" pitchFamily="34" charset="0"/>
                <a:ea typeface="Times New Roman" panose="02020603050405020304" pitchFamily="18" charset="0"/>
                <a:cs typeface="HurmeGeometricSans3-Regular" panose="020B0500020000000000" pitchFamily="34" charset="0"/>
              </a:rPr>
              <a:t>400 Robert Street North, St. Paul, MN 55101-2098</a:t>
            </a:r>
            <a:br>
              <a:rPr lang="en-US" sz="600" spc="5" dirty="0">
                <a:solidFill>
                  <a:srgbClr val="323232"/>
                </a:solidFill>
                <a:latin typeface="Arial" panose="020B0604020202020204" pitchFamily="34" charset="0"/>
                <a:ea typeface="Times New Roman" panose="02020603050405020304" pitchFamily="18" charset="0"/>
                <a:cs typeface="HurmeGeometricSans3-Regular" panose="020B0500020000000000" pitchFamily="34" charset="0"/>
              </a:rPr>
            </a:br>
            <a:r>
              <a:rPr lang="en-US" sz="600" spc="5" dirty="0">
                <a:solidFill>
                  <a:srgbClr val="323232"/>
                </a:solidFill>
                <a:latin typeface="Arial" panose="020B0604020202020204" pitchFamily="34" charset="0"/>
                <a:ea typeface="Times New Roman" panose="02020603050405020304" pitchFamily="18" charset="0"/>
                <a:cs typeface="HurmeGeometricSans3-Regular" panose="020B0500020000000000" pitchFamily="34" charset="0"/>
              </a:rPr>
              <a:t>©2020 Securian Financial Group, Inc. All rights reserved.</a:t>
            </a:r>
            <a:endParaRPr lang="en-US" sz="600" spc="-10" dirty="0">
              <a:solidFill>
                <a:srgbClr val="323232"/>
              </a:solidFill>
              <a:latin typeface="HurmeGeometricSans3-Regular" panose="020B0500020000000000" pitchFamily="34" charset="0"/>
              <a:ea typeface="Times New Roman" panose="02020603050405020304" pitchFamily="18" charset="0"/>
              <a:cs typeface="HurmeGeometricSans3-Regular" panose="020B0500020000000000" pitchFamily="34" charset="0"/>
            </a:endParaRPr>
          </a:p>
          <a:p>
            <a:pPr>
              <a:lnSpc>
                <a:spcPts val="800"/>
              </a:lnSpc>
            </a:pPr>
            <a:r>
              <a:rPr lang="en-US" sz="600" spc="5" dirty="0">
                <a:solidFill>
                  <a:srgbClr val="323232"/>
                </a:solidFill>
                <a:latin typeface="Arial" panose="020B0604020202020204" pitchFamily="34" charset="0"/>
                <a:ea typeface="Times New Roman" panose="02020603050405020304" pitchFamily="18" charset="0"/>
                <a:cs typeface="HurmeGeometricSans3-Regular" panose="020B0500020000000000" pitchFamily="34" charset="0"/>
              </a:rPr>
              <a:t>Rev 5-2022   DOFU 5-2022</a:t>
            </a:r>
            <a:br>
              <a:rPr lang="en-US" sz="600" spc="5" dirty="0">
                <a:solidFill>
                  <a:srgbClr val="323232"/>
                </a:solidFill>
                <a:latin typeface="Arial" panose="020B0604020202020204" pitchFamily="34" charset="0"/>
                <a:ea typeface="Times New Roman" panose="02020603050405020304" pitchFamily="18" charset="0"/>
                <a:cs typeface="HurmeGeometricSans3-Regular" panose="020B0500020000000000" pitchFamily="34" charset="0"/>
              </a:rPr>
            </a:br>
            <a:r>
              <a:rPr lang="en-US" sz="600" spc="5" dirty="0">
                <a:solidFill>
                  <a:srgbClr val="323232"/>
                </a:solidFill>
                <a:latin typeface="Arial" panose="020B0604020202020204" pitchFamily="34" charset="0"/>
              </a:rPr>
              <a:t>2168202 </a:t>
            </a:r>
          </a:p>
        </p:txBody>
      </p:sp>
      <p:sp>
        <p:nvSpPr>
          <p:cNvPr id="4" name="Text Placeholder 4"/>
          <p:cNvSpPr txBox="1">
            <a:spLocks/>
          </p:cNvSpPr>
          <p:nvPr/>
        </p:nvSpPr>
        <p:spPr>
          <a:xfrm>
            <a:off x="0" y="381000"/>
            <a:ext cx="7810500" cy="4857749"/>
          </a:xfrm>
          <a:prstGeom prst="rect">
            <a:avLst/>
          </a:prstGeom>
        </p:spPr>
        <p:txBody>
          <a:bodyPr vert="horz" lIns="0" tIns="0" rIns="0" bIns="457200" rtlCol="0" anchor="b" anchorCtr="0">
            <a:noAutofit/>
          </a:bodyPr>
          <a:lstStyle>
            <a:lvl1pPr marL="690563" marR="0" indent="0" algn="just" defTabSz="457200" rtl="0" eaLnBrk="1" fontAlgn="auto" latinLnBrk="0" hangingPunct="1">
              <a:lnSpc>
                <a:spcPts val="800"/>
              </a:lnSpc>
              <a:spcBef>
                <a:spcPts val="0"/>
              </a:spcBef>
              <a:spcAft>
                <a:spcPts val="215"/>
              </a:spcAft>
              <a:buClrTx/>
              <a:buSzTx/>
              <a:buFontTx/>
              <a:buNone/>
              <a:tabLst/>
              <a:defRPr sz="2400" kern="1200">
                <a:solidFill>
                  <a:schemeClr val="tx1"/>
                </a:solidFill>
                <a:latin typeface="+mn-lt"/>
                <a:ea typeface="+mn-ea"/>
                <a:cs typeface="+mn-cs"/>
              </a:defRPr>
            </a:lvl1pPr>
            <a:lvl2pPr marL="465138" indent="-231775" algn="l" defTabSz="914400" rtl="0" eaLnBrk="1" latinLnBrk="0" hangingPunct="1">
              <a:lnSpc>
                <a:spcPts val="2600"/>
              </a:lnSpc>
              <a:spcBef>
                <a:spcPts val="500"/>
              </a:spcBef>
              <a:buFont typeface="Courier New" panose="02070309020205020404" pitchFamily="49" charset="0"/>
              <a:buChar char="-"/>
              <a:defRPr sz="2400" kern="1200">
                <a:solidFill>
                  <a:schemeClr val="tx1"/>
                </a:solidFill>
                <a:latin typeface="+mn-lt"/>
                <a:ea typeface="+mn-ea"/>
                <a:cs typeface="+mn-cs"/>
              </a:defRPr>
            </a:lvl2pPr>
            <a:lvl3pPr marL="681038" indent="-2159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lnSpc>
                <a:spcPts val="1000"/>
              </a:lnSpc>
              <a:defRPr/>
            </a:pPr>
            <a:endParaRPr lang="en-US" sz="800"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endParaRPr>
          </a:p>
          <a:p>
            <a:pPr algn="l">
              <a:lnSpc>
                <a:spcPts val="1000"/>
              </a:lnSpc>
              <a:defRPr/>
            </a:pPr>
            <a:endParaRPr lang="en-US" sz="800" dirty="0"/>
          </a:p>
          <a:p>
            <a:pPr algn="l">
              <a:lnSpc>
                <a:spcPts val="1000"/>
              </a:lnSpc>
              <a:defRPr/>
            </a:pPr>
            <a:r>
              <a:rPr lang="en-US" sz="800" dirty="0"/>
              <a:t>An annuity is intended to be a long-term, tax-deferred retirement vehicle. Earnings are taxable as ordinary income when distributed, and if withdrawn before age 59½, may be subject to a 10% federal tax penalty. If the annuity will fund an IRA or other tax qualified plan, the tax deferral feature offers no additional value. Qualified distributions from a Roth IRA are generally excluded from gross income, but taxes and penalties may apply to non-qualified distributions. Please consult a tax advisor for specific information. There are charges and expenses associated with annuities, such as surrender charges (deferred sales charges) for early withdrawals.</a:t>
            </a:r>
          </a:p>
          <a:p>
            <a:pPr algn="l">
              <a:lnSpc>
                <a:spcPts val="1000"/>
              </a:lnSpc>
              <a:defRPr/>
            </a:pPr>
            <a:r>
              <a:rPr lang="en-US" sz="800" dirty="0"/>
              <a:t> </a:t>
            </a:r>
          </a:p>
          <a:p>
            <a:pPr algn="l">
              <a:lnSpc>
                <a:spcPts val="1000"/>
              </a:lnSpc>
              <a:defRPr/>
            </a:pPr>
            <a:r>
              <a:rPr lang="en-US" sz="800" spc="-5" dirty="0">
                <a:solidFill>
                  <a:srgbClr val="595959"/>
                </a:solidFill>
                <a:latin typeface="Arial" panose="020B0604020202020204" pitchFamily="34" charset="0"/>
              </a:rPr>
              <a:t>Please keep in mind that the primary reason to purchase a life insurance product is the death benefit. 	</a:t>
            </a:r>
          </a:p>
          <a:p>
            <a:pPr algn="l">
              <a:lnSpc>
                <a:spcPts val="1000"/>
              </a:lnSpc>
              <a:defRPr/>
            </a:pPr>
            <a:endParaRPr lang="en-US" sz="800" spc="-5" dirty="0">
              <a:solidFill>
                <a:srgbClr val="595959"/>
              </a:solidFill>
              <a:latin typeface="Arial" panose="020B0604020202020204" pitchFamily="34" charset="0"/>
            </a:endParaRPr>
          </a:p>
          <a:p>
            <a:pPr algn="l">
              <a:lnSpc>
                <a:spcPts val="1000"/>
              </a:lnSpc>
              <a:defRPr/>
            </a:pPr>
            <a:r>
              <a:rPr lang="en-US" sz="800" spc="-5" dirty="0">
                <a:solidFill>
                  <a:srgbClr val="595959"/>
                </a:solidFill>
                <a:latin typeface="Arial" panose="020B0604020202020204" pitchFamily="34" charset="0"/>
              </a:rPr>
              <a:t>Life insurance products contain fees, such as mortality and expense charges (which may increase over time), and may contain restrictions, such as surrender periods. </a:t>
            </a:r>
          </a:p>
          <a:p>
            <a:pPr algn="l">
              <a:lnSpc>
                <a:spcPts val="1000"/>
              </a:lnSpc>
              <a:defRPr/>
            </a:pPr>
            <a:endParaRPr lang="en-US" sz="800" spc="-5" dirty="0">
              <a:solidFill>
                <a:srgbClr val="595959"/>
              </a:solidFill>
              <a:latin typeface="Arial" panose="020B0604020202020204" pitchFamily="34" charset="0"/>
            </a:endParaRPr>
          </a:p>
          <a:p>
            <a:pPr algn="l">
              <a:lnSpc>
                <a:spcPts val="1000"/>
              </a:lnSpc>
              <a:defRPr/>
            </a:pPr>
            <a:r>
              <a:rPr lang="en-US" sz="800" dirty="0"/>
              <a:t>Due to uncertainty in the tax law, long-term care benefits paid from a life insurance contract may be taxable. Please consult a tax advisor regarding long-term care benefit payments from a life insurance contract.</a:t>
            </a:r>
          </a:p>
          <a:p>
            <a:pPr algn="l">
              <a:lnSpc>
                <a:spcPts val="1000"/>
              </a:lnSpc>
              <a:defRPr/>
            </a:pPr>
            <a:endParaRPr lang="en-US" sz="800" dirty="0"/>
          </a:p>
          <a:p>
            <a:pPr algn="l">
              <a:lnSpc>
                <a:spcPts val="1000"/>
              </a:lnSpc>
              <a:defRPr/>
            </a:pPr>
            <a:r>
              <a:rPr lang="en-US" sz="800" dirty="0"/>
              <a:t>This information is a general discussion of the relevant federal tax laws provided to promote ideas that may benefit a tax payer. It is not intended for, nor can it be used by any taxpayer for the purpose of avoiding federal tax penalties. Tax payers should seek the advice of their own advisors regarding any tax and legal issues specific to their situation.</a:t>
            </a:r>
          </a:p>
          <a:p>
            <a:pPr algn="l">
              <a:lnSpc>
                <a:spcPts val="1000"/>
              </a:lnSpc>
              <a:defRPr/>
            </a:pPr>
            <a:endParaRPr lang="en-US" sz="800" dirty="0"/>
          </a:p>
          <a:p>
            <a:pPr algn="l">
              <a:lnSpc>
                <a:spcPts val="1000"/>
              </a:lnSpc>
              <a:defRPr/>
            </a:pPr>
            <a:r>
              <a:rPr lang="en-US" sz="800"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Insurance products are issued by Minnesota Life Insurance Company or Securian Life Insurance Company, a New York authorized insurer. Minnesota Life is not an authorized New York insurer and does not do insurance business in New York. Both companies are headquartered in St. Paul, MN. Product availability and features may vary by state. Each insurer is solely responsible for the financial obligations under the policies or contracts it issues.</a:t>
            </a:r>
          </a:p>
          <a:p>
            <a:pPr algn="l">
              <a:lnSpc>
                <a:spcPts val="1000"/>
              </a:lnSpc>
              <a:defRPr/>
            </a:pPr>
            <a:endParaRPr lang="en-US" sz="800" dirty="0"/>
          </a:p>
          <a:p>
            <a:pPr algn="l">
              <a:lnSpc>
                <a:spcPts val="1000"/>
              </a:lnSpc>
              <a:defRPr/>
            </a:pPr>
            <a:r>
              <a:rPr lang="en-US" sz="800" dirty="0"/>
              <a:t>This is a general communication for informational and educational purposes. The information is not designed, or intended, to be applicable to any person’s individual circumstances. It should not be considered investment advice, nor does it constitute a recommendation that anyone engage in (or refrain from) a particular course of action. If you are seeking investment advice or recommendations, please contact your financial professional.</a:t>
            </a:r>
            <a:endParaRPr lang="en-US" sz="800"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endParaRPr>
          </a:p>
          <a:p>
            <a:pPr algn="l">
              <a:lnSpc>
                <a:spcPts val="1000"/>
              </a:lnSpc>
              <a:defRPr/>
            </a:pPr>
            <a:endParaRPr lang="en-US" sz="800"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endParaRPr>
          </a:p>
          <a:p>
            <a:pPr algn="l">
              <a:lnSpc>
                <a:spcPts val="1000"/>
              </a:lnSpc>
              <a:defRPr/>
            </a:pPr>
            <a:r>
              <a:rPr lang="en-US" sz="800"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Securian Financial is the marketing name for Securian Financial Group, Inc., and its subsidiaries. Minnesota Life Insurance Company and Securian Life Insurance Company are subsidiaries of Securian Financial Group, Inc.</a:t>
            </a:r>
          </a:p>
        </p:txBody>
      </p:sp>
    </p:spTree>
    <p:extLst>
      <p:ext uri="{BB962C8B-B14F-4D97-AF65-F5344CB8AC3E}">
        <p14:creationId xmlns:p14="http://schemas.microsoft.com/office/powerpoint/2010/main" val="2852810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 bit about Securian Financial</a:t>
            </a:r>
          </a:p>
        </p:txBody>
      </p:sp>
      <p:pic>
        <p:nvPicPr>
          <p:cNvPr id="2" name="Picture 1">
            <a:extLst>
              <a:ext uri="{FF2B5EF4-FFF2-40B4-BE49-F238E27FC236}">
                <a16:creationId xmlns:a16="http://schemas.microsoft.com/office/drawing/2014/main" id="{454AB847-CCCC-4D04-9F86-7EA41EB33A16}"/>
              </a:ext>
            </a:extLst>
          </p:cNvPr>
          <p:cNvPicPr>
            <a:picLocks noChangeAspect="1"/>
          </p:cNvPicPr>
          <p:nvPr/>
        </p:nvPicPr>
        <p:blipFill>
          <a:blip r:embed="rId3"/>
          <a:stretch>
            <a:fillRect/>
          </a:stretch>
        </p:blipFill>
        <p:spPr>
          <a:xfrm>
            <a:off x="4156561" y="2715133"/>
            <a:ext cx="4230519" cy="3140075"/>
          </a:xfrm>
          <a:prstGeom prst="rect">
            <a:avLst/>
          </a:prstGeom>
        </p:spPr>
      </p:pic>
      <p:sp>
        <p:nvSpPr>
          <p:cNvPr id="3" name="TextBox 2">
            <a:extLst>
              <a:ext uri="{FF2B5EF4-FFF2-40B4-BE49-F238E27FC236}">
                <a16:creationId xmlns:a16="http://schemas.microsoft.com/office/drawing/2014/main" id="{E6F2E540-0A48-467D-A2FF-D7BD1CA3636B}"/>
              </a:ext>
            </a:extLst>
          </p:cNvPr>
          <p:cNvSpPr txBox="1"/>
          <p:nvPr/>
        </p:nvSpPr>
        <p:spPr>
          <a:xfrm>
            <a:off x="4262120" y="5942830"/>
            <a:ext cx="4196080" cy="646331"/>
          </a:xfrm>
          <a:prstGeom prst="rect">
            <a:avLst/>
          </a:prstGeom>
          <a:noFill/>
        </p:spPr>
        <p:txBody>
          <a:bodyPr wrap="square" rtlCol="0">
            <a:spAutoFit/>
          </a:bodyPr>
          <a:lstStyle/>
          <a:p>
            <a:pPr algn="ctr"/>
            <a:r>
              <a:rPr lang="en-US" dirty="0" err="1">
                <a:solidFill>
                  <a:schemeClr val="bg1"/>
                </a:solidFill>
              </a:rPr>
              <a:t>Faulata</a:t>
            </a:r>
            <a:r>
              <a:rPr lang="en-US" dirty="0">
                <a:solidFill>
                  <a:schemeClr val="bg1"/>
                </a:solidFill>
              </a:rPr>
              <a:t> and Katie </a:t>
            </a:r>
          </a:p>
          <a:p>
            <a:pPr algn="ctr"/>
            <a:r>
              <a:rPr lang="en-US" dirty="0">
                <a:solidFill>
                  <a:schemeClr val="bg1"/>
                </a:solidFill>
              </a:rPr>
              <a:t>Actual Securian Financial Associates</a:t>
            </a:r>
          </a:p>
        </p:txBody>
      </p:sp>
    </p:spTree>
    <p:extLst>
      <p:ext uri="{BB962C8B-B14F-4D97-AF65-F5344CB8AC3E}">
        <p14:creationId xmlns:p14="http://schemas.microsoft.com/office/powerpoint/2010/main" val="4030217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685800" y="1402080"/>
            <a:ext cx="7772400" cy="960120"/>
          </a:xfrm>
        </p:spPr>
        <p:txBody>
          <a:bodyPr/>
          <a:lstStyle/>
          <a:p>
            <a:r>
              <a:rPr lang="en-US" dirty="0"/>
              <a:t>We are committed to family, community and diversity</a:t>
            </a:r>
          </a:p>
        </p:txBody>
      </p:sp>
      <p:sp>
        <p:nvSpPr>
          <p:cNvPr id="11" name="Content Placeholder 10"/>
          <p:cNvSpPr>
            <a:spLocks noGrp="1"/>
          </p:cNvSpPr>
          <p:nvPr>
            <p:ph idx="1"/>
          </p:nvPr>
        </p:nvSpPr>
        <p:spPr>
          <a:xfrm>
            <a:off x="685800" y="2487168"/>
            <a:ext cx="7772400" cy="2968752"/>
          </a:xfrm>
        </p:spPr>
        <p:txBody>
          <a:bodyPr/>
          <a:lstStyle/>
          <a:p>
            <a:r>
              <a:rPr lang="en-US" dirty="0"/>
              <a:t>We believe that when our neighbors, customers, employees, suppliers and environment do well, we all do well. </a:t>
            </a:r>
          </a:p>
          <a:p>
            <a:r>
              <a:rPr lang="en-US" dirty="0"/>
              <a:t>St. Paul, Minnesota has been our home since 1880. Today*, we have 6,900 employees and representatives, including 3,100 at our downtown St. Paul headquarters. </a:t>
            </a:r>
          </a:p>
          <a:p>
            <a:r>
              <a:rPr lang="en-US" dirty="0"/>
              <a:t>We help customers build secure tomorrows. </a:t>
            </a:r>
          </a:p>
        </p:txBody>
      </p:sp>
      <p:sp>
        <p:nvSpPr>
          <p:cNvPr id="2" name="TextBox 1">
            <a:extLst>
              <a:ext uri="{FF2B5EF4-FFF2-40B4-BE49-F238E27FC236}">
                <a16:creationId xmlns:a16="http://schemas.microsoft.com/office/drawing/2014/main" id="{897780E3-BBBD-47E6-8ADE-48F0A1259A9D}"/>
              </a:ext>
            </a:extLst>
          </p:cNvPr>
          <p:cNvSpPr txBox="1"/>
          <p:nvPr/>
        </p:nvSpPr>
        <p:spPr>
          <a:xfrm>
            <a:off x="685800" y="6319520"/>
            <a:ext cx="6913880" cy="369332"/>
          </a:xfrm>
          <a:prstGeom prst="rect">
            <a:avLst/>
          </a:prstGeom>
          <a:noFill/>
        </p:spPr>
        <p:txBody>
          <a:bodyPr wrap="square" rtlCol="0">
            <a:spAutoFit/>
          </a:bodyPr>
          <a:lstStyle/>
          <a:p>
            <a:r>
              <a:rPr lang="en-US" dirty="0"/>
              <a:t>*As of December 31, 2021</a:t>
            </a:r>
          </a:p>
        </p:txBody>
      </p:sp>
    </p:spTree>
    <p:extLst>
      <p:ext uri="{BB962C8B-B14F-4D97-AF65-F5344CB8AC3E}">
        <p14:creationId xmlns:p14="http://schemas.microsoft.com/office/powerpoint/2010/main" val="295842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Your retirement journey</a:t>
            </a:r>
          </a:p>
        </p:txBody>
      </p:sp>
      <p:pic>
        <p:nvPicPr>
          <p:cNvPr id="2" name="Picture 1">
            <a:extLst>
              <a:ext uri="{FF2B5EF4-FFF2-40B4-BE49-F238E27FC236}">
                <a16:creationId xmlns:a16="http://schemas.microsoft.com/office/drawing/2014/main" id="{454AB847-CCCC-4D04-9F86-7EA41EB33A16}"/>
              </a:ext>
            </a:extLst>
          </p:cNvPr>
          <p:cNvPicPr>
            <a:picLocks noChangeAspect="1"/>
          </p:cNvPicPr>
          <p:nvPr/>
        </p:nvPicPr>
        <p:blipFill>
          <a:blip r:embed="rId3"/>
          <a:stretch>
            <a:fillRect/>
          </a:stretch>
        </p:blipFill>
        <p:spPr>
          <a:xfrm>
            <a:off x="4156561" y="2925445"/>
            <a:ext cx="4230519" cy="3140075"/>
          </a:xfrm>
          <a:prstGeom prst="rect">
            <a:avLst/>
          </a:prstGeom>
        </p:spPr>
      </p:pic>
    </p:spTree>
    <p:extLst>
      <p:ext uri="{BB962C8B-B14F-4D97-AF65-F5344CB8AC3E}">
        <p14:creationId xmlns:p14="http://schemas.microsoft.com/office/powerpoint/2010/main" val="2168943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Women wear many hats </a:t>
            </a:r>
          </a:p>
        </p:txBody>
      </p:sp>
      <p:sp>
        <p:nvSpPr>
          <p:cNvPr id="11" name="Content Placeholder 10"/>
          <p:cNvSpPr>
            <a:spLocks noGrp="1"/>
          </p:cNvSpPr>
          <p:nvPr>
            <p:ph idx="1"/>
          </p:nvPr>
        </p:nvSpPr>
        <p:spPr>
          <a:xfrm>
            <a:off x="685800" y="2487168"/>
            <a:ext cx="7772400" cy="369332"/>
          </a:xfrm>
        </p:spPr>
        <p:txBody>
          <a:bodyPr/>
          <a:lstStyle/>
          <a:p>
            <a:pPr marL="0" indent="0">
              <a:buNone/>
            </a:pPr>
            <a:endParaRPr lang="en-US" dirty="0"/>
          </a:p>
          <a:p>
            <a:pPr marL="0" indent="0">
              <a:buNone/>
            </a:pPr>
            <a:endParaRPr lang="en-US" dirty="0"/>
          </a:p>
        </p:txBody>
      </p:sp>
      <p:sp>
        <p:nvSpPr>
          <p:cNvPr id="6" name="TextBox 5">
            <a:extLst>
              <a:ext uri="{FF2B5EF4-FFF2-40B4-BE49-F238E27FC236}">
                <a16:creationId xmlns:a16="http://schemas.microsoft.com/office/drawing/2014/main" id="{03BBDF82-3FB7-4F24-938D-A4A431E449DD}"/>
              </a:ext>
            </a:extLst>
          </p:cNvPr>
          <p:cNvSpPr txBox="1"/>
          <p:nvPr/>
        </p:nvSpPr>
        <p:spPr>
          <a:xfrm>
            <a:off x="4986020" y="4500863"/>
            <a:ext cx="2240280" cy="400110"/>
          </a:xfrm>
          <a:prstGeom prst="rect">
            <a:avLst/>
          </a:prstGeom>
          <a:noFill/>
        </p:spPr>
        <p:txBody>
          <a:bodyPr wrap="square" rtlCol="0">
            <a:spAutoFit/>
          </a:bodyPr>
          <a:lstStyle/>
          <a:p>
            <a:r>
              <a:rPr lang="en-US" sz="2000" b="1" dirty="0">
                <a:solidFill>
                  <a:schemeClr val="accent3">
                    <a:lumMod val="40000"/>
                    <a:lumOff val="60000"/>
                  </a:schemeClr>
                </a:solidFill>
              </a:rPr>
              <a:t>Business Owner</a:t>
            </a:r>
          </a:p>
        </p:txBody>
      </p:sp>
      <p:sp>
        <p:nvSpPr>
          <p:cNvPr id="12" name="TextBox 11">
            <a:extLst>
              <a:ext uri="{FF2B5EF4-FFF2-40B4-BE49-F238E27FC236}">
                <a16:creationId xmlns:a16="http://schemas.microsoft.com/office/drawing/2014/main" id="{B80841D0-56AC-4145-AE51-F20688F43A27}"/>
              </a:ext>
            </a:extLst>
          </p:cNvPr>
          <p:cNvSpPr txBox="1"/>
          <p:nvPr/>
        </p:nvSpPr>
        <p:spPr>
          <a:xfrm>
            <a:off x="4986020" y="3649749"/>
            <a:ext cx="2806699" cy="400110"/>
          </a:xfrm>
          <a:prstGeom prst="rect">
            <a:avLst/>
          </a:prstGeom>
          <a:noFill/>
        </p:spPr>
        <p:txBody>
          <a:bodyPr wrap="square" rtlCol="0">
            <a:spAutoFit/>
          </a:bodyPr>
          <a:lstStyle/>
          <a:p>
            <a:r>
              <a:rPr lang="en-US" sz="2000" b="1" dirty="0">
                <a:solidFill>
                  <a:srgbClr val="FFC000"/>
                </a:solidFill>
              </a:rPr>
              <a:t>Stay at home parent</a:t>
            </a:r>
          </a:p>
        </p:txBody>
      </p:sp>
      <p:sp>
        <p:nvSpPr>
          <p:cNvPr id="13" name="TextBox 12">
            <a:extLst>
              <a:ext uri="{FF2B5EF4-FFF2-40B4-BE49-F238E27FC236}">
                <a16:creationId xmlns:a16="http://schemas.microsoft.com/office/drawing/2014/main" id="{51AB0183-6A88-4063-B69F-CF11CDF2D3E3}"/>
              </a:ext>
            </a:extLst>
          </p:cNvPr>
          <p:cNvSpPr txBox="1"/>
          <p:nvPr/>
        </p:nvSpPr>
        <p:spPr>
          <a:xfrm>
            <a:off x="4986020" y="5366275"/>
            <a:ext cx="2240280" cy="400110"/>
          </a:xfrm>
          <a:prstGeom prst="rect">
            <a:avLst/>
          </a:prstGeom>
          <a:noFill/>
        </p:spPr>
        <p:txBody>
          <a:bodyPr wrap="square" rtlCol="0">
            <a:spAutoFit/>
          </a:bodyPr>
          <a:lstStyle/>
          <a:p>
            <a:r>
              <a:rPr lang="en-US" sz="2000" b="1" dirty="0">
                <a:solidFill>
                  <a:srgbClr val="0C7D40"/>
                </a:solidFill>
              </a:rPr>
              <a:t>Caretaker</a:t>
            </a:r>
          </a:p>
        </p:txBody>
      </p:sp>
      <p:sp>
        <p:nvSpPr>
          <p:cNvPr id="15" name="TextBox 14">
            <a:extLst>
              <a:ext uri="{FF2B5EF4-FFF2-40B4-BE49-F238E27FC236}">
                <a16:creationId xmlns:a16="http://schemas.microsoft.com/office/drawing/2014/main" id="{009D33FD-30DE-4F2F-BAE7-1948617BA44C}"/>
              </a:ext>
            </a:extLst>
          </p:cNvPr>
          <p:cNvSpPr txBox="1"/>
          <p:nvPr/>
        </p:nvSpPr>
        <p:spPr>
          <a:xfrm>
            <a:off x="4986020" y="2798635"/>
            <a:ext cx="2999740" cy="400110"/>
          </a:xfrm>
          <a:prstGeom prst="rect">
            <a:avLst/>
          </a:prstGeom>
          <a:noFill/>
        </p:spPr>
        <p:txBody>
          <a:bodyPr wrap="square" rtlCol="0">
            <a:spAutoFit/>
          </a:bodyPr>
          <a:lstStyle/>
          <a:p>
            <a:r>
              <a:rPr lang="en-US" sz="2000" b="1" dirty="0">
                <a:solidFill>
                  <a:srgbClr val="92D050"/>
                </a:solidFill>
              </a:rPr>
              <a:t>Working professional</a:t>
            </a:r>
          </a:p>
        </p:txBody>
      </p:sp>
      <p:pic>
        <p:nvPicPr>
          <p:cNvPr id="2" name="Picture 1">
            <a:extLst>
              <a:ext uri="{FF2B5EF4-FFF2-40B4-BE49-F238E27FC236}">
                <a16:creationId xmlns:a16="http://schemas.microsoft.com/office/drawing/2014/main" id="{009898E8-2C09-4E9F-8ACD-B607904B9D39}"/>
              </a:ext>
            </a:extLst>
          </p:cNvPr>
          <p:cNvPicPr>
            <a:picLocks noChangeAspect="1"/>
          </p:cNvPicPr>
          <p:nvPr/>
        </p:nvPicPr>
        <p:blipFill>
          <a:blip r:embed="rId3"/>
          <a:stretch>
            <a:fillRect/>
          </a:stretch>
        </p:blipFill>
        <p:spPr>
          <a:xfrm>
            <a:off x="1917700" y="3072951"/>
            <a:ext cx="1576324" cy="1877420"/>
          </a:xfrm>
          <a:prstGeom prst="rect">
            <a:avLst/>
          </a:prstGeom>
        </p:spPr>
      </p:pic>
    </p:spTree>
    <p:extLst>
      <p:ext uri="{BB962C8B-B14F-4D97-AF65-F5344CB8AC3E}">
        <p14:creationId xmlns:p14="http://schemas.microsoft.com/office/powerpoint/2010/main" val="4053657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With many hats, comes many questions</a:t>
            </a:r>
          </a:p>
        </p:txBody>
      </p:sp>
      <p:sp>
        <p:nvSpPr>
          <p:cNvPr id="8" name="Content Placeholder 7">
            <a:extLst>
              <a:ext uri="{FF2B5EF4-FFF2-40B4-BE49-F238E27FC236}">
                <a16:creationId xmlns:a16="http://schemas.microsoft.com/office/drawing/2014/main" id="{B170EE8B-E3B7-4FA8-9883-94C8F2CB613D}"/>
              </a:ext>
            </a:extLst>
          </p:cNvPr>
          <p:cNvSpPr>
            <a:spLocks noGrp="1"/>
          </p:cNvSpPr>
          <p:nvPr>
            <p:ph idx="1"/>
          </p:nvPr>
        </p:nvSpPr>
        <p:spPr>
          <a:xfrm>
            <a:off x="5216487" y="3061883"/>
            <a:ext cx="3365653" cy="1703064"/>
          </a:xfrm>
        </p:spPr>
        <p:txBody>
          <a:bodyPr/>
          <a:lstStyle/>
          <a:p>
            <a:pPr marL="0" indent="0">
              <a:buNone/>
            </a:pPr>
            <a:r>
              <a:rPr lang="en-US" sz="3600" dirty="0">
                <a:solidFill>
                  <a:srgbClr val="006DAF"/>
                </a:solidFill>
              </a:rPr>
              <a:t>38% </a:t>
            </a:r>
            <a:r>
              <a:rPr lang="en-US" dirty="0"/>
              <a:t>of women say they feel less confident about retirement due to the pandemic (vs. 30% of men)</a:t>
            </a:r>
            <a:r>
              <a:rPr lang="en-US" baseline="30000" dirty="0"/>
              <a:t>1</a:t>
            </a:r>
            <a:r>
              <a:rPr lang="en-US" dirty="0"/>
              <a:t> </a:t>
            </a:r>
          </a:p>
        </p:txBody>
      </p:sp>
      <p:sp>
        <p:nvSpPr>
          <p:cNvPr id="16" name="TextBox 15">
            <a:extLst>
              <a:ext uri="{FF2B5EF4-FFF2-40B4-BE49-F238E27FC236}">
                <a16:creationId xmlns:a16="http://schemas.microsoft.com/office/drawing/2014/main" id="{BF0341C8-3458-4724-AD6E-F395DA93D9AF}"/>
              </a:ext>
            </a:extLst>
          </p:cNvPr>
          <p:cNvSpPr txBox="1"/>
          <p:nvPr/>
        </p:nvSpPr>
        <p:spPr>
          <a:xfrm>
            <a:off x="325510" y="5923032"/>
            <a:ext cx="5228002" cy="400110"/>
          </a:xfrm>
          <a:prstGeom prst="rect">
            <a:avLst/>
          </a:prstGeom>
          <a:noFill/>
        </p:spPr>
        <p:txBody>
          <a:bodyPr wrap="square" rtlCol="0">
            <a:spAutoFit/>
          </a:bodyPr>
          <a:lstStyle/>
          <a:p>
            <a:r>
              <a:rPr lang="en-US" sz="1000" baseline="30000" dirty="0"/>
              <a:t>1</a:t>
            </a:r>
            <a:r>
              <a:rPr lang="en-US" sz="1000" dirty="0"/>
              <a:t>2021 EBRI/Greenwald Retirement Confidence Survey. 2021 RSC Overview https://www.ebri.org/docs/default-source/rcs/2021-rcs/2021-rcs-summary-report.pdf</a:t>
            </a:r>
          </a:p>
        </p:txBody>
      </p:sp>
      <p:sp>
        <p:nvSpPr>
          <p:cNvPr id="2" name="TextBox 1">
            <a:extLst>
              <a:ext uri="{FF2B5EF4-FFF2-40B4-BE49-F238E27FC236}">
                <a16:creationId xmlns:a16="http://schemas.microsoft.com/office/drawing/2014/main" id="{F1834280-27ED-466C-BA17-1FF8F0AAA0AE}"/>
              </a:ext>
            </a:extLst>
          </p:cNvPr>
          <p:cNvSpPr txBox="1"/>
          <p:nvPr/>
        </p:nvSpPr>
        <p:spPr>
          <a:xfrm>
            <a:off x="870333" y="2362200"/>
            <a:ext cx="3365653" cy="2862322"/>
          </a:xfrm>
          <a:prstGeom prst="rect">
            <a:avLst/>
          </a:prstGeom>
          <a:noFill/>
        </p:spPr>
        <p:txBody>
          <a:bodyPr wrap="square" rtlCol="0">
            <a:spAutoFit/>
          </a:bodyPr>
          <a:lstStyle/>
          <a:p>
            <a:pPr marL="285750" indent="-285750">
              <a:buFontTx/>
              <a:buChar char="-"/>
            </a:pPr>
            <a:r>
              <a:rPr lang="en-US" dirty="0"/>
              <a:t>How do I take care of myself </a:t>
            </a:r>
            <a:r>
              <a:rPr lang="en-US" u="sng" dirty="0"/>
              <a:t>and</a:t>
            </a:r>
            <a:r>
              <a:rPr lang="en-US" dirty="0"/>
              <a:t> others? </a:t>
            </a:r>
          </a:p>
          <a:p>
            <a:pPr marL="285750" indent="-285750">
              <a:buFontTx/>
              <a:buChar char="-"/>
            </a:pPr>
            <a:r>
              <a:rPr lang="en-US" dirty="0"/>
              <a:t>Am I saving enough?</a:t>
            </a:r>
          </a:p>
          <a:p>
            <a:pPr marL="285750" indent="-285750">
              <a:buFontTx/>
              <a:buChar char="-"/>
            </a:pPr>
            <a:r>
              <a:rPr lang="en-US" dirty="0"/>
              <a:t>What if I run out of money in retirement?</a:t>
            </a:r>
          </a:p>
          <a:p>
            <a:pPr marL="285750" indent="-285750">
              <a:buFontTx/>
              <a:buChar char="-"/>
            </a:pPr>
            <a:r>
              <a:rPr lang="en-US" dirty="0"/>
              <a:t>Who will help take care of me?</a:t>
            </a:r>
          </a:p>
          <a:p>
            <a:pPr marL="285750" indent="-285750">
              <a:buFontTx/>
              <a:buChar char="-"/>
            </a:pPr>
            <a:r>
              <a:rPr lang="en-US" dirty="0"/>
              <a:t>How do I invest properly? </a:t>
            </a:r>
          </a:p>
          <a:p>
            <a:pPr marL="285750" indent="-285750">
              <a:buFontTx/>
              <a:buChar char="-"/>
            </a:pPr>
            <a:endParaRPr lang="en-US" dirty="0"/>
          </a:p>
          <a:p>
            <a:pPr marL="285750" indent="-285750">
              <a:buFontTx/>
              <a:buChar char="-"/>
            </a:pPr>
            <a:endParaRPr lang="en-US" dirty="0"/>
          </a:p>
        </p:txBody>
      </p:sp>
    </p:spTree>
    <p:extLst>
      <p:ext uri="{BB962C8B-B14F-4D97-AF65-F5344CB8AC3E}">
        <p14:creationId xmlns:p14="http://schemas.microsoft.com/office/powerpoint/2010/main" val="1154031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Unique challenges for women</a:t>
            </a:r>
          </a:p>
        </p:txBody>
      </p:sp>
      <p:sp>
        <p:nvSpPr>
          <p:cNvPr id="11" name="Content Placeholder 10"/>
          <p:cNvSpPr>
            <a:spLocks noGrp="1"/>
          </p:cNvSpPr>
          <p:nvPr>
            <p:ph idx="1"/>
          </p:nvPr>
        </p:nvSpPr>
        <p:spPr>
          <a:xfrm>
            <a:off x="879427" y="2518497"/>
            <a:ext cx="3081052" cy="1478904"/>
          </a:xfrm>
        </p:spPr>
        <p:txBody>
          <a:bodyPr/>
          <a:lstStyle/>
          <a:p>
            <a:pPr marL="0" indent="0" algn="ctr">
              <a:buNone/>
            </a:pPr>
            <a:r>
              <a:rPr lang="en-US" sz="3600" b="1" dirty="0">
                <a:solidFill>
                  <a:srgbClr val="0070C0"/>
                </a:solidFill>
              </a:rPr>
              <a:t>85%</a:t>
            </a:r>
            <a:endParaRPr lang="en-US" sz="3600" dirty="0">
              <a:solidFill>
                <a:srgbClr val="0070C0"/>
              </a:solidFill>
            </a:endParaRPr>
          </a:p>
          <a:p>
            <a:pPr marL="0" indent="0" algn="ctr">
              <a:lnSpc>
                <a:spcPct val="100000"/>
              </a:lnSpc>
              <a:buNone/>
            </a:pPr>
            <a:r>
              <a:rPr lang="en-US" sz="1400" dirty="0"/>
              <a:t>The percentage women earned compared to what men earned in 2020.</a:t>
            </a:r>
            <a:r>
              <a:rPr lang="en-US" sz="1400" baseline="30000" dirty="0"/>
              <a:t>2</a:t>
            </a:r>
          </a:p>
          <a:p>
            <a:pPr marL="0" indent="0">
              <a:buNone/>
            </a:pPr>
            <a:endParaRPr lang="en-US" dirty="0"/>
          </a:p>
        </p:txBody>
      </p:sp>
      <p:sp>
        <p:nvSpPr>
          <p:cNvPr id="4" name="Content Placeholder 10">
            <a:extLst>
              <a:ext uri="{FF2B5EF4-FFF2-40B4-BE49-F238E27FC236}">
                <a16:creationId xmlns:a16="http://schemas.microsoft.com/office/drawing/2014/main" id="{02C9E7E5-6979-4511-AD83-C8F88FEBEBE4}"/>
              </a:ext>
            </a:extLst>
          </p:cNvPr>
          <p:cNvSpPr txBox="1">
            <a:spLocks/>
          </p:cNvSpPr>
          <p:nvPr/>
        </p:nvSpPr>
        <p:spPr>
          <a:xfrm>
            <a:off x="5183522" y="2561587"/>
            <a:ext cx="2398923" cy="1478904"/>
          </a:xfrm>
          <a:prstGeom prst="rect">
            <a:avLst/>
          </a:prstGeom>
        </p:spPr>
        <p:txBody>
          <a:bodyPr vert="horz" lIns="0" tIns="0" rIns="0" bIns="0" rtlCol="0" anchor="t" anchorCtr="0">
            <a:noAutofit/>
          </a:bodyPr>
          <a:lstStyle>
            <a:lvl1pPr marL="238125" indent="-238125" algn="l" defTabSz="914400" rtl="0" eaLnBrk="1" latinLnBrk="0" hangingPunct="1">
              <a:lnSpc>
                <a:spcPts val="2600"/>
              </a:lnSpc>
              <a:spcBef>
                <a:spcPts val="1000"/>
              </a:spcBef>
              <a:buFont typeface="Arial" panose="020B0604020202020204" pitchFamily="34" charset="0"/>
              <a:buChar char="•"/>
              <a:defRPr sz="2400" kern="1200">
                <a:solidFill>
                  <a:schemeClr val="tx1"/>
                </a:solidFill>
                <a:latin typeface="+mn-lt"/>
                <a:ea typeface="+mn-ea"/>
                <a:cs typeface="+mn-cs"/>
              </a:defRPr>
            </a:lvl1pPr>
            <a:lvl2pPr marL="465138" indent="-231775" algn="l" defTabSz="914400" rtl="0" eaLnBrk="1" latinLnBrk="0" hangingPunct="1">
              <a:lnSpc>
                <a:spcPts val="2600"/>
              </a:lnSpc>
              <a:spcBef>
                <a:spcPts val="500"/>
              </a:spcBef>
              <a:buFont typeface="Courier New" panose="02070309020205020404" pitchFamily="49" charset="0"/>
              <a:buChar char="-"/>
              <a:defRPr sz="2400" kern="1200">
                <a:solidFill>
                  <a:schemeClr val="tx1"/>
                </a:solidFill>
                <a:latin typeface="+mn-lt"/>
                <a:ea typeface="+mn-ea"/>
                <a:cs typeface="+mn-cs"/>
              </a:defRPr>
            </a:lvl2pPr>
            <a:lvl3pPr marL="681038" indent="-2159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US" sz="3600" b="1" dirty="0">
              <a:solidFill>
                <a:srgbClr val="0070C0"/>
              </a:solidFill>
            </a:endParaRPr>
          </a:p>
          <a:p>
            <a:pPr marL="0" indent="0" algn="ctr">
              <a:lnSpc>
                <a:spcPct val="100000"/>
              </a:lnSpc>
              <a:buNone/>
            </a:pPr>
            <a:r>
              <a:rPr lang="en-US" sz="1400" dirty="0"/>
              <a:t>Adult daughters are generally more likely to be a caregiver to an elderly parent.</a:t>
            </a:r>
            <a:endParaRPr lang="en-US" baseline="30000" dirty="0"/>
          </a:p>
        </p:txBody>
      </p:sp>
      <p:sp>
        <p:nvSpPr>
          <p:cNvPr id="3" name="TextBox 2">
            <a:extLst>
              <a:ext uri="{FF2B5EF4-FFF2-40B4-BE49-F238E27FC236}">
                <a16:creationId xmlns:a16="http://schemas.microsoft.com/office/drawing/2014/main" id="{4DE6EF4E-70FF-4F06-822C-CFAFCD448554}"/>
              </a:ext>
            </a:extLst>
          </p:cNvPr>
          <p:cNvSpPr txBox="1"/>
          <p:nvPr/>
        </p:nvSpPr>
        <p:spPr>
          <a:xfrm>
            <a:off x="231185" y="6073164"/>
            <a:ext cx="9055428" cy="769441"/>
          </a:xfrm>
          <a:prstGeom prst="rect">
            <a:avLst/>
          </a:prstGeom>
          <a:noFill/>
        </p:spPr>
        <p:txBody>
          <a:bodyPr wrap="square" rtlCol="0">
            <a:spAutoFit/>
          </a:bodyPr>
          <a:lstStyle/>
          <a:p>
            <a:r>
              <a:rPr lang="en-US" sz="800" dirty="0"/>
              <a:t>2. 2020 Pew Research </a:t>
            </a:r>
            <a:r>
              <a:rPr lang="en-US" sz="800" baseline="30000" dirty="0"/>
              <a:t> </a:t>
            </a:r>
            <a:r>
              <a:rPr lang="en-US" sz="800" dirty="0"/>
              <a:t>Center analysis of median hourly earnings of both full- and part-time workers in the United States.</a:t>
            </a:r>
            <a:endParaRPr lang="en-US" sz="800" baseline="30000" dirty="0"/>
          </a:p>
          <a:p>
            <a:r>
              <a:rPr lang="en-US" sz="800" dirty="0"/>
              <a:t>3. “Average life expectancy at birth in 2021, by continent and gender (in years).” https://www.statista.com/statistics/270861/lifeexpectancy-by-continent. Statista, August 2021.</a:t>
            </a:r>
          </a:p>
          <a:p>
            <a:endParaRPr lang="en-US" sz="1000" dirty="0"/>
          </a:p>
          <a:p>
            <a:endParaRPr lang="en-US" dirty="0"/>
          </a:p>
        </p:txBody>
      </p:sp>
      <p:sp>
        <p:nvSpPr>
          <p:cNvPr id="5" name="Rectangle 4">
            <a:extLst>
              <a:ext uri="{FF2B5EF4-FFF2-40B4-BE49-F238E27FC236}">
                <a16:creationId xmlns:a16="http://schemas.microsoft.com/office/drawing/2014/main" id="{9098F13B-5A67-4DD6-9DDD-5AA257FDAECB}"/>
              </a:ext>
            </a:extLst>
          </p:cNvPr>
          <p:cNvSpPr/>
          <p:nvPr/>
        </p:nvSpPr>
        <p:spPr>
          <a:xfrm>
            <a:off x="6784848" y="5522976"/>
            <a:ext cx="109728" cy="128016"/>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9" name="Picture 8">
            <a:extLst>
              <a:ext uri="{FF2B5EF4-FFF2-40B4-BE49-F238E27FC236}">
                <a16:creationId xmlns:a16="http://schemas.microsoft.com/office/drawing/2014/main" id="{02DF64B5-FBB8-40D4-A3BE-B20B727DFC8C}"/>
              </a:ext>
            </a:extLst>
          </p:cNvPr>
          <p:cNvPicPr>
            <a:picLocks noChangeAspect="1"/>
          </p:cNvPicPr>
          <p:nvPr/>
        </p:nvPicPr>
        <p:blipFill>
          <a:blip r:embed="rId3"/>
          <a:stretch>
            <a:fillRect/>
          </a:stretch>
        </p:blipFill>
        <p:spPr>
          <a:xfrm>
            <a:off x="5978709" y="2101577"/>
            <a:ext cx="806139" cy="960121"/>
          </a:xfrm>
          <a:prstGeom prst="rect">
            <a:avLst/>
          </a:prstGeom>
        </p:spPr>
      </p:pic>
      <p:pic>
        <p:nvPicPr>
          <p:cNvPr id="8" name="Picture 7">
            <a:extLst>
              <a:ext uri="{FF2B5EF4-FFF2-40B4-BE49-F238E27FC236}">
                <a16:creationId xmlns:a16="http://schemas.microsoft.com/office/drawing/2014/main" id="{67D26AFB-257C-498E-80AE-E37CA9807055}"/>
              </a:ext>
            </a:extLst>
          </p:cNvPr>
          <p:cNvPicPr>
            <a:picLocks noChangeAspect="1"/>
          </p:cNvPicPr>
          <p:nvPr/>
        </p:nvPicPr>
        <p:blipFill>
          <a:blip r:embed="rId4"/>
          <a:stretch>
            <a:fillRect/>
          </a:stretch>
        </p:blipFill>
        <p:spPr>
          <a:xfrm>
            <a:off x="1163886" y="4115919"/>
            <a:ext cx="6648450" cy="1457325"/>
          </a:xfrm>
          <a:prstGeom prst="rect">
            <a:avLst/>
          </a:prstGeom>
        </p:spPr>
      </p:pic>
      <p:sp>
        <p:nvSpPr>
          <p:cNvPr id="12" name="Rectangle 11">
            <a:extLst>
              <a:ext uri="{FF2B5EF4-FFF2-40B4-BE49-F238E27FC236}">
                <a16:creationId xmlns:a16="http://schemas.microsoft.com/office/drawing/2014/main" id="{C66664FE-D864-494A-9064-64DA3C0148BC}"/>
              </a:ext>
            </a:extLst>
          </p:cNvPr>
          <p:cNvSpPr/>
          <p:nvPr/>
        </p:nvSpPr>
        <p:spPr>
          <a:xfrm>
            <a:off x="7441035" y="5276675"/>
            <a:ext cx="141410" cy="1368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AE38BA02-45E0-43D9-B79E-856604D685A5}"/>
              </a:ext>
            </a:extLst>
          </p:cNvPr>
          <p:cNvSpPr txBox="1"/>
          <p:nvPr/>
        </p:nvSpPr>
        <p:spPr>
          <a:xfrm>
            <a:off x="7426703" y="5237358"/>
            <a:ext cx="311483" cy="215444"/>
          </a:xfrm>
          <a:prstGeom prst="rect">
            <a:avLst/>
          </a:prstGeom>
          <a:noFill/>
        </p:spPr>
        <p:txBody>
          <a:bodyPr wrap="square" rtlCol="0">
            <a:spAutoFit/>
          </a:bodyPr>
          <a:lstStyle/>
          <a:p>
            <a:r>
              <a:rPr lang="en-US" sz="800" dirty="0"/>
              <a:t>3</a:t>
            </a:r>
          </a:p>
        </p:txBody>
      </p:sp>
    </p:spTree>
    <p:extLst>
      <p:ext uri="{BB962C8B-B14F-4D97-AF65-F5344CB8AC3E}">
        <p14:creationId xmlns:p14="http://schemas.microsoft.com/office/powerpoint/2010/main" val="2090102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Social Security</a:t>
            </a:r>
          </a:p>
        </p:txBody>
      </p:sp>
      <p:pic>
        <p:nvPicPr>
          <p:cNvPr id="2" name="Picture 1">
            <a:extLst>
              <a:ext uri="{FF2B5EF4-FFF2-40B4-BE49-F238E27FC236}">
                <a16:creationId xmlns:a16="http://schemas.microsoft.com/office/drawing/2014/main" id="{454AB847-CCCC-4D04-9F86-7EA41EB33A16}"/>
              </a:ext>
            </a:extLst>
          </p:cNvPr>
          <p:cNvPicPr>
            <a:picLocks noChangeAspect="1"/>
          </p:cNvPicPr>
          <p:nvPr/>
        </p:nvPicPr>
        <p:blipFill>
          <a:blip r:embed="rId3"/>
          <a:stretch>
            <a:fillRect/>
          </a:stretch>
        </p:blipFill>
        <p:spPr>
          <a:xfrm>
            <a:off x="4156561" y="2925445"/>
            <a:ext cx="4230519" cy="3140075"/>
          </a:xfrm>
          <a:prstGeom prst="rect">
            <a:avLst/>
          </a:prstGeom>
        </p:spPr>
      </p:pic>
    </p:spTree>
    <p:extLst>
      <p:ext uri="{BB962C8B-B14F-4D97-AF65-F5344CB8AC3E}">
        <p14:creationId xmlns:p14="http://schemas.microsoft.com/office/powerpoint/2010/main" val="652241510"/>
      </p:ext>
    </p:extLst>
  </p:cSld>
  <p:clrMapOvr>
    <a:masterClrMapping/>
  </p:clrMapOvr>
</p:sld>
</file>

<file path=ppt/theme/theme1.xml><?xml version="1.0" encoding="utf-8"?>
<a:theme xmlns:a="http://schemas.openxmlformats.org/drawingml/2006/main" name="Office Theme">
  <a:themeElements>
    <a:clrScheme name="Securian 2019">
      <a:dk1>
        <a:srgbClr val="58595B"/>
      </a:dk1>
      <a:lt1>
        <a:srgbClr val="FFFFFF"/>
      </a:lt1>
      <a:dk2>
        <a:srgbClr val="000000"/>
      </a:dk2>
      <a:lt2>
        <a:srgbClr val="FFFFFF"/>
      </a:lt2>
      <a:accent1>
        <a:srgbClr val="0AA147"/>
      </a:accent1>
      <a:accent2>
        <a:srgbClr val="95C93C"/>
      </a:accent2>
      <a:accent3>
        <a:srgbClr val="006DAF"/>
      </a:accent3>
      <a:accent4>
        <a:srgbClr val="56C3EA"/>
      </a:accent4>
      <a:accent5>
        <a:srgbClr val="284684"/>
      </a:accent5>
      <a:accent6>
        <a:srgbClr val="92949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8F60590-67E6-44B5-8ADD-91E02ED4DE86}" vid="{AD9DDA66-AA7C-4B6B-BFA5-FCDB869018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913</TotalTime>
  <Words>2986</Words>
  <Application>Microsoft Office PowerPoint</Application>
  <PresentationFormat>On-screen Show (4:3)</PresentationFormat>
  <Paragraphs>224</Paragraphs>
  <Slides>20</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Courier New</vt:lpstr>
      <vt:lpstr>HurmeGeometricSans3-Regular</vt:lpstr>
      <vt:lpstr>Roboto</vt:lpstr>
      <vt:lpstr>Times-Roman</vt:lpstr>
      <vt:lpstr>Office Theme</vt:lpstr>
      <vt:lpstr>Time to take care of you</vt:lpstr>
      <vt:lpstr>Agenda</vt:lpstr>
      <vt:lpstr>A bit about Securian Financial</vt:lpstr>
      <vt:lpstr>We are committed to family, community and diversity</vt:lpstr>
      <vt:lpstr>Your retirement journey</vt:lpstr>
      <vt:lpstr>Women wear many hats </vt:lpstr>
      <vt:lpstr>With many hats, comes many questions</vt:lpstr>
      <vt:lpstr>Unique challenges for women</vt:lpstr>
      <vt:lpstr>Social Security</vt:lpstr>
      <vt:lpstr>Social Security</vt:lpstr>
      <vt:lpstr>Social Security</vt:lpstr>
      <vt:lpstr>Health care costs and long-term care</vt:lpstr>
      <vt:lpstr>Personalize as best you can</vt:lpstr>
      <vt:lpstr>Zero in on projected costs</vt:lpstr>
      <vt:lpstr>Health care costs</vt:lpstr>
      <vt:lpstr>Long-term care</vt:lpstr>
      <vt:lpstr>Closing the gap</vt:lpstr>
      <vt:lpstr>Solutions that may help</vt:lpstr>
      <vt:lpstr>Now what?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to take care of you</dc:title>
  <dc:creator>Wolden, Staci R.</dc:creator>
  <cp:lastModifiedBy>Huberty, Douglas J.</cp:lastModifiedBy>
  <cp:revision>24</cp:revision>
  <dcterms:created xsi:type="dcterms:W3CDTF">2020-05-04T16:54:25Z</dcterms:created>
  <dcterms:modified xsi:type="dcterms:W3CDTF">2022-05-10T16:40:39Z</dcterms:modified>
</cp:coreProperties>
</file>