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1"/>
  </p:sldMasterIdLst>
  <p:notesMasterIdLst>
    <p:notesMasterId r:id="rId45"/>
  </p:notesMasterIdLst>
  <p:handoutMasterIdLst>
    <p:handoutMasterId r:id="rId46"/>
  </p:handoutMasterIdLst>
  <p:sldIdLst>
    <p:sldId id="286" r:id="rId12"/>
    <p:sldId id="643" r:id="rId13"/>
    <p:sldId id="324" r:id="rId14"/>
    <p:sldId id="388" r:id="rId15"/>
    <p:sldId id="647" r:id="rId16"/>
    <p:sldId id="658" r:id="rId17"/>
    <p:sldId id="528" r:id="rId18"/>
    <p:sldId id="668" r:id="rId19"/>
    <p:sldId id="517" r:id="rId20"/>
    <p:sldId id="660" r:id="rId21"/>
    <p:sldId id="663" r:id="rId22"/>
    <p:sldId id="666" r:id="rId23"/>
    <p:sldId id="284" r:id="rId24"/>
    <p:sldId id="526" r:id="rId25"/>
    <p:sldId id="524" r:id="rId26"/>
    <p:sldId id="531" r:id="rId27"/>
    <p:sldId id="667" r:id="rId28"/>
    <p:sldId id="516" r:id="rId29"/>
    <p:sldId id="529" r:id="rId30"/>
    <p:sldId id="530" r:id="rId31"/>
    <p:sldId id="670" r:id="rId32"/>
    <p:sldId id="669" r:id="rId33"/>
    <p:sldId id="655" r:id="rId34"/>
    <p:sldId id="656" r:id="rId35"/>
    <p:sldId id="662" r:id="rId36"/>
    <p:sldId id="258" r:id="rId37"/>
    <p:sldId id="342" r:id="rId38"/>
    <p:sldId id="263" r:id="rId39"/>
    <p:sldId id="661" r:id="rId40"/>
    <p:sldId id="505" r:id="rId41"/>
    <p:sldId id="633" r:id="rId42"/>
    <p:sldId id="640" r:id="rId43"/>
    <p:sldId id="641" r:id="rId44"/>
  </p:sldIdLst>
  <p:sldSz cx="12192000" cy="6858000"/>
  <p:notesSz cx="6858000" cy="9144000"/>
  <p:custDataLst>
    <p:custData r:id="rId1"/>
    <p:custData r:id="rId3"/>
    <p:custData r:id="rId9"/>
    <p:custData r:id="rId8"/>
    <p:custData r:id="rId4"/>
    <p:custData r:id="rId5"/>
    <p:custData r:id="rId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E883B6-C4EF-49A4-8489-B2D2A7D7B342}">
          <p14:sldIdLst>
            <p14:sldId id="286"/>
            <p14:sldId id="643"/>
          </p14:sldIdLst>
        </p14:section>
        <p14:section name="Market Opp" id="{AD40BEBC-B594-4C50-8497-F4660BA6FD11}">
          <p14:sldIdLst>
            <p14:sldId id="324"/>
            <p14:sldId id="388"/>
            <p14:sldId id="647"/>
          </p14:sldIdLst>
        </p14:section>
        <p14:section name="What is a RILA" id="{A74C3465-9020-4D6A-842D-64D2502E3211}">
          <p14:sldIdLst>
            <p14:sldId id="658"/>
            <p14:sldId id="528"/>
            <p14:sldId id="668"/>
            <p14:sldId id="517"/>
          </p14:sldIdLst>
        </p14:section>
        <p14:section name="AccumuLink Advance" id="{3C998C1C-EEE2-4992-AC5F-B17013A99DC5}">
          <p14:sldIdLst>
            <p14:sldId id="660"/>
            <p14:sldId id="663"/>
            <p14:sldId id="666"/>
            <p14:sldId id="284"/>
            <p14:sldId id="526"/>
            <p14:sldId id="524"/>
            <p14:sldId id="531"/>
            <p14:sldId id="667"/>
            <p14:sldId id="516"/>
            <p14:sldId id="529"/>
            <p14:sldId id="530"/>
            <p14:sldId id="670"/>
          </p14:sldIdLst>
        </p14:section>
        <p14:section name="Sales Tools" id="{C4188BD6-ECF3-46E7-8317-6296F870CB5B}">
          <p14:sldIdLst>
            <p14:sldId id="669"/>
            <p14:sldId id="655"/>
            <p14:sldId id="656"/>
          </p14:sldIdLst>
        </p14:section>
        <p14:section name="About Securian/Contact Us" id="{043D7E6E-8919-4995-A589-D964996F5A58}">
          <p14:sldIdLst>
            <p14:sldId id="662"/>
            <p14:sldId id="258"/>
            <p14:sldId id="342"/>
            <p14:sldId id="263"/>
            <p14:sldId id="661"/>
          </p14:sldIdLst>
        </p14:section>
        <p14:section name="Disclosures" id="{240FDC08-D308-4550-8197-EE68DEF48D45}">
          <p14:sldIdLst>
            <p14:sldId id="505"/>
            <p14:sldId id="633"/>
            <p14:sldId id="640"/>
            <p14:sldId id="641"/>
          </p14:sldIdLst>
        </p14:section>
        <p14:section name="Parking" id="{435D1B90-D498-4041-91C8-AEF25BE13F88}">
          <p14:sldIdLst/>
        </p14:section>
      </p14:sectionLst>
    </p:ext>
    <p:ext uri="{EFAFB233-063F-42B5-8137-9DF3F51BA10A}">
      <p15:sldGuideLst xmlns:p15="http://schemas.microsoft.com/office/powerpoint/2012/main">
        <p15:guide id="2" pos="816" userDrawn="1">
          <p15:clr>
            <a:srgbClr val="A4A3A4"/>
          </p15:clr>
        </p15:guide>
        <p15:guide id="3" pos="504"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00FF2A-200F-523F-162F-F2F99BCFA302}" name="Murray, Jennifer J." initials="MJ" userId="S::jennifer.murray@securian.com::39f02608-48e8-40c0-9028-618059e4ae08" providerId="AD"/>
  <p188:author id="{FC2EE144-62F2-44F6-2DE4-5C7EC494B95F}" name="Harder, Graydon" initials="GH" userId="S::Graydon.Harder@securian.com::6900bd58-b92f-4ca5-8651-6168d9dafb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Pierson, Margaret M." initials="PMM" lastIdx="67" clrIdx="0">
    <p:extLst>
      <p:ext uri="{19B8F6BF-5375-455C-9EA6-DF929625EA0E}">
        <p15:presenceInfo xmlns:p15="http://schemas.microsoft.com/office/powerpoint/2012/main" userId="S-1-5-21-21782756-252395136-766854361-15082" providerId="AD"/>
      </p:ext>
    </p:extLst>
  </p:cmAuthor>
  <p:cmAuthor id="3" name="Martin_Comm, Eric S." initials="MES" lastIdx="3" clrIdx="1">
    <p:extLst>
      <p:ext uri="{19B8F6BF-5375-455C-9EA6-DF929625EA0E}">
        <p15:presenceInfo xmlns:p15="http://schemas.microsoft.com/office/powerpoint/2012/main" userId="Martin_Comm, Eric S." providerId="None"/>
      </p:ext>
    </p:extLst>
  </p:cmAuthor>
  <p:cmAuthor id="4" name="Solfest, Karen A." initials="SKA" lastIdx="1" clrIdx="2">
    <p:extLst>
      <p:ext uri="{19B8F6BF-5375-455C-9EA6-DF929625EA0E}">
        <p15:presenceInfo xmlns:p15="http://schemas.microsoft.com/office/powerpoint/2012/main" userId="S::Karen.Solfest@securian.com::b4e95fd3-22ca-4d6c-9fcc-617b2b46f6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B40"/>
    <a:srgbClr val="E7F0E9"/>
    <a:srgbClr val="CCE0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0AAE5-DF38-3969-2B5D-343AD308A90F}" v="396" dt="2025-07-30T18:10:36.978"/>
    <p1510:client id="{1A35D941-F3B8-492E-81B2-31D21593DAE6}" v="191" dt="2025-07-29T18:56:58.030"/>
    <p1510:client id="{2842B6D9-71F5-3021-8CC7-02804B7611BC}" v="355" dt="2025-07-29T16:07:50.690"/>
    <p1510:client id="{38327FE8-99A3-4F22-83E6-E70B50F5C0D6}" v="14" dt="2025-07-29T18:12:34.991"/>
    <p1510:client id="{58DB2040-BA18-7D3B-BF0D-F04AEDAD4BBC}" v="2" dt="2025-07-28T20:48:34.536"/>
    <p1510:client id="{6E4481FD-DCCB-58AE-A9B8-DFF1F1CFD946}" v="34" dt="2025-07-29T18:44:15.986"/>
    <p1510:client id="{98F959DB-DB61-4296-9E7F-EEBF25104829}" v="2991" dt="2025-07-29T17:55:57.859"/>
    <p1510:client id="{A127ED3E-389E-A970-E52D-AF3060D3D9BD}" v="12" dt="2025-07-29T19:17:13.896"/>
    <p1510:client id="{DDD204AC-1826-4D63-BCC3-6BDF11FE5FCE}" v="23" dt="2025-07-29T18:39:20.78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4049" autoAdjust="0"/>
  </p:normalViewPr>
  <p:slideViewPr>
    <p:cSldViewPr snapToGrid="0">
      <p:cViewPr>
        <p:scale>
          <a:sx n="257" d="100"/>
          <a:sy n="257" d="100"/>
        </p:scale>
        <p:origin x="-400" y="-8520"/>
      </p:cViewPr>
      <p:guideLst>
        <p:guide pos="816"/>
        <p:guide pos="504"/>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securian-my.sharepoint.com/personal/jack_schleisman_securian_com/Documents/AccumuLink/Indexing%20examples/RILA%20indexing%20options%205-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ecurian-my.sharepoint.com/personal/jack_schleisman_securian_com/Documents/AccumuLink/Indexing%20examples/RILA%20indexing%20options%205-2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 Buffer'!$R$12:$S$12</c:f>
              <c:strCache>
                <c:ptCount val="2"/>
                <c:pt idx="0">
                  <c:v>Index return</c:v>
                </c:pt>
                <c:pt idx="1">
                  <c:v>Index credit</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8C83-4048-B342-D83021BCE676}"/>
              </c:ext>
            </c:extLst>
          </c:dPt>
          <c:dPt>
            <c:idx val="1"/>
            <c:invertIfNegative val="0"/>
            <c:bubble3D val="0"/>
            <c:spPr>
              <a:solidFill>
                <a:srgbClr val="0070C0"/>
              </a:solidFill>
              <a:ln>
                <a:noFill/>
              </a:ln>
              <a:effectLst/>
            </c:spPr>
            <c:extLst>
              <c:ext xmlns:c16="http://schemas.microsoft.com/office/drawing/2014/chart" uri="{C3380CC4-5D6E-409C-BE32-E72D297353CC}">
                <c16:uniqueId val="{00000003-8C83-4048-B342-D83021BCE676}"/>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83-4048-B342-D83021BCE676}"/>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83-4048-B342-D83021BCE67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urmeGeometricSans4 Bold" panose="020B0800020000000000" pitchFamily="34" charset="0"/>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 floor'!$R$12:$S$12</c:f>
              <c:strCache>
                <c:ptCount val="2"/>
                <c:pt idx="0">
                  <c:v>Index return</c:v>
                </c:pt>
                <c:pt idx="1">
                  <c:v>Index credit</c:v>
                </c:pt>
              </c:strCache>
            </c:strRef>
          </c:cat>
          <c:val>
            <c:numRef>
              <c:f>'1% Buffer'!$R$13:$S$13</c:f>
              <c:numCache>
                <c:formatCode>0%</c:formatCode>
                <c:ptCount val="2"/>
                <c:pt idx="0">
                  <c:v>-0.1</c:v>
                </c:pt>
                <c:pt idx="1">
                  <c:v>-9.0000000000000011E-2</c:v>
                </c:pt>
              </c:numCache>
            </c:numRef>
          </c:val>
          <c:extLst>
            <c:ext xmlns:c16="http://schemas.microsoft.com/office/drawing/2014/chart" uri="{C3380CC4-5D6E-409C-BE32-E72D297353CC}">
              <c16:uniqueId val="{00000004-8C83-4048-B342-D83021BCE676}"/>
            </c:ext>
          </c:extLst>
        </c:ser>
        <c:dLbls>
          <c:showLegendKey val="0"/>
          <c:showVal val="0"/>
          <c:showCatName val="0"/>
          <c:showSerName val="0"/>
          <c:showPercent val="0"/>
          <c:showBubbleSize val="0"/>
        </c:dLbls>
        <c:gapWidth val="50"/>
        <c:axId val="1335233856"/>
        <c:axId val="1335234336"/>
      </c:barChart>
      <c:catAx>
        <c:axId val="1335233856"/>
        <c:scaling>
          <c:orientation val="minMax"/>
        </c:scaling>
        <c:delete val="0"/>
        <c:axPos val="b"/>
        <c:numFmt formatCode="General" sourceLinked="1"/>
        <c:majorTickMark val="none"/>
        <c:minorTickMark val="none"/>
        <c:tickLblPos val="high"/>
        <c:spPr>
          <a:noFill/>
          <a:ln w="381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335234336"/>
        <c:crosses val="autoZero"/>
        <c:auto val="1"/>
        <c:lblAlgn val="ctr"/>
        <c:lblOffset val="100"/>
        <c:noMultiLvlLbl val="0"/>
      </c:catAx>
      <c:valAx>
        <c:axId val="1335234336"/>
        <c:scaling>
          <c:orientation val="minMax"/>
          <c:max val="0"/>
        </c:scaling>
        <c:delete val="1"/>
        <c:axPos val="l"/>
        <c:numFmt formatCode="0%" sourceLinked="1"/>
        <c:majorTickMark val="out"/>
        <c:minorTickMark val="none"/>
        <c:tickLblPos val="nextTo"/>
        <c:crossAx val="1335233856"/>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 Buffer'!$R$15:$S$15</c:f>
              <c:strCache>
                <c:ptCount val="2"/>
                <c:pt idx="0">
                  <c:v>Index return</c:v>
                </c:pt>
                <c:pt idx="1">
                  <c:v>Index credit</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4AA4-40C6-8C53-E5DC075A0071}"/>
              </c:ext>
            </c:extLst>
          </c:dPt>
          <c:dPt>
            <c:idx val="1"/>
            <c:invertIfNegative val="0"/>
            <c:bubble3D val="0"/>
            <c:spPr>
              <a:solidFill>
                <a:srgbClr val="0070C0"/>
              </a:solidFill>
              <a:ln>
                <a:noFill/>
              </a:ln>
              <a:effectLst/>
            </c:spPr>
            <c:extLst>
              <c:ext xmlns:c16="http://schemas.microsoft.com/office/drawing/2014/chart" uri="{C3380CC4-5D6E-409C-BE32-E72D297353CC}">
                <c16:uniqueId val="{00000003-4AA4-40C6-8C53-E5DC075A0071}"/>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urmeGeometricSans4 Bold" panose="020B0800020000000000"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 floor'!$R$12:$S$12</c:f>
              <c:strCache>
                <c:ptCount val="2"/>
                <c:pt idx="0">
                  <c:v>Index return</c:v>
                </c:pt>
                <c:pt idx="1">
                  <c:v>Index credit</c:v>
                </c:pt>
              </c:strCache>
            </c:strRef>
          </c:cat>
          <c:val>
            <c:numRef>
              <c:f>'1% Buffer'!$R$16:$S$16</c:f>
              <c:numCache>
                <c:formatCode>0%</c:formatCode>
                <c:ptCount val="2"/>
                <c:pt idx="0">
                  <c:v>0.1</c:v>
                </c:pt>
                <c:pt idx="1">
                  <c:v>0.11000000000000001</c:v>
                </c:pt>
              </c:numCache>
            </c:numRef>
          </c:val>
          <c:extLst>
            <c:ext xmlns:c16="http://schemas.microsoft.com/office/drawing/2014/chart" uri="{C3380CC4-5D6E-409C-BE32-E72D297353CC}">
              <c16:uniqueId val="{00000004-4AA4-40C6-8C53-E5DC075A0071}"/>
            </c:ext>
          </c:extLst>
        </c:ser>
        <c:dLbls>
          <c:showLegendKey val="0"/>
          <c:showVal val="0"/>
          <c:showCatName val="0"/>
          <c:showSerName val="0"/>
          <c:showPercent val="0"/>
          <c:showBubbleSize val="0"/>
        </c:dLbls>
        <c:gapWidth val="50"/>
        <c:axId val="1335233856"/>
        <c:axId val="1335234336"/>
      </c:barChart>
      <c:catAx>
        <c:axId val="1335233856"/>
        <c:scaling>
          <c:orientation val="minMax"/>
        </c:scaling>
        <c:delete val="0"/>
        <c:axPos val="b"/>
        <c:numFmt formatCode="General" sourceLinked="1"/>
        <c:majorTickMark val="none"/>
        <c:minorTickMark val="none"/>
        <c:tickLblPos val="low"/>
        <c:spPr>
          <a:noFill/>
          <a:ln w="381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335234336"/>
        <c:crosses val="autoZero"/>
        <c:auto val="1"/>
        <c:lblAlgn val="ctr"/>
        <c:lblOffset val="100"/>
        <c:noMultiLvlLbl val="0"/>
      </c:catAx>
      <c:valAx>
        <c:axId val="1335234336"/>
        <c:scaling>
          <c:orientation val="minMax"/>
          <c:min val="0"/>
        </c:scaling>
        <c:delete val="1"/>
        <c:axPos val="l"/>
        <c:numFmt formatCode="0%" sourceLinked="1"/>
        <c:majorTickMark val="out"/>
        <c:minorTickMark val="none"/>
        <c:tickLblPos val="nextTo"/>
        <c:crossAx val="1335233856"/>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D6EBA-F61F-473E-9404-E244D5DEFEC8}" type="datetimeFigureOut">
              <a:rPr lang="en-US" smtClean="0"/>
              <a:t>08/12/2025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F5153-6B58-4F99-B831-CF144D959713}" type="slidenum">
              <a:rPr lang="en-US" smtClean="0"/>
              <a:t>‹#›</a:t>
            </a:fld>
            <a:endParaRPr lang="en-US"/>
          </a:p>
        </p:txBody>
      </p:sp>
    </p:spTree>
    <p:extLst>
      <p:ext uri="{BB962C8B-B14F-4D97-AF65-F5344CB8AC3E}">
        <p14:creationId xmlns:p14="http://schemas.microsoft.com/office/powerpoint/2010/main" val="811720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E48E3-D0AD-470D-B331-F77391019D5F}" type="datetimeFigureOut">
              <a:rPr lang="en-US" smtClean="0"/>
              <a:t>08/12/2025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1EE86-BA97-446A-81BA-90B33C5446E2}" type="slidenum">
              <a:rPr lang="en-US" smtClean="0"/>
              <a:t>‹#›</a:t>
            </a:fld>
            <a:endParaRPr lang="en-US"/>
          </a:p>
        </p:txBody>
      </p:sp>
    </p:spTree>
    <p:extLst>
      <p:ext uri="{BB962C8B-B14F-4D97-AF65-F5344CB8AC3E}">
        <p14:creationId xmlns:p14="http://schemas.microsoft.com/office/powerpoint/2010/main" val="172211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p:txBody>
          <a:bodyPr/>
          <a:lstStyle/>
          <a:p>
            <a:r>
              <a:rPr lang="en-US"/>
              <a:t>Good morning, everyone, and thank you for being here today. I’m excited to introduce you to a new solution we believe will help you meet the evolving needs of your clients: </a:t>
            </a:r>
            <a:r>
              <a:rPr lang="en-US" err="1"/>
              <a:t>AccumuLink</a:t>
            </a:r>
            <a:r>
              <a:rPr lang="en-US"/>
              <a:t> Advance, our next-generation Registered Index-Linked Annuity, or RILA.</a:t>
            </a:r>
          </a:p>
          <a:p>
            <a:endParaRPr lang="en-US"/>
          </a:p>
        </p:txBody>
      </p:sp>
      <p:sp>
        <p:nvSpPr>
          <p:cNvPr id="4" name="Slide Number Placeholder 3"/>
          <p:cNvSpPr>
            <a:spLocks noGrp="1"/>
          </p:cNvSpPr>
          <p:nvPr>
            <p:ph type="sldNum" sz="quarter" idx="10"/>
          </p:nvPr>
        </p:nvSpPr>
        <p:spPr/>
        <p:txBody>
          <a:bodyPr/>
          <a:lstStyle/>
          <a:p>
            <a:fld id="{4F3E1D09-1D10-476B-87F3-22F96DB9C743}" type="slidenum">
              <a:rPr lang="en-US" smtClean="0"/>
              <a:t>1</a:t>
            </a:fld>
            <a:endParaRPr lang="en-US"/>
          </a:p>
        </p:txBody>
      </p:sp>
    </p:spTree>
    <p:extLst>
      <p:ext uri="{BB962C8B-B14F-4D97-AF65-F5344CB8AC3E}">
        <p14:creationId xmlns:p14="http://schemas.microsoft.com/office/powerpoint/2010/main" val="2742950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62B5C-46AD-B5DF-CA57-5D18876FA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35F18-F31C-44C0-8E7F-26F4817BD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EEA36-DC5E-BF0C-3DC7-CABDA906A3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not just another RILA. It’s designed to solve multiple pain points with smart crediting strategies, flexibility, and new client-focused benefits.</a:t>
            </a:r>
          </a:p>
        </p:txBody>
      </p:sp>
      <p:sp>
        <p:nvSpPr>
          <p:cNvPr id="4" name="Slide Number Placeholder 3">
            <a:extLst>
              <a:ext uri="{FF2B5EF4-FFF2-40B4-BE49-F238E27FC236}">
                <a16:creationId xmlns:a16="http://schemas.microsoft.com/office/drawing/2014/main" id="{9B967701-FE11-78E6-4E30-D0DE06C64AAD}"/>
              </a:ext>
            </a:extLst>
          </p:cNvPr>
          <p:cNvSpPr>
            <a:spLocks noGrp="1"/>
          </p:cNvSpPr>
          <p:nvPr>
            <p:ph type="sldNum" sz="quarter" idx="5"/>
          </p:nvPr>
        </p:nvSpPr>
        <p:spPr/>
        <p:txBody>
          <a:bodyPr/>
          <a:lstStyle/>
          <a:p>
            <a:fld id="{0741EE86-BA97-446A-81BA-90B33C5446E2}" type="slidenum">
              <a:rPr lang="en-US" smtClean="0"/>
              <a:t>10</a:t>
            </a:fld>
            <a:endParaRPr lang="en-US"/>
          </a:p>
        </p:txBody>
      </p:sp>
    </p:spTree>
    <p:extLst>
      <p:ext uri="{BB962C8B-B14F-4D97-AF65-F5344CB8AC3E}">
        <p14:creationId xmlns:p14="http://schemas.microsoft.com/office/powerpoint/2010/main" val="4801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next-generation RILA, designed to combine features and benefits that clients haven’t seen together before.</a:t>
            </a:r>
          </a:p>
          <a:p>
            <a:endParaRPr lang="en-US"/>
          </a:p>
          <a:p>
            <a:r>
              <a:rPr lang="en-US"/>
              <a:t>We’re talking about innovation that delivers flexibility, growth potential, and meaningful downside protection—all in one product.</a:t>
            </a:r>
            <a:endParaRPr lang="en-US">
              <a:ea typeface="Calibri"/>
              <a:cs typeface="Calibri"/>
            </a:endParaRPr>
          </a:p>
        </p:txBody>
      </p:sp>
      <p:sp>
        <p:nvSpPr>
          <p:cNvPr id="4" name="Slide Number Placeholder 3"/>
          <p:cNvSpPr>
            <a:spLocks noGrp="1"/>
          </p:cNvSpPr>
          <p:nvPr>
            <p:ph type="sldNum" sz="quarter" idx="5"/>
          </p:nvPr>
        </p:nvSpPr>
        <p:spPr/>
        <p:txBody>
          <a:bodyPr/>
          <a:lstStyle/>
          <a:p>
            <a:fld id="{0741EE86-BA97-446A-81BA-90B33C5446E2}" type="slidenum">
              <a:rPr lang="en-US" smtClean="0"/>
              <a:t>11</a:t>
            </a:fld>
            <a:endParaRPr lang="en-US"/>
          </a:p>
        </p:txBody>
      </p:sp>
    </p:spTree>
    <p:extLst>
      <p:ext uri="{BB962C8B-B14F-4D97-AF65-F5344CB8AC3E}">
        <p14:creationId xmlns:p14="http://schemas.microsoft.com/office/powerpoint/2010/main" val="223826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HurmeGeometricSans3-Regular" panose="020B0500020000000000" pitchFamily="34" charset="0"/>
              </a:rPr>
              <a:t>A combination of underlying indexed accounts lets clients strike the right balance between risk and return for their specific needs. Clients can choose how to allocate their assets between the indexed accounts.</a:t>
            </a:r>
            <a:endParaRPr lang="en-US" sz="1600" dirty="0">
              <a:latin typeface="HurmeGeometricSans3-SemiBold" panose="020B0700020000000000" pitchFamily="34" charset="0"/>
            </a:endParaRPr>
          </a:p>
          <a:p>
            <a:endParaRPr lang="en-US" dirty="0"/>
          </a:p>
          <a:p>
            <a:r>
              <a:rPr lang="en-US" dirty="0"/>
              <a:t>Before we dive in, let’s take a look at the complete range or crediting methods offered in </a:t>
            </a:r>
            <a:r>
              <a:rPr lang="en-US" dirty="0" err="1"/>
              <a:t>Accumulink</a:t>
            </a:r>
            <a:r>
              <a:rPr lang="en-US" dirty="0"/>
              <a:t> Advance.</a:t>
            </a:r>
          </a:p>
          <a:p>
            <a:endParaRPr lang="en-US" dirty="0"/>
          </a:p>
          <a:p>
            <a:r>
              <a:rPr lang="en-US" dirty="0"/>
              <a:t>You’ll note, there are two strategies in </a:t>
            </a:r>
            <a:r>
              <a:rPr lang="en-US" dirty="0" err="1"/>
              <a:t>Accumulink</a:t>
            </a:r>
            <a:r>
              <a:rPr lang="en-US" dirty="0"/>
              <a:t> Advance that you might not be familiar with: the 1% buffer and the 10% Shift … </a:t>
            </a:r>
          </a:p>
        </p:txBody>
      </p:sp>
      <p:sp>
        <p:nvSpPr>
          <p:cNvPr id="4" name="Slide Number Placeholder 3"/>
          <p:cNvSpPr>
            <a:spLocks noGrp="1"/>
          </p:cNvSpPr>
          <p:nvPr>
            <p:ph type="sldNum" sz="quarter" idx="5"/>
          </p:nvPr>
        </p:nvSpPr>
        <p:spPr/>
        <p:txBody>
          <a:bodyPr/>
          <a:lstStyle/>
          <a:p>
            <a:fld id="{0741EE86-BA97-446A-81BA-90B33C5446E2}" type="slidenum">
              <a:rPr lang="en-US" smtClean="0"/>
              <a:t>12</a:t>
            </a:fld>
            <a:endParaRPr lang="en-US"/>
          </a:p>
        </p:txBody>
      </p:sp>
    </p:spTree>
    <p:extLst>
      <p:ext uri="{BB962C8B-B14F-4D97-AF65-F5344CB8AC3E}">
        <p14:creationId xmlns:p14="http://schemas.microsoft.com/office/powerpoint/2010/main" val="1259311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a:t>
            </a:r>
            <a:r>
              <a:rPr lang="en-US" err="1"/>
              <a:t>Accumulink</a:t>
            </a:r>
            <a:r>
              <a:rPr lang="en-US"/>
              <a:t> Advance offers many of the features you’ve come to expect from a RILA, there are three meaningful features that you might not have seen before – and perhaps, these will help create additional business opportunities for you with your clients. </a:t>
            </a:r>
          </a:p>
          <a:p>
            <a:endParaRPr lang="en-US"/>
          </a:p>
          <a:p>
            <a:r>
              <a:rPr lang="en-US"/>
              <a:t>Number one: our 1% buffer crediting strategy. We knew it would be important to distinguish ourselves with this new product. We looked at the current RILA marketplace and it became clear we could make an impact by offering an index crediting method utilizing a participation rate rather than a cap. Financial professionals tend to think of index crediting as synonymous with upside limitations. Either because of a hard cap or a participation rate that only gives a percentage of the index return. The great thing about our product is you have the ability to out earn the index returns. There is no cap and a competitive participation rate can potentially give clients more than what the index returns.</a:t>
            </a:r>
            <a:endParaRPr lang="en-US">
              <a:ea typeface="Calibri"/>
              <a:cs typeface="Calibri"/>
            </a:endParaRPr>
          </a:p>
          <a:p>
            <a:endParaRPr lang="en-US"/>
          </a:p>
          <a:p>
            <a:r>
              <a:rPr lang="en-US"/>
              <a:t>Number two: We wanted an index crediting strategy that could provide value in all market conditions and our shift index crediting strategy does. No matter what the index return is, the shift adds 10% if that return is greater than 0, we multiply it by a participation rate. Let's look at an example. Say the tracked index is down 12%, the index adds 10%, which results in a smaller loss of 2%. Now let's say the track index is up 8%. The shift adds 10%, so we multiply 18% by a 60% par rate, resulting in a credit of 10.8%. What clients will love about the shift is it will help smooth out their journey, turning bad years into manageable bumps and having the potential to elevate good years.</a:t>
            </a:r>
            <a:endParaRPr lang="en-US">
              <a:ea typeface="Calibri"/>
              <a:cs typeface="Calibri"/>
            </a:endParaRPr>
          </a:p>
          <a:p>
            <a:endParaRPr lang="en-US"/>
          </a:p>
          <a:p>
            <a:r>
              <a:rPr lang="en-US"/>
              <a:t>And number three: a chronic illness benefit that addresses one of the most common retirement fears—getting sick and running out of money. Clients tend to worry about an illness wiping out their retirement savings. They may feel good about where they are currently, but an nagging question persists. What happens if I get sick? </a:t>
            </a:r>
            <a:r>
              <a:rPr lang="en-US" err="1"/>
              <a:t>AccumuLink</a:t>
            </a:r>
            <a:r>
              <a:rPr lang="en-US"/>
              <a:t>™ Advance is the first registered index linked annuity in the industry to offer an optional death benefit rider for chronic or terminal illness, for an additional cost with no underwriting.</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13</a:t>
            </a:fld>
            <a:endParaRPr lang="en-US"/>
          </a:p>
        </p:txBody>
      </p:sp>
    </p:spTree>
    <p:extLst>
      <p:ext uri="{BB962C8B-B14F-4D97-AF65-F5344CB8AC3E}">
        <p14:creationId xmlns:p14="http://schemas.microsoft.com/office/powerpoint/2010/main" val="351673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more about the 1% buffer. Most RILAs don’t offer this small a buffer.</a:t>
            </a:r>
          </a:p>
          <a:p>
            <a:endParaRPr lang="en-US"/>
          </a:p>
          <a:p>
            <a:r>
              <a:rPr lang="en-US" dirty="0"/>
              <a:t>Why is that important? Because it allows for significantly higher upside potential through participation rates. It’s a strategic way to balance risk and reward.</a:t>
            </a:r>
            <a:endParaRPr lang="en-US" dirty="0">
              <a:ea typeface="Calibri"/>
              <a:cs typeface="Calibri"/>
            </a:endParaRPr>
          </a:p>
          <a:p>
            <a:endParaRPr lang="en-US"/>
          </a:p>
          <a:p>
            <a:r>
              <a:rPr lang="en-US" dirty="0"/>
              <a:t>Here’s how it works: if the index is negative, the 1% buffer reduces the loss. If the index is positive, your client receives a credit based on the participation rate.</a:t>
            </a:r>
            <a:endParaRPr lang="en-US" dirty="0">
              <a:ea typeface="Calibri"/>
              <a:cs typeface="Calibri"/>
            </a:endParaRPr>
          </a:p>
          <a:p>
            <a:endParaRPr lang="en-US"/>
          </a:p>
          <a:p>
            <a:r>
              <a:rPr lang="en-US" dirty="0"/>
              <a:t>We knew it would be important to distinguish ourselves with this new product. We looked at the current RILA marketplace and it became clear we could make an impact by offering an index crediting method utilizing a participation rate rather than a cap. Financial professionals tend to think of index crediting as synonymous with upside limitations. Either because of a hard cap or a participation rate that only gives a percentage of the index return. The great thing about our product is you have the ability to out earn the index returns. There is no cap and a competitive participation rate can potentially give clients more than what the index returns.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741EE86-BA97-446A-81BA-90B33C5446E2}" type="slidenum">
              <a:rPr lang="en-US" smtClean="0"/>
              <a:t>14</a:t>
            </a:fld>
            <a:endParaRPr lang="en-US"/>
          </a:p>
        </p:txBody>
      </p:sp>
    </p:spTree>
    <p:extLst>
      <p:ext uri="{BB962C8B-B14F-4D97-AF65-F5344CB8AC3E}">
        <p14:creationId xmlns:p14="http://schemas.microsoft.com/office/powerpoint/2010/main" val="2229973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the Shift strategy. This one’s a game-changer.</a:t>
            </a:r>
          </a:p>
          <a:p>
            <a:endParaRPr lang="en-US"/>
          </a:p>
          <a:p>
            <a:r>
              <a:rPr lang="en-US"/>
              <a:t>We wanted an index crediting strategy that could provide value in all market conditions and our shift index crediting strategy does. No matter what the index return is, the shift adds 10% if that return is greater than 0, we multiply it by a participation rate. Let's look at an example. Say the tracked index is down 15%, the index adds 10%, which results in a smaller loss of 5%. Now let's say the track index is up 20%. The shift adds 10%, so we multiply 18% by a 60% par rate, resulting in a credit of 10.8%. What clients will love about the shift is it will help smooth out their journey, turning bad years into manageable bumps and having the potential to elevate good years.</a:t>
            </a:r>
            <a:endParaRPr lang="en-US">
              <a:solidFill>
                <a:srgbClr val="444444"/>
              </a:solidFill>
            </a:endParaRPr>
          </a:p>
          <a:p>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741EE86-BA97-446A-81BA-90B33C5446E2}" type="slidenum">
              <a:rPr lang="en-US" smtClean="0"/>
              <a:t>15</a:t>
            </a:fld>
            <a:endParaRPr lang="en-US"/>
          </a:p>
        </p:txBody>
      </p:sp>
    </p:spTree>
    <p:extLst>
      <p:ext uri="{BB962C8B-B14F-4D97-AF65-F5344CB8AC3E}">
        <p14:creationId xmlns:p14="http://schemas.microsoft.com/office/powerpoint/2010/main" val="223558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RILA goes beyond accumulation – it also offers meaningful protection.  Clients tend to worry about an illness wiping out their retirement savings. They may feel good about where they are currently, but an nagging question persists. What happens if I get sick? </a:t>
            </a:r>
            <a:r>
              <a:rPr lang="en-US" dirty="0" err="1"/>
              <a:t>AccumuLink</a:t>
            </a:r>
            <a:r>
              <a:rPr lang="en-US" dirty="0"/>
              <a:t>™ Advance is the first registered index linked annuity in the industry to offer an optional death benefit rider for chronic or terminal illness, for an additional cost with no underwriting.</a:t>
            </a:r>
            <a:endParaRPr lang="en-US" dirty="0">
              <a:solidFill>
                <a:srgbClr val="444444"/>
              </a:solidFill>
            </a:endParaRPr>
          </a:p>
          <a:p>
            <a:endParaRPr lang="en-US" dirty="0">
              <a:solidFill>
                <a:srgbClr val="444444"/>
              </a:solidFill>
            </a:endParaRPr>
          </a:p>
          <a:p>
            <a:r>
              <a:rPr lang="en-US" dirty="0"/>
              <a:t>Let’s take a closer look at the Accelerate Death Benefit – which might be of great interest to your clients.  </a:t>
            </a:r>
            <a:endParaRPr lang="en-US" dirty="0">
              <a:ea typeface="Calibri"/>
              <a:cs typeface="Calibri"/>
            </a:endParaRPr>
          </a:p>
          <a:p>
            <a:pPr algn="l"/>
            <a:endParaRPr lang="en-US" sz="1200"/>
          </a:p>
          <a:p>
            <a:pPr algn="l"/>
            <a:endParaRPr lang="en-US" sz="1200"/>
          </a:p>
        </p:txBody>
      </p:sp>
      <p:sp>
        <p:nvSpPr>
          <p:cNvPr id="5" name="Slide Number Placeholder 4"/>
          <p:cNvSpPr>
            <a:spLocks noGrp="1"/>
          </p:cNvSpPr>
          <p:nvPr>
            <p:ph type="sldNum" sz="quarter" idx="10"/>
          </p:nvPr>
        </p:nvSpPr>
        <p:spPr/>
        <p:txBody>
          <a:bodyPr/>
          <a:lstStyle/>
          <a:p>
            <a:fld id="{239CB8B6-0E24-4864-9729-4617B9E865E2}" type="slidenum">
              <a:rPr lang="en-US" smtClean="0"/>
              <a:pPr/>
              <a:t>16</a:t>
            </a:fld>
            <a:endParaRPr lang="en-US"/>
          </a:p>
        </p:txBody>
      </p:sp>
    </p:spTree>
    <p:extLst>
      <p:ext uri="{BB962C8B-B14F-4D97-AF65-F5344CB8AC3E}">
        <p14:creationId xmlns:p14="http://schemas.microsoft.com/office/powerpoint/2010/main" val="3214735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let’s address that big concern: chronic or terminal illness.</a:t>
            </a:r>
          </a:p>
          <a:p>
            <a:endParaRPr lang="en-US" dirty="0"/>
          </a:p>
          <a:p>
            <a:r>
              <a:rPr lang="en-US" dirty="0"/>
              <a:t>We all know how fast an illness can derail a retirement plan. That’s why offer an optional Accelerated Death Benefit Rider that helps address chronic or terminal illness concerns. </a:t>
            </a:r>
            <a:endParaRPr lang="en-US" dirty="0">
              <a:ea typeface="Calibri"/>
              <a:cs typeface="Calibri"/>
            </a:endParaRPr>
          </a:p>
          <a:p>
            <a:endParaRPr lang="en-US" dirty="0"/>
          </a:p>
          <a:p>
            <a:r>
              <a:rPr lang="en-US" dirty="0"/>
              <a:t>It features a 6% roll-up and no underwriting.</a:t>
            </a:r>
            <a:endParaRPr lang="en-US" dirty="0">
              <a:ea typeface="Calibri"/>
              <a:cs typeface="Calibri"/>
            </a:endParaRPr>
          </a:p>
          <a:p>
            <a:endParaRPr lang="en-US" dirty="0"/>
          </a:p>
          <a:p>
            <a:r>
              <a:rPr lang="en-US" dirty="0"/>
              <a:t>Just remember, it’s not long-term care insurance, but it can provide real peace of mind.</a:t>
            </a:r>
          </a:p>
        </p:txBody>
      </p:sp>
      <p:sp>
        <p:nvSpPr>
          <p:cNvPr id="4" name="Slide Number Placeholder 3"/>
          <p:cNvSpPr>
            <a:spLocks noGrp="1"/>
          </p:cNvSpPr>
          <p:nvPr>
            <p:ph type="sldNum" sz="quarter" idx="5"/>
          </p:nvPr>
        </p:nvSpPr>
        <p:spPr/>
        <p:txBody>
          <a:bodyPr/>
          <a:lstStyle/>
          <a:p>
            <a:fld id="{0741EE86-BA97-446A-81BA-90B33C5446E2}" type="slidenum">
              <a:rPr lang="en-US" smtClean="0"/>
              <a:t>17</a:t>
            </a:fld>
            <a:endParaRPr lang="en-US"/>
          </a:p>
        </p:txBody>
      </p:sp>
    </p:spTree>
    <p:extLst>
      <p:ext uri="{BB962C8B-B14F-4D97-AF65-F5344CB8AC3E}">
        <p14:creationId xmlns:p14="http://schemas.microsoft.com/office/powerpoint/2010/main" val="312895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Let’s quickly review the specs.</a:t>
            </a:r>
          </a:p>
          <a:p>
            <a:endParaRPr lang="en-US"/>
          </a:p>
          <a:p>
            <a:r>
              <a:rPr lang="en-US"/>
              <a:t>Issue age is up to 85. Minimum purchase is $25,000. We accept up to $2 million in total purchase payments.</a:t>
            </a:r>
            <a:endParaRPr lang="en-US">
              <a:ea typeface="Calibri"/>
              <a:cs typeface="Calibri"/>
            </a:endParaRPr>
          </a:p>
        </p:txBody>
      </p:sp>
      <p:sp>
        <p:nvSpPr>
          <p:cNvPr id="5" name="Slide Number Placeholder 4"/>
          <p:cNvSpPr>
            <a:spLocks noGrp="1"/>
          </p:cNvSpPr>
          <p:nvPr>
            <p:ph type="sldNum" sz="quarter" idx="10"/>
          </p:nvPr>
        </p:nvSpPr>
        <p:spPr/>
        <p:txBody>
          <a:bodyPr/>
          <a:lstStyle/>
          <a:p>
            <a:fld id="{239CB8B6-0E24-4864-9729-4617B9E865E2}" type="slidenum">
              <a:rPr lang="en-US" smtClean="0"/>
              <a:pPr/>
              <a:t>18</a:t>
            </a:fld>
            <a:endParaRPr lang="en-US"/>
          </a:p>
        </p:txBody>
      </p:sp>
    </p:spTree>
    <p:extLst>
      <p:ext uri="{BB962C8B-B14F-4D97-AF65-F5344CB8AC3E}">
        <p14:creationId xmlns:p14="http://schemas.microsoft.com/office/powerpoint/2010/main" val="3097612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Surrender charges start at 8% and drop to 4% over six years. After that, there’s no charge.</a:t>
            </a:r>
          </a:p>
          <a:p>
            <a:endParaRPr lang="en-US"/>
          </a:p>
          <a:p>
            <a:r>
              <a:rPr lang="en-US"/>
              <a:t>And yes, withdrawals before age 59 and a half may incur a 10% IRS penalty.</a:t>
            </a:r>
          </a:p>
        </p:txBody>
      </p:sp>
      <p:sp>
        <p:nvSpPr>
          <p:cNvPr id="5" name="Slide Number Placeholder 4"/>
          <p:cNvSpPr>
            <a:spLocks noGrp="1"/>
          </p:cNvSpPr>
          <p:nvPr>
            <p:ph type="sldNum" sz="quarter" idx="10"/>
          </p:nvPr>
        </p:nvSpPr>
        <p:spPr/>
        <p:txBody>
          <a:bodyPr/>
          <a:lstStyle/>
          <a:p>
            <a:fld id="{239CB8B6-0E24-4864-9729-4617B9E865E2}" type="slidenum">
              <a:rPr lang="en-US" smtClean="0"/>
              <a:pPr/>
              <a:t>19</a:t>
            </a:fld>
            <a:endParaRPr lang="en-US"/>
          </a:p>
        </p:txBody>
      </p:sp>
    </p:spTree>
    <p:extLst>
      <p:ext uri="{BB962C8B-B14F-4D97-AF65-F5344CB8AC3E}">
        <p14:creationId xmlns:p14="http://schemas.microsoft.com/office/powerpoint/2010/main" val="411080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next 20 minutes, I’ll walk you through the changing retirement landscape, how RILAs fit into the picture, what makes </a:t>
            </a:r>
            <a:r>
              <a:rPr lang="en-US" err="1"/>
              <a:t>AccumuLink</a:t>
            </a:r>
            <a:r>
              <a:rPr lang="en-US"/>
              <a:t> Advance unique, and the tools and support we’ve built to help you bring this opportunity to your clients.</a:t>
            </a:r>
          </a:p>
          <a:p>
            <a:r>
              <a:rPr lang="en-US"/>
              <a:t>Let’s get started.</a:t>
            </a:r>
            <a:endParaRPr lang="en-US">
              <a:ea typeface="Calibri"/>
              <a:cs typeface="Calibri"/>
            </a:endParaRPr>
          </a:p>
        </p:txBody>
      </p:sp>
      <p:sp>
        <p:nvSpPr>
          <p:cNvPr id="4" name="Slide Number Placeholder 3"/>
          <p:cNvSpPr>
            <a:spLocks noGrp="1"/>
          </p:cNvSpPr>
          <p:nvPr>
            <p:ph type="sldNum" sz="quarter" idx="5"/>
          </p:nvPr>
        </p:nvSpPr>
        <p:spPr/>
        <p:txBody>
          <a:bodyPr/>
          <a:lstStyle/>
          <a:p>
            <a:fld id="{0741EE86-BA97-446A-81BA-90B33C5446E2}" type="slidenum">
              <a:rPr lang="en-US" smtClean="0"/>
              <a:t>2</a:t>
            </a:fld>
            <a:endParaRPr lang="en-US"/>
          </a:p>
        </p:txBody>
      </p:sp>
    </p:spTree>
    <p:extLst>
      <p:ext uri="{BB962C8B-B14F-4D97-AF65-F5344CB8AC3E}">
        <p14:creationId xmlns:p14="http://schemas.microsoft.com/office/powerpoint/2010/main" val="1086717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Read slide</a:t>
            </a:r>
          </a:p>
        </p:txBody>
      </p:sp>
      <p:sp>
        <p:nvSpPr>
          <p:cNvPr id="5" name="Slide Number Placeholder 4"/>
          <p:cNvSpPr>
            <a:spLocks noGrp="1"/>
          </p:cNvSpPr>
          <p:nvPr>
            <p:ph type="sldNum" sz="quarter" idx="10"/>
          </p:nvPr>
        </p:nvSpPr>
        <p:spPr/>
        <p:txBody>
          <a:bodyPr/>
          <a:lstStyle/>
          <a:p>
            <a:fld id="{239CB8B6-0E24-4864-9729-4617B9E865E2}" type="slidenum">
              <a:rPr lang="en-US" smtClean="0"/>
              <a:pPr/>
              <a:t>20</a:t>
            </a:fld>
            <a:endParaRPr lang="en-US"/>
          </a:p>
        </p:txBody>
      </p:sp>
    </p:spTree>
    <p:extLst>
      <p:ext uri="{BB962C8B-B14F-4D97-AF65-F5344CB8AC3E}">
        <p14:creationId xmlns:p14="http://schemas.microsoft.com/office/powerpoint/2010/main" val="3559940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BAEE-4190-14D8-E5AA-797AC115B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4FEB7-EE68-2DC1-9C9E-FC47C245B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2A3FF-1D80-BF45-794F-192F7FECA186}"/>
              </a:ext>
            </a:extLst>
          </p:cNvPr>
          <p:cNvSpPr>
            <a:spLocks noGrp="1"/>
          </p:cNvSpPr>
          <p:nvPr>
            <p:ph type="body" idx="1"/>
          </p:nvPr>
        </p:nvSpPr>
        <p:spPr/>
        <p:txBody>
          <a:bodyPr/>
          <a:lstStyle/>
          <a:p>
            <a:r>
              <a:rPr lang="en-US" dirty="0"/>
              <a:t>Hopefully by now, you have started to imagine some clients or prospective clients who might really find value in these opportunities within </a:t>
            </a:r>
            <a:r>
              <a:rPr lang="en-US" dirty="0" err="1"/>
              <a:t>Accumulink</a:t>
            </a:r>
            <a:r>
              <a:rPr lang="en-US" dirty="0"/>
              <a:t> Advance …</a:t>
            </a:r>
          </a:p>
          <a:p>
            <a:endParaRPr lang="en-US" dirty="0"/>
          </a:p>
          <a:p>
            <a:r>
              <a:rPr lang="en-US" b="1" dirty="0"/>
              <a:t>Small buffer, big potential</a:t>
            </a:r>
            <a:r>
              <a:rPr lang="en-US" dirty="0"/>
              <a:t> – 1% buffer with competitive participation rate.</a:t>
            </a:r>
            <a:endParaRPr lang="en-US" dirty="0">
              <a:ea typeface="Calibri"/>
              <a:cs typeface="Calibri"/>
            </a:endParaRPr>
          </a:p>
          <a:p>
            <a:r>
              <a:rPr lang="en-US" b="1" dirty="0"/>
              <a:t>A big head start</a:t>
            </a:r>
            <a:r>
              <a:rPr lang="en-US" dirty="0"/>
              <a:t> – The Shift strategy adds 10% to index returns – a participation rate on positive returns. And no cap to limit upside potential, and …</a:t>
            </a:r>
            <a:endParaRPr lang="en-US" dirty="0">
              <a:ea typeface="Calibri"/>
              <a:cs typeface="Calibri"/>
            </a:endParaRPr>
          </a:p>
          <a:p>
            <a:r>
              <a:rPr lang="en-US" b="1" dirty="0"/>
              <a:t>The Accelerated Death Benefit Rider</a:t>
            </a:r>
            <a:r>
              <a:rPr lang="en-US" dirty="0"/>
              <a:t>– </a:t>
            </a:r>
            <a:r>
              <a:rPr lang="en-US" sz="1200" b="0" i="0" u="none" strike="noStrike" kern="1200" baseline="0" dirty="0">
                <a:solidFill>
                  <a:schemeClr val="tx1"/>
                </a:solidFill>
                <a:latin typeface="+mn-lt"/>
                <a:ea typeface="+mn-ea"/>
                <a:cs typeface="+mn-cs"/>
              </a:rPr>
              <a:t>An optional death benefit rider with no underwriting that can help alleviate concerns over Chronic or Terminal Illness.</a:t>
            </a:r>
            <a:endParaRPr lang="en-US" dirty="0"/>
          </a:p>
        </p:txBody>
      </p:sp>
      <p:sp>
        <p:nvSpPr>
          <p:cNvPr id="4" name="Slide Number Placeholder 3">
            <a:extLst>
              <a:ext uri="{FF2B5EF4-FFF2-40B4-BE49-F238E27FC236}">
                <a16:creationId xmlns:a16="http://schemas.microsoft.com/office/drawing/2014/main" id="{E7F00E5F-0BBA-0731-E4E6-A2B69D32027B}"/>
              </a:ext>
            </a:extLst>
          </p:cNvPr>
          <p:cNvSpPr>
            <a:spLocks noGrp="1"/>
          </p:cNvSpPr>
          <p:nvPr>
            <p:ph type="sldNum" sz="quarter" idx="5"/>
          </p:nvPr>
        </p:nvSpPr>
        <p:spPr/>
        <p:txBody>
          <a:bodyPr/>
          <a:lstStyle/>
          <a:p>
            <a:fld id="{A0A71CC3-AF76-4F28-B5DC-258BBD32C8B5}" type="slidenum">
              <a:rPr lang="en-US" smtClean="0"/>
              <a:t>21</a:t>
            </a:fld>
            <a:endParaRPr lang="en-US"/>
          </a:p>
        </p:txBody>
      </p:sp>
    </p:spTree>
    <p:extLst>
      <p:ext uri="{BB962C8B-B14F-4D97-AF65-F5344CB8AC3E}">
        <p14:creationId xmlns:p14="http://schemas.microsoft.com/office/powerpoint/2010/main" val="4275581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RILAs can seem complex, so we’ve built tools to help you simplify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dirty="0"/>
              <a:t>Scan the QR code to access these materials and more!</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0741EE86-BA97-446A-81BA-90B33C5446E2}" type="slidenum">
              <a:rPr lang="en-US" smtClean="0"/>
              <a:t>22</a:t>
            </a:fld>
            <a:endParaRPr lang="en-US"/>
          </a:p>
        </p:txBody>
      </p:sp>
    </p:spTree>
    <p:extLst>
      <p:ext uri="{BB962C8B-B14F-4D97-AF65-F5344CB8AC3E}">
        <p14:creationId xmlns:p14="http://schemas.microsoft.com/office/powerpoint/2010/main" val="3240838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help you close cases and get a fast start – we’ve created tools that will help you client more quickly understand how </a:t>
            </a:r>
            <a:r>
              <a:rPr lang="en-US" dirty="0" err="1"/>
              <a:t>AccumuLink</a:t>
            </a:r>
            <a:r>
              <a:rPr lang="en-US" dirty="0"/>
              <a:t> might fit into their overall financial strategies. </a:t>
            </a:r>
          </a:p>
          <a:p>
            <a:endParaRPr lang="en-US" dirty="0">
              <a:ea typeface="Calibri"/>
              <a:cs typeface="Calibri"/>
            </a:endParaRPr>
          </a:p>
          <a:p>
            <a:r>
              <a:rPr lang="en-US" dirty="0">
                <a:ea typeface="Calibri"/>
                <a:cs typeface="Calibri"/>
              </a:rPr>
              <a:t>Scan the QR for these materials and more!</a:t>
            </a:r>
          </a:p>
        </p:txBody>
      </p:sp>
      <p:sp>
        <p:nvSpPr>
          <p:cNvPr id="4" name="Slide Number Placeholder 3"/>
          <p:cNvSpPr>
            <a:spLocks noGrp="1"/>
          </p:cNvSpPr>
          <p:nvPr>
            <p:ph type="sldNum" sz="quarter" idx="5"/>
          </p:nvPr>
        </p:nvSpPr>
        <p:spPr/>
        <p:txBody>
          <a:bodyPr/>
          <a:lstStyle/>
          <a:p>
            <a:fld id="{0741EE86-BA97-446A-81BA-90B33C5446E2}" type="slidenum">
              <a:rPr lang="en-US" smtClean="0"/>
              <a:t>23</a:t>
            </a:fld>
            <a:endParaRPr lang="en-US"/>
          </a:p>
        </p:txBody>
      </p:sp>
    </p:spTree>
    <p:extLst>
      <p:ext uri="{BB962C8B-B14F-4D97-AF65-F5344CB8AC3E}">
        <p14:creationId xmlns:p14="http://schemas.microsoft.com/office/powerpoint/2010/main" val="187639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know your clients' situations better than anyone else. We built a tool where you can mix and match different strategies to see how they might interact with one another and ultimately serve your clients. Wherever they end up falling on the spectrum of downside protection and upside potential, see how </a:t>
            </a:r>
            <a:r>
              <a:rPr lang="en-US" err="1">
                <a:ea typeface="Calibri"/>
                <a:cs typeface="Calibri"/>
              </a:rPr>
              <a:t>AccumuLink</a:t>
            </a:r>
            <a:r>
              <a:rPr lang="en-US" dirty="0">
                <a:ea typeface="Calibri"/>
                <a:cs typeface="Calibri"/>
              </a:rPr>
              <a:t> Advance might fit into their portfolio. </a:t>
            </a:r>
          </a:p>
          <a:p>
            <a:endParaRPr lang="en-US" dirty="0">
              <a:ea typeface="Calibri"/>
              <a:cs typeface="Calibri"/>
            </a:endParaRPr>
          </a:p>
          <a:p>
            <a:r>
              <a:rPr lang="en-US" dirty="0">
                <a:ea typeface="Calibri"/>
                <a:cs typeface="Calibri"/>
              </a:rPr>
              <a:t>Built next to our illustrations system, it allows you to visualize what those quotes might look like. </a:t>
            </a:r>
          </a:p>
          <a:p>
            <a:endParaRPr lang="en-US" dirty="0">
              <a:ea typeface="Calibri"/>
              <a:cs typeface="Calibri"/>
            </a:endParaRPr>
          </a:p>
          <a:p>
            <a:r>
              <a:rPr lang="en-US" dirty="0">
                <a:ea typeface="Calibri"/>
                <a:cs typeface="Calibri"/>
              </a:rPr>
              <a:t>Scan the QR to see more. </a:t>
            </a:r>
          </a:p>
        </p:txBody>
      </p:sp>
      <p:sp>
        <p:nvSpPr>
          <p:cNvPr id="4" name="Slide Number Placeholder 3"/>
          <p:cNvSpPr>
            <a:spLocks noGrp="1"/>
          </p:cNvSpPr>
          <p:nvPr>
            <p:ph type="sldNum" sz="quarter" idx="5"/>
          </p:nvPr>
        </p:nvSpPr>
        <p:spPr/>
        <p:txBody>
          <a:bodyPr/>
          <a:lstStyle/>
          <a:p>
            <a:fld id="{0741EE86-BA97-446A-81BA-90B33C5446E2}" type="slidenum">
              <a:rPr lang="en-US" smtClean="0"/>
              <a:t>24</a:t>
            </a:fld>
            <a:endParaRPr lang="en-US"/>
          </a:p>
        </p:txBody>
      </p:sp>
    </p:spTree>
    <p:extLst>
      <p:ext uri="{BB962C8B-B14F-4D97-AF65-F5344CB8AC3E}">
        <p14:creationId xmlns:p14="http://schemas.microsoft.com/office/powerpoint/2010/main" val="338034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let’s talk briefly about Securian Financial.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financial strength is backed by strong ratings from the top four agencies.</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0741EE86-BA97-446A-81BA-90B33C5446E2}" type="slidenum">
              <a:rPr lang="en-US" smtClean="0"/>
              <a:t>25</a:t>
            </a:fld>
            <a:endParaRPr lang="en-US"/>
          </a:p>
        </p:txBody>
      </p:sp>
    </p:spTree>
    <p:extLst>
      <p:ext uri="{BB962C8B-B14F-4D97-AF65-F5344CB8AC3E}">
        <p14:creationId xmlns:p14="http://schemas.microsoft.com/office/powerpoint/2010/main" val="2158111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size, and financial strength of Securian Financial help make us a valued partner in your work with your clients, helping them building toward a secure tomorrow.</a:t>
            </a:r>
          </a:p>
        </p:txBody>
      </p:sp>
      <p:sp>
        <p:nvSpPr>
          <p:cNvPr id="4" name="Slide Number Placeholder 3"/>
          <p:cNvSpPr>
            <a:spLocks noGrp="1"/>
          </p:cNvSpPr>
          <p:nvPr>
            <p:ph type="sldNum" sz="quarter" idx="5"/>
          </p:nvPr>
        </p:nvSpPr>
        <p:spPr/>
        <p:txBody>
          <a:bodyPr/>
          <a:lstStyle/>
          <a:p>
            <a:fld id="{0741EE86-BA97-446A-81BA-90B33C5446E2}" type="slidenum">
              <a:rPr lang="en-US" smtClean="0"/>
              <a:t>26</a:t>
            </a:fld>
            <a:endParaRPr lang="en-US"/>
          </a:p>
        </p:txBody>
      </p:sp>
    </p:spTree>
    <p:extLst>
      <p:ext uri="{BB962C8B-B14F-4D97-AF65-F5344CB8AC3E}">
        <p14:creationId xmlns:p14="http://schemas.microsoft.com/office/powerpoint/2010/main" val="3667648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are you ready to add </a:t>
            </a:r>
            <a:r>
              <a:rPr lang="en-US" err="1"/>
              <a:t>AccumuLink</a:t>
            </a:r>
            <a:r>
              <a:rPr lang="en-US"/>
              <a:t> Advance to your practice?</a:t>
            </a:r>
          </a:p>
          <a:p>
            <a:endParaRPr lang="en-US"/>
          </a:p>
          <a:p>
            <a:r>
              <a:rPr lang="en-US"/>
              <a:t>Reach out to your Securian contact, visit securian.com/</a:t>
            </a:r>
            <a:r>
              <a:rPr lang="en-US" err="1"/>
              <a:t>accumulink</a:t>
            </a:r>
            <a:r>
              <a:rPr lang="en-US"/>
              <a:t>, or call the annuity sales desk to get started.</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A44A7425-B241-7542-ABBF-025E1D1C888D}" type="slidenum">
              <a:rPr lang="en-US" smtClean="0"/>
              <a:t>27</a:t>
            </a:fld>
            <a:endParaRPr lang="en-US"/>
          </a:p>
        </p:txBody>
      </p:sp>
    </p:spTree>
    <p:extLst>
      <p:ext uri="{BB962C8B-B14F-4D97-AF65-F5344CB8AC3E}">
        <p14:creationId xmlns:p14="http://schemas.microsoft.com/office/powerpoint/2010/main" val="1786691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again for your time today. I look forward to seeing how </a:t>
            </a:r>
            <a:r>
              <a:rPr lang="en-US" err="1"/>
              <a:t>AccumuLink</a:t>
            </a:r>
            <a:r>
              <a:rPr lang="en-US"/>
              <a:t> Advance can help you grow your practice and deliver even more value to your clients.</a:t>
            </a:r>
          </a:p>
          <a:p>
            <a:endParaRPr lang="en-US"/>
          </a:p>
        </p:txBody>
      </p:sp>
      <p:sp>
        <p:nvSpPr>
          <p:cNvPr id="4" name="Slide Number Placeholder 3"/>
          <p:cNvSpPr>
            <a:spLocks noGrp="1"/>
          </p:cNvSpPr>
          <p:nvPr>
            <p:ph type="sldNum" sz="quarter" idx="5"/>
          </p:nvPr>
        </p:nvSpPr>
        <p:spPr/>
        <p:txBody>
          <a:bodyPr/>
          <a:lstStyle/>
          <a:p>
            <a:fld id="{0741EE86-BA97-446A-81BA-90B33C5446E2}" type="slidenum">
              <a:rPr lang="en-US" smtClean="0"/>
              <a:t>28</a:t>
            </a:fld>
            <a:endParaRPr lang="en-US"/>
          </a:p>
        </p:txBody>
      </p:sp>
    </p:spTree>
    <p:extLst>
      <p:ext uri="{BB962C8B-B14F-4D97-AF65-F5344CB8AC3E}">
        <p14:creationId xmlns:p14="http://schemas.microsoft.com/office/powerpoint/2010/main" val="4009320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10"/>
          </p:nvPr>
        </p:nvSpPr>
        <p:spPr/>
        <p:txBody>
          <a:bodyPr/>
          <a:lstStyle/>
          <a:p>
            <a:fld id="{D103CA57-F580-4BC5-8DC7-03E55EB6A9D5}" type="slidenum">
              <a:rPr lang="en-US" smtClean="0"/>
              <a:pPr/>
              <a:t>30</a:t>
            </a:fld>
            <a:endParaRPr lang="en-US"/>
          </a:p>
        </p:txBody>
      </p:sp>
    </p:spTree>
    <p:extLst>
      <p:ext uri="{BB962C8B-B14F-4D97-AF65-F5344CB8AC3E}">
        <p14:creationId xmlns:p14="http://schemas.microsoft.com/office/powerpoint/2010/main" val="238488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start with the problem: the way we used to plan for retirement is no longer working.</a:t>
            </a:r>
          </a:p>
          <a:p>
            <a:endParaRPr lang="en-US"/>
          </a:p>
        </p:txBody>
      </p:sp>
      <p:sp>
        <p:nvSpPr>
          <p:cNvPr id="4" name="Slide Number Placeholder 3"/>
          <p:cNvSpPr>
            <a:spLocks noGrp="1"/>
          </p:cNvSpPr>
          <p:nvPr>
            <p:ph type="sldNum" sz="quarter" idx="5"/>
          </p:nvPr>
        </p:nvSpPr>
        <p:spPr/>
        <p:txBody>
          <a:bodyPr/>
          <a:lstStyle/>
          <a:p>
            <a:fld id="{0741EE86-BA97-446A-81BA-90B33C5446E2}" type="slidenum">
              <a:rPr lang="en-US" smtClean="0"/>
              <a:t>3</a:t>
            </a:fld>
            <a:endParaRPr lang="en-US"/>
          </a:p>
        </p:txBody>
      </p:sp>
    </p:spTree>
    <p:extLst>
      <p:ext uri="{BB962C8B-B14F-4D97-AF65-F5344CB8AC3E}">
        <p14:creationId xmlns:p14="http://schemas.microsoft.com/office/powerpoint/2010/main" val="831782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103CA57-F580-4BC5-8DC7-03E55EB6A9D5}" type="slidenum">
              <a:rPr lang="en-US" smtClean="0"/>
              <a:pPr/>
              <a:t>33</a:t>
            </a:fld>
            <a:endParaRPr lang="en-US"/>
          </a:p>
        </p:txBody>
      </p:sp>
    </p:spTree>
    <p:extLst>
      <p:ext uri="{BB962C8B-B14F-4D97-AF65-F5344CB8AC3E}">
        <p14:creationId xmlns:p14="http://schemas.microsoft.com/office/powerpoint/2010/main" val="352856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all know retirement planning today doesn’t look like it did 20 or even 10 years ago. The rules have changed.</a:t>
            </a:r>
          </a:p>
          <a:p>
            <a:endParaRPr lang="en-US"/>
          </a:p>
          <a:p>
            <a:r>
              <a:rPr lang="en-US"/>
              <a:t>The future of Social Security is uncertain. People are working longer, not always by choice. The markets are volatile, and yields on fixed income investments have struggled to keep pace with inflation.</a:t>
            </a:r>
            <a:endParaRPr lang="en-US">
              <a:ea typeface="Calibri"/>
              <a:cs typeface="Calibri"/>
            </a:endParaRPr>
          </a:p>
          <a:p>
            <a:endParaRPr lang="en-US"/>
          </a:p>
          <a:p>
            <a:r>
              <a:rPr lang="en-US"/>
              <a:t>The once-popular 4% rule could actually put principal at risk now. And let’s not forget healthcare—one of the biggest unknowns in retirement. These factors can make or break retirement success.</a:t>
            </a:r>
            <a:endParaRPr lang="en-US">
              <a:ea typeface="Calibri"/>
              <a:cs typeface="Calibri"/>
            </a:endParaRPr>
          </a:p>
          <a:p>
            <a:endParaRPr lang="en-US"/>
          </a:p>
          <a:p>
            <a:r>
              <a:rPr lang="en-US"/>
              <a:t>In fact, by 2030, one in five Americans is expected to be 65 or older. The need for smarter solutions is growing fast.</a:t>
            </a:r>
            <a:endParaRPr lang="en-US">
              <a:ea typeface="Calibri"/>
              <a:cs typeface="Calibri"/>
            </a:endParaRPr>
          </a:p>
          <a:p>
            <a:endParaRPr lang="en-US" sz="1200" b="0" i="0" kern="1200">
              <a:solidFill>
                <a:schemeClr val="tx1"/>
              </a:solidFill>
              <a:effectLst/>
              <a:latin typeface="+mn-lt"/>
              <a:ea typeface="+mn-ea"/>
              <a:cs typeface="+mn-cs"/>
            </a:endParaRPr>
          </a:p>
          <a:p>
            <a:br>
              <a:rPr lang="en-US">
                <a:cs typeface="+mn-lt"/>
              </a:rPr>
            </a:br>
            <a:endParaRPr lang="en-US">
              <a:solidFill>
                <a:srgbClr val="FF0000"/>
              </a:solidFill>
            </a:endParaRPr>
          </a:p>
        </p:txBody>
      </p:sp>
      <p:sp>
        <p:nvSpPr>
          <p:cNvPr id="4" name="Slide Number Placeholder 3"/>
          <p:cNvSpPr>
            <a:spLocks noGrp="1"/>
          </p:cNvSpPr>
          <p:nvPr>
            <p:ph type="sldNum" sz="quarter" idx="5"/>
          </p:nvPr>
        </p:nvSpPr>
        <p:spPr/>
        <p:txBody>
          <a:bodyPr/>
          <a:lstStyle/>
          <a:p>
            <a:fld id="{0741EE86-BA97-446A-81BA-90B33C5446E2}" type="slidenum">
              <a:rPr lang="en-US" smtClean="0"/>
              <a:t>4</a:t>
            </a:fld>
            <a:endParaRPr lang="en-US"/>
          </a:p>
        </p:txBody>
      </p:sp>
    </p:spTree>
    <p:extLst>
      <p:ext uri="{BB962C8B-B14F-4D97-AF65-F5344CB8AC3E}">
        <p14:creationId xmlns:p14="http://schemas.microsoft.com/office/powerpoint/2010/main" val="227295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challenge also creates opportunity. Elevated interest rates mean we can offer stronger cap and participation rates.</a:t>
            </a:r>
          </a:p>
          <a:p>
            <a:endParaRPr lang="en-US"/>
          </a:p>
          <a:p>
            <a:r>
              <a:rPr lang="en-US"/>
              <a:t>And with persistent market volatility, more and more clients are seeking solutions that offer downside protection while still giving them a chance to grow.</a:t>
            </a:r>
            <a:endParaRPr lang="en-US">
              <a:ea typeface="Calibri"/>
              <a:cs typeface="Calibri"/>
            </a:endParaRPr>
          </a:p>
          <a:p>
            <a:endParaRPr lang="en-US"/>
          </a:p>
          <a:p>
            <a:r>
              <a:rPr lang="en-US"/>
              <a:t>Structured solutions like RILAs are gaining traction with clients who want a smoother ride to retirement.</a:t>
            </a:r>
            <a:endParaRPr lang="en-US">
              <a:ea typeface="Calibri"/>
              <a:cs typeface="Calibri"/>
            </a:endParaRPr>
          </a:p>
        </p:txBody>
      </p:sp>
      <p:sp>
        <p:nvSpPr>
          <p:cNvPr id="4" name="Slide Number Placeholder 3"/>
          <p:cNvSpPr>
            <a:spLocks noGrp="1"/>
          </p:cNvSpPr>
          <p:nvPr>
            <p:ph type="sldNum" sz="quarter" idx="5"/>
          </p:nvPr>
        </p:nvSpPr>
        <p:spPr/>
        <p:txBody>
          <a:bodyPr/>
          <a:lstStyle/>
          <a:p>
            <a:fld id="{0741EE86-BA97-446A-81BA-90B33C5446E2}" type="slidenum">
              <a:rPr lang="en-US" smtClean="0"/>
              <a:t>5</a:t>
            </a:fld>
            <a:endParaRPr lang="en-US"/>
          </a:p>
        </p:txBody>
      </p:sp>
    </p:spTree>
    <p:extLst>
      <p:ext uri="{BB962C8B-B14F-4D97-AF65-F5344CB8AC3E}">
        <p14:creationId xmlns:p14="http://schemas.microsoft.com/office/powerpoint/2010/main" val="2470584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exactly is a RILA? </a:t>
            </a:r>
          </a:p>
          <a:p>
            <a:endParaRPr lang="en-US"/>
          </a:p>
        </p:txBody>
      </p:sp>
      <p:sp>
        <p:nvSpPr>
          <p:cNvPr id="4" name="Slide Number Placeholder 3"/>
          <p:cNvSpPr>
            <a:spLocks noGrp="1"/>
          </p:cNvSpPr>
          <p:nvPr>
            <p:ph type="sldNum" sz="quarter" idx="5"/>
          </p:nvPr>
        </p:nvSpPr>
        <p:spPr/>
        <p:txBody>
          <a:bodyPr/>
          <a:lstStyle/>
          <a:p>
            <a:fld id="{0741EE86-BA97-446A-81BA-90B33C5446E2}" type="slidenum">
              <a:rPr lang="en-US" smtClean="0"/>
              <a:t>6</a:t>
            </a:fld>
            <a:endParaRPr lang="en-US"/>
          </a:p>
        </p:txBody>
      </p:sp>
    </p:spTree>
    <p:extLst>
      <p:ext uri="{BB962C8B-B14F-4D97-AF65-F5344CB8AC3E}">
        <p14:creationId xmlns:p14="http://schemas.microsoft.com/office/powerpoint/2010/main" val="157516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Registered Index-Linked Annuity is a variable annuity that offers growth potential based on the performance of market indexes, while providing partial downside protection.</a:t>
            </a:r>
          </a:p>
          <a:p>
            <a:endParaRPr lang="en-US"/>
          </a:p>
          <a:p>
            <a:r>
              <a:rPr lang="en-US"/>
              <a:t>Clients trade off some upside or accept certain limits, in exchange for a cushion against loss.</a:t>
            </a:r>
            <a:endParaRPr lang="en-US">
              <a:ea typeface="Calibri"/>
              <a:cs typeface="Calibri"/>
            </a:endParaRPr>
          </a:p>
          <a:p>
            <a:endParaRPr lang="en-US"/>
          </a:p>
          <a:p>
            <a:r>
              <a:rPr lang="en-US"/>
              <a:t>And this market is booming. RILA sales grew 20% year over year, reaching $19.6 billion in the second quarter of 2025. That tells us clients are ready for something new. </a:t>
            </a:r>
          </a:p>
          <a:p>
            <a:endParaRPr lang="en-US"/>
          </a:p>
          <a:p>
            <a:endParaRPr lang="en-US"/>
          </a:p>
        </p:txBody>
      </p:sp>
      <p:sp>
        <p:nvSpPr>
          <p:cNvPr id="4" name="Slide Number Placeholder 3"/>
          <p:cNvSpPr>
            <a:spLocks noGrp="1"/>
          </p:cNvSpPr>
          <p:nvPr>
            <p:ph type="sldNum" sz="quarter" idx="5"/>
          </p:nvPr>
        </p:nvSpPr>
        <p:spPr/>
        <p:txBody>
          <a:bodyPr/>
          <a:lstStyle/>
          <a:p>
            <a:fld id="{0741EE86-BA97-446A-81BA-90B33C5446E2}" type="slidenum">
              <a:rPr lang="en-US" smtClean="0"/>
              <a:t>7</a:t>
            </a:fld>
            <a:endParaRPr lang="en-US"/>
          </a:p>
        </p:txBody>
      </p:sp>
    </p:spTree>
    <p:extLst>
      <p:ext uri="{BB962C8B-B14F-4D97-AF65-F5344CB8AC3E}">
        <p14:creationId xmlns:p14="http://schemas.microsoft.com/office/powerpoint/2010/main" val="371726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helps to think about where RILAs sit on the investment spectrum.</a:t>
            </a:r>
          </a:p>
          <a:p>
            <a:endParaRPr lang="en-US"/>
          </a:p>
          <a:p>
            <a:r>
              <a:rPr lang="en-US"/>
              <a:t>On one side, you have equities—stocks, mutual funds, variable annuities—offering high growth potential but with significant risk. On the other, you have fixed annuities and fixed indexed annuities, which offer full principal protection but limited growth.</a:t>
            </a:r>
            <a:endParaRPr lang="en-US">
              <a:ea typeface="Calibri"/>
              <a:cs typeface="Calibri"/>
            </a:endParaRPr>
          </a:p>
          <a:p>
            <a:endParaRPr lang="en-US"/>
          </a:p>
          <a:p>
            <a:r>
              <a:rPr lang="en-US"/>
              <a:t>RILAs offer a strategic middle ground. They help clients participate in market gains, while also reducing risk exposure.</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0741EE86-BA97-446A-81BA-90B33C5446E2}" type="slidenum">
              <a:rPr lang="en-US" smtClean="0"/>
              <a:t>8</a:t>
            </a:fld>
            <a:endParaRPr lang="en-US"/>
          </a:p>
        </p:txBody>
      </p:sp>
    </p:spTree>
    <p:extLst>
      <p:ext uri="{BB962C8B-B14F-4D97-AF65-F5344CB8AC3E}">
        <p14:creationId xmlns:p14="http://schemas.microsoft.com/office/powerpoint/2010/main" val="249313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who is the ideal RILA client?</a:t>
            </a:r>
          </a:p>
          <a:p>
            <a:endParaRPr lang="en-US"/>
          </a:p>
          <a:p>
            <a:r>
              <a:rPr lang="en-US"/>
              <a:t>First, it’s pre-retirees or recent retirees who still want market participation but can’t afford large losses.</a:t>
            </a:r>
            <a:endParaRPr lang="en-US">
              <a:ea typeface="Calibri"/>
              <a:cs typeface="Calibri"/>
            </a:endParaRPr>
          </a:p>
          <a:p>
            <a:endParaRPr lang="en-US"/>
          </a:p>
          <a:p>
            <a:r>
              <a:rPr lang="en-US"/>
              <a:t>Second, clients looking for portfolio diversification and a reduction in volatility.</a:t>
            </a:r>
            <a:endParaRPr lang="en-US">
              <a:ea typeface="Calibri"/>
              <a:cs typeface="Calibri"/>
            </a:endParaRPr>
          </a:p>
          <a:p>
            <a:endParaRPr lang="en-US"/>
          </a:p>
          <a:p>
            <a:r>
              <a:rPr lang="en-US"/>
              <a:t>And third, people with moderate risk tolerance who understand the trade-off of upside potential versus downside protection—especially those with a longer time horizon.</a:t>
            </a:r>
            <a:endParaRPr lang="en-US">
              <a:ea typeface="Calibri"/>
              <a:cs typeface="Calibri"/>
            </a:endParaRPr>
          </a:p>
        </p:txBody>
      </p:sp>
      <p:sp>
        <p:nvSpPr>
          <p:cNvPr id="4" name="Slide Number Placeholder 3"/>
          <p:cNvSpPr>
            <a:spLocks noGrp="1"/>
          </p:cNvSpPr>
          <p:nvPr>
            <p:ph type="sldNum" sz="quarter" idx="5"/>
          </p:nvPr>
        </p:nvSpPr>
        <p:spPr/>
        <p:txBody>
          <a:bodyPr/>
          <a:lstStyle/>
          <a:p>
            <a:fld id="{0741EE86-BA97-446A-81BA-90B33C5446E2}" type="slidenum">
              <a:rPr lang="en-US" smtClean="0"/>
              <a:t>9</a:t>
            </a:fld>
            <a:endParaRPr lang="en-US"/>
          </a:p>
        </p:txBody>
      </p:sp>
    </p:spTree>
    <p:extLst>
      <p:ext uri="{BB962C8B-B14F-4D97-AF65-F5344CB8AC3E}">
        <p14:creationId xmlns:p14="http://schemas.microsoft.com/office/powerpoint/2010/main" val="2880153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5227" y="1499616"/>
            <a:ext cx="4303776" cy="932688"/>
          </a:xfrm>
        </p:spPr>
        <p:txBody>
          <a:bodyPr anchor="t">
            <a:noAutofit/>
          </a:bodyPr>
          <a:lstStyle>
            <a:lvl1pPr algn="l">
              <a:lnSpc>
                <a:spcPts val="3300"/>
              </a:lnSpc>
              <a:defRPr sz="3200"/>
            </a:lvl1pPr>
          </a:lstStyle>
          <a:p>
            <a:r>
              <a:rPr lang="en-US"/>
              <a:t>Headline 32/33</a:t>
            </a:r>
            <a:br>
              <a:rPr lang="en-US"/>
            </a:br>
            <a:r>
              <a:rPr lang="en-US"/>
              <a:t>Arial Bold</a:t>
            </a:r>
          </a:p>
        </p:txBody>
      </p:sp>
      <p:sp>
        <p:nvSpPr>
          <p:cNvPr id="3" name="Subtitle 2"/>
          <p:cNvSpPr>
            <a:spLocks noGrp="1"/>
          </p:cNvSpPr>
          <p:nvPr>
            <p:ph type="subTitle" idx="1" hasCustomPrompt="1"/>
          </p:nvPr>
        </p:nvSpPr>
        <p:spPr>
          <a:xfrm>
            <a:off x="885227" y="2560320"/>
            <a:ext cx="4279392" cy="576072"/>
          </a:xfrm>
        </p:spPr>
        <p:txBody>
          <a:bodyPr>
            <a:noAutofit/>
          </a:bodyPr>
          <a:lstStyle>
            <a:lvl1pPr marL="0" indent="0" algn="l">
              <a:lnSpc>
                <a:spcPts val="22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Kicker 20/22 Arial </a:t>
            </a:r>
            <a:r>
              <a:rPr lang="en-US" err="1"/>
              <a:t>Reg</a:t>
            </a:r>
            <a:endParaRPr lang="en-US"/>
          </a:p>
        </p:txBody>
      </p:sp>
      <p:sp>
        <p:nvSpPr>
          <p:cNvPr id="8" name="Content Placeholder 7"/>
          <p:cNvSpPr>
            <a:spLocks noGrp="1"/>
          </p:cNvSpPr>
          <p:nvPr>
            <p:ph sz="quarter" idx="10" hasCustomPrompt="1"/>
          </p:nvPr>
        </p:nvSpPr>
        <p:spPr>
          <a:xfrm>
            <a:off x="885227" y="3758184"/>
            <a:ext cx="4633384" cy="228600"/>
          </a:xfrm>
        </p:spPr>
        <p:txBody>
          <a:bodyPr>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Presenter Name 1 Bold</a:t>
            </a:r>
          </a:p>
        </p:txBody>
      </p:sp>
      <p:sp>
        <p:nvSpPr>
          <p:cNvPr id="10" name="Text Placeholder 9"/>
          <p:cNvSpPr>
            <a:spLocks noGrp="1"/>
          </p:cNvSpPr>
          <p:nvPr>
            <p:ph type="body" sz="quarter" idx="11" hasCustomPrompt="1"/>
          </p:nvPr>
        </p:nvSpPr>
        <p:spPr>
          <a:xfrm>
            <a:off x="885227" y="3986784"/>
            <a:ext cx="4633383" cy="228600"/>
          </a:xfrm>
        </p:spPr>
        <p:txBody>
          <a:bodyPr>
            <a:noAutofit/>
          </a:bodyPr>
          <a:lstStyle>
            <a:lvl1pPr marL="0" indent="0">
              <a:lnSpc>
                <a:spcPts val="1600"/>
              </a:lnSpc>
              <a:buFontTx/>
              <a:buNone/>
              <a:defRPr sz="1400">
                <a:solidFill>
                  <a:schemeClr val="tx1"/>
                </a:solidFill>
              </a:defRPr>
            </a:lvl1pPr>
            <a:lvl2pPr marL="233363" indent="0">
              <a:buFontTx/>
              <a:buNone/>
              <a:defRPr sz="1400">
                <a:solidFill>
                  <a:schemeClr val="tx1"/>
                </a:solidFill>
              </a:defRPr>
            </a:lvl2pPr>
            <a:lvl3pPr marL="465138" indent="0">
              <a:buFontTx/>
              <a:buNone/>
              <a:defRPr sz="1400">
                <a:solidFill>
                  <a:schemeClr val="tx1"/>
                </a:solidFill>
              </a:defRPr>
            </a:lvl3pPr>
            <a:lvl4pPr marL="1371600" indent="0">
              <a:buFontTx/>
              <a:buNone/>
              <a:defRPr sz="1400">
                <a:solidFill>
                  <a:schemeClr val="tx1"/>
                </a:solidFill>
              </a:defRPr>
            </a:lvl4pPr>
            <a:lvl5pPr marL="1828800" indent="0">
              <a:buFontTx/>
              <a:buNone/>
              <a:defRPr sz="1400">
                <a:solidFill>
                  <a:schemeClr val="tx1"/>
                </a:solidFill>
              </a:defRPr>
            </a:lvl5pPr>
          </a:lstStyle>
          <a:p>
            <a:pPr lvl="0"/>
            <a:r>
              <a:rPr lang="nn-NO"/>
              <a:t>Title 14/16 Arial Reg</a:t>
            </a:r>
          </a:p>
        </p:txBody>
      </p:sp>
      <p:sp>
        <p:nvSpPr>
          <p:cNvPr id="12" name="Content Placeholder 11"/>
          <p:cNvSpPr>
            <a:spLocks noGrp="1"/>
          </p:cNvSpPr>
          <p:nvPr>
            <p:ph sz="quarter" idx="12" hasCustomPrompt="1"/>
          </p:nvPr>
        </p:nvSpPr>
        <p:spPr>
          <a:xfrm>
            <a:off x="885227" y="4279392"/>
            <a:ext cx="4632960" cy="228600"/>
          </a:xfrm>
        </p:spPr>
        <p:txBody>
          <a:bodyPr>
            <a:noAutofit/>
          </a:bodyPr>
          <a:lstStyle>
            <a:lvl1pPr marL="0" indent="0">
              <a:lnSpc>
                <a:spcPts val="1600"/>
              </a:lnSpc>
              <a:spcBef>
                <a:spcPts val="0"/>
              </a:spcBef>
              <a:buFontTx/>
              <a:buNone/>
              <a:defRPr sz="1400" b="1">
                <a:solidFill>
                  <a:schemeClr val="tx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Presenter Name 1 Bold</a:t>
            </a:r>
          </a:p>
        </p:txBody>
      </p:sp>
      <p:sp>
        <p:nvSpPr>
          <p:cNvPr id="14" name="Text Placeholder 13"/>
          <p:cNvSpPr>
            <a:spLocks noGrp="1"/>
          </p:cNvSpPr>
          <p:nvPr>
            <p:ph type="body" sz="quarter" idx="13" hasCustomPrompt="1"/>
          </p:nvPr>
        </p:nvSpPr>
        <p:spPr>
          <a:xfrm>
            <a:off x="885227" y="4498848"/>
            <a:ext cx="4632960" cy="228600"/>
          </a:xfrm>
        </p:spPr>
        <p:txBody>
          <a:bodyPr>
            <a:noAutofit/>
          </a:bodyPr>
          <a:lstStyle>
            <a:lvl1pPr marL="0" indent="0">
              <a:lnSpc>
                <a:spcPts val="1600"/>
              </a:lnSpc>
              <a:buFontTx/>
              <a:buNone/>
              <a:defRPr sz="1400"/>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 14/16 Arial </a:t>
            </a:r>
            <a:r>
              <a:rPr lang="en-US" err="1"/>
              <a:t>Reg</a:t>
            </a:r>
            <a:endParaRPr lang="en-US"/>
          </a:p>
        </p:txBody>
      </p:sp>
      <p:sp>
        <p:nvSpPr>
          <p:cNvPr id="16" name="Content Placeholder 15"/>
          <p:cNvSpPr>
            <a:spLocks noGrp="1"/>
          </p:cNvSpPr>
          <p:nvPr>
            <p:ph sz="quarter" idx="14" hasCustomPrompt="1"/>
          </p:nvPr>
        </p:nvSpPr>
        <p:spPr>
          <a:xfrm>
            <a:off x="885227" y="4782312"/>
            <a:ext cx="4632960" cy="228600"/>
          </a:xfrm>
        </p:spPr>
        <p:txBody>
          <a:bodyPr>
            <a:noAutofit/>
          </a:bodyPr>
          <a:lstStyle>
            <a:lvl1pPr marL="0" indent="0">
              <a:lnSpc>
                <a:spcPts val="1600"/>
              </a:lnSpc>
              <a:buFontTx/>
              <a:buNone/>
              <a:defRPr sz="1400" b="1">
                <a:solidFill>
                  <a:schemeClr val="tx2"/>
                </a:solidFill>
              </a:defRPr>
            </a:lvl1pPr>
            <a:lvl2pPr marL="233363" indent="0">
              <a:lnSpc>
                <a:spcPts val="1600"/>
              </a:lnSpc>
              <a:buFontTx/>
              <a:buNone/>
              <a:defRPr sz="1400" b="1">
                <a:solidFill>
                  <a:schemeClr val="tx2"/>
                </a:solidFill>
              </a:defRPr>
            </a:lvl2pPr>
            <a:lvl3pPr marL="465138" indent="0">
              <a:lnSpc>
                <a:spcPts val="1600"/>
              </a:lnSpc>
              <a:buFontTx/>
              <a:buNone/>
              <a:defRPr sz="1400" b="1">
                <a:solidFill>
                  <a:schemeClr val="tx2"/>
                </a:solidFill>
              </a:defRPr>
            </a:lvl3pPr>
            <a:lvl4pPr marL="1371600" indent="0">
              <a:lnSpc>
                <a:spcPts val="1600"/>
              </a:lnSpc>
              <a:buFontTx/>
              <a:buNone/>
              <a:defRPr sz="1400" b="1">
                <a:solidFill>
                  <a:schemeClr val="tx2"/>
                </a:solidFill>
              </a:defRPr>
            </a:lvl4pPr>
            <a:lvl5pPr marL="1828800" indent="0">
              <a:lnSpc>
                <a:spcPts val="1600"/>
              </a:lnSpc>
              <a:buFontTx/>
              <a:buNone/>
              <a:defRPr sz="1400" b="1">
                <a:solidFill>
                  <a:schemeClr val="tx2"/>
                </a:solidFill>
              </a:defRPr>
            </a:lvl5pPr>
          </a:lstStyle>
          <a:p>
            <a:pPr lvl="0"/>
            <a:r>
              <a:rPr lang="en-US"/>
              <a:t>Presenter Name 1 Bold</a:t>
            </a:r>
          </a:p>
        </p:txBody>
      </p:sp>
      <p:sp>
        <p:nvSpPr>
          <p:cNvPr id="18" name="Text Placeholder 17"/>
          <p:cNvSpPr>
            <a:spLocks noGrp="1"/>
          </p:cNvSpPr>
          <p:nvPr>
            <p:ph type="body" sz="quarter" idx="15" hasCustomPrompt="1"/>
          </p:nvPr>
        </p:nvSpPr>
        <p:spPr>
          <a:xfrm>
            <a:off x="885227" y="5010912"/>
            <a:ext cx="4632960" cy="228600"/>
          </a:xfrm>
        </p:spPr>
        <p:txBody>
          <a:bodyPr>
            <a:noAutofit/>
          </a:bodyPr>
          <a:lstStyle>
            <a:lvl1pPr marL="0" indent="0">
              <a:lnSpc>
                <a:spcPts val="1600"/>
              </a:lnSpc>
              <a:buFontTx/>
              <a:buNone/>
              <a:defRPr sz="1400"/>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 14/16 Arial </a:t>
            </a:r>
            <a:r>
              <a:rPr lang="en-US" err="1"/>
              <a:t>Reg</a:t>
            </a:r>
            <a:endParaRPr lang="en-US"/>
          </a:p>
        </p:txBody>
      </p:sp>
      <p:sp>
        <p:nvSpPr>
          <p:cNvPr id="24" name="Content Placeholder 23"/>
          <p:cNvSpPr>
            <a:spLocks noGrp="1"/>
          </p:cNvSpPr>
          <p:nvPr>
            <p:ph sz="quarter" idx="16" hasCustomPrompt="1"/>
          </p:nvPr>
        </p:nvSpPr>
        <p:spPr>
          <a:xfrm>
            <a:off x="885227" y="5568696"/>
            <a:ext cx="2328672" cy="228600"/>
          </a:xfrm>
        </p:spPr>
        <p:txBody>
          <a:bodyPr>
            <a:noAutofit/>
          </a:bodyPr>
          <a:lstStyle>
            <a:lvl1pPr marL="0" indent="0">
              <a:lnSpc>
                <a:spcPts val="1000"/>
              </a:lnSpc>
              <a:spcBef>
                <a:spcPts val="0"/>
              </a:spcBef>
              <a:buFontTx/>
              <a:buNone/>
              <a:defRPr sz="800" b="1" cap="none" baseline="0">
                <a:solidFill>
                  <a:schemeClr val="tx2"/>
                </a:solidFill>
              </a:defRPr>
            </a:lvl1pPr>
            <a:lvl2pPr marL="233363" indent="0">
              <a:buFontTx/>
              <a:buNone/>
              <a:defRPr sz="800" cap="all" baseline="0">
                <a:solidFill>
                  <a:schemeClr val="tx2"/>
                </a:solidFill>
              </a:defRPr>
            </a:lvl2pPr>
            <a:lvl3pPr marL="465138" indent="0">
              <a:buFontTx/>
              <a:buNone/>
              <a:defRPr sz="800" cap="all" baseline="0">
                <a:solidFill>
                  <a:schemeClr val="tx2"/>
                </a:solidFill>
              </a:defRPr>
            </a:lvl3pPr>
            <a:lvl4pPr marL="1371600" indent="0">
              <a:buFontTx/>
              <a:buNone/>
              <a:defRPr sz="800" cap="all" baseline="0">
                <a:solidFill>
                  <a:schemeClr val="tx2"/>
                </a:solidFill>
              </a:defRPr>
            </a:lvl4pPr>
            <a:lvl5pPr marL="1828800" indent="0">
              <a:buFontTx/>
              <a:buNone/>
              <a:defRPr sz="800" cap="all" baseline="0">
                <a:solidFill>
                  <a:schemeClr val="tx2"/>
                </a:solidFill>
              </a:defRPr>
            </a:lvl5pPr>
          </a:lstStyle>
          <a:p>
            <a:pPr lvl="0"/>
            <a:r>
              <a:rPr lang="en-US"/>
              <a:t>Click to add date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923" y="456798"/>
            <a:ext cx="6135077" cy="6058182"/>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3" r="-4276" b="-11126"/>
          <a:stretch/>
        </p:blipFill>
        <p:spPr>
          <a:xfrm>
            <a:off x="457199" y="457200"/>
            <a:ext cx="1703439" cy="420329"/>
          </a:xfrm>
          <a:prstGeom prst="rect">
            <a:avLst/>
          </a:prstGeom>
        </p:spPr>
      </p:pic>
    </p:spTree>
    <p:extLst>
      <p:ext uri="{BB962C8B-B14F-4D97-AF65-F5344CB8AC3E}">
        <p14:creationId xmlns:p14="http://schemas.microsoft.com/office/powerpoint/2010/main" val="1011982946"/>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Divider (Grass)">
    <p:spTree>
      <p:nvGrpSpPr>
        <p:cNvPr id="1" name=""/>
        <p:cNvGrpSpPr/>
        <p:nvPr/>
      </p:nvGrpSpPr>
      <p:grpSpPr>
        <a:xfrm>
          <a:off x="0" y="0"/>
          <a:ext cx="0" cy="0"/>
          <a:chOff x="0" y="0"/>
          <a:chExt cx="0" cy="0"/>
        </a:xfrm>
      </p:grpSpPr>
      <p:sp>
        <p:nvSpPr>
          <p:cNvPr id="9" name="Rectangle 8"/>
          <p:cNvSpPr/>
          <p:nvPr userDrawn="1"/>
        </p:nvSpPr>
        <p:spPr>
          <a:xfrm>
            <a:off x="304800" y="1295400"/>
            <a:ext cx="11582400" cy="5257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1851" y="1709739"/>
            <a:ext cx="6076949" cy="4757563"/>
          </a:xfrm>
        </p:spPr>
        <p:txBody>
          <a:bodyPr anchor="b">
            <a:noAutofit/>
          </a:bodyPr>
          <a:lstStyle>
            <a:lvl1pPr>
              <a:lnSpc>
                <a:spcPts val="6300"/>
              </a:lnSpc>
              <a:defRPr sz="6600">
                <a:solidFill>
                  <a:schemeClr val="bg1"/>
                </a:solidFill>
              </a:defRPr>
            </a:lvl1pPr>
          </a:lstStyle>
          <a:p>
            <a:r>
              <a:rPr lang="en-US"/>
              <a:t>Chapter </a:t>
            </a:r>
            <a:br>
              <a:rPr lang="en-US"/>
            </a:br>
            <a:r>
              <a:rPr lang="en-US"/>
              <a:t>slide </a:t>
            </a:r>
            <a:br>
              <a:rPr lang="en-US"/>
            </a:br>
            <a:r>
              <a:rPr lang="en-US"/>
              <a:t>66/63</a:t>
            </a:r>
            <a:br>
              <a:rPr lang="en-US"/>
            </a:br>
            <a:r>
              <a:rPr lang="en-US"/>
              <a:t>Arial </a:t>
            </a:r>
            <a:r>
              <a:rPr lang="en-US" err="1"/>
              <a:t>reg</a:t>
            </a:r>
            <a:br>
              <a:rPr lang="en-US"/>
            </a:br>
            <a:r>
              <a:rPr lang="en-US"/>
              <a:t>lorem</a:t>
            </a:r>
            <a:br>
              <a:rPr lang="en-US"/>
            </a:br>
            <a:r>
              <a:rPr lang="en-US"/>
              <a:t>ipsum</a:t>
            </a:r>
          </a:p>
        </p:txBody>
      </p:sp>
    </p:spTree>
    <p:extLst>
      <p:ext uri="{BB962C8B-B14F-4D97-AF65-F5344CB8AC3E}">
        <p14:creationId xmlns:p14="http://schemas.microsoft.com/office/powerpoint/2010/main" val="199038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Large Quote">
    <p:spTree>
      <p:nvGrpSpPr>
        <p:cNvPr id="1" name=""/>
        <p:cNvGrpSpPr/>
        <p:nvPr/>
      </p:nvGrpSpPr>
      <p:grpSpPr>
        <a:xfrm>
          <a:off x="0" y="0"/>
          <a:ext cx="0" cy="0"/>
          <a:chOff x="0" y="0"/>
          <a:chExt cx="0" cy="0"/>
        </a:xfrm>
      </p:grpSpPr>
      <p:sp>
        <p:nvSpPr>
          <p:cNvPr id="9" name="Rectangle 8"/>
          <p:cNvSpPr/>
          <p:nvPr userDrawn="1"/>
        </p:nvSpPr>
        <p:spPr>
          <a:xfrm>
            <a:off x="304800" y="1298448"/>
            <a:ext cx="11582400" cy="5254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2" name="Title 1"/>
          <p:cNvSpPr>
            <a:spLocks noGrp="1"/>
          </p:cNvSpPr>
          <p:nvPr>
            <p:ph type="title" hasCustomPrompt="1"/>
          </p:nvPr>
        </p:nvSpPr>
        <p:spPr>
          <a:xfrm>
            <a:off x="1625600" y="1920240"/>
            <a:ext cx="8768080" cy="3639312"/>
          </a:xfrm>
        </p:spPr>
        <p:txBody>
          <a:bodyPr anchor="t">
            <a:noAutofit/>
          </a:bodyPr>
          <a:lstStyle>
            <a:lvl1pPr>
              <a:lnSpc>
                <a:spcPts val="4500"/>
              </a:lnSpc>
              <a:defRPr sz="4000" baseline="0">
                <a:solidFill>
                  <a:schemeClr val="bg1"/>
                </a:solidFill>
              </a:defRPr>
            </a:lvl1pPr>
          </a:lstStyle>
          <a:p>
            <a:r>
              <a:rPr lang="en-US"/>
              <a:t>Large statement message</a:t>
            </a:r>
            <a:br>
              <a:rPr lang="en-US"/>
            </a:br>
            <a:r>
              <a:rPr lang="en-US"/>
              <a:t>or pull quote 40/45 </a:t>
            </a:r>
            <a:r>
              <a:rPr lang="en-US" err="1"/>
              <a:t>arial</a:t>
            </a:r>
            <a:r>
              <a:rPr lang="en-US"/>
              <a:t> regular </a:t>
            </a:r>
            <a:r>
              <a:rPr lang="en-US" err="1"/>
              <a:t>pudam</a:t>
            </a:r>
            <a:r>
              <a:rPr lang="en-US"/>
              <a:t> </a:t>
            </a:r>
            <a:r>
              <a:rPr lang="en-US" err="1"/>
              <a:t>nosecti</a:t>
            </a:r>
            <a:r>
              <a:rPr lang="en-US"/>
              <a:t> </a:t>
            </a:r>
            <a:r>
              <a:rPr lang="en-US" err="1"/>
              <a:t>nos</a:t>
            </a:r>
            <a:r>
              <a:rPr lang="en-US"/>
              <a:t> alit in </a:t>
            </a:r>
            <a:r>
              <a:rPr lang="en-US" err="1"/>
              <a:t>nos</a:t>
            </a:r>
            <a:r>
              <a:rPr lang="en-US"/>
              <a:t> et di </a:t>
            </a:r>
            <a:r>
              <a:rPr lang="en-US" err="1"/>
              <a:t>offictent</a:t>
            </a:r>
            <a:r>
              <a:rPr lang="en-US"/>
              <a:t> </a:t>
            </a:r>
            <a:r>
              <a:rPr lang="en-US" err="1"/>
              <a:t>molo</a:t>
            </a:r>
            <a:r>
              <a:rPr lang="en-US"/>
              <a:t> </a:t>
            </a:r>
            <a:r>
              <a:rPr lang="en-US" err="1"/>
              <a:t>te</a:t>
            </a:r>
            <a:r>
              <a:rPr lang="en-US"/>
              <a:t> </a:t>
            </a:r>
            <a:r>
              <a:rPr lang="en-US" err="1"/>
              <a:t>everum</a:t>
            </a:r>
            <a:r>
              <a:rPr lang="en-US"/>
              <a:t> </a:t>
            </a:r>
            <a:r>
              <a:rPr lang="en-US" err="1"/>
              <a:t>secae</a:t>
            </a:r>
            <a:r>
              <a:rPr lang="en-US"/>
              <a:t> non </a:t>
            </a:r>
            <a:r>
              <a:rPr lang="en-US" err="1"/>
              <a:t>ped</a:t>
            </a:r>
            <a:r>
              <a:rPr lang="en-US"/>
              <a:t> </a:t>
            </a:r>
            <a:r>
              <a:rPr lang="en-US" err="1"/>
              <a:t>bumh</a:t>
            </a:r>
            <a:r>
              <a:rPr lang="en-US"/>
              <a:t> </a:t>
            </a:r>
            <a:r>
              <a:rPr lang="en-US" err="1"/>
              <a:t>incto</a:t>
            </a:r>
            <a:r>
              <a:rPr lang="en-US"/>
              <a:t> dolor intis.”</a:t>
            </a:r>
          </a:p>
        </p:txBody>
      </p:sp>
      <p:sp>
        <p:nvSpPr>
          <p:cNvPr id="6" name="object 3"/>
          <p:cNvSpPr txBox="1"/>
          <p:nvPr userDrawn="1"/>
        </p:nvSpPr>
        <p:spPr>
          <a:xfrm>
            <a:off x="785995" y="1629398"/>
            <a:ext cx="745067" cy="1549400"/>
          </a:xfrm>
          <a:prstGeom prst="rect">
            <a:avLst/>
          </a:prstGeom>
        </p:spPr>
        <p:txBody>
          <a:bodyPr vert="horz" wrap="square" lIns="0" tIns="12700" rIns="0" bIns="0" rtlCol="0">
            <a:spAutoFit/>
          </a:bodyPr>
          <a:lstStyle/>
          <a:p>
            <a:pPr marL="12700">
              <a:lnSpc>
                <a:spcPct val="100000"/>
              </a:lnSpc>
              <a:spcBef>
                <a:spcPts val="100"/>
              </a:spcBef>
            </a:pPr>
            <a:r>
              <a:rPr sz="10000" b="1">
                <a:solidFill>
                  <a:srgbClr val="FFFFFF"/>
                </a:solidFill>
                <a:latin typeface="+mj-lt"/>
                <a:cs typeface="HurmeGeometricSans3-SemiBold"/>
              </a:rPr>
              <a:t>“</a:t>
            </a:r>
            <a:endParaRPr sz="10000">
              <a:latin typeface="+mj-lt"/>
              <a:cs typeface="HurmeGeometricSans3-SemiBold"/>
            </a:endParaRPr>
          </a:p>
        </p:txBody>
      </p:sp>
      <p:sp>
        <p:nvSpPr>
          <p:cNvPr id="4" name="Text Placeholder 3"/>
          <p:cNvSpPr>
            <a:spLocks noGrp="1"/>
          </p:cNvSpPr>
          <p:nvPr>
            <p:ph type="body" sz="quarter" idx="10" hasCustomPrompt="1"/>
          </p:nvPr>
        </p:nvSpPr>
        <p:spPr>
          <a:xfrm>
            <a:off x="1625600" y="5621339"/>
            <a:ext cx="2965451" cy="309905"/>
          </a:xfrm>
        </p:spPr>
        <p:txBody>
          <a:bodyPr>
            <a:noAutofit/>
          </a:bodyPr>
          <a:lstStyle>
            <a:lvl1pPr marL="0" indent="0">
              <a:lnSpc>
                <a:spcPts val="1000"/>
              </a:lnSpc>
              <a:spcBef>
                <a:spcPts val="0"/>
              </a:spcBef>
              <a:buNone/>
              <a:defRPr sz="1600" b="1" baseline="0">
                <a:solidFill>
                  <a:schemeClr val="tx2"/>
                </a:solidFill>
              </a:defRPr>
            </a:lvl1pPr>
            <a:lvl2pPr marL="233363" indent="0">
              <a:buNone/>
              <a:defRPr sz="900" b="1">
                <a:solidFill>
                  <a:schemeClr val="tx2"/>
                </a:solidFill>
              </a:defRPr>
            </a:lvl2pPr>
            <a:lvl3pPr marL="465138" indent="0">
              <a:buNone/>
              <a:defRPr sz="900" b="1">
                <a:solidFill>
                  <a:schemeClr val="tx2"/>
                </a:solidFill>
              </a:defRPr>
            </a:lvl3pPr>
            <a:lvl4pPr marL="1371600" indent="0">
              <a:buNone/>
              <a:defRPr sz="900" b="1">
                <a:solidFill>
                  <a:schemeClr val="tx2"/>
                </a:solidFill>
              </a:defRPr>
            </a:lvl4pPr>
            <a:lvl5pPr marL="1828800" indent="0">
              <a:buNone/>
              <a:defRPr sz="900" b="1">
                <a:solidFill>
                  <a:schemeClr val="tx2"/>
                </a:solidFill>
              </a:defRPr>
            </a:lvl5pPr>
          </a:lstStyle>
          <a:p>
            <a:pPr lvl="0"/>
            <a:r>
              <a:rPr lang="en-US"/>
              <a:t>FIRSTNAME LASTNAME</a:t>
            </a:r>
          </a:p>
        </p:txBody>
      </p:sp>
    </p:spTree>
    <p:extLst>
      <p:ext uri="{BB962C8B-B14F-4D97-AF65-F5344CB8AC3E}">
        <p14:creationId xmlns:p14="http://schemas.microsoft.com/office/powerpoint/2010/main" val="71728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ullets-Standard High-Level_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300" y="1447800"/>
            <a:ext cx="10363200" cy="960120"/>
          </a:xfrm>
        </p:spPr>
        <p:txBody>
          <a:bodyPr>
            <a:noAutofit/>
          </a:bodyPr>
          <a:lstStyle/>
          <a:p>
            <a:r>
              <a:rPr lang="en-US"/>
              <a:t>Headline 30/31</a:t>
            </a:r>
            <a:br>
              <a:rPr lang="en-US"/>
            </a:br>
            <a:r>
              <a:rPr lang="en-US"/>
              <a:t>Arial bold</a:t>
            </a:r>
          </a:p>
        </p:txBody>
      </p:sp>
      <p:sp>
        <p:nvSpPr>
          <p:cNvPr id="3" name="Content Placeholder 2"/>
          <p:cNvSpPr>
            <a:spLocks noGrp="1"/>
          </p:cNvSpPr>
          <p:nvPr>
            <p:ph idx="1" hasCustomPrompt="1"/>
          </p:nvPr>
        </p:nvSpPr>
        <p:spPr>
          <a:xfrm>
            <a:off x="876300" y="2526792"/>
            <a:ext cx="10363200" cy="2724912"/>
          </a:xfrm>
        </p:spPr>
        <p:txBody>
          <a:bodyPr>
            <a:noAutofit/>
          </a:bodyPr>
          <a:lstStyle>
            <a:lvl1pPr marL="238125" indent="-238125">
              <a:buFont typeface="Arial" panose="020B0604020202020204" pitchFamily="34" charset="0"/>
              <a:buChar char="•"/>
              <a:defRPr>
                <a:solidFill>
                  <a:schemeClr val="accent5"/>
                </a:solidFill>
              </a:defRPr>
            </a:lvl1pPr>
            <a:lvl2pPr>
              <a:defRPr>
                <a:solidFill>
                  <a:schemeClr val="accent5"/>
                </a:solidFill>
              </a:defRPr>
            </a:lvl2pPr>
            <a:lvl3pPr>
              <a:defRPr>
                <a:solidFill>
                  <a:schemeClr val="accent5"/>
                </a:solidFill>
              </a:defRPr>
            </a:lvl3pPr>
          </a:lstStyle>
          <a:p>
            <a:pPr lvl="0"/>
            <a:r>
              <a:rPr lang="en-US"/>
              <a:t>Body 24/28 </a:t>
            </a:r>
          </a:p>
          <a:p>
            <a:pPr lvl="1"/>
            <a:r>
              <a:rPr lang="en-US"/>
              <a:t>Second level</a:t>
            </a:r>
          </a:p>
          <a:p>
            <a:pPr lvl="2"/>
            <a:r>
              <a:rPr lang="en-US"/>
              <a:t>Third level</a:t>
            </a:r>
          </a:p>
        </p:txBody>
      </p:sp>
      <p:sp>
        <p:nvSpPr>
          <p:cNvPr id="7"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395140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300" y="1447800"/>
            <a:ext cx="10668000" cy="960120"/>
          </a:xfrm>
        </p:spPr>
        <p:txBody>
          <a:bodyPr>
            <a:noAutofit/>
          </a:bodyPr>
          <a:lstStyle/>
          <a:p>
            <a:r>
              <a:rPr lang="en-US"/>
              <a:t>Headline 30/31</a:t>
            </a:r>
            <a:br>
              <a:rPr lang="en-US"/>
            </a:br>
            <a:r>
              <a:rPr lang="en-US"/>
              <a:t>Arial bold</a:t>
            </a:r>
          </a:p>
        </p:txBody>
      </p:sp>
      <p:sp>
        <p:nvSpPr>
          <p:cNvPr id="3" name="Content Placeholder 2"/>
          <p:cNvSpPr>
            <a:spLocks noGrp="1"/>
          </p:cNvSpPr>
          <p:nvPr>
            <p:ph idx="1" hasCustomPrompt="1"/>
          </p:nvPr>
        </p:nvSpPr>
        <p:spPr>
          <a:xfrm>
            <a:off x="876300" y="2526792"/>
            <a:ext cx="10401300" cy="2724912"/>
          </a:xfrm>
        </p:spPr>
        <p:txBody>
          <a:bodyPr>
            <a:noAutofit/>
          </a:bodyPr>
          <a:lstStyle>
            <a:lvl1pPr marL="0" indent="0">
              <a:buFontTx/>
              <a:buNone/>
              <a:defRPr>
                <a:solidFill>
                  <a:schemeClr val="accent5"/>
                </a:solidFill>
              </a:defRPr>
            </a:lvl1pPr>
          </a:lstStyle>
          <a:p>
            <a:pPr lvl="0"/>
            <a:r>
              <a:rPr lang="en-US"/>
              <a:t>Intro copy 24/28 Arial regular </a:t>
            </a:r>
            <a:r>
              <a:rPr lang="en-US" err="1"/>
              <a:t>pudam</a:t>
            </a:r>
            <a:r>
              <a:rPr lang="en-US"/>
              <a:t> </a:t>
            </a:r>
            <a:r>
              <a:rPr lang="en-US" err="1"/>
              <a:t>nonsecti</a:t>
            </a:r>
            <a:r>
              <a:rPr lang="en-US"/>
              <a:t> </a:t>
            </a:r>
            <a:r>
              <a:rPr lang="en-US" err="1"/>
              <a:t>nos</a:t>
            </a:r>
            <a:r>
              <a:rPr lang="en-US"/>
              <a:t> alit in </a:t>
            </a:r>
            <a:r>
              <a:rPr lang="en-US" err="1"/>
              <a:t>nos</a:t>
            </a:r>
            <a:r>
              <a:rPr lang="en-US"/>
              <a:t> et di </a:t>
            </a:r>
            <a:r>
              <a:rPr lang="en-US" err="1"/>
              <a:t>offictent</a:t>
            </a:r>
            <a:r>
              <a:rPr lang="en-US"/>
              <a:t> </a:t>
            </a:r>
            <a:r>
              <a:rPr lang="en-US" err="1"/>
              <a:t>Molo</a:t>
            </a:r>
            <a:r>
              <a:rPr lang="en-US"/>
              <a:t> </a:t>
            </a:r>
            <a:r>
              <a:rPr lang="en-US" err="1"/>
              <a:t>te</a:t>
            </a:r>
            <a:r>
              <a:rPr lang="en-US"/>
              <a:t> </a:t>
            </a:r>
            <a:r>
              <a:rPr lang="en-US" err="1"/>
              <a:t>everum</a:t>
            </a:r>
            <a:r>
              <a:rPr lang="en-US"/>
              <a:t> </a:t>
            </a:r>
            <a:r>
              <a:rPr lang="en-US" err="1"/>
              <a:t>secae</a:t>
            </a:r>
            <a:r>
              <a:rPr lang="en-US"/>
              <a:t> </a:t>
            </a:r>
            <a:r>
              <a:rPr lang="en-US" err="1"/>
              <a:t>nonese</a:t>
            </a:r>
            <a:r>
              <a:rPr lang="en-US"/>
              <a:t> </a:t>
            </a:r>
            <a:r>
              <a:rPr lang="en-US" err="1"/>
              <a:t>voluptatem</a:t>
            </a:r>
            <a:r>
              <a:rPr lang="en-US"/>
              <a:t> </a:t>
            </a:r>
            <a:r>
              <a:rPr lang="en-US" err="1"/>
              <a:t>ent</a:t>
            </a:r>
            <a:r>
              <a:rPr lang="en-US"/>
              <a:t> </a:t>
            </a:r>
            <a:r>
              <a:rPr lang="en-US" err="1"/>
              <a:t>molut</a:t>
            </a:r>
            <a:r>
              <a:rPr lang="en-US"/>
              <a:t> </a:t>
            </a:r>
            <a:r>
              <a:rPr lang="en-US" err="1"/>
              <a:t>ped</a:t>
            </a:r>
            <a:r>
              <a:rPr lang="en-US"/>
              <a:t> </a:t>
            </a:r>
            <a:r>
              <a:rPr lang="en-US" err="1"/>
              <a:t>ea</a:t>
            </a:r>
            <a:r>
              <a:rPr lang="en-US"/>
              <a:t> bum </a:t>
            </a:r>
            <a:r>
              <a:rPr lang="en-US" err="1"/>
              <a:t>incto</a:t>
            </a:r>
            <a:r>
              <a:rPr lang="en-US"/>
              <a:t> intis </a:t>
            </a:r>
            <a:r>
              <a:rPr lang="en-US" err="1"/>
              <a:t>sandae</a:t>
            </a:r>
            <a:r>
              <a:rPr lang="en-US"/>
              <a:t> </a:t>
            </a:r>
            <a:r>
              <a:rPr lang="en-US" err="1"/>
              <a:t>nimus</a:t>
            </a:r>
            <a:r>
              <a:rPr lang="en-US"/>
              <a:t> </a:t>
            </a:r>
            <a:r>
              <a:rPr lang="en-US" err="1"/>
              <a:t>moluptat</a:t>
            </a:r>
            <a:r>
              <a:rPr lang="en-US"/>
              <a:t>. </a:t>
            </a:r>
            <a:r>
              <a:rPr lang="en-US" err="1"/>
              <a:t>Itam</a:t>
            </a:r>
            <a:r>
              <a:rPr lang="en-US"/>
              <a:t>, </a:t>
            </a:r>
            <a:r>
              <a:rPr lang="en-US" err="1"/>
              <a:t>accusam</a:t>
            </a:r>
            <a:r>
              <a:rPr lang="en-US"/>
              <a:t> </a:t>
            </a:r>
            <a:r>
              <a:rPr lang="en-US" err="1"/>
              <a:t>lique</a:t>
            </a:r>
            <a:r>
              <a:rPr lang="en-US"/>
              <a:t> sit </a:t>
            </a:r>
            <a:r>
              <a:rPr lang="en-US" err="1"/>
              <a:t>idel</a:t>
            </a:r>
            <a:r>
              <a:rPr lang="en-US"/>
              <a:t> </a:t>
            </a:r>
            <a:r>
              <a:rPr lang="en-US" err="1"/>
              <a:t>explam</a:t>
            </a:r>
            <a:r>
              <a:rPr lang="en-US"/>
              <a:t>, et quam </a:t>
            </a:r>
            <a:r>
              <a:rPr lang="en-US" err="1"/>
              <a:t>quiam</a:t>
            </a:r>
            <a:r>
              <a:rPr lang="en-US"/>
              <a:t>, </a:t>
            </a:r>
            <a:r>
              <a:rPr lang="en-US" err="1"/>
              <a:t>ilitas</a:t>
            </a:r>
            <a:r>
              <a:rPr lang="en-US"/>
              <a:t> </a:t>
            </a:r>
            <a:r>
              <a:rPr lang="en-US" err="1"/>
              <a:t>deliat</a:t>
            </a:r>
            <a:r>
              <a:rPr lang="en-US"/>
              <a:t> </a:t>
            </a:r>
            <a:r>
              <a:rPr lang="en-US" err="1"/>
              <a:t>quis</a:t>
            </a:r>
            <a:r>
              <a:rPr lang="en-US"/>
              <a:t> </a:t>
            </a:r>
            <a:r>
              <a:rPr lang="en-US" err="1"/>
              <a:t>escimodio</a:t>
            </a:r>
            <a:r>
              <a:rPr lang="en-US"/>
              <a:t>. </a:t>
            </a:r>
            <a:r>
              <a:rPr lang="en-US" err="1"/>
              <a:t>Ita</a:t>
            </a:r>
            <a:r>
              <a:rPr lang="en-US"/>
              <a:t> </a:t>
            </a:r>
            <a:r>
              <a:rPr lang="en-US" err="1"/>
              <a:t>cubalica</a:t>
            </a:r>
            <a:r>
              <a:rPr lang="en-US"/>
              <a:t> in rest, </a:t>
            </a:r>
            <a:r>
              <a:rPr lang="en-US" err="1"/>
              <a:t>tendit</a:t>
            </a:r>
            <a:r>
              <a:rPr lang="en-US"/>
              <a:t> </a:t>
            </a:r>
            <a:r>
              <a:rPr lang="en-US" err="1"/>
              <a:t>omnis</a:t>
            </a:r>
            <a:r>
              <a:rPr lang="en-US"/>
              <a:t> el </a:t>
            </a:r>
            <a:r>
              <a:rPr lang="en-US" err="1"/>
              <a:t>iuntur</a:t>
            </a:r>
            <a:r>
              <a:rPr lang="en-US"/>
              <a:t>, </a:t>
            </a:r>
            <a:r>
              <a:rPr lang="en-US" err="1"/>
              <a:t>quat</a:t>
            </a:r>
            <a:r>
              <a:rPr lang="en-US"/>
              <a:t>.</a:t>
            </a:r>
          </a:p>
        </p:txBody>
      </p:sp>
      <p:sp>
        <p:nvSpPr>
          <p:cNvPr id="6"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2418831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with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300" y="1447800"/>
            <a:ext cx="5105400" cy="960120"/>
          </a:xfrm>
        </p:spPr>
        <p:txBody>
          <a:bodyPr>
            <a:noAutofit/>
          </a:bodyPr>
          <a:lstStyle/>
          <a:p>
            <a:r>
              <a:rPr lang="en-US"/>
              <a:t>Headline 30/31</a:t>
            </a:r>
            <a:br>
              <a:rPr lang="en-US"/>
            </a:br>
            <a:r>
              <a:rPr lang="en-US"/>
              <a:t>Arial bold</a:t>
            </a:r>
          </a:p>
        </p:txBody>
      </p:sp>
      <p:sp>
        <p:nvSpPr>
          <p:cNvPr id="3" name="Content Placeholder 2"/>
          <p:cNvSpPr>
            <a:spLocks noGrp="1"/>
          </p:cNvSpPr>
          <p:nvPr>
            <p:ph idx="1" hasCustomPrompt="1"/>
          </p:nvPr>
        </p:nvSpPr>
        <p:spPr>
          <a:xfrm>
            <a:off x="876300" y="2526792"/>
            <a:ext cx="5105400" cy="2724912"/>
          </a:xfrm>
        </p:spPr>
        <p:txBody>
          <a:bodyPr>
            <a:noAutofit/>
          </a:bodyPr>
          <a:lstStyle>
            <a:lvl1pPr marL="0" indent="0">
              <a:buFontTx/>
              <a:buNone/>
              <a:defRPr baseline="0"/>
            </a:lvl1pPr>
          </a:lstStyle>
          <a:p>
            <a:pPr lvl="0"/>
            <a:r>
              <a:rPr lang="en-US"/>
              <a:t>Intro copy 24/28 Arial regular </a:t>
            </a:r>
            <a:r>
              <a:rPr lang="en-US" err="1"/>
              <a:t>pudam</a:t>
            </a:r>
            <a:r>
              <a:rPr lang="en-US"/>
              <a:t> </a:t>
            </a:r>
            <a:r>
              <a:rPr lang="en-US" err="1"/>
              <a:t>nonsecti</a:t>
            </a:r>
            <a:r>
              <a:rPr lang="en-US"/>
              <a:t> </a:t>
            </a:r>
            <a:r>
              <a:rPr lang="en-US" err="1"/>
              <a:t>nos</a:t>
            </a:r>
            <a:r>
              <a:rPr lang="en-US"/>
              <a:t> alit in </a:t>
            </a:r>
            <a:r>
              <a:rPr lang="en-US" err="1"/>
              <a:t>nos</a:t>
            </a:r>
            <a:r>
              <a:rPr lang="en-US"/>
              <a:t> et di </a:t>
            </a:r>
            <a:r>
              <a:rPr lang="en-US" err="1"/>
              <a:t>offictent</a:t>
            </a:r>
            <a:r>
              <a:rPr lang="en-US"/>
              <a:t> </a:t>
            </a:r>
            <a:r>
              <a:rPr lang="en-US" err="1"/>
              <a:t>Molo</a:t>
            </a:r>
            <a:r>
              <a:rPr lang="en-US"/>
              <a:t> </a:t>
            </a:r>
            <a:r>
              <a:rPr lang="en-US" err="1"/>
              <a:t>te</a:t>
            </a:r>
            <a:r>
              <a:rPr lang="en-US"/>
              <a:t> ever.</a:t>
            </a:r>
          </a:p>
          <a:p>
            <a:pPr lvl="0"/>
            <a:r>
              <a:rPr lang="en-US"/>
              <a:t>Um </a:t>
            </a:r>
            <a:r>
              <a:rPr lang="en-US" err="1"/>
              <a:t>nonese</a:t>
            </a:r>
            <a:r>
              <a:rPr lang="en-US"/>
              <a:t> </a:t>
            </a:r>
            <a:r>
              <a:rPr lang="en-US" err="1"/>
              <a:t>voluptatem</a:t>
            </a:r>
            <a:r>
              <a:rPr lang="en-US"/>
              <a:t> </a:t>
            </a:r>
            <a:r>
              <a:rPr lang="en-US" err="1"/>
              <a:t>ent</a:t>
            </a:r>
            <a:r>
              <a:rPr lang="en-US"/>
              <a:t> </a:t>
            </a:r>
            <a:r>
              <a:rPr lang="en-US" err="1"/>
              <a:t>molut</a:t>
            </a:r>
            <a:r>
              <a:rPr lang="en-US"/>
              <a:t> </a:t>
            </a:r>
            <a:r>
              <a:rPr lang="en-US" err="1"/>
              <a:t>ped</a:t>
            </a:r>
            <a:r>
              <a:rPr lang="en-US"/>
              <a:t> </a:t>
            </a:r>
            <a:r>
              <a:rPr lang="en-US" err="1"/>
              <a:t>ea</a:t>
            </a:r>
            <a:r>
              <a:rPr lang="en-US"/>
              <a:t> bum </a:t>
            </a:r>
            <a:r>
              <a:rPr lang="en-US" err="1"/>
              <a:t>incto</a:t>
            </a:r>
            <a:r>
              <a:rPr lang="en-US"/>
              <a:t> intis </a:t>
            </a:r>
            <a:r>
              <a:rPr lang="en-US" err="1"/>
              <a:t>sandae</a:t>
            </a:r>
            <a:r>
              <a:rPr lang="en-US"/>
              <a:t> </a:t>
            </a:r>
            <a:r>
              <a:rPr lang="en-US" err="1"/>
              <a:t>nimus</a:t>
            </a:r>
            <a:r>
              <a:rPr lang="en-US"/>
              <a:t> </a:t>
            </a:r>
            <a:r>
              <a:rPr lang="en-US" err="1"/>
              <a:t>moluptat</a:t>
            </a:r>
            <a:r>
              <a:rPr lang="en-US"/>
              <a:t>. </a:t>
            </a:r>
            <a:r>
              <a:rPr lang="en-US" err="1"/>
              <a:t>Itam</a:t>
            </a:r>
            <a:r>
              <a:rPr lang="en-US"/>
              <a:t>, </a:t>
            </a:r>
            <a:r>
              <a:rPr lang="en-US" err="1"/>
              <a:t>accusam</a:t>
            </a:r>
            <a:r>
              <a:rPr lang="en-US"/>
              <a:t> </a:t>
            </a:r>
            <a:r>
              <a:rPr lang="en-US" err="1"/>
              <a:t>lique</a:t>
            </a:r>
            <a:r>
              <a:rPr lang="en-US"/>
              <a:t> sit </a:t>
            </a:r>
            <a:r>
              <a:rPr lang="en-US" err="1"/>
              <a:t>idel</a:t>
            </a:r>
            <a:r>
              <a:rPr lang="en-US"/>
              <a:t>.</a:t>
            </a:r>
          </a:p>
        </p:txBody>
      </p:sp>
      <p:sp>
        <p:nvSpPr>
          <p:cNvPr id="5" name="Chart Placeholder 4"/>
          <p:cNvSpPr>
            <a:spLocks noGrp="1"/>
          </p:cNvSpPr>
          <p:nvPr>
            <p:ph type="chart" sz="quarter" idx="10"/>
          </p:nvPr>
        </p:nvSpPr>
        <p:spPr>
          <a:xfrm>
            <a:off x="6134100" y="2042161"/>
            <a:ext cx="5562600" cy="3622675"/>
          </a:xfrm>
        </p:spPr>
        <p:txBody>
          <a:bodyPr anchor="ctr">
            <a:normAutofit/>
          </a:bodyPr>
          <a:lstStyle>
            <a:lvl1pPr marL="0" indent="0">
              <a:buFontTx/>
              <a:buNone/>
              <a:defRPr sz="1200"/>
            </a:lvl1pPr>
          </a:lstStyle>
          <a:p>
            <a:endParaRPr lang="en-US"/>
          </a:p>
        </p:txBody>
      </p:sp>
      <p:sp>
        <p:nvSpPr>
          <p:cNvPr id="7"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2375023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300" y="1447800"/>
            <a:ext cx="10796155" cy="960120"/>
          </a:xfrm>
        </p:spPr>
        <p:txBody>
          <a:bodyPr>
            <a:noAutofit/>
          </a:bodyPr>
          <a:lstStyle/>
          <a:p>
            <a:r>
              <a:rPr lang="en-US"/>
              <a:t>Headline 30/31</a:t>
            </a:r>
            <a:br>
              <a:rPr lang="en-US"/>
            </a:br>
            <a:r>
              <a:rPr lang="en-US"/>
              <a:t>Arial bold</a:t>
            </a:r>
          </a:p>
        </p:txBody>
      </p:sp>
      <p:sp>
        <p:nvSpPr>
          <p:cNvPr id="3" name="Content Placeholder 2"/>
          <p:cNvSpPr>
            <a:spLocks noGrp="1"/>
          </p:cNvSpPr>
          <p:nvPr>
            <p:ph sz="half" idx="1" hasCustomPrompt="1"/>
          </p:nvPr>
        </p:nvSpPr>
        <p:spPr>
          <a:xfrm>
            <a:off x="876301" y="2526793"/>
            <a:ext cx="10871200" cy="941832"/>
          </a:xfrm>
        </p:spPr>
        <p:txBody>
          <a:bodyPr>
            <a:noAutofit/>
          </a:bodyPr>
          <a:lstStyle>
            <a:lvl1pPr marL="0" indent="0">
              <a:buFontTx/>
              <a:buNone/>
              <a:defRPr b="1" baseline="0">
                <a:solidFill>
                  <a:schemeClr val="accent2"/>
                </a:solidFill>
              </a:defRPr>
            </a:lvl1pPr>
            <a:lvl2pPr marL="233363" indent="0">
              <a:buFontTx/>
              <a:buNone/>
              <a:defRPr/>
            </a:lvl2pPr>
            <a:lvl3pPr marL="465138" indent="0">
              <a:buFontTx/>
              <a:buNone/>
              <a:defRPr/>
            </a:lvl3pPr>
            <a:lvl4pPr marL="1371600" indent="0">
              <a:buFontTx/>
              <a:buNone/>
              <a:defRPr/>
            </a:lvl4pPr>
            <a:lvl5pPr marL="1828800" indent="0">
              <a:buFontTx/>
              <a:buNone/>
              <a:defRPr/>
            </a:lvl5pPr>
          </a:lstStyle>
          <a:p>
            <a:pPr lvl="0"/>
            <a:r>
              <a:rPr lang="en-US"/>
              <a:t>Intro copy 24/28 Arial Bold </a:t>
            </a:r>
            <a:r>
              <a:rPr lang="en-US" err="1"/>
              <a:t>pudam</a:t>
            </a:r>
            <a:r>
              <a:rPr lang="en-US"/>
              <a:t> </a:t>
            </a:r>
            <a:r>
              <a:rPr lang="en-US" err="1"/>
              <a:t>nonsecti</a:t>
            </a:r>
            <a:r>
              <a:rPr lang="en-US"/>
              <a:t> </a:t>
            </a:r>
            <a:r>
              <a:rPr lang="en-US" err="1"/>
              <a:t>nos</a:t>
            </a:r>
            <a:r>
              <a:rPr lang="en-US"/>
              <a:t> alit in </a:t>
            </a:r>
            <a:r>
              <a:rPr lang="en-US" err="1"/>
              <a:t>nos</a:t>
            </a:r>
            <a:r>
              <a:rPr lang="en-US"/>
              <a:t> et di </a:t>
            </a:r>
            <a:r>
              <a:rPr lang="en-US" err="1"/>
              <a:t>offictent</a:t>
            </a:r>
            <a:r>
              <a:rPr lang="en-US"/>
              <a:t> </a:t>
            </a:r>
            <a:r>
              <a:rPr lang="en-US" err="1"/>
              <a:t>Molo</a:t>
            </a:r>
            <a:r>
              <a:rPr lang="en-US"/>
              <a:t> </a:t>
            </a:r>
            <a:r>
              <a:rPr lang="en-US" err="1"/>
              <a:t>te</a:t>
            </a:r>
            <a:r>
              <a:rPr lang="en-US"/>
              <a:t> (optional).</a:t>
            </a:r>
          </a:p>
        </p:txBody>
      </p:sp>
      <p:sp>
        <p:nvSpPr>
          <p:cNvPr id="4" name="Content Placeholder 3"/>
          <p:cNvSpPr>
            <a:spLocks noGrp="1"/>
          </p:cNvSpPr>
          <p:nvPr>
            <p:ph sz="half" idx="2" hasCustomPrompt="1"/>
          </p:nvPr>
        </p:nvSpPr>
        <p:spPr>
          <a:xfrm>
            <a:off x="876301" y="3633217"/>
            <a:ext cx="3352800" cy="1883061"/>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Tx/>
              <a:buNone/>
              <a:tabLst/>
              <a:defRPr sz="2000">
                <a:solidFill>
                  <a:schemeClr val="accent5"/>
                </a:solidFill>
              </a:defRPr>
            </a:lvl1pPr>
          </a:lstStyle>
          <a:p>
            <a:pPr lvl="0"/>
            <a:r>
              <a:rPr lang="en-US"/>
              <a:t>Text 20/22 </a:t>
            </a:r>
            <a:r>
              <a:rPr lang="en-US" err="1"/>
              <a:t>Hurm</a:t>
            </a:r>
            <a:r>
              <a:rPr lang="en-US"/>
              <a:t> 3 Semi Bold </a:t>
            </a:r>
            <a:r>
              <a:rPr lang="en-US" err="1"/>
              <a:t>pud</a:t>
            </a:r>
            <a:r>
              <a:rPr lang="en-US"/>
              <a:t> </a:t>
            </a:r>
            <a:r>
              <a:rPr lang="en-US" err="1"/>
              <a:t>amer</a:t>
            </a:r>
            <a:r>
              <a:rPr lang="en-US"/>
              <a:t> non section lorem.</a:t>
            </a:r>
          </a:p>
        </p:txBody>
      </p:sp>
      <p:sp>
        <p:nvSpPr>
          <p:cNvPr id="6" name="Content Placeholder 3"/>
          <p:cNvSpPr>
            <a:spLocks noGrp="1"/>
          </p:cNvSpPr>
          <p:nvPr>
            <p:ph sz="half" idx="10" hasCustomPrompt="1"/>
          </p:nvPr>
        </p:nvSpPr>
        <p:spPr>
          <a:xfrm>
            <a:off x="4330701" y="3633217"/>
            <a:ext cx="3352800" cy="1883061"/>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Tx/>
              <a:buNone/>
              <a:tabLst/>
              <a:defRPr sz="2000">
                <a:solidFill>
                  <a:schemeClr val="accent5"/>
                </a:solidFill>
              </a:defRPr>
            </a:lvl1pPr>
          </a:lstStyle>
          <a:p>
            <a:pPr lvl="0"/>
            <a:r>
              <a:rPr lang="en-US"/>
              <a:t>Text 20/22 </a:t>
            </a:r>
            <a:r>
              <a:rPr lang="en-US" err="1"/>
              <a:t>Hurm</a:t>
            </a:r>
            <a:r>
              <a:rPr lang="en-US"/>
              <a:t> 3 Semi Bold </a:t>
            </a:r>
            <a:r>
              <a:rPr lang="en-US" err="1"/>
              <a:t>pud</a:t>
            </a:r>
            <a:r>
              <a:rPr lang="en-US"/>
              <a:t> </a:t>
            </a:r>
            <a:r>
              <a:rPr lang="en-US" err="1"/>
              <a:t>amer</a:t>
            </a:r>
            <a:r>
              <a:rPr lang="en-US"/>
              <a:t> non section lorem.</a:t>
            </a:r>
          </a:p>
        </p:txBody>
      </p:sp>
      <p:sp>
        <p:nvSpPr>
          <p:cNvPr id="7" name="Content Placeholder 3"/>
          <p:cNvSpPr>
            <a:spLocks noGrp="1"/>
          </p:cNvSpPr>
          <p:nvPr>
            <p:ph sz="half" idx="11" hasCustomPrompt="1"/>
          </p:nvPr>
        </p:nvSpPr>
        <p:spPr>
          <a:xfrm>
            <a:off x="7845137" y="3633217"/>
            <a:ext cx="3352800" cy="1883061"/>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Tx/>
              <a:buNone/>
              <a:tabLst/>
              <a:defRPr sz="2000">
                <a:solidFill>
                  <a:schemeClr val="accent5"/>
                </a:solidFill>
              </a:defRPr>
            </a:lvl1pPr>
          </a:lstStyle>
          <a:p>
            <a:pPr lvl="0"/>
            <a:r>
              <a:rPr lang="en-US"/>
              <a:t>Text 20/22 </a:t>
            </a:r>
            <a:r>
              <a:rPr lang="en-US" err="1"/>
              <a:t>Hurm</a:t>
            </a:r>
            <a:r>
              <a:rPr lang="en-US"/>
              <a:t> 3 Semi Bold </a:t>
            </a:r>
            <a:r>
              <a:rPr lang="en-US" err="1"/>
              <a:t>pud</a:t>
            </a:r>
            <a:r>
              <a:rPr lang="en-US"/>
              <a:t> </a:t>
            </a:r>
            <a:r>
              <a:rPr lang="en-US" err="1"/>
              <a:t>amer</a:t>
            </a:r>
            <a:r>
              <a:rPr lang="en-US"/>
              <a:t> non section lorem.</a:t>
            </a:r>
          </a:p>
        </p:txBody>
      </p:sp>
      <p:sp>
        <p:nvSpPr>
          <p:cNvPr id="8"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411612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Graphic_Three-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4" y="1447800"/>
            <a:ext cx="10871200" cy="960120"/>
          </a:xfrm>
        </p:spPr>
        <p:txBody>
          <a:bodyPr>
            <a:noAutofit/>
          </a:bodyPr>
          <a:lstStyle>
            <a:lvl1pPr>
              <a:defRPr/>
            </a:lvl1pPr>
          </a:lstStyle>
          <a:p>
            <a:r>
              <a:rPr lang="en-US"/>
              <a:t>Headline 30/31</a:t>
            </a:r>
            <a:br>
              <a:rPr lang="en-US"/>
            </a:br>
            <a:r>
              <a:rPr lang="en-US"/>
              <a:t>Arial bold</a:t>
            </a:r>
          </a:p>
        </p:txBody>
      </p:sp>
      <p:sp>
        <p:nvSpPr>
          <p:cNvPr id="3" name="Content Placeholder 2"/>
          <p:cNvSpPr>
            <a:spLocks noGrp="1"/>
          </p:cNvSpPr>
          <p:nvPr>
            <p:ph sz="half" idx="1" hasCustomPrompt="1"/>
          </p:nvPr>
        </p:nvSpPr>
        <p:spPr>
          <a:xfrm>
            <a:off x="877824" y="2526793"/>
            <a:ext cx="3352800" cy="1133855"/>
          </a:xfrm>
        </p:spPr>
        <p:txBody>
          <a:bodyPr>
            <a:normAutofit/>
          </a:bodyPr>
          <a:lstStyle>
            <a:lvl1pPr marL="0" indent="0" algn="l">
              <a:lnSpc>
                <a:spcPts val="12000"/>
              </a:lnSpc>
              <a:spcBef>
                <a:spcPts val="0"/>
              </a:spcBef>
              <a:buFontTx/>
              <a:buNone/>
              <a:defRPr sz="12000" b="1" baseline="0"/>
            </a:lvl1pPr>
            <a:lvl2pPr marL="233363" indent="0">
              <a:buFontTx/>
              <a:buNone/>
              <a:defRPr/>
            </a:lvl2pPr>
            <a:lvl3pPr marL="465138" indent="0">
              <a:buFontTx/>
              <a:buNone/>
              <a:defRPr/>
            </a:lvl3pPr>
            <a:lvl4pPr marL="1371600" indent="0">
              <a:buFontTx/>
              <a:buNone/>
              <a:defRPr/>
            </a:lvl4pPr>
            <a:lvl5pPr marL="1828800" indent="0">
              <a:buFontTx/>
              <a:buNone/>
              <a:defRPr/>
            </a:lvl5pPr>
          </a:lstStyle>
          <a:p>
            <a:pPr lvl="0"/>
            <a:r>
              <a:rPr lang="en-US"/>
              <a:t>1</a:t>
            </a:r>
          </a:p>
        </p:txBody>
      </p:sp>
      <p:sp>
        <p:nvSpPr>
          <p:cNvPr id="4" name="Content Placeholder 3"/>
          <p:cNvSpPr>
            <a:spLocks noGrp="1"/>
          </p:cNvSpPr>
          <p:nvPr>
            <p:ph sz="half" idx="2" hasCustomPrompt="1"/>
          </p:nvPr>
        </p:nvSpPr>
        <p:spPr>
          <a:xfrm>
            <a:off x="877824" y="3770377"/>
            <a:ext cx="3352800" cy="1883061"/>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Tx/>
              <a:buNone/>
              <a:tabLst/>
              <a:defRPr sz="2000">
                <a:solidFill>
                  <a:schemeClr val="accent5"/>
                </a:solidFill>
              </a:defRPr>
            </a:lvl1pPr>
          </a:lstStyle>
          <a:p>
            <a:pPr lvl="0"/>
            <a:r>
              <a:rPr lang="en-US"/>
              <a:t>Text 20/22 </a:t>
            </a:r>
            <a:r>
              <a:rPr lang="en-US" err="1"/>
              <a:t>Hurm</a:t>
            </a:r>
            <a:r>
              <a:rPr lang="en-US"/>
              <a:t> 3 Semi Bold </a:t>
            </a:r>
            <a:r>
              <a:rPr lang="en-US" err="1"/>
              <a:t>pud</a:t>
            </a:r>
            <a:r>
              <a:rPr lang="en-US"/>
              <a:t> </a:t>
            </a:r>
            <a:r>
              <a:rPr lang="en-US" err="1"/>
              <a:t>amer</a:t>
            </a:r>
            <a:r>
              <a:rPr lang="en-US"/>
              <a:t> non section lorem.</a:t>
            </a:r>
          </a:p>
        </p:txBody>
      </p:sp>
      <p:sp>
        <p:nvSpPr>
          <p:cNvPr id="6" name="Content Placeholder 2"/>
          <p:cNvSpPr>
            <a:spLocks noGrp="1"/>
          </p:cNvSpPr>
          <p:nvPr>
            <p:ph sz="half" idx="10" hasCustomPrompt="1"/>
          </p:nvPr>
        </p:nvSpPr>
        <p:spPr>
          <a:xfrm>
            <a:off x="4392152" y="2526793"/>
            <a:ext cx="3352800" cy="1133855"/>
          </a:xfrm>
        </p:spPr>
        <p:txBody>
          <a:bodyPr>
            <a:normAutofit/>
          </a:bodyPr>
          <a:lstStyle>
            <a:lvl1pPr marL="0" indent="0" algn="l">
              <a:lnSpc>
                <a:spcPts val="12000"/>
              </a:lnSpc>
              <a:spcBef>
                <a:spcPts val="0"/>
              </a:spcBef>
              <a:buFontTx/>
              <a:buNone/>
              <a:defRPr sz="12000" b="1" baseline="0">
                <a:solidFill>
                  <a:schemeClr val="bg2"/>
                </a:solidFill>
              </a:defRPr>
            </a:lvl1pPr>
            <a:lvl2pPr marL="233363" indent="0">
              <a:buFontTx/>
              <a:buNone/>
              <a:defRPr/>
            </a:lvl2pPr>
            <a:lvl3pPr marL="465138" indent="0">
              <a:buFontTx/>
              <a:buNone/>
              <a:defRPr/>
            </a:lvl3pPr>
            <a:lvl4pPr marL="1371600" indent="0">
              <a:buFontTx/>
              <a:buNone/>
              <a:defRPr/>
            </a:lvl4pPr>
            <a:lvl5pPr marL="1828800" indent="0">
              <a:buFontTx/>
              <a:buNone/>
              <a:defRPr/>
            </a:lvl5pPr>
          </a:lstStyle>
          <a:p>
            <a:pPr lvl="0"/>
            <a:r>
              <a:rPr lang="en-US"/>
              <a:t>2</a:t>
            </a:r>
          </a:p>
        </p:txBody>
      </p:sp>
      <p:sp>
        <p:nvSpPr>
          <p:cNvPr id="7" name="Content Placeholder 2"/>
          <p:cNvSpPr>
            <a:spLocks noGrp="1"/>
          </p:cNvSpPr>
          <p:nvPr>
            <p:ph sz="half" idx="11" hasCustomPrompt="1"/>
          </p:nvPr>
        </p:nvSpPr>
        <p:spPr>
          <a:xfrm>
            <a:off x="7897352" y="2526793"/>
            <a:ext cx="3352800" cy="1133855"/>
          </a:xfrm>
        </p:spPr>
        <p:txBody>
          <a:bodyPr>
            <a:normAutofit/>
          </a:bodyPr>
          <a:lstStyle>
            <a:lvl1pPr marL="0" indent="0" algn="l">
              <a:lnSpc>
                <a:spcPts val="12000"/>
              </a:lnSpc>
              <a:spcBef>
                <a:spcPts val="0"/>
              </a:spcBef>
              <a:buFontTx/>
              <a:buNone/>
              <a:defRPr sz="12000" b="1" baseline="0">
                <a:solidFill>
                  <a:schemeClr val="accent1"/>
                </a:solidFill>
              </a:defRPr>
            </a:lvl1pPr>
            <a:lvl2pPr marL="233363" indent="0">
              <a:buFontTx/>
              <a:buNone/>
              <a:defRPr/>
            </a:lvl2pPr>
            <a:lvl3pPr marL="465138" indent="0">
              <a:buFontTx/>
              <a:buNone/>
              <a:defRPr/>
            </a:lvl3pPr>
            <a:lvl4pPr marL="1371600" indent="0">
              <a:buFontTx/>
              <a:buNone/>
              <a:defRPr/>
            </a:lvl4pPr>
            <a:lvl5pPr marL="1828800" indent="0">
              <a:buFontTx/>
              <a:buNone/>
              <a:defRPr/>
            </a:lvl5pPr>
          </a:lstStyle>
          <a:p>
            <a:pPr lvl="0"/>
            <a:r>
              <a:rPr lang="en-US"/>
              <a:t>3</a:t>
            </a:r>
          </a:p>
        </p:txBody>
      </p:sp>
      <p:sp>
        <p:nvSpPr>
          <p:cNvPr id="9" name="Content Placeholder 3"/>
          <p:cNvSpPr>
            <a:spLocks noGrp="1"/>
          </p:cNvSpPr>
          <p:nvPr>
            <p:ph sz="half" idx="12" hasCustomPrompt="1"/>
          </p:nvPr>
        </p:nvSpPr>
        <p:spPr>
          <a:xfrm>
            <a:off x="4392152" y="3770377"/>
            <a:ext cx="3352800" cy="1883061"/>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Tx/>
              <a:buNone/>
              <a:tabLst/>
              <a:defRPr sz="2000">
                <a:solidFill>
                  <a:schemeClr val="accent5"/>
                </a:solidFill>
              </a:defRPr>
            </a:lvl1pPr>
          </a:lstStyle>
          <a:p>
            <a:pPr lvl="0"/>
            <a:r>
              <a:rPr lang="en-US"/>
              <a:t>Text 20/22 </a:t>
            </a:r>
            <a:r>
              <a:rPr lang="en-US" err="1"/>
              <a:t>Hurm</a:t>
            </a:r>
            <a:r>
              <a:rPr lang="en-US"/>
              <a:t> 3 Semi Bold </a:t>
            </a:r>
            <a:r>
              <a:rPr lang="en-US" err="1"/>
              <a:t>pud</a:t>
            </a:r>
            <a:r>
              <a:rPr lang="en-US"/>
              <a:t> </a:t>
            </a:r>
            <a:r>
              <a:rPr lang="en-US" err="1"/>
              <a:t>amer</a:t>
            </a:r>
            <a:r>
              <a:rPr lang="en-US"/>
              <a:t> non section lorem.</a:t>
            </a:r>
          </a:p>
        </p:txBody>
      </p:sp>
      <p:sp>
        <p:nvSpPr>
          <p:cNvPr id="10" name="Content Placeholder 3"/>
          <p:cNvSpPr>
            <a:spLocks noGrp="1"/>
          </p:cNvSpPr>
          <p:nvPr>
            <p:ph sz="half" idx="13" hasCustomPrompt="1"/>
          </p:nvPr>
        </p:nvSpPr>
        <p:spPr>
          <a:xfrm>
            <a:off x="7897352" y="3770377"/>
            <a:ext cx="3352799" cy="1883061"/>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Tx/>
              <a:buNone/>
              <a:tabLst/>
              <a:defRPr sz="2000">
                <a:solidFill>
                  <a:schemeClr val="accent5"/>
                </a:solidFill>
              </a:defRPr>
            </a:lvl1pPr>
          </a:lstStyle>
          <a:p>
            <a:pPr lvl="0"/>
            <a:r>
              <a:rPr lang="en-US"/>
              <a:t>Text 20/22 </a:t>
            </a:r>
            <a:r>
              <a:rPr lang="en-US" err="1"/>
              <a:t>Hurm</a:t>
            </a:r>
            <a:r>
              <a:rPr lang="en-US"/>
              <a:t> 3 Semi Bold </a:t>
            </a:r>
            <a:r>
              <a:rPr lang="en-US" err="1"/>
              <a:t>pud</a:t>
            </a:r>
            <a:r>
              <a:rPr lang="en-US"/>
              <a:t> </a:t>
            </a:r>
            <a:r>
              <a:rPr lang="en-US" err="1"/>
              <a:t>amer</a:t>
            </a:r>
            <a:r>
              <a:rPr lang="en-US"/>
              <a:t> non section lorem.</a:t>
            </a:r>
          </a:p>
        </p:txBody>
      </p:sp>
      <p:sp>
        <p:nvSpPr>
          <p:cNvPr id="12"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274238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_Introduction with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300" y="1447800"/>
            <a:ext cx="5105400" cy="960120"/>
          </a:xfrm>
        </p:spPr>
        <p:txBody>
          <a:bodyPr>
            <a:noAutofit/>
          </a:bodyPr>
          <a:lstStyle/>
          <a:p>
            <a:r>
              <a:rPr lang="en-US"/>
              <a:t>Headline 30/31</a:t>
            </a:r>
            <a:br>
              <a:rPr lang="en-US"/>
            </a:br>
            <a:r>
              <a:rPr lang="en-US"/>
              <a:t>Arial bold</a:t>
            </a:r>
          </a:p>
        </p:txBody>
      </p:sp>
      <p:sp>
        <p:nvSpPr>
          <p:cNvPr id="3" name="Content Placeholder 2"/>
          <p:cNvSpPr>
            <a:spLocks noGrp="1"/>
          </p:cNvSpPr>
          <p:nvPr>
            <p:ph idx="1" hasCustomPrompt="1"/>
          </p:nvPr>
        </p:nvSpPr>
        <p:spPr>
          <a:xfrm>
            <a:off x="876300" y="2526792"/>
            <a:ext cx="5105400" cy="2724912"/>
          </a:xfrm>
        </p:spPr>
        <p:txBody>
          <a:bodyPr>
            <a:noAutofit/>
          </a:bodyPr>
          <a:lstStyle>
            <a:lvl1pPr marL="0" indent="0">
              <a:lnSpc>
                <a:spcPts val="2200"/>
              </a:lnSpc>
              <a:buFontTx/>
              <a:buNone/>
              <a:defRPr sz="2000" baseline="0">
                <a:solidFill>
                  <a:schemeClr val="accent5"/>
                </a:solidFill>
              </a:defRPr>
            </a:lvl1pPr>
          </a:lstStyle>
          <a:p>
            <a:pPr lvl="0"/>
            <a:r>
              <a:rPr lang="en-US"/>
              <a:t>Intro copy 20/22 Arial Regular </a:t>
            </a:r>
            <a:r>
              <a:rPr lang="en-US" err="1"/>
              <a:t>pudam</a:t>
            </a:r>
            <a:r>
              <a:rPr lang="en-US"/>
              <a:t> </a:t>
            </a:r>
            <a:r>
              <a:rPr lang="en-US" err="1"/>
              <a:t>nonsecti</a:t>
            </a:r>
            <a:r>
              <a:rPr lang="en-US"/>
              <a:t> </a:t>
            </a:r>
            <a:r>
              <a:rPr lang="en-US" err="1"/>
              <a:t>nos</a:t>
            </a:r>
            <a:r>
              <a:rPr lang="en-US"/>
              <a:t> alit in </a:t>
            </a:r>
            <a:r>
              <a:rPr lang="en-US" err="1"/>
              <a:t>nos</a:t>
            </a:r>
            <a:r>
              <a:rPr lang="en-US"/>
              <a:t> et di </a:t>
            </a:r>
            <a:r>
              <a:rPr lang="en-US" err="1"/>
              <a:t>offictent</a:t>
            </a:r>
            <a:r>
              <a:rPr lang="en-US"/>
              <a:t> </a:t>
            </a:r>
            <a:r>
              <a:rPr lang="en-US" err="1"/>
              <a:t>Molo</a:t>
            </a:r>
            <a:r>
              <a:rPr lang="en-US"/>
              <a:t> </a:t>
            </a:r>
            <a:r>
              <a:rPr lang="en-US" err="1"/>
              <a:t>te</a:t>
            </a:r>
            <a:r>
              <a:rPr lang="en-US"/>
              <a:t> ever.</a:t>
            </a:r>
          </a:p>
          <a:p>
            <a:pPr lvl="0"/>
            <a:r>
              <a:rPr lang="en-US"/>
              <a:t>Um </a:t>
            </a:r>
            <a:r>
              <a:rPr lang="en-US" err="1"/>
              <a:t>nonese</a:t>
            </a:r>
            <a:r>
              <a:rPr lang="en-US"/>
              <a:t> </a:t>
            </a:r>
            <a:r>
              <a:rPr lang="en-US" err="1"/>
              <a:t>voluptatem</a:t>
            </a:r>
            <a:r>
              <a:rPr lang="en-US"/>
              <a:t> </a:t>
            </a:r>
            <a:r>
              <a:rPr lang="en-US" err="1"/>
              <a:t>ent</a:t>
            </a:r>
            <a:r>
              <a:rPr lang="en-US"/>
              <a:t> </a:t>
            </a:r>
            <a:r>
              <a:rPr lang="en-US" err="1"/>
              <a:t>molut</a:t>
            </a:r>
            <a:r>
              <a:rPr lang="en-US"/>
              <a:t> </a:t>
            </a:r>
            <a:r>
              <a:rPr lang="en-US" err="1"/>
              <a:t>ped</a:t>
            </a:r>
            <a:r>
              <a:rPr lang="en-US"/>
              <a:t> </a:t>
            </a:r>
            <a:r>
              <a:rPr lang="en-US" err="1"/>
              <a:t>ea</a:t>
            </a:r>
            <a:r>
              <a:rPr lang="en-US"/>
              <a:t> bum </a:t>
            </a:r>
            <a:r>
              <a:rPr lang="en-US" err="1"/>
              <a:t>incto</a:t>
            </a:r>
            <a:r>
              <a:rPr lang="en-US"/>
              <a:t> intis </a:t>
            </a:r>
            <a:r>
              <a:rPr lang="en-US" err="1"/>
              <a:t>sandae</a:t>
            </a:r>
            <a:r>
              <a:rPr lang="en-US"/>
              <a:t> </a:t>
            </a:r>
            <a:r>
              <a:rPr lang="en-US" err="1"/>
              <a:t>nimus</a:t>
            </a:r>
            <a:r>
              <a:rPr lang="en-US"/>
              <a:t> </a:t>
            </a:r>
            <a:r>
              <a:rPr lang="en-US" err="1"/>
              <a:t>moluptat</a:t>
            </a:r>
            <a:r>
              <a:rPr lang="en-US"/>
              <a:t>. </a:t>
            </a:r>
            <a:r>
              <a:rPr lang="en-US" err="1"/>
              <a:t>Itam</a:t>
            </a:r>
            <a:r>
              <a:rPr lang="en-US"/>
              <a:t>, </a:t>
            </a:r>
            <a:r>
              <a:rPr lang="en-US" err="1"/>
              <a:t>accusam</a:t>
            </a:r>
            <a:r>
              <a:rPr lang="en-US"/>
              <a:t> </a:t>
            </a:r>
            <a:r>
              <a:rPr lang="en-US" err="1"/>
              <a:t>lique</a:t>
            </a:r>
            <a:r>
              <a:rPr lang="en-US"/>
              <a:t> sit </a:t>
            </a:r>
            <a:r>
              <a:rPr lang="en-US" err="1"/>
              <a:t>idel</a:t>
            </a:r>
            <a:r>
              <a:rPr lang="en-US"/>
              <a:t>.</a:t>
            </a:r>
          </a:p>
        </p:txBody>
      </p:sp>
      <p:sp>
        <p:nvSpPr>
          <p:cNvPr id="6" name="Picture Placeholder 5"/>
          <p:cNvSpPr>
            <a:spLocks noGrp="1"/>
          </p:cNvSpPr>
          <p:nvPr>
            <p:ph type="pic" sz="quarter" idx="10"/>
          </p:nvPr>
        </p:nvSpPr>
        <p:spPr>
          <a:xfrm>
            <a:off x="6146800" y="1447800"/>
            <a:ext cx="5588000" cy="5105400"/>
          </a:xfrm>
          <a:solidFill>
            <a:schemeClr val="bg1">
              <a:lumMod val="95000"/>
            </a:schemeClr>
          </a:solidFill>
        </p:spPr>
        <p:txBody>
          <a:bodyPr anchor="ctr">
            <a:normAutofit/>
          </a:bodyPr>
          <a:lstStyle>
            <a:lvl1pPr marL="0" indent="0">
              <a:buFontTx/>
              <a:buNone/>
              <a:defRPr sz="1200"/>
            </a:lvl1pPr>
          </a:lstStyle>
          <a:p>
            <a:endParaRPr lang="en-US"/>
          </a:p>
        </p:txBody>
      </p:sp>
      <p:sp>
        <p:nvSpPr>
          <p:cNvPr id="7"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3194511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Long_Introduction with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300" y="1447800"/>
            <a:ext cx="10401300" cy="960120"/>
          </a:xfrm>
        </p:spPr>
        <p:txBody>
          <a:bodyPr>
            <a:noAutofit/>
          </a:bodyPr>
          <a:lstStyle>
            <a:lvl1pPr>
              <a:defRPr/>
            </a:lvl1pPr>
          </a:lstStyle>
          <a:p>
            <a:r>
              <a:rPr lang="en-US"/>
              <a:t>Headline 30/31 Arial Bold to accommodate longer headlines</a:t>
            </a:r>
          </a:p>
        </p:txBody>
      </p:sp>
      <p:sp>
        <p:nvSpPr>
          <p:cNvPr id="3" name="Content Placeholder 2"/>
          <p:cNvSpPr>
            <a:spLocks noGrp="1"/>
          </p:cNvSpPr>
          <p:nvPr>
            <p:ph idx="1" hasCustomPrompt="1"/>
          </p:nvPr>
        </p:nvSpPr>
        <p:spPr>
          <a:xfrm>
            <a:off x="876300" y="2526792"/>
            <a:ext cx="5105400" cy="2724912"/>
          </a:xfrm>
        </p:spPr>
        <p:txBody>
          <a:bodyPr>
            <a:noAutofit/>
          </a:bodyPr>
          <a:lstStyle>
            <a:lvl1pPr marL="0" indent="0">
              <a:lnSpc>
                <a:spcPts val="2200"/>
              </a:lnSpc>
              <a:buFontTx/>
              <a:buNone/>
              <a:defRPr sz="2000" baseline="0">
                <a:solidFill>
                  <a:schemeClr val="accent5"/>
                </a:solidFill>
              </a:defRPr>
            </a:lvl1pPr>
          </a:lstStyle>
          <a:p>
            <a:pPr lvl="0"/>
            <a:r>
              <a:rPr lang="en-US"/>
              <a:t>Intro copy 20/228 Arial bold and </a:t>
            </a:r>
            <a:r>
              <a:rPr lang="en-US" err="1"/>
              <a:t>regurlar</a:t>
            </a:r>
            <a:r>
              <a:rPr lang="en-US"/>
              <a:t> </a:t>
            </a:r>
            <a:r>
              <a:rPr lang="en-US" err="1"/>
              <a:t>pudam</a:t>
            </a:r>
            <a:r>
              <a:rPr lang="en-US"/>
              <a:t> </a:t>
            </a:r>
            <a:r>
              <a:rPr lang="en-US" err="1"/>
              <a:t>nonsecti</a:t>
            </a:r>
            <a:r>
              <a:rPr lang="en-US"/>
              <a:t> </a:t>
            </a:r>
            <a:r>
              <a:rPr lang="en-US" err="1"/>
              <a:t>nos</a:t>
            </a:r>
            <a:r>
              <a:rPr lang="en-US"/>
              <a:t> alit in </a:t>
            </a:r>
            <a:r>
              <a:rPr lang="en-US" err="1"/>
              <a:t>nos</a:t>
            </a:r>
            <a:r>
              <a:rPr lang="en-US"/>
              <a:t> et di </a:t>
            </a:r>
            <a:r>
              <a:rPr lang="en-US" err="1"/>
              <a:t>offictent</a:t>
            </a:r>
            <a:r>
              <a:rPr lang="en-US"/>
              <a:t> </a:t>
            </a:r>
            <a:r>
              <a:rPr lang="en-US" err="1"/>
              <a:t>Molo</a:t>
            </a:r>
            <a:r>
              <a:rPr lang="en-US"/>
              <a:t> </a:t>
            </a:r>
            <a:r>
              <a:rPr lang="en-US" err="1"/>
              <a:t>te</a:t>
            </a:r>
            <a:r>
              <a:rPr lang="en-US"/>
              <a:t> ever.</a:t>
            </a:r>
          </a:p>
          <a:p>
            <a:pPr lvl="0"/>
            <a:r>
              <a:rPr lang="en-US"/>
              <a:t>Um </a:t>
            </a:r>
            <a:r>
              <a:rPr lang="en-US" err="1"/>
              <a:t>nonese</a:t>
            </a:r>
            <a:r>
              <a:rPr lang="en-US"/>
              <a:t> </a:t>
            </a:r>
            <a:r>
              <a:rPr lang="en-US" err="1"/>
              <a:t>voluptatem</a:t>
            </a:r>
            <a:r>
              <a:rPr lang="en-US"/>
              <a:t> </a:t>
            </a:r>
            <a:r>
              <a:rPr lang="en-US" err="1"/>
              <a:t>ent</a:t>
            </a:r>
            <a:r>
              <a:rPr lang="en-US"/>
              <a:t> </a:t>
            </a:r>
            <a:r>
              <a:rPr lang="en-US" err="1"/>
              <a:t>molut</a:t>
            </a:r>
            <a:r>
              <a:rPr lang="en-US"/>
              <a:t> </a:t>
            </a:r>
            <a:r>
              <a:rPr lang="en-US" err="1"/>
              <a:t>ped</a:t>
            </a:r>
            <a:r>
              <a:rPr lang="en-US"/>
              <a:t> </a:t>
            </a:r>
            <a:r>
              <a:rPr lang="en-US" err="1"/>
              <a:t>ea</a:t>
            </a:r>
            <a:r>
              <a:rPr lang="en-US"/>
              <a:t> bum </a:t>
            </a:r>
            <a:r>
              <a:rPr lang="en-US" err="1"/>
              <a:t>incto</a:t>
            </a:r>
            <a:r>
              <a:rPr lang="en-US"/>
              <a:t> intis </a:t>
            </a:r>
            <a:r>
              <a:rPr lang="en-US" err="1"/>
              <a:t>sandae</a:t>
            </a:r>
            <a:r>
              <a:rPr lang="en-US"/>
              <a:t> </a:t>
            </a:r>
            <a:r>
              <a:rPr lang="en-US" err="1"/>
              <a:t>nimus</a:t>
            </a:r>
            <a:r>
              <a:rPr lang="en-US"/>
              <a:t> </a:t>
            </a:r>
            <a:r>
              <a:rPr lang="en-US" err="1"/>
              <a:t>moluptat</a:t>
            </a:r>
            <a:r>
              <a:rPr lang="en-US"/>
              <a:t>. </a:t>
            </a:r>
            <a:r>
              <a:rPr lang="en-US" err="1"/>
              <a:t>Itam</a:t>
            </a:r>
            <a:r>
              <a:rPr lang="en-US"/>
              <a:t>, </a:t>
            </a:r>
            <a:r>
              <a:rPr lang="en-US" err="1"/>
              <a:t>accusam</a:t>
            </a:r>
            <a:r>
              <a:rPr lang="en-US"/>
              <a:t> </a:t>
            </a:r>
            <a:r>
              <a:rPr lang="en-US" err="1"/>
              <a:t>lique</a:t>
            </a:r>
            <a:r>
              <a:rPr lang="en-US"/>
              <a:t> sit </a:t>
            </a:r>
            <a:r>
              <a:rPr lang="en-US" err="1"/>
              <a:t>idel</a:t>
            </a:r>
            <a:r>
              <a:rPr lang="en-US"/>
              <a:t>.</a:t>
            </a:r>
          </a:p>
        </p:txBody>
      </p:sp>
      <p:sp>
        <p:nvSpPr>
          <p:cNvPr id="6" name="Picture Placeholder 5"/>
          <p:cNvSpPr>
            <a:spLocks noGrp="1"/>
          </p:cNvSpPr>
          <p:nvPr>
            <p:ph type="pic" sz="quarter" idx="10"/>
          </p:nvPr>
        </p:nvSpPr>
        <p:spPr>
          <a:xfrm>
            <a:off x="6172200" y="2526792"/>
            <a:ext cx="5562600" cy="4102608"/>
          </a:xfrm>
          <a:solidFill>
            <a:schemeClr val="bg1">
              <a:lumMod val="95000"/>
            </a:schemeClr>
          </a:solidFill>
        </p:spPr>
        <p:txBody>
          <a:bodyPr anchor="ctr">
            <a:normAutofit/>
          </a:bodyPr>
          <a:lstStyle>
            <a:lvl1pPr marL="0" indent="0">
              <a:buFontTx/>
              <a:buNone/>
              <a:defRPr sz="1200"/>
            </a:lvl1pPr>
          </a:lstStyle>
          <a:p>
            <a:endParaRPr lang="en-US"/>
          </a:p>
        </p:txBody>
      </p:sp>
      <p:sp>
        <p:nvSpPr>
          <p:cNvPr id="7"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1163535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Gr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8800" y="1447800"/>
            <a:ext cx="4673600" cy="914400"/>
          </a:xfrm>
        </p:spPr>
        <p:txBody>
          <a:bodyPr anchor="t" anchorCtr="0">
            <a:noAutofit/>
          </a:bodyPr>
          <a:lstStyle>
            <a:lvl1pPr>
              <a:defRPr sz="3000"/>
            </a:lvl1pPr>
          </a:lstStyle>
          <a:p>
            <a:r>
              <a:rPr lang="en-US"/>
              <a:t>Headline 30/31</a:t>
            </a:r>
            <a:br>
              <a:rPr lang="en-US"/>
            </a:br>
            <a:r>
              <a:rPr lang="en-US"/>
              <a:t>Arial bold</a:t>
            </a:r>
          </a:p>
        </p:txBody>
      </p:sp>
      <p:sp>
        <p:nvSpPr>
          <p:cNvPr id="3" name="Content Placeholder 2"/>
          <p:cNvSpPr>
            <a:spLocks noGrp="1"/>
          </p:cNvSpPr>
          <p:nvPr>
            <p:ph idx="1" hasCustomPrompt="1"/>
          </p:nvPr>
        </p:nvSpPr>
        <p:spPr>
          <a:xfrm>
            <a:off x="6908800" y="2526792"/>
            <a:ext cx="4673600" cy="3443901"/>
          </a:xfrm>
        </p:spPr>
        <p:txBody>
          <a:bodyPr>
            <a:noAutofit/>
          </a:bodyPr>
          <a:lstStyle>
            <a:lvl1pPr marL="0" indent="0">
              <a:lnSpc>
                <a:spcPts val="2200"/>
              </a:lnSpc>
              <a:buFontTx/>
              <a:buNone/>
              <a:defRPr sz="2000"/>
            </a:lvl1pPr>
            <a:lvl2pPr>
              <a:lnSpc>
                <a:spcPts val="2200"/>
              </a:lnSpc>
              <a:defRPr sz="2000"/>
            </a:lvl2pPr>
            <a:lvl3pPr>
              <a:lnSpc>
                <a:spcPts val="2200"/>
              </a:lnSpc>
              <a:defRPr sz="2000"/>
            </a:lvl3pPr>
            <a:lvl4pPr>
              <a:lnSpc>
                <a:spcPts val="2200"/>
              </a:lnSpc>
              <a:defRPr sz="2000"/>
            </a:lvl4pPr>
            <a:lvl5pPr>
              <a:lnSpc>
                <a:spcPts val="2200"/>
              </a:lnSpc>
              <a:defRPr sz="2000"/>
            </a:lvl5pPr>
            <a:lvl6pPr>
              <a:defRPr sz="2000"/>
            </a:lvl6pPr>
            <a:lvl7pPr>
              <a:defRPr sz="2000"/>
            </a:lvl7pPr>
            <a:lvl8pPr>
              <a:defRPr sz="2000"/>
            </a:lvl8pPr>
            <a:lvl9pPr>
              <a:defRPr sz="2000"/>
            </a:lvl9pPr>
          </a:lstStyle>
          <a:p>
            <a:pPr lvl="0"/>
            <a:r>
              <a:rPr lang="fr-FR" err="1"/>
              <a:t>Text</a:t>
            </a:r>
            <a:r>
              <a:rPr lang="fr-FR"/>
              <a:t>  20/22 Arial Regular  </a:t>
            </a:r>
            <a:r>
              <a:rPr lang="fr-FR" err="1"/>
              <a:t>pud</a:t>
            </a:r>
            <a:r>
              <a:rPr lang="fr-FR"/>
              <a:t> amer non section </a:t>
            </a:r>
            <a:r>
              <a:rPr lang="fr-FR" err="1"/>
              <a:t>lorem</a:t>
            </a:r>
            <a:r>
              <a:rPr lang="fr-FR"/>
              <a:t>.</a:t>
            </a:r>
          </a:p>
        </p:txBody>
      </p:sp>
      <p:sp>
        <p:nvSpPr>
          <p:cNvPr id="11"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
        <p:nvSpPr>
          <p:cNvPr id="9" name="Picture Placeholder 9"/>
          <p:cNvSpPr>
            <a:spLocks noGrp="1"/>
          </p:cNvSpPr>
          <p:nvPr>
            <p:ph type="pic" sz="quarter" idx="10"/>
          </p:nvPr>
        </p:nvSpPr>
        <p:spPr>
          <a:xfrm>
            <a:off x="457200" y="1447800"/>
            <a:ext cx="5562600" cy="1981200"/>
          </a:xfrm>
          <a:solidFill>
            <a:schemeClr val="accent1"/>
          </a:solidFill>
        </p:spPr>
      </p:sp>
      <p:sp>
        <p:nvSpPr>
          <p:cNvPr id="13" name="Content Placeholder 10"/>
          <p:cNvSpPr>
            <a:spLocks noGrp="1"/>
          </p:cNvSpPr>
          <p:nvPr>
            <p:ph sz="quarter" idx="11"/>
          </p:nvPr>
        </p:nvSpPr>
        <p:spPr>
          <a:xfrm>
            <a:off x="457200" y="3535681"/>
            <a:ext cx="2932176" cy="1115567"/>
          </a:xfrm>
          <a:solidFill>
            <a:schemeClr val="bg2"/>
          </a:solidFill>
        </p:spPr>
        <p:txBody>
          <a:bodyPr>
            <a:normAutofit/>
          </a:bodyPr>
          <a:lstStyle>
            <a:lvl1pPr>
              <a:defRPr sz="1600"/>
            </a:lvl1pPr>
          </a:lstStyle>
          <a:p>
            <a:endParaRPr lang="en-US"/>
          </a:p>
        </p:txBody>
      </p:sp>
      <p:sp>
        <p:nvSpPr>
          <p:cNvPr id="15" name="Picture Placeholder 11"/>
          <p:cNvSpPr>
            <a:spLocks noGrp="1"/>
          </p:cNvSpPr>
          <p:nvPr>
            <p:ph type="pic" sz="quarter" idx="12"/>
          </p:nvPr>
        </p:nvSpPr>
        <p:spPr>
          <a:xfrm>
            <a:off x="457200" y="4751832"/>
            <a:ext cx="2933700" cy="1801368"/>
          </a:xfrm>
          <a:solidFill>
            <a:srgbClr val="0C7B40"/>
          </a:solidFill>
        </p:spPr>
      </p:sp>
      <p:sp>
        <p:nvSpPr>
          <p:cNvPr id="17" name="Picture Placeholder 12"/>
          <p:cNvSpPr>
            <a:spLocks noGrp="1"/>
          </p:cNvSpPr>
          <p:nvPr>
            <p:ph type="pic" sz="quarter" idx="13"/>
          </p:nvPr>
        </p:nvSpPr>
        <p:spPr>
          <a:xfrm>
            <a:off x="3548888" y="3535681"/>
            <a:ext cx="2470912" cy="3017519"/>
          </a:xfrm>
          <a:solidFill>
            <a:schemeClr val="bg2"/>
          </a:solidFill>
        </p:spPr>
      </p:sp>
    </p:spTree>
    <p:extLst>
      <p:ext uri="{BB962C8B-B14F-4D97-AF65-F5344CB8AC3E}">
        <p14:creationId xmlns:p14="http://schemas.microsoft.com/office/powerpoint/2010/main" val="174182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ag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6968" y="1499616"/>
            <a:ext cx="4303776" cy="932688"/>
          </a:xfrm>
        </p:spPr>
        <p:txBody>
          <a:bodyPr anchor="t">
            <a:noAutofit/>
          </a:bodyPr>
          <a:lstStyle>
            <a:lvl1pPr algn="l">
              <a:lnSpc>
                <a:spcPts val="3300"/>
              </a:lnSpc>
              <a:defRPr sz="3200"/>
            </a:lvl1pPr>
          </a:lstStyle>
          <a:p>
            <a:r>
              <a:rPr lang="en-US"/>
              <a:t>Headline 32/33</a:t>
            </a:r>
            <a:br>
              <a:rPr lang="en-US"/>
            </a:br>
            <a:r>
              <a:rPr lang="en-US"/>
              <a:t>Arial Bold</a:t>
            </a:r>
          </a:p>
        </p:txBody>
      </p:sp>
      <p:sp>
        <p:nvSpPr>
          <p:cNvPr id="3" name="Subtitle 2"/>
          <p:cNvSpPr>
            <a:spLocks noGrp="1"/>
          </p:cNvSpPr>
          <p:nvPr>
            <p:ph type="subTitle" idx="1" hasCustomPrompt="1"/>
          </p:nvPr>
        </p:nvSpPr>
        <p:spPr>
          <a:xfrm>
            <a:off x="886968" y="2560320"/>
            <a:ext cx="4279392" cy="576072"/>
          </a:xfrm>
        </p:spPr>
        <p:txBody>
          <a:bodyPr>
            <a:noAutofit/>
          </a:bodyPr>
          <a:lstStyle>
            <a:lvl1pPr marL="0" indent="0" algn="l">
              <a:lnSpc>
                <a:spcPts val="22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Kicker 20/22 Arial </a:t>
            </a:r>
            <a:r>
              <a:rPr lang="en-US" err="1"/>
              <a:t>Reg</a:t>
            </a:r>
            <a:endParaRPr lang="en-US"/>
          </a:p>
        </p:txBody>
      </p:sp>
      <p:sp>
        <p:nvSpPr>
          <p:cNvPr id="8" name="Content Placeholder 7"/>
          <p:cNvSpPr>
            <a:spLocks noGrp="1"/>
          </p:cNvSpPr>
          <p:nvPr>
            <p:ph sz="quarter" idx="10" hasCustomPrompt="1"/>
          </p:nvPr>
        </p:nvSpPr>
        <p:spPr>
          <a:xfrm>
            <a:off x="886968" y="3758184"/>
            <a:ext cx="4633384" cy="228600"/>
          </a:xfrm>
        </p:spPr>
        <p:txBody>
          <a:bodyPr>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Presenter Name 1 Bold</a:t>
            </a:r>
          </a:p>
        </p:txBody>
      </p:sp>
      <p:sp>
        <p:nvSpPr>
          <p:cNvPr id="10" name="Text Placeholder 9"/>
          <p:cNvSpPr>
            <a:spLocks noGrp="1"/>
          </p:cNvSpPr>
          <p:nvPr>
            <p:ph type="body" sz="quarter" idx="11" hasCustomPrompt="1"/>
          </p:nvPr>
        </p:nvSpPr>
        <p:spPr>
          <a:xfrm>
            <a:off x="886968" y="3986784"/>
            <a:ext cx="4633383" cy="228600"/>
          </a:xfrm>
        </p:spPr>
        <p:txBody>
          <a:bodyPr>
            <a:noAutofit/>
          </a:bodyPr>
          <a:lstStyle>
            <a:lvl1pPr marL="0" indent="0">
              <a:lnSpc>
                <a:spcPts val="1600"/>
              </a:lnSpc>
              <a:buFontTx/>
              <a:buNone/>
              <a:defRPr sz="1400">
                <a:solidFill>
                  <a:schemeClr val="tx1"/>
                </a:solidFill>
              </a:defRPr>
            </a:lvl1pPr>
            <a:lvl2pPr marL="233363" indent="0">
              <a:buFontTx/>
              <a:buNone/>
              <a:defRPr sz="1400">
                <a:solidFill>
                  <a:schemeClr val="tx1"/>
                </a:solidFill>
              </a:defRPr>
            </a:lvl2pPr>
            <a:lvl3pPr marL="465138" indent="0">
              <a:buFontTx/>
              <a:buNone/>
              <a:defRPr sz="1400">
                <a:solidFill>
                  <a:schemeClr val="tx1"/>
                </a:solidFill>
              </a:defRPr>
            </a:lvl3pPr>
            <a:lvl4pPr marL="1371600" indent="0">
              <a:buFontTx/>
              <a:buNone/>
              <a:defRPr sz="1400">
                <a:solidFill>
                  <a:schemeClr val="tx1"/>
                </a:solidFill>
              </a:defRPr>
            </a:lvl4pPr>
            <a:lvl5pPr marL="1828800" indent="0">
              <a:buFontTx/>
              <a:buNone/>
              <a:defRPr sz="1400">
                <a:solidFill>
                  <a:schemeClr val="tx1"/>
                </a:solidFill>
              </a:defRPr>
            </a:lvl5pPr>
          </a:lstStyle>
          <a:p>
            <a:pPr lvl="0"/>
            <a:r>
              <a:rPr lang="nn-NO"/>
              <a:t>Title 14/16 Arial Reg</a:t>
            </a:r>
          </a:p>
        </p:txBody>
      </p:sp>
      <p:sp>
        <p:nvSpPr>
          <p:cNvPr id="12" name="Content Placeholder 11"/>
          <p:cNvSpPr>
            <a:spLocks noGrp="1"/>
          </p:cNvSpPr>
          <p:nvPr>
            <p:ph sz="quarter" idx="12" hasCustomPrompt="1"/>
          </p:nvPr>
        </p:nvSpPr>
        <p:spPr>
          <a:xfrm>
            <a:off x="886968" y="4279392"/>
            <a:ext cx="4632960" cy="228600"/>
          </a:xfrm>
        </p:spPr>
        <p:txBody>
          <a:bodyPr>
            <a:noAutofit/>
          </a:bodyPr>
          <a:lstStyle>
            <a:lvl1pPr marL="0" indent="0">
              <a:lnSpc>
                <a:spcPts val="1600"/>
              </a:lnSpc>
              <a:spcBef>
                <a:spcPts val="0"/>
              </a:spcBef>
              <a:buFontTx/>
              <a:buNone/>
              <a:defRPr sz="1400" b="1">
                <a:solidFill>
                  <a:schemeClr val="tx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Presenter Name 1 Bold</a:t>
            </a:r>
          </a:p>
        </p:txBody>
      </p:sp>
      <p:sp>
        <p:nvSpPr>
          <p:cNvPr id="14" name="Text Placeholder 13"/>
          <p:cNvSpPr>
            <a:spLocks noGrp="1"/>
          </p:cNvSpPr>
          <p:nvPr>
            <p:ph type="body" sz="quarter" idx="13" hasCustomPrompt="1"/>
          </p:nvPr>
        </p:nvSpPr>
        <p:spPr>
          <a:xfrm>
            <a:off x="886968" y="4498848"/>
            <a:ext cx="4632960" cy="228600"/>
          </a:xfrm>
        </p:spPr>
        <p:txBody>
          <a:bodyPr>
            <a:noAutofit/>
          </a:bodyPr>
          <a:lstStyle>
            <a:lvl1pPr marL="0" indent="0">
              <a:lnSpc>
                <a:spcPts val="1600"/>
              </a:lnSpc>
              <a:buFontTx/>
              <a:buNone/>
              <a:defRPr sz="1400"/>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 14/16 Arial </a:t>
            </a:r>
            <a:r>
              <a:rPr lang="en-US" err="1"/>
              <a:t>Reg</a:t>
            </a:r>
            <a:endParaRPr lang="en-US"/>
          </a:p>
        </p:txBody>
      </p:sp>
      <p:sp>
        <p:nvSpPr>
          <p:cNvPr id="16" name="Content Placeholder 15"/>
          <p:cNvSpPr>
            <a:spLocks noGrp="1"/>
          </p:cNvSpPr>
          <p:nvPr>
            <p:ph sz="quarter" idx="14" hasCustomPrompt="1"/>
          </p:nvPr>
        </p:nvSpPr>
        <p:spPr>
          <a:xfrm>
            <a:off x="886968" y="4782312"/>
            <a:ext cx="4632960" cy="228600"/>
          </a:xfrm>
        </p:spPr>
        <p:txBody>
          <a:bodyPr>
            <a:noAutofit/>
          </a:bodyPr>
          <a:lstStyle>
            <a:lvl1pPr marL="0" indent="0">
              <a:lnSpc>
                <a:spcPts val="1600"/>
              </a:lnSpc>
              <a:buFontTx/>
              <a:buNone/>
              <a:defRPr sz="1400" b="1">
                <a:solidFill>
                  <a:schemeClr val="tx2"/>
                </a:solidFill>
              </a:defRPr>
            </a:lvl1pPr>
            <a:lvl2pPr marL="233363" indent="0">
              <a:lnSpc>
                <a:spcPts val="1600"/>
              </a:lnSpc>
              <a:buFontTx/>
              <a:buNone/>
              <a:defRPr sz="1400" b="1">
                <a:solidFill>
                  <a:schemeClr val="tx2"/>
                </a:solidFill>
              </a:defRPr>
            </a:lvl2pPr>
            <a:lvl3pPr marL="465138" indent="0">
              <a:lnSpc>
                <a:spcPts val="1600"/>
              </a:lnSpc>
              <a:buFontTx/>
              <a:buNone/>
              <a:defRPr sz="1400" b="1">
                <a:solidFill>
                  <a:schemeClr val="tx2"/>
                </a:solidFill>
              </a:defRPr>
            </a:lvl3pPr>
            <a:lvl4pPr marL="1371600" indent="0">
              <a:lnSpc>
                <a:spcPts val="1600"/>
              </a:lnSpc>
              <a:buFontTx/>
              <a:buNone/>
              <a:defRPr sz="1400" b="1">
                <a:solidFill>
                  <a:schemeClr val="tx2"/>
                </a:solidFill>
              </a:defRPr>
            </a:lvl4pPr>
            <a:lvl5pPr marL="1828800" indent="0">
              <a:lnSpc>
                <a:spcPts val="1600"/>
              </a:lnSpc>
              <a:buFontTx/>
              <a:buNone/>
              <a:defRPr sz="1400" b="1">
                <a:solidFill>
                  <a:schemeClr val="tx2"/>
                </a:solidFill>
              </a:defRPr>
            </a:lvl5pPr>
          </a:lstStyle>
          <a:p>
            <a:pPr lvl="0"/>
            <a:r>
              <a:rPr lang="en-US"/>
              <a:t>Presenter Name 1 Bold</a:t>
            </a:r>
          </a:p>
        </p:txBody>
      </p:sp>
      <p:sp>
        <p:nvSpPr>
          <p:cNvPr id="18" name="Text Placeholder 17"/>
          <p:cNvSpPr>
            <a:spLocks noGrp="1"/>
          </p:cNvSpPr>
          <p:nvPr>
            <p:ph type="body" sz="quarter" idx="15" hasCustomPrompt="1"/>
          </p:nvPr>
        </p:nvSpPr>
        <p:spPr>
          <a:xfrm>
            <a:off x="886968" y="5010912"/>
            <a:ext cx="4632960" cy="228600"/>
          </a:xfrm>
        </p:spPr>
        <p:txBody>
          <a:bodyPr>
            <a:noAutofit/>
          </a:bodyPr>
          <a:lstStyle>
            <a:lvl1pPr marL="0" indent="0">
              <a:lnSpc>
                <a:spcPts val="1600"/>
              </a:lnSpc>
              <a:buFontTx/>
              <a:buNone/>
              <a:defRPr sz="1400"/>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 14/16 Arial </a:t>
            </a:r>
            <a:r>
              <a:rPr lang="en-US" err="1"/>
              <a:t>Reg</a:t>
            </a:r>
            <a:endParaRPr lang="en-US"/>
          </a:p>
        </p:txBody>
      </p:sp>
      <p:sp>
        <p:nvSpPr>
          <p:cNvPr id="24" name="Content Placeholder 23"/>
          <p:cNvSpPr>
            <a:spLocks noGrp="1"/>
          </p:cNvSpPr>
          <p:nvPr>
            <p:ph sz="quarter" idx="16" hasCustomPrompt="1"/>
          </p:nvPr>
        </p:nvSpPr>
        <p:spPr>
          <a:xfrm>
            <a:off x="886968" y="5568696"/>
            <a:ext cx="2328672" cy="228600"/>
          </a:xfrm>
        </p:spPr>
        <p:txBody>
          <a:bodyPr>
            <a:noAutofit/>
          </a:bodyPr>
          <a:lstStyle>
            <a:lvl1pPr marL="0" indent="0">
              <a:lnSpc>
                <a:spcPts val="1000"/>
              </a:lnSpc>
              <a:spcBef>
                <a:spcPts val="0"/>
              </a:spcBef>
              <a:buFontTx/>
              <a:buNone/>
              <a:defRPr sz="800" b="1" cap="none" baseline="0">
                <a:solidFill>
                  <a:schemeClr val="tx2"/>
                </a:solidFill>
              </a:defRPr>
            </a:lvl1pPr>
            <a:lvl2pPr marL="233363" indent="0">
              <a:buFontTx/>
              <a:buNone/>
              <a:defRPr sz="800" cap="all" baseline="0">
                <a:solidFill>
                  <a:schemeClr val="tx2"/>
                </a:solidFill>
              </a:defRPr>
            </a:lvl2pPr>
            <a:lvl3pPr marL="465138" indent="0">
              <a:buFontTx/>
              <a:buNone/>
              <a:defRPr sz="800" cap="all" baseline="0">
                <a:solidFill>
                  <a:schemeClr val="tx2"/>
                </a:solidFill>
              </a:defRPr>
            </a:lvl3pPr>
            <a:lvl4pPr marL="1371600" indent="0">
              <a:buFontTx/>
              <a:buNone/>
              <a:defRPr sz="800" cap="all" baseline="0">
                <a:solidFill>
                  <a:schemeClr val="tx2"/>
                </a:solidFill>
              </a:defRPr>
            </a:lvl4pPr>
            <a:lvl5pPr marL="1828800" indent="0">
              <a:buFontTx/>
              <a:buNone/>
              <a:defRPr sz="800" cap="all" baseline="0">
                <a:solidFill>
                  <a:schemeClr val="tx2"/>
                </a:solidFill>
              </a:defRPr>
            </a:lvl5pPr>
          </a:lstStyle>
          <a:p>
            <a:pPr lvl="0"/>
            <a:r>
              <a:rPr lang="en-US"/>
              <a:t>Click to add date</a:t>
            </a:r>
          </a:p>
        </p:txBody>
      </p:sp>
      <p:sp>
        <p:nvSpPr>
          <p:cNvPr id="5" name="Picture Placeholder 4"/>
          <p:cNvSpPr>
            <a:spLocks noGrp="1"/>
          </p:cNvSpPr>
          <p:nvPr>
            <p:ph type="pic" sz="quarter" idx="17"/>
          </p:nvPr>
        </p:nvSpPr>
        <p:spPr>
          <a:xfrm>
            <a:off x="6172200" y="0"/>
            <a:ext cx="6019800" cy="6858000"/>
          </a:xfrm>
          <a:solidFill>
            <a:schemeClr val="bg1">
              <a:lumMod val="95000"/>
            </a:schemeClr>
          </a:solidFill>
        </p:spPr>
        <p:txBody>
          <a:bodyPr anchor="ctr">
            <a:normAutofit/>
          </a:bodyPr>
          <a:lstStyle>
            <a:lvl1pPr marL="0" indent="0">
              <a:buFontTx/>
              <a:buNone/>
              <a:defRPr sz="1200"/>
            </a:lvl1pPr>
          </a:lstStyle>
          <a:p>
            <a:endParaRPr 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3" r="-4276" b="-11126"/>
          <a:stretch/>
        </p:blipFill>
        <p:spPr>
          <a:xfrm>
            <a:off x="457199" y="457200"/>
            <a:ext cx="1703439" cy="420329"/>
          </a:xfrm>
          <a:prstGeom prst="rect">
            <a:avLst/>
          </a:prstGeom>
        </p:spPr>
      </p:pic>
    </p:spTree>
    <p:extLst>
      <p:ext uri="{BB962C8B-B14F-4D97-AF65-F5344CB8AC3E}">
        <p14:creationId xmlns:p14="http://schemas.microsoft.com/office/powerpoint/2010/main" val="3435995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with Two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4" y="1452420"/>
            <a:ext cx="5080000" cy="914400"/>
          </a:xfrm>
        </p:spPr>
        <p:txBody>
          <a:bodyPr anchor="t" anchorCtr="0">
            <a:noAutofit/>
          </a:bodyPr>
          <a:lstStyle>
            <a:lvl1pPr>
              <a:defRPr sz="3000"/>
            </a:lvl1pPr>
          </a:lstStyle>
          <a:p>
            <a:r>
              <a:rPr lang="en-US"/>
              <a:t>Headline 30/31</a:t>
            </a:r>
            <a:br>
              <a:rPr lang="en-US"/>
            </a:br>
            <a:r>
              <a:rPr lang="en-US"/>
              <a:t>Arial bold</a:t>
            </a:r>
          </a:p>
        </p:txBody>
      </p:sp>
      <p:sp>
        <p:nvSpPr>
          <p:cNvPr id="3" name="Content Placeholder 2"/>
          <p:cNvSpPr>
            <a:spLocks noGrp="1"/>
          </p:cNvSpPr>
          <p:nvPr>
            <p:ph idx="1" hasCustomPrompt="1"/>
          </p:nvPr>
        </p:nvSpPr>
        <p:spPr>
          <a:xfrm>
            <a:off x="877824" y="2531412"/>
            <a:ext cx="5105400" cy="3913632"/>
          </a:xfrm>
        </p:spPr>
        <p:txBody>
          <a:bodyPr>
            <a:noAutofit/>
          </a:bodyPr>
          <a:lstStyle>
            <a:lvl1pPr marL="0" indent="0">
              <a:lnSpc>
                <a:spcPts val="2200"/>
              </a:lnSpc>
              <a:buFontTx/>
              <a:buNone/>
              <a:defRPr sz="2000">
                <a:solidFill>
                  <a:schemeClr val="accent5"/>
                </a:solidFill>
              </a:defRPr>
            </a:lvl1pPr>
            <a:lvl2pPr>
              <a:lnSpc>
                <a:spcPts val="2200"/>
              </a:lnSpc>
              <a:defRPr sz="2000"/>
            </a:lvl2pPr>
            <a:lvl3pPr>
              <a:lnSpc>
                <a:spcPts val="2200"/>
              </a:lnSpc>
              <a:defRPr sz="2000"/>
            </a:lvl3pPr>
            <a:lvl4pPr>
              <a:lnSpc>
                <a:spcPts val="2200"/>
              </a:lnSpc>
              <a:defRPr sz="2000"/>
            </a:lvl4pPr>
            <a:lvl5pPr>
              <a:lnSpc>
                <a:spcPts val="2200"/>
              </a:lnSpc>
              <a:defRPr sz="2000"/>
            </a:lvl5pPr>
            <a:lvl6pPr>
              <a:defRPr sz="2000"/>
            </a:lvl6pPr>
            <a:lvl7pPr>
              <a:defRPr sz="2000"/>
            </a:lvl7pPr>
            <a:lvl8pPr>
              <a:defRPr sz="2000"/>
            </a:lvl8pPr>
            <a:lvl9pPr>
              <a:defRPr sz="2000"/>
            </a:lvl9pPr>
          </a:lstStyle>
          <a:p>
            <a:pPr lvl="0"/>
            <a:r>
              <a:rPr lang="fr-FR" err="1"/>
              <a:t>Text</a:t>
            </a:r>
            <a:r>
              <a:rPr lang="fr-FR"/>
              <a:t>  20/22 Arial </a:t>
            </a:r>
            <a:r>
              <a:rPr lang="fr-FR" err="1"/>
              <a:t>regular</a:t>
            </a:r>
            <a:r>
              <a:rPr lang="fr-FR"/>
              <a:t> </a:t>
            </a:r>
            <a:r>
              <a:rPr lang="fr-FR" err="1"/>
              <a:t>pud</a:t>
            </a:r>
            <a:r>
              <a:rPr lang="fr-FR"/>
              <a:t> amer non section </a:t>
            </a:r>
            <a:r>
              <a:rPr lang="fr-FR" err="1"/>
              <a:t>lorem</a:t>
            </a:r>
            <a:r>
              <a:rPr lang="fr-FR"/>
              <a:t>.</a:t>
            </a:r>
          </a:p>
        </p:txBody>
      </p:sp>
      <p:sp>
        <p:nvSpPr>
          <p:cNvPr id="5" name="Chart Placeholder 4"/>
          <p:cNvSpPr>
            <a:spLocks noGrp="1"/>
          </p:cNvSpPr>
          <p:nvPr>
            <p:ph type="chart" sz="quarter" idx="10"/>
          </p:nvPr>
        </p:nvSpPr>
        <p:spPr>
          <a:xfrm>
            <a:off x="6172200" y="1408176"/>
            <a:ext cx="5562600" cy="2514600"/>
          </a:xfrm>
        </p:spPr>
        <p:txBody>
          <a:bodyPr anchor="ctr">
            <a:normAutofit/>
          </a:bodyPr>
          <a:lstStyle>
            <a:lvl1pPr marL="0" indent="0">
              <a:buFontTx/>
              <a:buNone/>
              <a:defRPr sz="1200"/>
            </a:lvl1pPr>
          </a:lstStyle>
          <a:p>
            <a:endParaRPr lang="en-US"/>
          </a:p>
        </p:txBody>
      </p:sp>
      <p:sp>
        <p:nvSpPr>
          <p:cNvPr id="11" name="Chart Placeholder 4"/>
          <p:cNvSpPr>
            <a:spLocks noGrp="1"/>
          </p:cNvSpPr>
          <p:nvPr>
            <p:ph type="chart" sz="quarter" idx="11"/>
          </p:nvPr>
        </p:nvSpPr>
        <p:spPr>
          <a:xfrm>
            <a:off x="6172200" y="3913632"/>
            <a:ext cx="5562600" cy="2514600"/>
          </a:xfrm>
        </p:spPr>
        <p:txBody>
          <a:bodyPr anchor="ctr">
            <a:normAutofit/>
          </a:bodyPr>
          <a:lstStyle>
            <a:lvl1pPr marL="0" indent="0">
              <a:buFontTx/>
              <a:buNone/>
              <a:defRPr sz="1200"/>
            </a:lvl1pPr>
          </a:lstStyle>
          <a:p>
            <a:endParaRPr lang="en-US"/>
          </a:p>
        </p:txBody>
      </p:sp>
      <p:sp>
        <p:nvSpPr>
          <p:cNvPr id="8"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131452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lumn_Icons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4" y="1452420"/>
            <a:ext cx="5080000" cy="914400"/>
          </a:xfrm>
        </p:spPr>
        <p:txBody>
          <a:bodyPr anchor="t" anchorCtr="0">
            <a:noAutofit/>
          </a:bodyPr>
          <a:lstStyle>
            <a:lvl1pPr>
              <a:defRPr sz="3000"/>
            </a:lvl1pPr>
          </a:lstStyle>
          <a:p>
            <a:r>
              <a:rPr lang="en-US"/>
              <a:t>Headline 30/31</a:t>
            </a:r>
            <a:br>
              <a:rPr lang="en-US"/>
            </a:br>
            <a:r>
              <a:rPr lang="en-US"/>
              <a:t>Arial bold</a:t>
            </a:r>
          </a:p>
        </p:txBody>
      </p:sp>
      <p:sp>
        <p:nvSpPr>
          <p:cNvPr id="3" name="Content Placeholder 2"/>
          <p:cNvSpPr>
            <a:spLocks noGrp="1"/>
          </p:cNvSpPr>
          <p:nvPr>
            <p:ph idx="1" hasCustomPrompt="1"/>
          </p:nvPr>
        </p:nvSpPr>
        <p:spPr>
          <a:xfrm>
            <a:off x="2612104" y="2531412"/>
            <a:ext cx="3352800" cy="3913632"/>
          </a:xfrm>
        </p:spPr>
        <p:txBody>
          <a:bodyPr anchor="t" anchorCtr="0">
            <a:noAutofit/>
          </a:bodyPr>
          <a:lstStyle>
            <a:lvl1pPr marL="0" marR="0" indent="0" algn="l" defTabSz="914400" rtl="0" eaLnBrk="1" fontAlgn="auto" latinLnBrk="0" hangingPunct="1">
              <a:lnSpc>
                <a:spcPts val="2200"/>
              </a:lnSpc>
              <a:spcBef>
                <a:spcPts val="1000"/>
              </a:spcBef>
              <a:spcAft>
                <a:spcPts val="0"/>
              </a:spcAft>
              <a:buClrTx/>
              <a:buSzTx/>
              <a:buFontTx/>
              <a:buNone/>
              <a:tabLst/>
              <a:defRPr sz="2000">
                <a:solidFill>
                  <a:schemeClr val="accent5"/>
                </a:solidFill>
              </a:defRPr>
            </a:lvl1pPr>
            <a:lvl2pPr>
              <a:lnSpc>
                <a:spcPts val="2200"/>
              </a:lnSpc>
              <a:defRPr sz="2000"/>
            </a:lvl2pPr>
            <a:lvl3pPr>
              <a:lnSpc>
                <a:spcPts val="2200"/>
              </a:lnSpc>
              <a:defRPr sz="2000"/>
            </a:lvl3pPr>
            <a:lvl4pPr>
              <a:lnSpc>
                <a:spcPts val="2200"/>
              </a:lnSpc>
              <a:defRPr sz="2000"/>
            </a:lvl4pPr>
            <a:lvl5pPr>
              <a:lnSpc>
                <a:spcPts val="2200"/>
              </a:lnSpc>
              <a:defRPr sz="2000"/>
            </a:lvl5pPr>
            <a:lvl6pPr>
              <a:defRPr sz="2000"/>
            </a:lvl6pPr>
            <a:lvl7pPr>
              <a:defRPr sz="2000"/>
            </a:lvl7pPr>
            <a:lvl8pPr>
              <a:defRPr sz="2000"/>
            </a:lvl8pPr>
            <a:lvl9pPr>
              <a:defRPr sz="2000"/>
            </a:lvl9pPr>
          </a:lstStyle>
          <a:p>
            <a:pPr lvl="0"/>
            <a:r>
              <a:rPr lang="fr-FR" err="1"/>
              <a:t>Text</a:t>
            </a:r>
            <a:r>
              <a:rPr lang="fr-FR"/>
              <a:t>  20/22 Arial </a:t>
            </a:r>
            <a:r>
              <a:rPr lang="fr-FR" err="1"/>
              <a:t>regular</a:t>
            </a:r>
            <a:r>
              <a:rPr lang="fr-FR"/>
              <a:t>  </a:t>
            </a:r>
            <a:r>
              <a:rPr lang="fr-FR" err="1"/>
              <a:t>pud</a:t>
            </a:r>
            <a:r>
              <a:rPr lang="fr-FR"/>
              <a:t> amer non section </a:t>
            </a:r>
            <a:r>
              <a:rPr lang="fr-FR" err="1"/>
              <a:t>lorem</a:t>
            </a:r>
            <a:r>
              <a:rPr lang="fr-FR"/>
              <a:t>.</a:t>
            </a:r>
          </a:p>
          <a:p>
            <a:pPr lvl="0"/>
            <a:endParaRPr lang="fr-FR"/>
          </a:p>
          <a:p>
            <a:pPr marL="0" marR="0" lvl="0" indent="0" algn="l" defTabSz="914400" rtl="0" eaLnBrk="1" fontAlgn="auto" latinLnBrk="0" hangingPunct="1">
              <a:lnSpc>
                <a:spcPts val="2200"/>
              </a:lnSpc>
              <a:spcBef>
                <a:spcPts val="1000"/>
              </a:spcBef>
              <a:spcAft>
                <a:spcPts val="0"/>
              </a:spcAft>
              <a:buClrTx/>
              <a:buSzTx/>
              <a:buFontTx/>
              <a:buNone/>
              <a:tabLst/>
              <a:defRPr/>
            </a:pPr>
            <a:r>
              <a:rPr lang="fr-FR" err="1"/>
              <a:t>Text</a:t>
            </a:r>
            <a:r>
              <a:rPr lang="fr-FR"/>
              <a:t>  20/22 Arial </a:t>
            </a:r>
            <a:r>
              <a:rPr lang="fr-FR" err="1"/>
              <a:t>regular</a:t>
            </a:r>
            <a:r>
              <a:rPr lang="fr-FR"/>
              <a:t>  </a:t>
            </a:r>
            <a:r>
              <a:rPr lang="fr-FR" err="1"/>
              <a:t>pud</a:t>
            </a:r>
            <a:r>
              <a:rPr lang="fr-FR"/>
              <a:t> amer non section </a:t>
            </a:r>
            <a:r>
              <a:rPr lang="fr-FR" err="1"/>
              <a:t>lorem</a:t>
            </a:r>
            <a:r>
              <a:rPr lang="fr-FR"/>
              <a:t>.</a:t>
            </a:r>
          </a:p>
          <a:p>
            <a:pPr lvl="0"/>
            <a:endParaRPr lang="fr-FR"/>
          </a:p>
        </p:txBody>
      </p:sp>
      <p:sp>
        <p:nvSpPr>
          <p:cNvPr id="6" name="Picture Placeholder 5"/>
          <p:cNvSpPr>
            <a:spLocks noGrp="1"/>
          </p:cNvSpPr>
          <p:nvPr>
            <p:ph type="pic" sz="quarter" idx="10"/>
          </p:nvPr>
        </p:nvSpPr>
        <p:spPr>
          <a:xfrm>
            <a:off x="877824" y="2531412"/>
            <a:ext cx="1609344" cy="1060704"/>
          </a:xfrm>
        </p:spPr>
        <p:txBody>
          <a:bodyPr anchor="ctr">
            <a:normAutofit/>
          </a:bodyPr>
          <a:lstStyle>
            <a:lvl1pPr marL="0" indent="0">
              <a:buFontTx/>
              <a:buNone/>
              <a:defRPr sz="1200"/>
            </a:lvl1pPr>
          </a:lstStyle>
          <a:p>
            <a:endParaRPr lang="en-US"/>
          </a:p>
        </p:txBody>
      </p:sp>
      <p:sp>
        <p:nvSpPr>
          <p:cNvPr id="9" name="Picture Placeholder 5"/>
          <p:cNvSpPr>
            <a:spLocks noGrp="1"/>
          </p:cNvSpPr>
          <p:nvPr>
            <p:ph type="pic" sz="quarter" idx="11"/>
          </p:nvPr>
        </p:nvSpPr>
        <p:spPr>
          <a:xfrm>
            <a:off x="877824" y="3951636"/>
            <a:ext cx="1609344" cy="1060704"/>
          </a:xfrm>
        </p:spPr>
        <p:txBody>
          <a:bodyPr anchor="ctr">
            <a:normAutofit/>
          </a:bodyPr>
          <a:lstStyle>
            <a:lvl1pPr marL="0" indent="0">
              <a:buFontTx/>
              <a:buNone/>
              <a:defRPr sz="1200"/>
            </a:lvl1pPr>
          </a:lstStyle>
          <a:p>
            <a:endParaRPr lang="en-US"/>
          </a:p>
        </p:txBody>
      </p:sp>
      <p:sp>
        <p:nvSpPr>
          <p:cNvPr id="10" name="Picture Placeholder 9"/>
          <p:cNvSpPr>
            <a:spLocks noGrp="1"/>
          </p:cNvSpPr>
          <p:nvPr>
            <p:ph type="pic" sz="quarter" idx="12"/>
          </p:nvPr>
        </p:nvSpPr>
        <p:spPr>
          <a:xfrm>
            <a:off x="6019800" y="1422400"/>
            <a:ext cx="5715000" cy="4978400"/>
          </a:xfrm>
          <a:solidFill>
            <a:schemeClr val="bg1">
              <a:lumMod val="95000"/>
            </a:schemeClr>
          </a:solidFill>
        </p:spPr>
        <p:txBody>
          <a:bodyPr anchor="ctr">
            <a:normAutofit/>
          </a:bodyPr>
          <a:lstStyle>
            <a:lvl1pPr marL="0" indent="0">
              <a:buFontTx/>
              <a:buNone/>
              <a:defRPr sz="1200"/>
            </a:lvl1pPr>
          </a:lstStyle>
          <a:p>
            <a:endParaRPr lang="en-US"/>
          </a:p>
        </p:txBody>
      </p:sp>
      <p:sp>
        <p:nvSpPr>
          <p:cNvPr id="8"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3073626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with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4" y="1447800"/>
            <a:ext cx="10363200" cy="914400"/>
          </a:xfrm>
        </p:spPr>
        <p:txBody>
          <a:bodyPr>
            <a:noAutofit/>
          </a:bodyPr>
          <a:lstStyle/>
          <a:p>
            <a:r>
              <a:rPr lang="en-US"/>
              <a:t>Headline 30/31</a:t>
            </a:r>
            <a:br>
              <a:rPr lang="en-US"/>
            </a:br>
            <a:r>
              <a:rPr lang="en-US"/>
              <a:t>Arial Bold</a:t>
            </a:r>
          </a:p>
        </p:txBody>
      </p:sp>
      <p:sp>
        <p:nvSpPr>
          <p:cNvPr id="4" name="Content Placeholder 3"/>
          <p:cNvSpPr>
            <a:spLocks noGrp="1"/>
          </p:cNvSpPr>
          <p:nvPr>
            <p:ph sz="half" idx="2" hasCustomPrompt="1"/>
          </p:nvPr>
        </p:nvSpPr>
        <p:spPr>
          <a:xfrm>
            <a:off x="877824" y="2487470"/>
            <a:ext cx="10363200" cy="941531"/>
          </a:xfrm>
        </p:spPr>
        <p:txBody>
          <a:bodyPr numCol="1">
            <a:noAutofit/>
          </a:bodyPr>
          <a:lstStyle>
            <a:lvl1pPr marL="0" marR="0" indent="0" algn="l" defTabSz="914400" rtl="0" eaLnBrk="1" fontAlgn="auto" latinLnBrk="0" hangingPunct="1">
              <a:lnSpc>
                <a:spcPts val="2800"/>
              </a:lnSpc>
              <a:spcBef>
                <a:spcPts val="1000"/>
              </a:spcBef>
              <a:spcAft>
                <a:spcPts val="0"/>
              </a:spcAft>
              <a:buClrTx/>
              <a:buSzTx/>
              <a:buFontTx/>
              <a:buNone/>
              <a:tabLst/>
              <a:defRPr sz="2400" b="1">
                <a:solidFill>
                  <a:schemeClr val="accent2"/>
                </a:solidFill>
              </a:defRPr>
            </a:lvl1pPr>
          </a:lstStyle>
          <a:p>
            <a:pPr lvl="0"/>
            <a:r>
              <a:rPr lang="en-US"/>
              <a:t>Text 20/22 Arial bold </a:t>
            </a:r>
            <a:r>
              <a:rPr lang="en-US" err="1"/>
              <a:t>pud</a:t>
            </a:r>
            <a:r>
              <a:rPr lang="en-US"/>
              <a:t> </a:t>
            </a:r>
            <a:r>
              <a:rPr lang="en-US" err="1"/>
              <a:t>amer</a:t>
            </a:r>
            <a:r>
              <a:rPr lang="en-US"/>
              <a:t> non section lorem </a:t>
            </a:r>
            <a:r>
              <a:rPr lang="fr-FR" err="1"/>
              <a:t>pudam</a:t>
            </a:r>
            <a:r>
              <a:rPr lang="fr-FR"/>
              <a:t> </a:t>
            </a:r>
            <a:r>
              <a:rPr lang="fr-FR" err="1"/>
              <a:t>nonsecti</a:t>
            </a:r>
            <a:r>
              <a:rPr lang="fr-FR"/>
              <a:t> nos </a:t>
            </a:r>
            <a:r>
              <a:rPr lang="fr-FR" err="1"/>
              <a:t>alit</a:t>
            </a:r>
            <a:r>
              <a:rPr lang="fr-FR"/>
              <a:t> in nos (</a:t>
            </a:r>
            <a:r>
              <a:rPr lang="fr-FR" err="1"/>
              <a:t>optional</a:t>
            </a:r>
            <a:r>
              <a:rPr lang="fr-FR"/>
              <a:t>).</a:t>
            </a:r>
            <a:endParaRPr lang="en-US"/>
          </a:p>
        </p:txBody>
      </p:sp>
      <p:sp>
        <p:nvSpPr>
          <p:cNvPr id="9" name="Picture Placeholder 8"/>
          <p:cNvSpPr>
            <a:spLocks noGrp="1"/>
          </p:cNvSpPr>
          <p:nvPr>
            <p:ph type="pic" sz="quarter" idx="10"/>
          </p:nvPr>
        </p:nvSpPr>
        <p:spPr>
          <a:xfrm>
            <a:off x="877824" y="3429000"/>
            <a:ext cx="2489200" cy="1335024"/>
          </a:xfrm>
        </p:spPr>
        <p:txBody>
          <a:bodyPr/>
          <a:lstStyle>
            <a:lvl1pPr marL="0" indent="0">
              <a:buNone/>
              <a:defRPr/>
            </a:lvl1pPr>
          </a:lstStyle>
          <a:p>
            <a:endParaRPr lang="en-US"/>
          </a:p>
        </p:txBody>
      </p:sp>
      <p:sp>
        <p:nvSpPr>
          <p:cNvPr id="11" name="Picture Placeholder 10"/>
          <p:cNvSpPr>
            <a:spLocks noGrp="1"/>
          </p:cNvSpPr>
          <p:nvPr>
            <p:ph type="pic" sz="quarter" idx="11"/>
          </p:nvPr>
        </p:nvSpPr>
        <p:spPr>
          <a:xfrm>
            <a:off x="4368800" y="3429000"/>
            <a:ext cx="2540000" cy="1335024"/>
          </a:xfrm>
        </p:spPr>
        <p:txBody>
          <a:bodyPr/>
          <a:lstStyle>
            <a:lvl1pPr marL="0" indent="0">
              <a:buNone/>
              <a:defRPr/>
            </a:lvl1pPr>
          </a:lstStyle>
          <a:p>
            <a:endParaRPr lang="en-US"/>
          </a:p>
        </p:txBody>
      </p:sp>
      <p:sp>
        <p:nvSpPr>
          <p:cNvPr id="13" name="Picture Placeholder 12"/>
          <p:cNvSpPr>
            <a:spLocks noGrp="1"/>
          </p:cNvSpPr>
          <p:nvPr>
            <p:ph type="pic" sz="quarter" idx="12"/>
          </p:nvPr>
        </p:nvSpPr>
        <p:spPr>
          <a:xfrm>
            <a:off x="7874000" y="3429000"/>
            <a:ext cx="2550160" cy="1335024"/>
          </a:xfrm>
        </p:spPr>
        <p:txBody>
          <a:bodyPr/>
          <a:lstStyle>
            <a:lvl1pPr marL="0" indent="0">
              <a:buNone/>
              <a:defRPr/>
            </a:lvl1pPr>
          </a:lstStyle>
          <a:p>
            <a:endParaRPr lang="en-US"/>
          </a:p>
        </p:txBody>
      </p:sp>
      <p:sp>
        <p:nvSpPr>
          <p:cNvPr id="17" name="Text Placeholder 16"/>
          <p:cNvSpPr>
            <a:spLocks noGrp="1"/>
          </p:cNvSpPr>
          <p:nvPr>
            <p:ph type="body" sz="quarter" idx="13" hasCustomPrompt="1"/>
          </p:nvPr>
        </p:nvSpPr>
        <p:spPr>
          <a:xfrm>
            <a:off x="877824" y="4935538"/>
            <a:ext cx="3352800" cy="1465262"/>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2000">
                <a:solidFill>
                  <a:schemeClr val="accent5"/>
                </a:solidFill>
              </a:defRPr>
            </a:lvl1pPr>
            <a:lvl2pPr marL="233363" indent="0">
              <a:lnSpc>
                <a:spcPts val="2200"/>
              </a:lnSpc>
              <a:buNone/>
              <a:defRPr sz="2000"/>
            </a:lvl2pPr>
            <a:lvl3pPr marL="465138" indent="0">
              <a:lnSpc>
                <a:spcPts val="2200"/>
              </a:lnSpc>
              <a:buNone/>
              <a:defRPr sz="2000"/>
            </a:lvl3pPr>
            <a:lvl4pPr marL="1371600" indent="0">
              <a:lnSpc>
                <a:spcPts val="2200"/>
              </a:lnSpc>
              <a:buNone/>
              <a:defRPr sz="2000"/>
            </a:lvl4pPr>
            <a:lvl5pPr marL="1828800" indent="0">
              <a:lnSpc>
                <a:spcPts val="2200"/>
              </a:lnSpc>
              <a:buNone/>
              <a:defRPr sz="2000"/>
            </a:lvl5pPr>
          </a:lstStyle>
          <a:p>
            <a:pPr lvl="0"/>
            <a:r>
              <a:rPr lang="en-US"/>
              <a:t>Text 20/22 Arial regular </a:t>
            </a:r>
            <a:r>
              <a:rPr lang="en-US" err="1"/>
              <a:t>pud</a:t>
            </a:r>
            <a:r>
              <a:rPr lang="en-US"/>
              <a:t> </a:t>
            </a:r>
            <a:r>
              <a:rPr lang="en-US" err="1"/>
              <a:t>amer</a:t>
            </a:r>
            <a:r>
              <a:rPr lang="en-US"/>
              <a:t>  section lorem.</a:t>
            </a:r>
          </a:p>
        </p:txBody>
      </p:sp>
      <p:sp>
        <p:nvSpPr>
          <p:cNvPr id="10" name="Text Placeholder 16"/>
          <p:cNvSpPr>
            <a:spLocks noGrp="1"/>
          </p:cNvSpPr>
          <p:nvPr>
            <p:ph type="body" sz="quarter" idx="14" hasCustomPrompt="1"/>
          </p:nvPr>
        </p:nvSpPr>
        <p:spPr>
          <a:xfrm>
            <a:off x="4368800" y="4935538"/>
            <a:ext cx="3352800" cy="1465262"/>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2000">
                <a:solidFill>
                  <a:schemeClr val="accent5"/>
                </a:solidFill>
              </a:defRPr>
            </a:lvl1pPr>
            <a:lvl2pPr marL="233363" indent="0">
              <a:lnSpc>
                <a:spcPts val="2200"/>
              </a:lnSpc>
              <a:buNone/>
              <a:defRPr sz="2000"/>
            </a:lvl2pPr>
            <a:lvl3pPr marL="465138" indent="0">
              <a:lnSpc>
                <a:spcPts val="2200"/>
              </a:lnSpc>
              <a:buNone/>
              <a:defRPr sz="2000"/>
            </a:lvl3pPr>
            <a:lvl4pPr marL="1371600" indent="0">
              <a:lnSpc>
                <a:spcPts val="2200"/>
              </a:lnSpc>
              <a:buNone/>
              <a:defRPr sz="2000"/>
            </a:lvl4pPr>
            <a:lvl5pPr marL="1828800" indent="0">
              <a:lnSpc>
                <a:spcPts val="2200"/>
              </a:lnSpc>
              <a:buNone/>
              <a:defRPr sz="2000"/>
            </a:lvl5pPr>
          </a:lstStyle>
          <a:p>
            <a:pPr lvl="0"/>
            <a:r>
              <a:rPr lang="en-US"/>
              <a:t>Text 20/22 Arial regular </a:t>
            </a:r>
            <a:r>
              <a:rPr lang="en-US" err="1"/>
              <a:t>pud</a:t>
            </a:r>
            <a:r>
              <a:rPr lang="en-US"/>
              <a:t> </a:t>
            </a:r>
            <a:r>
              <a:rPr lang="en-US" err="1"/>
              <a:t>amer</a:t>
            </a:r>
            <a:r>
              <a:rPr lang="en-US"/>
              <a:t>  section lorem.</a:t>
            </a:r>
          </a:p>
        </p:txBody>
      </p:sp>
      <p:sp>
        <p:nvSpPr>
          <p:cNvPr id="12" name="Text Placeholder 16"/>
          <p:cNvSpPr>
            <a:spLocks noGrp="1"/>
          </p:cNvSpPr>
          <p:nvPr>
            <p:ph type="body" sz="quarter" idx="15" hasCustomPrompt="1"/>
          </p:nvPr>
        </p:nvSpPr>
        <p:spPr>
          <a:xfrm>
            <a:off x="7874000" y="4935538"/>
            <a:ext cx="3352800" cy="1465262"/>
          </a:xfrm>
        </p:spPr>
        <p:txBody>
          <a:bodyPr numCol="1">
            <a:noAutofit/>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2000">
                <a:solidFill>
                  <a:schemeClr val="accent5"/>
                </a:solidFill>
              </a:defRPr>
            </a:lvl1pPr>
            <a:lvl2pPr marL="233363" indent="0">
              <a:lnSpc>
                <a:spcPts val="2200"/>
              </a:lnSpc>
              <a:buNone/>
              <a:defRPr sz="2000"/>
            </a:lvl2pPr>
            <a:lvl3pPr marL="465138" indent="0">
              <a:lnSpc>
                <a:spcPts val="2200"/>
              </a:lnSpc>
              <a:buNone/>
              <a:defRPr sz="2000"/>
            </a:lvl3pPr>
            <a:lvl4pPr marL="1371600" indent="0">
              <a:lnSpc>
                <a:spcPts val="2200"/>
              </a:lnSpc>
              <a:buNone/>
              <a:defRPr sz="2000"/>
            </a:lvl4pPr>
            <a:lvl5pPr marL="1828800" indent="0">
              <a:lnSpc>
                <a:spcPts val="2200"/>
              </a:lnSpc>
              <a:buNone/>
              <a:defRPr sz="2000"/>
            </a:lvl5pPr>
          </a:lstStyle>
          <a:p>
            <a:pPr lvl="0"/>
            <a:r>
              <a:rPr lang="en-US"/>
              <a:t>Text 20/22 Arial regular </a:t>
            </a:r>
            <a:r>
              <a:rPr lang="en-US" err="1"/>
              <a:t>pud</a:t>
            </a:r>
            <a:r>
              <a:rPr lang="en-US"/>
              <a:t> </a:t>
            </a:r>
            <a:r>
              <a:rPr lang="en-US" err="1"/>
              <a:t>amer</a:t>
            </a:r>
            <a:r>
              <a:rPr lang="en-US"/>
              <a:t>  section lorem.</a:t>
            </a:r>
          </a:p>
        </p:txBody>
      </p:sp>
      <p:sp>
        <p:nvSpPr>
          <p:cNvPr id="15" name="object 3"/>
          <p:cNvSpPr/>
          <p:nvPr userDrawn="1"/>
        </p:nvSpPr>
        <p:spPr>
          <a:xfrm>
            <a:off x="457200" y="1295400"/>
            <a:ext cx="11283696" cy="45719"/>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800"/>
          </a:p>
        </p:txBody>
      </p:sp>
    </p:spTree>
    <p:extLst>
      <p:ext uri="{BB962C8B-B14F-4D97-AF65-F5344CB8AC3E}">
        <p14:creationId xmlns:p14="http://schemas.microsoft.com/office/powerpoint/2010/main" val="3028245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dentity Block">
    <p:spTree>
      <p:nvGrpSpPr>
        <p:cNvPr id="1" name=""/>
        <p:cNvGrpSpPr/>
        <p:nvPr/>
      </p:nvGrpSpPr>
      <p:grpSpPr>
        <a:xfrm>
          <a:off x="0" y="0"/>
          <a:ext cx="0" cy="0"/>
          <a:chOff x="0" y="0"/>
          <a:chExt cx="0" cy="0"/>
        </a:xfrm>
      </p:grpSpPr>
      <p:sp>
        <p:nvSpPr>
          <p:cNvPr id="16" name="TextBox 15"/>
          <p:cNvSpPr txBox="1"/>
          <p:nvPr userDrawn="1"/>
        </p:nvSpPr>
        <p:spPr>
          <a:xfrm>
            <a:off x="0" y="5652542"/>
            <a:ext cx="5994400" cy="1205458"/>
          </a:xfrm>
          <a:prstGeom prst="rect">
            <a:avLst/>
          </a:prstGeom>
          <a:noFill/>
        </p:spPr>
        <p:txBody>
          <a:bodyPr wrap="square" lIns="685800" tIns="0" rIns="0" bIns="457200" rtlCol="0" anchor="b" anchorCtr="0">
            <a:spAutoFit/>
          </a:bodyPr>
          <a:lstStyle/>
          <a:p>
            <a:pPr lvl="0">
              <a:spcAft>
                <a:spcPts val="450"/>
              </a:spcAft>
            </a:pPr>
            <a:r>
              <a:rPr lang="en-US" sz="800" b="1">
                <a:solidFill>
                  <a:srgbClr val="0C7B40"/>
                </a:solidFill>
              </a:rPr>
              <a:t>securian.com</a:t>
            </a:r>
          </a:p>
          <a:p>
            <a:pPr lvl="0">
              <a:spcAft>
                <a:spcPts val="450"/>
              </a:spcAft>
            </a:pPr>
            <a:r>
              <a:rPr lang="en-US" sz="800"/>
              <a:t>400 Robert Street North, St. Paul, MN 55101-2098</a:t>
            </a:r>
            <a:br>
              <a:rPr lang="en-US" sz="800"/>
            </a:br>
            <a:r>
              <a:rPr lang="en-US" sz="800"/>
              <a:t>©2018 Securian Financial Group, Inc. All rights reserved.</a:t>
            </a:r>
          </a:p>
          <a:p>
            <a:pPr lvl="0"/>
            <a:r>
              <a:rPr lang="en-US" sz="800"/>
              <a:t>F00000 Rev 0-2018   DOFU 0-2018</a:t>
            </a:r>
            <a:br>
              <a:rPr lang="en-US" sz="800"/>
            </a:br>
            <a:r>
              <a:rPr lang="en-US" sz="800"/>
              <a:t>00000</a:t>
            </a:r>
          </a:p>
        </p:txBody>
      </p:sp>
    </p:spTree>
    <p:extLst>
      <p:ext uri="{BB962C8B-B14F-4D97-AF65-F5344CB8AC3E}">
        <p14:creationId xmlns:p14="http://schemas.microsoft.com/office/powerpoint/2010/main" val="3456381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hapt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663440"/>
          </a:xfrm>
          <a:prstGeom prst="rect">
            <a:avLst/>
          </a:prstGeom>
        </p:spPr>
      </p:pic>
      <p:sp>
        <p:nvSpPr>
          <p:cNvPr id="4" name="Rectangle 23"/>
          <p:cNvSpPr>
            <a:spLocks noGrp="1" noChangeArrowheads="1"/>
          </p:cNvSpPr>
          <p:nvPr>
            <p:ph type="sldNum" sz="quarter" idx="10"/>
          </p:nvPr>
        </p:nvSpPr>
        <p:spPr/>
        <p:txBody>
          <a:bodyPr/>
          <a:lstStyle>
            <a:lvl1pPr>
              <a:defRPr/>
            </a:lvl1pPr>
          </a:lstStyle>
          <a:p>
            <a:fld id="{9E002CCB-F2DD-4C35-9AAB-4F487BD88620}" type="slidenum">
              <a:rPr lang="en-US"/>
              <a:pPr/>
              <a:t>‹#›</a:t>
            </a:fld>
            <a:endParaRPr lang="en-US" sz="900"/>
          </a:p>
        </p:txBody>
      </p:sp>
      <p:sp>
        <p:nvSpPr>
          <p:cNvPr id="11" name="Title 13"/>
          <p:cNvSpPr txBox="1">
            <a:spLocks/>
          </p:cNvSpPr>
          <p:nvPr userDrawn="1"/>
        </p:nvSpPr>
        <p:spPr>
          <a:xfrm>
            <a:off x="609600" y="3436315"/>
            <a:ext cx="10972800" cy="990600"/>
          </a:xfrm>
          <a:prstGeom prst="rect">
            <a:avLst/>
          </a:prstGeom>
        </p:spPr>
        <p:txBody>
          <a:bodyPr vert="horz" lIns="0" tIns="0" rIns="0" bIns="0" rtlCol="0" anchor="t" anchorCtr="0">
            <a:normAutofit/>
          </a:bodyPr>
          <a:lstStyle>
            <a:lvl1pPr algn="l" rtl="0" eaLnBrk="0" fontAlgn="base" hangingPunct="0">
              <a:lnSpc>
                <a:spcPct val="90000"/>
              </a:lnSpc>
              <a:spcBef>
                <a:spcPct val="0"/>
              </a:spcBef>
              <a:spcAft>
                <a:spcPct val="0"/>
              </a:spcAft>
              <a:defRPr sz="3400" b="1">
                <a:solidFill>
                  <a:srgbClr val="4988A4"/>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400" b="1">
                <a:solidFill>
                  <a:schemeClr val="tx1"/>
                </a:solidFill>
                <a:latin typeface="Arial" pitchFamily="-110" charset="0"/>
              </a:defRPr>
            </a:lvl6pPr>
            <a:lvl7pPr marL="914400" algn="l" rtl="0" fontAlgn="base">
              <a:lnSpc>
                <a:spcPct val="90000"/>
              </a:lnSpc>
              <a:spcBef>
                <a:spcPct val="0"/>
              </a:spcBef>
              <a:spcAft>
                <a:spcPct val="0"/>
              </a:spcAft>
              <a:defRPr sz="3400" b="1">
                <a:solidFill>
                  <a:schemeClr val="tx1"/>
                </a:solidFill>
                <a:latin typeface="Arial" pitchFamily="-110" charset="0"/>
              </a:defRPr>
            </a:lvl7pPr>
            <a:lvl8pPr marL="1371600" algn="l" rtl="0" fontAlgn="base">
              <a:lnSpc>
                <a:spcPct val="90000"/>
              </a:lnSpc>
              <a:spcBef>
                <a:spcPct val="0"/>
              </a:spcBef>
              <a:spcAft>
                <a:spcPct val="0"/>
              </a:spcAft>
              <a:defRPr sz="3400" b="1">
                <a:solidFill>
                  <a:schemeClr val="tx1"/>
                </a:solidFill>
                <a:latin typeface="Arial" pitchFamily="-110" charset="0"/>
              </a:defRPr>
            </a:lvl8pPr>
            <a:lvl9pPr marL="1828800" algn="l" rtl="0" fontAlgn="base">
              <a:lnSpc>
                <a:spcPct val="90000"/>
              </a:lnSpc>
              <a:spcBef>
                <a:spcPct val="0"/>
              </a:spcBef>
              <a:spcAft>
                <a:spcPct val="0"/>
              </a:spcAft>
              <a:defRPr sz="3400" b="1">
                <a:solidFill>
                  <a:schemeClr val="tx1"/>
                </a:solidFill>
                <a:latin typeface="Arial" pitchFamily="-110" charset="0"/>
              </a:defRPr>
            </a:lvl9pPr>
          </a:lstStyle>
          <a:p>
            <a:r>
              <a:rPr lang="en-US" sz="2000">
                <a:solidFill>
                  <a:schemeClr val="bg1"/>
                </a:solidFill>
              </a:rPr>
              <a:t>Subhead</a:t>
            </a:r>
          </a:p>
        </p:txBody>
      </p:sp>
      <p:sp>
        <p:nvSpPr>
          <p:cNvPr id="8" name="Title 2"/>
          <p:cNvSpPr>
            <a:spLocks noGrp="1"/>
          </p:cNvSpPr>
          <p:nvPr>
            <p:ph type="title" hasCustomPrompt="1"/>
          </p:nvPr>
        </p:nvSpPr>
        <p:spPr>
          <a:xfrm>
            <a:off x="609600" y="3886200"/>
            <a:ext cx="10972800" cy="1004010"/>
          </a:xfrm>
        </p:spPr>
        <p:txBody>
          <a:bodyPr anchor="b" anchorCtr="0"/>
          <a:lstStyle>
            <a:lvl1pPr>
              <a:defRPr baseline="0">
                <a:solidFill>
                  <a:schemeClr val="accent2"/>
                </a:solidFill>
              </a:defRPr>
            </a:lvl1pPr>
          </a:lstStyle>
          <a:p>
            <a:r>
              <a:rPr lang="en-US"/>
              <a:t>Optional chapter slide used to introduce next section (if applicable)</a:t>
            </a:r>
          </a:p>
        </p:txBody>
      </p:sp>
      <p:sp>
        <p:nvSpPr>
          <p:cNvPr id="5" name="Text Placeholder 4"/>
          <p:cNvSpPr>
            <a:spLocks noGrp="1"/>
          </p:cNvSpPr>
          <p:nvPr>
            <p:ph type="body" sz="quarter" idx="11" hasCustomPrompt="1"/>
          </p:nvPr>
        </p:nvSpPr>
        <p:spPr>
          <a:xfrm>
            <a:off x="609600" y="4953000"/>
            <a:ext cx="10972800" cy="609600"/>
          </a:xfrm>
        </p:spPr>
        <p:txBody>
          <a:bodyPr/>
          <a:lstStyle>
            <a:lvl1pPr marL="0" indent="0">
              <a:buNone/>
              <a:defRPr sz="2000"/>
            </a:lvl1pPr>
          </a:lstStyle>
          <a:p>
            <a:pPr lvl="0"/>
            <a:r>
              <a:rPr lang="en-US"/>
              <a:t>Subhead – click to add text</a:t>
            </a:r>
          </a:p>
        </p:txBody>
      </p:sp>
    </p:spTree>
    <p:custDataLst>
      <p:tags r:id="rId1"/>
    </p:custDataLst>
    <p:extLst>
      <p:ext uri="{BB962C8B-B14F-4D97-AF65-F5344CB8AC3E}">
        <p14:creationId xmlns:p14="http://schemas.microsoft.com/office/powerpoint/2010/main" val="419643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FOOTNOTE">
    <p:spTree>
      <p:nvGrpSpPr>
        <p:cNvPr id="1" name=""/>
        <p:cNvGrpSpPr/>
        <p:nvPr/>
      </p:nvGrpSpPr>
      <p:grpSpPr>
        <a:xfrm>
          <a:off x="0" y="0"/>
          <a:ext cx="0" cy="0"/>
          <a:chOff x="0" y="0"/>
          <a:chExt cx="0" cy="0"/>
        </a:xfrm>
      </p:grpSpPr>
      <p:sp>
        <p:nvSpPr>
          <p:cNvPr id="4" name="Rectangle 23"/>
          <p:cNvSpPr>
            <a:spLocks noGrp="1" noChangeArrowheads="1"/>
          </p:cNvSpPr>
          <p:nvPr>
            <p:ph type="sldNum" sz="quarter" idx="10"/>
          </p:nvPr>
        </p:nvSpPr>
        <p:spPr/>
        <p:txBody>
          <a:bodyPr/>
          <a:lstStyle>
            <a:lvl1pPr>
              <a:defRPr/>
            </a:lvl1pPr>
          </a:lstStyle>
          <a:p>
            <a:fld id="{9E002CCB-F2DD-4C35-9AAB-4F487BD88620}" type="slidenum">
              <a:rPr lang="en-US"/>
              <a:pPr/>
              <a:t>‹#›</a:t>
            </a:fld>
            <a:endParaRPr lang="en-US" sz="900"/>
          </a:p>
        </p:txBody>
      </p:sp>
      <p:sp>
        <p:nvSpPr>
          <p:cNvPr id="7" name="Content Placeholder 5"/>
          <p:cNvSpPr>
            <a:spLocks noGrp="1"/>
          </p:cNvSpPr>
          <p:nvPr>
            <p:ph sz="quarter" idx="11" hasCustomPrompt="1"/>
          </p:nvPr>
        </p:nvSpPr>
        <p:spPr>
          <a:xfrm>
            <a:off x="609600" y="2362201"/>
            <a:ext cx="10972800" cy="3273725"/>
          </a:xfrm>
          <a:prstGeom prst="rect">
            <a:avLst/>
          </a:prstGeom>
        </p:spPr>
        <p:txBody>
          <a:bodyPr lIns="0" tIns="0" rIns="0" bIns="0"/>
          <a:lstStyle>
            <a:lvl1pPr marL="0" indent="0">
              <a:buNone/>
              <a:defRPr sz="2400"/>
            </a:lvl1pPr>
            <a:lvl2pPr>
              <a:defRPr sz="2200"/>
            </a:lvl2pPr>
            <a:lvl3pPr>
              <a:defRPr sz="2000"/>
            </a:lvl3pPr>
            <a:lvl5pPr>
              <a:defRPr sz="1600"/>
            </a:lvl5pPr>
          </a:lstStyle>
          <a:p>
            <a:pPr lvl="0"/>
            <a:r>
              <a:rPr lang="en-US"/>
              <a:t>24 </a:t>
            </a:r>
            <a:r>
              <a:rPr lang="en-US" err="1"/>
              <a:t>pt</a:t>
            </a:r>
            <a:r>
              <a:rPr lang="en-US"/>
              <a:t> size Click to add text</a:t>
            </a:r>
          </a:p>
        </p:txBody>
      </p:sp>
      <p:sp>
        <p:nvSpPr>
          <p:cNvPr id="9" name="Title Placeholder 1"/>
          <p:cNvSpPr>
            <a:spLocks noGrp="1"/>
          </p:cNvSpPr>
          <p:nvPr>
            <p:ph type="title" hasCustomPrompt="1"/>
          </p:nvPr>
        </p:nvSpPr>
        <p:spPr>
          <a:xfrm>
            <a:off x="609600" y="1219200"/>
            <a:ext cx="10972800" cy="1143000"/>
          </a:xfrm>
          <a:prstGeom prst="rect">
            <a:avLst/>
          </a:prstGeom>
        </p:spPr>
        <p:txBody>
          <a:bodyPr vert="horz" lIns="0" tIns="0" rIns="0" bIns="0" rtlCol="0" anchor="t" anchorCtr="0">
            <a:normAutofit/>
          </a:bodyPr>
          <a:lstStyle>
            <a:lvl1pPr>
              <a:defRPr b="0"/>
            </a:lvl1pPr>
          </a:lstStyle>
          <a:p>
            <a:r>
              <a:rPr lang="en-US"/>
              <a:t>Click to add text</a:t>
            </a:r>
            <a:br>
              <a:rPr lang="en-US"/>
            </a:br>
            <a:r>
              <a:rPr lang="en-US"/>
              <a:t>34 </a:t>
            </a:r>
            <a:r>
              <a:rPr lang="en-US" err="1"/>
              <a:t>pt</a:t>
            </a:r>
            <a:r>
              <a:rPr lang="en-US"/>
              <a:t> size</a:t>
            </a:r>
          </a:p>
        </p:txBody>
      </p:sp>
      <p:sp>
        <p:nvSpPr>
          <p:cNvPr id="12" name="Text Placeholder 11"/>
          <p:cNvSpPr>
            <a:spLocks noGrp="1"/>
          </p:cNvSpPr>
          <p:nvPr>
            <p:ph type="body" sz="quarter" idx="13" hasCustomPrompt="1"/>
          </p:nvPr>
        </p:nvSpPr>
        <p:spPr>
          <a:xfrm>
            <a:off x="609600" y="5638800"/>
            <a:ext cx="10972800" cy="685800"/>
          </a:xfrm>
        </p:spPr>
        <p:txBody>
          <a:bodyPr anchor="b"/>
          <a:lstStyle>
            <a:lvl1pPr marL="0" indent="0">
              <a:buNone/>
              <a:defRPr sz="1000" baseline="0">
                <a:solidFill>
                  <a:schemeClr val="tx1">
                    <a:lumMod val="65000"/>
                    <a:lumOff val="35000"/>
                  </a:schemeClr>
                </a:solidFill>
              </a:defRPr>
            </a:lvl1pPr>
          </a:lstStyle>
          <a:p>
            <a:pPr lvl="0"/>
            <a:r>
              <a:rPr lang="en-US"/>
              <a:t>Footnote style for use on the bottom of the slide.</a:t>
            </a:r>
          </a:p>
        </p:txBody>
      </p:sp>
      <p:sp>
        <p:nvSpPr>
          <p:cNvPr id="17" name="Text Placeholder 16"/>
          <p:cNvSpPr>
            <a:spLocks noGrp="1"/>
          </p:cNvSpPr>
          <p:nvPr>
            <p:ph type="body" sz="quarter" idx="15" hasCustomPrompt="1"/>
          </p:nvPr>
        </p:nvSpPr>
        <p:spPr>
          <a:xfrm>
            <a:off x="1117600" y="6421740"/>
            <a:ext cx="10464800" cy="152400"/>
          </a:xfrm>
        </p:spPr>
        <p:txBody>
          <a:bodyPr/>
          <a:lstStyle>
            <a:lvl1pPr marL="0" indent="0">
              <a:buNone/>
              <a:defRPr sz="1000" b="1" baseline="0">
                <a:solidFill>
                  <a:schemeClr val="tx1">
                    <a:lumMod val="65000"/>
                    <a:lumOff val="35000"/>
                  </a:schemeClr>
                </a:solidFill>
              </a:defRPr>
            </a:lvl1pPr>
          </a:lstStyle>
          <a:p>
            <a:pPr lvl="0"/>
            <a:r>
              <a:rPr lang="en-US"/>
              <a:t>Disclosure example: For financial professional use only. Not for use with the public.</a:t>
            </a:r>
          </a:p>
        </p:txBody>
      </p:sp>
    </p:spTree>
    <p:custDataLst>
      <p:tags r:id="rId1"/>
    </p:custDataLst>
    <p:extLst>
      <p:ext uri="{BB962C8B-B14F-4D97-AF65-F5344CB8AC3E}">
        <p14:creationId xmlns:p14="http://schemas.microsoft.com/office/powerpoint/2010/main" val="1663206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BULLETS">
    <p:spTree>
      <p:nvGrpSpPr>
        <p:cNvPr id="1" name=""/>
        <p:cNvGrpSpPr/>
        <p:nvPr/>
      </p:nvGrpSpPr>
      <p:grpSpPr>
        <a:xfrm>
          <a:off x="0" y="0"/>
          <a:ext cx="0" cy="0"/>
          <a:chOff x="0" y="0"/>
          <a:chExt cx="0" cy="0"/>
        </a:xfrm>
      </p:grpSpPr>
      <p:sp>
        <p:nvSpPr>
          <p:cNvPr id="4" name="Rectangle 23"/>
          <p:cNvSpPr>
            <a:spLocks noGrp="1" noChangeArrowheads="1"/>
          </p:cNvSpPr>
          <p:nvPr>
            <p:ph type="sldNum" sz="quarter" idx="10"/>
          </p:nvPr>
        </p:nvSpPr>
        <p:spPr/>
        <p:txBody>
          <a:bodyPr/>
          <a:lstStyle>
            <a:lvl1pPr>
              <a:defRPr/>
            </a:lvl1pPr>
          </a:lstStyle>
          <a:p>
            <a:fld id="{9E002CCB-F2DD-4C35-9AAB-4F487BD88620}" type="slidenum">
              <a:rPr lang="en-US"/>
              <a:pPr/>
              <a:t>‹#›</a:t>
            </a:fld>
            <a:endParaRPr lang="en-US" sz="900"/>
          </a:p>
        </p:txBody>
      </p:sp>
      <p:sp>
        <p:nvSpPr>
          <p:cNvPr id="9" name="Title Placeholder 1"/>
          <p:cNvSpPr>
            <a:spLocks noGrp="1"/>
          </p:cNvSpPr>
          <p:nvPr>
            <p:ph type="title" hasCustomPrompt="1"/>
          </p:nvPr>
        </p:nvSpPr>
        <p:spPr>
          <a:xfrm>
            <a:off x="609600" y="1219200"/>
            <a:ext cx="10972800" cy="1143000"/>
          </a:xfrm>
          <a:prstGeom prst="rect">
            <a:avLst/>
          </a:prstGeom>
        </p:spPr>
        <p:txBody>
          <a:bodyPr vert="horz" lIns="0" tIns="0" rIns="0" bIns="0" rtlCol="0" anchor="t" anchorCtr="0">
            <a:normAutofit/>
          </a:bodyPr>
          <a:lstStyle>
            <a:lvl1pPr>
              <a:defRPr/>
            </a:lvl1pPr>
          </a:lstStyle>
          <a:p>
            <a:r>
              <a:rPr lang="en-US"/>
              <a:t>Click to add text</a:t>
            </a:r>
            <a:br>
              <a:rPr lang="en-US"/>
            </a:br>
            <a:r>
              <a:rPr lang="en-US"/>
              <a:t>2nd line wrap</a:t>
            </a:r>
          </a:p>
        </p:txBody>
      </p:sp>
      <p:sp>
        <p:nvSpPr>
          <p:cNvPr id="5" name="Text Placeholder 3"/>
          <p:cNvSpPr>
            <a:spLocks noGrp="1"/>
          </p:cNvSpPr>
          <p:nvPr>
            <p:ph idx="1" hasCustomPrompt="1"/>
          </p:nvPr>
        </p:nvSpPr>
        <p:spPr>
          <a:xfrm>
            <a:off x="609600" y="2362201"/>
            <a:ext cx="10972800" cy="3763963"/>
          </a:xfrm>
          <a:prstGeom prst="rect">
            <a:avLst/>
          </a:prstGeom>
        </p:spPr>
        <p:txBody>
          <a:bodyPr vert="horz" lIns="0" tIns="0" rIns="0" bIns="0" rtlCol="0">
            <a:noAutofit/>
          </a:bodyPr>
          <a:lstStyle>
            <a:lvl1pPr>
              <a:defRPr/>
            </a:lvl1pPr>
          </a:lstStyle>
          <a:p>
            <a:pPr lvl="0"/>
            <a:r>
              <a:rPr lang="en-US"/>
              <a:t>24 </a:t>
            </a:r>
            <a:r>
              <a:rPr lang="en-US" err="1"/>
              <a:t>pt</a:t>
            </a:r>
            <a:r>
              <a:rPr lang="en-US"/>
              <a:t> size Click to add text</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314633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andard content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7986A6-1A21-5767-1C79-C963E268024E}"/>
              </a:ext>
            </a:extLst>
          </p:cNvPr>
          <p:cNvSpPr>
            <a:spLocks noGrp="1"/>
          </p:cNvSpPr>
          <p:nvPr>
            <p:ph type="body" sz="quarter" idx="25" hasCustomPrompt="1"/>
          </p:nvPr>
        </p:nvSpPr>
        <p:spPr>
          <a:xfrm>
            <a:off x="623888" y="2441448"/>
            <a:ext cx="10942637"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D8152DA8-2F3E-C24B-9C09-26F2045053C1}"/>
              </a:ext>
            </a:extLst>
          </p:cNvPr>
          <p:cNvSpPr>
            <a:spLocks noGrp="1" noRot="1" noMove="1" noResize="1" noEditPoints="1" noAdjustHandles="1" noChangeArrowheads="1" noChangeShapeType="1"/>
          </p:cNvSpPr>
          <p:nvPr>
            <p:ph type="title" hasCustomPrompt="1"/>
          </p:nvPr>
        </p:nvSpPr>
        <p:spPr>
          <a:xfrm>
            <a:off x="624666" y="1155702"/>
            <a:ext cx="10919634"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2" name="Text Placeholder 5">
            <a:extLst>
              <a:ext uri="{FF2B5EF4-FFF2-40B4-BE49-F238E27FC236}">
                <a16:creationId xmlns:a16="http://schemas.microsoft.com/office/drawing/2014/main" id="{660BEDC4-C03B-872F-C3F5-5E7873CFC220}"/>
              </a:ext>
            </a:extLst>
          </p:cNvPr>
          <p:cNvSpPr>
            <a:spLocks noGrp="1" noRot="1" noMove="1" noResize="1" noEditPoints="1" noAdjustHandles="1" noChangeArrowheads="1" noChangeShapeType="1"/>
          </p:cNvSpPr>
          <p:nvPr>
            <p:ph type="body" sz="quarter" idx="24"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4" name="Text Placeholder 3">
            <a:extLst>
              <a:ext uri="{FF2B5EF4-FFF2-40B4-BE49-F238E27FC236}">
                <a16:creationId xmlns:a16="http://schemas.microsoft.com/office/drawing/2014/main" id="{092FCE47-BFC5-1F8D-DC6D-F69A43FDDC64}"/>
              </a:ext>
            </a:extLst>
          </p:cNvPr>
          <p:cNvSpPr>
            <a:spLocks noGrp="1"/>
          </p:cNvSpPr>
          <p:nvPr>
            <p:ph type="body" sz="quarter" idx="26" hasCustomPrompt="1"/>
          </p:nvPr>
        </p:nvSpPr>
        <p:spPr>
          <a:xfrm>
            <a:off x="623888" y="6067604"/>
            <a:ext cx="10942637"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Tree>
    <p:extLst>
      <p:ext uri="{BB962C8B-B14F-4D97-AF65-F5344CB8AC3E}">
        <p14:creationId xmlns:p14="http://schemas.microsoft.com/office/powerpoint/2010/main" val="1694669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sclosure and ID blo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315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hank you green cirlces">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2A37683A-D4A0-0646-B4C8-CA7D0A600B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705" t="15710" r="13761" b="17659"/>
          <a:stretch/>
        </p:blipFill>
        <p:spPr>
          <a:xfrm>
            <a:off x="0" y="0"/>
            <a:ext cx="12192000" cy="6858000"/>
          </a:xfrm>
          <a:prstGeom prst="rect">
            <a:avLst/>
          </a:prstGeom>
        </p:spPr>
      </p:pic>
      <p:sp>
        <p:nvSpPr>
          <p:cNvPr id="2" name="Oval 1">
            <a:extLst>
              <a:ext uri="{FF2B5EF4-FFF2-40B4-BE49-F238E27FC236}">
                <a16:creationId xmlns:a16="http://schemas.microsoft.com/office/drawing/2014/main" id="{D6B2BA42-AE53-6548-B190-ADC420F2C992}"/>
              </a:ext>
            </a:extLst>
          </p:cNvPr>
          <p:cNvSpPr/>
          <p:nvPr userDrawn="1"/>
        </p:nvSpPr>
        <p:spPr>
          <a:xfrm>
            <a:off x="4739269" y="2152185"/>
            <a:ext cx="2899317" cy="2899317"/>
          </a:xfrm>
          <a:prstGeom prst="ellipse">
            <a:avLst/>
          </a:prstGeom>
          <a:solidFill>
            <a:srgbClr val="04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EE48D93-FC7F-E344-BABD-EBB76F852235}"/>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3571" t="41064" r="43938" b="39900"/>
          <a:stretch/>
        </p:blipFill>
        <p:spPr>
          <a:xfrm>
            <a:off x="3612994" y="2340314"/>
            <a:ext cx="5042191" cy="1661743"/>
          </a:xfrm>
          <a:prstGeom prst="rect">
            <a:avLst/>
          </a:prstGeom>
        </p:spPr>
      </p:pic>
      <p:pic>
        <p:nvPicPr>
          <p:cNvPr id="10" name="Graphic 9">
            <a:extLst>
              <a:ext uri="{FF2B5EF4-FFF2-40B4-BE49-F238E27FC236}">
                <a16:creationId xmlns:a16="http://schemas.microsoft.com/office/drawing/2014/main" id="{936B2C33-AC60-0A47-8747-2FF791A0BEE5}"/>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7431" t="43175" r="22472" b="37789"/>
          <a:stretch/>
        </p:blipFill>
        <p:spPr>
          <a:xfrm>
            <a:off x="4642884" y="3821785"/>
            <a:ext cx="3118883" cy="1661743"/>
          </a:xfrm>
          <a:prstGeom prst="rect">
            <a:avLst/>
          </a:prstGeom>
        </p:spPr>
      </p:pic>
    </p:spTree>
    <p:extLst>
      <p:ext uri="{BB962C8B-B14F-4D97-AF65-F5344CB8AC3E}">
        <p14:creationId xmlns:p14="http://schemas.microsoft.com/office/powerpoint/2010/main" val="277384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 Chapter (Leaf)">
    <p:spTree>
      <p:nvGrpSpPr>
        <p:cNvPr id="1" name=""/>
        <p:cNvGrpSpPr/>
        <p:nvPr/>
      </p:nvGrpSpPr>
      <p:grpSpPr>
        <a:xfrm>
          <a:off x="0" y="0"/>
          <a:ext cx="0" cy="0"/>
          <a:chOff x="0" y="0"/>
          <a:chExt cx="0" cy="0"/>
        </a:xfrm>
      </p:grpSpPr>
      <p:sp>
        <p:nvSpPr>
          <p:cNvPr id="8" name="Rectangle 7"/>
          <p:cNvSpPr/>
          <p:nvPr userDrawn="1"/>
        </p:nvSpPr>
        <p:spPr>
          <a:xfrm>
            <a:off x="304800" y="1298448"/>
            <a:ext cx="11582400" cy="525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84904" y="1554480"/>
            <a:ext cx="10399776" cy="4721629"/>
          </a:xfrm>
        </p:spPr>
        <p:txBody>
          <a:bodyPr>
            <a:noAutofit/>
          </a:bodyPr>
          <a:lstStyle>
            <a:lvl1pPr>
              <a:lnSpc>
                <a:spcPts val="5200"/>
              </a:lnSpc>
              <a:defRPr sz="5000">
                <a:solidFill>
                  <a:schemeClr val="bg1"/>
                </a:solidFill>
              </a:defRPr>
            </a:lvl1pPr>
          </a:lstStyle>
          <a:p>
            <a:r>
              <a:rPr lang="en-US"/>
              <a:t>Chapter slide 50/52</a:t>
            </a:r>
            <a:br>
              <a:rPr lang="en-US"/>
            </a:br>
            <a:r>
              <a:rPr lang="en-US"/>
              <a:t>Arial bold</a:t>
            </a:r>
            <a:br>
              <a:rPr lang="en-US"/>
            </a:br>
            <a:r>
              <a:rPr lang="en-US"/>
              <a:t>lorem ipsum dolor</a:t>
            </a:r>
          </a:p>
        </p:txBody>
      </p:sp>
    </p:spTree>
    <p:extLst>
      <p:ext uri="{BB962C8B-B14F-4D97-AF65-F5344CB8AC3E}">
        <p14:creationId xmlns:p14="http://schemas.microsoft.com/office/powerpoint/2010/main" val="154718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 Chapter (Grass)">
    <p:spTree>
      <p:nvGrpSpPr>
        <p:cNvPr id="1" name=""/>
        <p:cNvGrpSpPr/>
        <p:nvPr/>
      </p:nvGrpSpPr>
      <p:grpSpPr>
        <a:xfrm>
          <a:off x="0" y="0"/>
          <a:ext cx="0" cy="0"/>
          <a:chOff x="0" y="0"/>
          <a:chExt cx="0" cy="0"/>
        </a:xfrm>
      </p:grpSpPr>
      <p:sp>
        <p:nvSpPr>
          <p:cNvPr id="8" name="Rectangle 7"/>
          <p:cNvSpPr/>
          <p:nvPr userDrawn="1"/>
        </p:nvSpPr>
        <p:spPr>
          <a:xfrm>
            <a:off x="304800" y="1298448"/>
            <a:ext cx="11582400" cy="5254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77824" y="1554480"/>
            <a:ext cx="10399776" cy="4882896"/>
          </a:xfrm>
        </p:spPr>
        <p:txBody>
          <a:bodyPr>
            <a:noAutofit/>
          </a:bodyPr>
          <a:lstStyle>
            <a:lvl1pPr>
              <a:lnSpc>
                <a:spcPts val="5200"/>
              </a:lnSpc>
              <a:defRPr sz="5000">
                <a:solidFill>
                  <a:schemeClr val="bg1"/>
                </a:solidFill>
              </a:defRPr>
            </a:lvl1pPr>
          </a:lstStyle>
          <a:p>
            <a:r>
              <a:rPr lang="en-US"/>
              <a:t>Chapter slide 50/52</a:t>
            </a:r>
            <a:br>
              <a:rPr lang="en-US"/>
            </a:br>
            <a:r>
              <a:rPr lang="en-US"/>
              <a:t>Arial bold</a:t>
            </a:r>
            <a:br>
              <a:rPr lang="en-US"/>
            </a:br>
            <a:r>
              <a:rPr lang="en-US"/>
              <a:t>lorem ipsum dolor</a:t>
            </a:r>
          </a:p>
        </p:txBody>
      </p:sp>
    </p:spTree>
    <p:extLst>
      <p:ext uri="{BB962C8B-B14F-4D97-AF65-F5344CB8AC3E}">
        <p14:creationId xmlns:p14="http://schemas.microsoft.com/office/powerpoint/2010/main" val="1043906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Callout Chapter (Leaf)">
    <p:spTree>
      <p:nvGrpSpPr>
        <p:cNvPr id="1" name=""/>
        <p:cNvGrpSpPr/>
        <p:nvPr/>
      </p:nvGrpSpPr>
      <p:grpSpPr>
        <a:xfrm>
          <a:off x="0" y="0"/>
          <a:ext cx="0" cy="0"/>
          <a:chOff x="0" y="0"/>
          <a:chExt cx="0" cy="0"/>
        </a:xfrm>
      </p:grpSpPr>
      <p:sp>
        <p:nvSpPr>
          <p:cNvPr id="8" name="Rectangle 7"/>
          <p:cNvSpPr/>
          <p:nvPr userDrawn="1"/>
        </p:nvSpPr>
        <p:spPr>
          <a:xfrm>
            <a:off x="304800" y="1298448"/>
            <a:ext cx="11582400" cy="525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77824" y="1554482"/>
            <a:ext cx="10399776" cy="1319348"/>
          </a:xfrm>
        </p:spPr>
        <p:txBody>
          <a:bodyPr>
            <a:noAutofit/>
          </a:bodyPr>
          <a:lstStyle>
            <a:lvl1pPr>
              <a:lnSpc>
                <a:spcPts val="5200"/>
              </a:lnSpc>
              <a:defRPr sz="5000">
                <a:solidFill>
                  <a:schemeClr val="bg1"/>
                </a:solidFill>
              </a:defRPr>
            </a:lvl1pPr>
          </a:lstStyle>
          <a:p>
            <a:r>
              <a:rPr lang="en-US"/>
              <a:t>Chapter slide 50/52</a:t>
            </a:r>
            <a:br>
              <a:rPr lang="en-US"/>
            </a:br>
            <a:r>
              <a:rPr lang="en-US"/>
              <a:t>Arial bold</a:t>
            </a:r>
          </a:p>
        </p:txBody>
      </p:sp>
      <p:sp>
        <p:nvSpPr>
          <p:cNvPr id="4" name="Content Placeholder 3"/>
          <p:cNvSpPr>
            <a:spLocks noGrp="1"/>
          </p:cNvSpPr>
          <p:nvPr>
            <p:ph sz="quarter" idx="10" hasCustomPrompt="1"/>
          </p:nvPr>
        </p:nvSpPr>
        <p:spPr>
          <a:xfrm>
            <a:off x="877824" y="2962656"/>
            <a:ext cx="4988983" cy="465109"/>
          </a:xfrm>
        </p:spPr>
        <p:txBody>
          <a:bodyPr>
            <a:noAutofit/>
          </a:bodyPr>
          <a:lstStyle>
            <a:lvl1pPr marL="0" indent="0">
              <a:lnSpc>
                <a:spcPts val="1600"/>
              </a:lnSpc>
              <a:buFontTx/>
              <a:buNone/>
              <a:defRPr sz="1600">
                <a:solidFill>
                  <a:schemeClr val="tx2"/>
                </a:solidFill>
              </a:defRPr>
            </a:lvl1pPr>
            <a:lvl2pPr marL="233363" indent="0">
              <a:lnSpc>
                <a:spcPts val="1600"/>
              </a:lnSpc>
              <a:buFontTx/>
              <a:buNone/>
              <a:defRPr sz="1600">
                <a:solidFill>
                  <a:schemeClr val="tx2"/>
                </a:solidFill>
              </a:defRPr>
            </a:lvl2pPr>
            <a:lvl3pPr marL="465138" indent="0">
              <a:lnSpc>
                <a:spcPts val="1600"/>
              </a:lnSpc>
              <a:buFontTx/>
              <a:buNone/>
              <a:defRPr sz="1600">
                <a:solidFill>
                  <a:schemeClr val="tx2"/>
                </a:solidFill>
              </a:defRPr>
            </a:lvl3pPr>
            <a:lvl4pPr marL="1371600" indent="0">
              <a:lnSpc>
                <a:spcPts val="1600"/>
              </a:lnSpc>
              <a:buFontTx/>
              <a:buNone/>
              <a:defRPr sz="1600">
                <a:solidFill>
                  <a:schemeClr val="tx2"/>
                </a:solidFill>
              </a:defRPr>
            </a:lvl4pPr>
            <a:lvl5pPr marL="1828800" indent="0">
              <a:lnSpc>
                <a:spcPts val="1600"/>
              </a:lnSpc>
              <a:buFontTx/>
              <a:buNone/>
              <a:defRPr sz="1600">
                <a:solidFill>
                  <a:schemeClr val="tx2"/>
                </a:solidFill>
              </a:defRPr>
            </a:lvl5pPr>
          </a:lstStyle>
          <a:p>
            <a:pPr lvl="0"/>
            <a:r>
              <a:rPr lang="en-US"/>
              <a:t>Kicker16/18 Arial </a:t>
            </a:r>
            <a:br>
              <a:rPr lang="en-US"/>
            </a:br>
            <a:r>
              <a:rPr lang="en-US"/>
              <a:t>Regular</a:t>
            </a:r>
          </a:p>
        </p:txBody>
      </p:sp>
    </p:spTree>
    <p:extLst>
      <p:ext uri="{BB962C8B-B14F-4D97-AF65-F5344CB8AC3E}">
        <p14:creationId xmlns:p14="http://schemas.microsoft.com/office/powerpoint/2010/main" val="108911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Callout Chapter (Grass)">
    <p:spTree>
      <p:nvGrpSpPr>
        <p:cNvPr id="1" name=""/>
        <p:cNvGrpSpPr/>
        <p:nvPr/>
      </p:nvGrpSpPr>
      <p:grpSpPr>
        <a:xfrm>
          <a:off x="0" y="0"/>
          <a:ext cx="0" cy="0"/>
          <a:chOff x="0" y="0"/>
          <a:chExt cx="0" cy="0"/>
        </a:xfrm>
      </p:grpSpPr>
      <p:sp>
        <p:nvSpPr>
          <p:cNvPr id="8" name="Rectangle 7"/>
          <p:cNvSpPr/>
          <p:nvPr userDrawn="1"/>
        </p:nvSpPr>
        <p:spPr>
          <a:xfrm>
            <a:off x="304800" y="1298448"/>
            <a:ext cx="11582400" cy="5254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77824" y="1554482"/>
            <a:ext cx="10399776" cy="1319348"/>
          </a:xfrm>
        </p:spPr>
        <p:txBody>
          <a:bodyPr>
            <a:noAutofit/>
          </a:bodyPr>
          <a:lstStyle>
            <a:lvl1pPr>
              <a:lnSpc>
                <a:spcPts val="5200"/>
              </a:lnSpc>
              <a:defRPr sz="5000">
                <a:solidFill>
                  <a:schemeClr val="bg1"/>
                </a:solidFill>
              </a:defRPr>
            </a:lvl1pPr>
          </a:lstStyle>
          <a:p>
            <a:r>
              <a:rPr lang="en-US"/>
              <a:t>Chapter slide 50/52</a:t>
            </a:r>
            <a:br>
              <a:rPr lang="en-US"/>
            </a:br>
            <a:r>
              <a:rPr lang="en-US"/>
              <a:t>Arial bold</a:t>
            </a:r>
          </a:p>
        </p:txBody>
      </p:sp>
      <p:sp>
        <p:nvSpPr>
          <p:cNvPr id="4" name="Content Placeholder 3"/>
          <p:cNvSpPr>
            <a:spLocks noGrp="1"/>
          </p:cNvSpPr>
          <p:nvPr>
            <p:ph sz="quarter" idx="10" hasCustomPrompt="1"/>
          </p:nvPr>
        </p:nvSpPr>
        <p:spPr>
          <a:xfrm>
            <a:off x="877824" y="2961786"/>
            <a:ext cx="8205216" cy="465109"/>
          </a:xfrm>
        </p:spPr>
        <p:txBody>
          <a:bodyPr>
            <a:noAutofit/>
          </a:bodyPr>
          <a:lstStyle>
            <a:lvl1pPr marL="0" indent="0">
              <a:lnSpc>
                <a:spcPts val="1600"/>
              </a:lnSpc>
              <a:buFontTx/>
              <a:buNone/>
              <a:defRPr sz="1600">
                <a:solidFill>
                  <a:schemeClr val="tx2"/>
                </a:solidFill>
              </a:defRPr>
            </a:lvl1pPr>
            <a:lvl2pPr marL="233363" indent="0">
              <a:lnSpc>
                <a:spcPts val="1600"/>
              </a:lnSpc>
              <a:buFontTx/>
              <a:buNone/>
              <a:defRPr sz="1600">
                <a:solidFill>
                  <a:schemeClr val="tx2"/>
                </a:solidFill>
              </a:defRPr>
            </a:lvl2pPr>
            <a:lvl3pPr marL="465138" indent="0">
              <a:lnSpc>
                <a:spcPts val="1600"/>
              </a:lnSpc>
              <a:buFontTx/>
              <a:buNone/>
              <a:defRPr sz="1600">
                <a:solidFill>
                  <a:schemeClr val="tx2"/>
                </a:solidFill>
              </a:defRPr>
            </a:lvl3pPr>
            <a:lvl4pPr marL="1371600" indent="0">
              <a:lnSpc>
                <a:spcPts val="1600"/>
              </a:lnSpc>
              <a:buFontTx/>
              <a:buNone/>
              <a:defRPr sz="1600">
                <a:solidFill>
                  <a:schemeClr val="tx2"/>
                </a:solidFill>
              </a:defRPr>
            </a:lvl4pPr>
            <a:lvl5pPr marL="1828800" indent="0">
              <a:lnSpc>
                <a:spcPts val="1600"/>
              </a:lnSpc>
              <a:buFontTx/>
              <a:buNone/>
              <a:defRPr sz="1600">
                <a:solidFill>
                  <a:schemeClr val="tx2"/>
                </a:solidFill>
              </a:defRPr>
            </a:lvl5pPr>
          </a:lstStyle>
          <a:p>
            <a:pPr lvl="0"/>
            <a:r>
              <a:rPr lang="en-US"/>
              <a:t>Kicker16/18 Arial </a:t>
            </a:r>
            <a:br>
              <a:rPr lang="en-US"/>
            </a:br>
            <a:r>
              <a:rPr lang="en-US"/>
              <a:t>Regular</a:t>
            </a:r>
          </a:p>
        </p:txBody>
      </p:sp>
    </p:spTree>
    <p:extLst>
      <p:ext uri="{BB962C8B-B14F-4D97-AF65-F5344CB8AC3E}">
        <p14:creationId xmlns:p14="http://schemas.microsoft.com/office/powerpoint/2010/main" val="1336379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n Callout Chapter (Leaf)">
    <p:spTree>
      <p:nvGrpSpPr>
        <p:cNvPr id="1" name=""/>
        <p:cNvGrpSpPr/>
        <p:nvPr/>
      </p:nvGrpSpPr>
      <p:grpSpPr>
        <a:xfrm>
          <a:off x="0" y="0"/>
          <a:ext cx="0" cy="0"/>
          <a:chOff x="0" y="0"/>
          <a:chExt cx="0" cy="0"/>
        </a:xfrm>
      </p:grpSpPr>
      <p:sp>
        <p:nvSpPr>
          <p:cNvPr id="8" name="Rectangle 7"/>
          <p:cNvSpPr/>
          <p:nvPr userDrawn="1"/>
        </p:nvSpPr>
        <p:spPr>
          <a:xfrm>
            <a:off x="304800" y="1298448"/>
            <a:ext cx="11582400" cy="525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77824" y="1554480"/>
            <a:ext cx="10399776" cy="4015047"/>
          </a:xfrm>
        </p:spPr>
        <p:txBody>
          <a:bodyPr>
            <a:noAutofit/>
          </a:bodyPr>
          <a:lstStyle>
            <a:lvl1pPr>
              <a:lnSpc>
                <a:spcPts val="5200"/>
              </a:lnSpc>
              <a:defRPr sz="5000">
                <a:solidFill>
                  <a:schemeClr val="bg1"/>
                </a:solidFill>
              </a:defRPr>
            </a:lvl1pPr>
          </a:lstStyle>
          <a:p>
            <a:r>
              <a:rPr lang="en-US"/>
              <a:t>Chapter slide 50/52</a:t>
            </a:r>
            <a:br>
              <a:rPr lang="en-US"/>
            </a:br>
            <a:r>
              <a:rPr lang="en-US"/>
              <a:t>Arial bold</a:t>
            </a:r>
            <a:br>
              <a:rPr lang="en-US"/>
            </a:br>
            <a:r>
              <a:rPr lang="en-US"/>
              <a:t>lorem ipsum dolor</a:t>
            </a:r>
          </a:p>
        </p:txBody>
      </p:sp>
      <p:sp>
        <p:nvSpPr>
          <p:cNvPr id="5" name="Picture Placeholder 4"/>
          <p:cNvSpPr>
            <a:spLocks noGrp="1"/>
          </p:cNvSpPr>
          <p:nvPr>
            <p:ph type="pic" sz="quarter" idx="10"/>
          </p:nvPr>
        </p:nvSpPr>
        <p:spPr>
          <a:xfrm>
            <a:off x="914400" y="5330952"/>
            <a:ext cx="963168" cy="722376"/>
          </a:xfrm>
        </p:spPr>
        <p:txBody>
          <a:bodyPr anchor="t">
            <a:normAutofit/>
          </a:bodyPr>
          <a:lstStyle>
            <a:lvl1pPr marL="0" indent="0">
              <a:buFontTx/>
              <a:buNone/>
              <a:defRPr sz="1200">
                <a:solidFill>
                  <a:schemeClr val="bg1"/>
                </a:solidFill>
              </a:defRPr>
            </a:lvl1pPr>
          </a:lstStyle>
          <a:p>
            <a:endParaRPr lang="en-US"/>
          </a:p>
        </p:txBody>
      </p:sp>
    </p:spTree>
    <p:extLst>
      <p:ext uri="{BB962C8B-B14F-4D97-AF65-F5344CB8AC3E}">
        <p14:creationId xmlns:p14="http://schemas.microsoft.com/office/powerpoint/2010/main" val="378248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Icon Callout Chapter (Grass)">
    <p:spTree>
      <p:nvGrpSpPr>
        <p:cNvPr id="1" name=""/>
        <p:cNvGrpSpPr/>
        <p:nvPr/>
      </p:nvGrpSpPr>
      <p:grpSpPr>
        <a:xfrm>
          <a:off x="0" y="0"/>
          <a:ext cx="0" cy="0"/>
          <a:chOff x="0" y="0"/>
          <a:chExt cx="0" cy="0"/>
        </a:xfrm>
      </p:grpSpPr>
      <p:sp>
        <p:nvSpPr>
          <p:cNvPr id="8" name="Rectangle 7"/>
          <p:cNvSpPr/>
          <p:nvPr userDrawn="1"/>
        </p:nvSpPr>
        <p:spPr>
          <a:xfrm>
            <a:off x="304800" y="1298448"/>
            <a:ext cx="11582400" cy="5254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4400" y="2368297"/>
            <a:ext cx="10399776" cy="4015047"/>
          </a:xfrm>
        </p:spPr>
        <p:txBody>
          <a:bodyPr>
            <a:noAutofit/>
          </a:bodyPr>
          <a:lstStyle>
            <a:lvl1pPr>
              <a:lnSpc>
                <a:spcPts val="5200"/>
              </a:lnSpc>
              <a:defRPr sz="5000">
                <a:solidFill>
                  <a:schemeClr val="bg1"/>
                </a:solidFill>
              </a:defRPr>
            </a:lvl1pPr>
          </a:lstStyle>
          <a:p>
            <a:r>
              <a:rPr lang="en-US"/>
              <a:t>Chapter slide 50/52</a:t>
            </a:r>
            <a:br>
              <a:rPr lang="en-US"/>
            </a:br>
            <a:r>
              <a:rPr lang="en-US"/>
              <a:t>Arial bold</a:t>
            </a:r>
            <a:br>
              <a:rPr lang="en-US"/>
            </a:br>
            <a:r>
              <a:rPr lang="en-US"/>
              <a:t>lorem ipsum dolor</a:t>
            </a:r>
          </a:p>
        </p:txBody>
      </p:sp>
      <p:sp>
        <p:nvSpPr>
          <p:cNvPr id="5" name="Picture Placeholder 4"/>
          <p:cNvSpPr>
            <a:spLocks noGrp="1"/>
          </p:cNvSpPr>
          <p:nvPr>
            <p:ph type="pic" sz="quarter" idx="10"/>
          </p:nvPr>
        </p:nvSpPr>
        <p:spPr>
          <a:xfrm>
            <a:off x="914400" y="1554480"/>
            <a:ext cx="963168" cy="722376"/>
          </a:xfrm>
        </p:spPr>
        <p:txBody>
          <a:bodyPr anchor="t">
            <a:normAutofit/>
          </a:bodyPr>
          <a:lstStyle>
            <a:lvl1pPr marL="0" indent="0">
              <a:buFontTx/>
              <a:buNone/>
              <a:defRPr sz="1200">
                <a:solidFill>
                  <a:schemeClr val="bg1"/>
                </a:solidFill>
              </a:defRPr>
            </a:lvl1pPr>
          </a:lstStyle>
          <a:p>
            <a:endParaRPr lang="en-US"/>
          </a:p>
        </p:txBody>
      </p:sp>
    </p:spTree>
    <p:extLst>
      <p:ext uri="{BB962C8B-B14F-4D97-AF65-F5344CB8AC3E}">
        <p14:creationId xmlns:p14="http://schemas.microsoft.com/office/powerpoint/2010/main" val="924127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Divider (Leaf)">
    <p:spTree>
      <p:nvGrpSpPr>
        <p:cNvPr id="1" name=""/>
        <p:cNvGrpSpPr/>
        <p:nvPr/>
      </p:nvGrpSpPr>
      <p:grpSpPr>
        <a:xfrm>
          <a:off x="0" y="0"/>
          <a:ext cx="0" cy="0"/>
          <a:chOff x="0" y="0"/>
          <a:chExt cx="0" cy="0"/>
        </a:xfrm>
      </p:grpSpPr>
      <p:sp>
        <p:nvSpPr>
          <p:cNvPr id="9" name="Rectangle 8"/>
          <p:cNvSpPr/>
          <p:nvPr userDrawn="1"/>
        </p:nvSpPr>
        <p:spPr>
          <a:xfrm>
            <a:off x="304800" y="1298448"/>
            <a:ext cx="11582400" cy="525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p:cNvSpPr>
            <a:spLocks noGrp="1"/>
          </p:cNvSpPr>
          <p:nvPr>
            <p:ph type="title" hasCustomPrompt="1"/>
          </p:nvPr>
        </p:nvSpPr>
        <p:spPr>
          <a:xfrm>
            <a:off x="831851" y="1709739"/>
            <a:ext cx="6076949" cy="4757563"/>
          </a:xfrm>
        </p:spPr>
        <p:txBody>
          <a:bodyPr anchor="b">
            <a:noAutofit/>
          </a:bodyPr>
          <a:lstStyle>
            <a:lvl1pPr>
              <a:lnSpc>
                <a:spcPts val="6300"/>
              </a:lnSpc>
              <a:defRPr sz="6600">
                <a:solidFill>
                  <a:schemeClr val="bg1"/>
                </a:solidFill>
              </a:defRPr>
            </a:lvl1pPr>
          </a:lstStyle>
          <a:p>
            <a:r>
              <a:rPr lang="en-US"/>
              <a:t>Chapter </a:t>
            </a:r>
            <a:br>
              <a:rPr lang="en-US"/>
            </a:br>
            <a:r>
              <a:rPr lang="en-US"/>
              <a:t>slide </a:t>
            </a:r>
            <a:br>
              <a:rPr lang="en-US"/>
            </a:br>
            <a:r>
              <a:rPr lang="en-US"/>
              <a:t>66/63</a:t>
            </a:r>
            <a:br>
              <a:rPr lang="en-US"/>
            </a:br>
            <a:r>
              <a:rPr lang="en-US"/>
              <a:t>Arial </a:t>
            </a:r>
            <a:r>
              <a:rPr lang="en-US" err="1"/>
              <a:t>reg</a:t>
            </a:r>
            <a:br>
              <a:rPr lang="en-US"/>
            </a:br>
            <a:r>
              <a:rPr lang="en-US"/>
              <a:t>lorem</a:t>
            </a:r>
            <a:br>
              <a:rPr lang="en-US"/>
            </a:br>
            <a:r>
              <a:rPr lang="en-US"/>
              <a:t>ipsum</a:t>
            </a:r>
          </a:p>
        </p:txBody>
      </p:sp>
    </p:spTree>
    <p:extLst>
      <p:ext uri="{BB962C8B-B14F-4D97-AF65-F5344CB8AC3E}">
        <p14:creationId xmlns:p14="http://schemas.microsoft.com/office/powerpoint/2010/main" val="427302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904" y="1452420"/>
            <a:ext cx="10392696" cy="914400"/>
          </a:xfrm>
          <a:prstGeom prst="rect">
            <a:avLst/>
          </a:prstGeom>
        </p:spPr>
        <p:txBody>
          <a:bodyPr vert="horz" lIns="0" tIns="0" rIns="0" bIns="0" rtlCol="0" anchor="t" anchorCtr="0">
            <a:normAutofit/>
          </a:bodyPr>
          <a:lstStyle/>
          <a:p>
            <a:r>
              <a:rPr lang="en-US"/>
              <a:t>Headline 30/31</a:t>
            </a:r>
            <a:br>
              <a:rPr lang="en-US"/>
            </a:br>
            <a:r>
              <a:rPr lang="en-US"/>
              <a:t>Arial Bold</a:t>
            </a:r>
          </a:p>
        </p:txBody>
      </p:sp>
      <p:sp>
        <p:nvSpPr>
          <p:cNvPr id="3" name="Text Placeholder 2"/>
          <p:cNvSpPr>
            <a:spLocks noGrp="1"/>
          </p:cNvSpPr>
          <p:nvPr>
            <p:ph type="body" idx="1"/>
          </p:nvPr>
        </p:nvSpPr>
        <p:spPr>
          <a:xfrm>
            <a:off x="884904" y="2531412"/>
            <a:ext cx="10392696" cy="2724912"/>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p:txBody>
      </p:sp>
      <p:sp>
        <p:nvSpPr>
          <p:cNvPr id="8" name="object 4"/>
          <p:cNvSpPr txBox="1"/>
          <p:nvPr userDrawn="1"/>
        </p:nvSpPr>
        <p:spPr>
          <a:xfrm>
            <a:off x="9625027" y="583571"/>
            <a:ext cx="2066653" cy="135935"/>
          </a:xfrm>
          <a:prstGeom prst="rect">
            <a:avLst/>
          </a:prstGeom>
        </p:spPr>
        <p:txBody>
          <a:bodyPr vert="horz" wrap="square" lIns="0" tIns="12700" rIns="0" bIns="0" rtlCol="0">
            <a:spAutoFit/>
          </a:bodyPr>
          <a:lstStyle/>
          <a:p>
            <a:pPr marL="12700" algn="r">
              <a:lnSpc>
                <a:spcPct val="100000"/>
              </a:lnSpc>
              <a:spcBef>
                <a:spcPts val="100"/>
              </a:spcBef>
              <a:tabLst>
                <a:tab pos="1435735" algn="l"/>
              </a:tabLst>
            </a:pPr>
            <a:r>
              <a:rPr sz="800" spc="15">
                <a:solidFill>
                  <a:srgbClr val="636466"/>
                </a:solidFill>
                <a:latin typeface="Arial" panose="020B0604020202020204" pitchFamily="34" charset="0"/>
                <a:cs typeface="Arial" panose="020B0604020202020204" pitchFamily="34" charset="0"/>
              </a:rPr>
              <a:t>SECURIA</a:t>
            </a:r>
            <a:r>
              <a:rPr sz="800">
                <a:solidFill>
                  <a:srgbClr val="636466"/>
                </a:solidFill>
                <a:latin typeface="Arial" panose="020B0604020202020204" pitchFamily="34" charset="0"/>
                <a:cs typeface="Arial" panose="020B0604020202020204" pitchFamily="34" charset="0"/>
              </a:rPr>
              <a:t>N</a:t>
            </a:r>
            <a:r>
              <a:rPr sz="800" spc="40">
                <a:solidFill>
                  <a:srgbClr val="636466"/>
                </a:solidFill>
                <a:latin typeface="Arial" panose="020B0604020202020204" pitchFamily="34" charset="0"/>
                <a:cs typeface="Arial" panose="020B0604020202020204" pitchFamily="34" charset="0"/>
              </a:rPr>
              <a:t> </a:t>
            </a:r>
            <a:r>
              <a:rPr sz="800" spc="15">
                <a:solidFill>
                  <a:srgbClr val="636466"/>
                </a:solidFill>
                <a:latin typeface="Arial" panose="020B0604020202020204" pitchFamily="34" charset="0"/>
                <a:cs typeface="Arial" panose="020B0604020202020204" pitchFamily="34" charset="0"/>
              </a:rPr>
              <a:t>FINANCIA</a:t>
            </a:r>
            <a:r>
              <a:rPr sz="800">
                <a:solidFill>
                  <a:srgbClr val="636466"/>
                </a:solidFill>
                <a:latin typeface="Arial" panose="020B0604020202020204" pitchFamily="34" charset="0"/>
                <a:cs typeface="Arial" panose="020B0604020202020204" pitchFamily="34" charset="0"/>
              </a:rPr>
              <a:t>L   </a:t>
            </a:r>
            <a:r>
              <a:rPr sz="800" spc="75">
                <a:solidFill>
                  <a:srgbClr val="636466"/>
                </a:solidFill>
                <a:latin typeface="Arial" panose="020B0604020202020204" pitchFamily="34" charset="0"/>
                <a:cs typeface="Arial" panose="020B0604020202020204" pitchFamily="34" charset="0"/>
              </a:rPr>
              <a:t> </a:t>
            </a:r>
            <a:r>
              <a:rPr sz="800">
                <a:solidFill>
                  <a:srgbClr val="636466"/>
                </a:solidFill>
                <a:latin typeface="Arial" panose="020B0604020202020204" pitchFamily="34" charset="0"/>
                <a:cs typeface="Arial" panose="020B0604020202020204" pitchFamily="34" charset="0"/>
              </a:rPr>
              <a:t>|	</a:t>
            </a:r>
            <a:fld id="{16B042B7-5665-9041-9B5F-5A409D3D1B85}" type="slidenum">
              <a:rPr lang="uk-UA" sz="800" b="1" smtClean="0">
                <a:solidFill>
                  <a:srgbClr val="636466"/>
                </a:solidFill>
                <a:latin typeface="Arial" panose="020B0604020202020204" pitchFamily="34" charset="0"/>
                <a:cs typeface="Arial" panose="020B0604020202020204" pitchFamily="34" charset="0"/>
              </a:rPr>
              <a:pPr marL="12700" algn="r">
                <a:lnSpc>
                  <a:spcPct val="100000"/>
                </a:lnSpc>
                <a:spcBef>
                  <a:spcPts val="100"/>
                </a:spcBef>
                <a:tabLst>
                  <a:tab pos="1435735" algn="l"/>
                </a:tabLst>
              </a:pPr>
              <a:t>‹#›</a:t>
            </a:fld>
            <a:endParaRPr sz="800">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rotWithShape="1">
          <a:blip r:embed="rId31">
            <a:extLst>
              <a:ext uri="{28A0092B-C50C-407E-A947-70E740481C1C}">
                <a14:useLocalDpi xmlns:a14="http://schemas.microsoft.com/office/drawing/2010/main" val="0"/>
              </a:ext>
            </a:extLst>
          </a:blip>
          <a:srcRect t="-1" r="76526" b="12270"/>
          <a:stretch/>
        </p:blipFill>
        <p:spPr>
          <a:xfrm>
            <a:off x="457200" y="457200"/>
            <a:ext cx="383458" cy="331839"/>
          </a:xfrm>
          <a:prstGeom prst="rect">
            <a:avLst/>
          </a:prstGeom>
        </p:spPr>
      </p:pic>
    </p:spTree>
    <p:extLst>
      <p:ext uri="{BB962C8B-B14F-4D97-AF65-F5344CB8AC3E}">
        <p14:creationId xmlns:p14="http://schemas.microsoft.com/office/powerpoint/2010/main" val="9121024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73" r:id="rId4"/>
    <p:sldLayoutId id="2147483676" r:id="rId5"/>
    <p:sldLayoutId id="2147483677" r:id="rId6"/>
    <p:sldLayoutId id="2147483678" r:id="rId7"/>
    <p:sldLayoutId id="2147483681" r:id="rId8"/>
    <p:sldLayoutId id="2147483663" r:id="rId9"/>
    <p:sldLayoutId id="2147483682" r:id="rId10"/>
    <p:sldLayoutId id="2147483683" r:id="rId11"/>
    <p:sldLayoutId id="2147483686" r:id="rId12"/>
    <p:sldLayoutId id="2147483684" r:id="rId13"/>
    <p:sldLayoutId id="2147483685" r:id="rId14"/>
    <p:sldLayoutId id="2147483664" r:id="rId15"/>
    <p:sldLayoutId id="2147483687" r:id="rId16"/>
    <p:sldLayoutId id="2147483688" r:id="rId17"/>
    <p:sldLayoutId id="2147483689" r:id="rId18"/>
    <p:sldLayoutId id="2147483668" r:id="rId19"/>
    <p:sldLayoutId id="2147483690" r:id="rId20"/>
    <p:sldLayoutId id="2147483691" r:id="rId21"/>
    <p:sldLayoutId id="2147483692" r:id="rId22"/>
    <p:sldLayoutId id="2147483693" r:id="rId23"/>
    <p:sldLayoutId id="2147483694" r:id="rId24"/>
    <p:sldLayoutId id="2147483695" r:id="rId25"/>
    <p:sldLayoutId id="2147483697" r:id="rId26"/>
    <p:sldLayoutId id="2147483698" r:id="rId27"/>
    <p:sldLayoutId id="2147483699" r:id="rId28"/>
    <p:sldLayoutId id="2147483700" r:id="rId29"/>
  </p:sldLayoutIdLst>
  <p:hf sldNum="0" hdr="0" ftr="0" dt="0"/>
  <p:txStyles>
    <p:titleStyle>
      <a:lvl1pPr algn="l" defTabSz="914400" rtl="0" eaLnBrk="1" latinLnBrk="0" hangingPunct="1">
        <a:lnSpc>
          <a:spcPts val="3100"/>
        </a:lnSpc>
        <a:spcBef>
          <a:spcPct val="0"/>
        </a:spcBef>
        <a:buNone/>
        <a:defRPr sz="3000" b="1" kern="1200" baseline="0">
          <a:solidFill>
            <a:schemeClr val="accent1"/>
          </a:solidFill>
          <a:latin typeface="+mj-lt"/>
          <a:ea typeface="+mj-ea"/>
          <a:cs typeface="+mj-cs"/>
        </a:defRPr>
      </a:lvl1pPr>
    </p:titleStyle>
    <p:body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F26B43"/>
          </p15:clr>
        </p15:guide>
        <p15:guide id="2" userDrawn="1">
          <p15:clr>
            <a:srgbClr val="F26B43"/>
          </p15:clr>
        </p15:guide>
        <p15:guide id="4" orient="horz" pos="288" userDrawn="1">
          <p15:clr>
            <a:srgbClr val="F26B43"/>
          </p15:clr>
        </p15:guide>
        <p15:guide id="5" orient="horz" pos="912" userDrawn="1">
          <p15:clr>
            <a:srgbClr val="F26B43"/>
          </p15:clr>
        </p15:guide>
        <p15:guide id="6" orient="horz" pos="1536" userDrawn="1">
          <p15:clr>
            <a:srgbClr val="F26B43"/>
          </p15:clr>
        </p15:guide>
        <p15:guide id="7" orient="horz" pos="2160" userDrawn="1">
          <p15:clr>
            <a:srgbClr val="F26B43"/>
          </p15:clr>
        </p15:guide>
        <p15:guide id="8" orient="horz" pos="2784" userDrawn="1">
          <p15:clr>
            <a:srgbClr val="F26B43"/>
          </p15:clr>
        </p15:guide>
        <p15:guide id="9" orient="horz" pos="3408" userDrawn="1">
          <p15:clr>
            <a:srgbClr val="F26B43"/>
          </p15:clr>
        </p15:guide>
        <p15:guide id="10" orient="horz" pos="4128" userDrawn="1">
          <p15:clr>
            <a:srgbClr val="F26B43"/>
          </p15:clr>
        </p15:guide>
        <p15:guide id="12" orient="horz" pos="4320" userDrawn="1">
          <p15:clr>
            <a:srgbClr val="F26B43"/>
          </p15:clr>
        </p15:guide>
        <p15:guide id="15" pos="552" userDrawn="1">
          <p15:clr>
            <a:srgbClr val="F26B43"/>
          </p15:clr>
        </p15:guide>
        <p15:guide id="16" pos="1024" userDrawn="1">
          <p15:clr>
            <a:srgbClr val="F26B43"/>
          </p15:clr>
        </p15:guide>
        <p15:guide id="17" pos="1120" userDrawn="1">
          <p15:clr>
            <a:srgbClr val="F26B43"/>
          </p15:clr>
        </p15:guide>
        <p15:guide id="18" pos="1584" userDrawn="1">
          <p15:clr>
            <a:srgbClr val="F26B43"/>
          </p15:clr>
        </p15:guide>
        <p15:guide id="19" pos="1680" userDrawn="1">
          <p15:clr>
            <a:srgbClr val="F26B43"/>
          </p15:clr>
        </p15:guide>
        <p15:guide id="20" pos="2136" userDrawn="1">
          <p15:clr>
            <a:srgbClr val="F26B43"/>
          </p15:clr>
        </p15:guide>
        <p15:guide id="21" pos="2232" userDrawn="1">
          <p15:clr>
            <a:srgbClr val="F26B43"/>
          </p15:clr>
        </p15:guide>
        <p15:guide id="22" pos="2688" userDrawn="1">
          <p15:clr>
            <a:srgbClr val="F26B43"/>
          </p15:clr>
        </p15:guide>
        <p15:guide id="23" pos="3232" userDrawn="1">
          <p15:clr>
            <a:srgbClr val="F26B43"/>
          </p15:clr>
        </p15:guide>
        <p15:guide id="24" pos="3328" userDrawn="1">
          <p15:clr>
            <a:srgbClr val="F26B43"/>
          </p15:clr>
        </p15:guide>
        <p15:guide id="25" pos="3792" userDrawn="1">
          <p15:clr>
            <a:srgbClr val="F26B43"/>
          </p15:clr>
        </p15:guide>
        <p15:guide id="26" pos="3888" userDrawn="1">
          <p15:clr>
            <a:srgbClr val="F26B43"/>
          </p15:clr>
        </p15:guide>
        <p15:guide id="27" pos="4344" userDrawn="1">
          <p15:clr>
            <a:srgbClr val="F26B43"/>
          </p15:clr>
        </p15:guide>
        <p15:guide id="28" pos="4440" userDrawn="1">
          <p15:clr>
            <a:srgbClr val="F26B43"/>
          </p15:clr>
        </p15:guide>
        <p15:guide id="29" pos="4896" userDrawn="1">
          <p15:clr>
            <a:srgbClr val="F26B43"/>
          </p15:clr>
        </p15:guide>
        <p15:guide id="30" pos="4992" userDrawn="1">
          <p15:clr>
            <a:srgbClr val="F26B43"/>
          </p15:clr>
        </p15:guide>
        <p15:guide id="31" pos="5440" userDrawn="1">
          <p15:clr>
            <a:srgbClr val="F26B43"/>
          </p15:clr>
        </p15:guide>
        <p15:guide id="32" pos="5536" userDrawn="1">
          <p15:clr>
            <a:srgbClr val="F26B43"/>
          </p15:clr>
        </p15:guide>
        <p15:guide id="33" pos="6000" userDrawn="1">
          <p15:clr>
            <a:srgbClr val="F26B43"/>
          </p15:clr>
        </p15:guide>
        <p15:guide id="34" pos="6096" userDrawn="1">
          <p15:clr>
            <a:srgbClr val="F26B43"/>
          </p15:clr>
        </p15:guide>
        <p15:guide id="35" pos="6552" userDrawn="1">
          <p15:clr>
            <a:srgbClr val="F26B43"/>
          </p15:clr>
        </p15:guide>
        <p15:guide id="36" pos="6648" userDrawn="1">
          <p15:clr>
            <a:srgbClr val="F26B43"/>
          </p15:clr>
        </p15:guide>
        <p15:guide id="37" pos="7104" userDrawn="1">
          <p15:clr>
            <a:srgbClr val="F26B43"/>
          </p15:clr>
        </p15:guide>
        <p15:guide id="40" pos="7680" userDrawn="1">
          <p15:clr>
            <a:srgbClr val="F26B43"/>
          </p15:clr>
        </p15:guide>
        <p15:guide id="41" pos="2784" userDrawn="1">
          <p15:clr>
            <a:srgbClr val="F26B43"/>
          </p15:clr>
        </p15:guide>
        <p15:guide id="42" pos="384" userDrawn="1">
          <p15:clr>
            <a:srgbClr val="F26B43"/>
          </p15:clr>
        </p15:guide>
        <p15:guide id="43" pos="288" userDrawn="1">
          <p15:clr>
            <a:srgbClr val="F26B43"/>
          </p15:clr>
        </p15:guide>
        <p15:guide id="44" pos="7296" userDrawn="1">
          <p15:clr>
            <a:srgbClr val="F26B43"/>
          </p15:clr>
        </p15:guide>
        <p15:guide id="45" pos="7392" userDrawn="1">
          <p15:clr>
            <a:srgbClr val="F26B43"/>
          </p15:clr>
        </p15:guide>
        <p15:guide id="46" pos="192" userDrawn="1">
          <p15:clr>
            <a:srgbClr val="F26B43"/>
          </p15:clr>
        </p15:guide>
        <p15:guide id="47" pos="74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16.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3" Type="http://schemas.openxmlformats.org/officeDocument/2006/relationships/hyperlink" Target="https://www.spglobal.com/market-intelligence/en/news-insights/articles/2024/11/1-in-5-americans-to-be-65-years-old-or-older-by-2030-86270288?"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p:cNvSpPr>
            <a:spLocks noGrp="1"/>
          </p:cNvSpPr>
          <p:nvPr>
            <p:ph type="ctrTitle"/>
          </p:nvPr>
        </p:nvSpPr>
        <p:spPr>
          <a:xfrm>
            <a:off x="885226" y="1499616"/>
            <a:ext cx="4750463" cy="932688"/>
          </a:xfrm>
        </p:spPr>
        <p:txBody>
          <a:bodyPr/>
          <a:lstStyle/>
          <a:p>
            <a:r>
              <a:rPr lang="en-US" err="1"/>
              <a:t>AccumuLink</a:t>
            </a:r>
            <a:r>
              <a:rPr lang="en-US"/>
              <a:t>™ Advance</a:t>
            </a:r>
            <a:br>
              <a:rPr lang="en-US"/>
            </a:br>
            <a:r>
              <a:rPr lang="en-US" sz="1400"/>
              <a:t>A next generation Registered Index-Linked Annuity</a:t>
            </a:r>
          </a:p>
        </p:txBody>
      </p:sp>
      <p:sp>
        <p:nvSpPr>
          <p:cNvPr id="11" name="Title 1"/>
          <p:cNvSpPr txBox="1">
            <a:spLocks/>
          </p:cNvSpPr>
          <p:nvPr/>
        </p:nvSpPr>
        <p:spPr>
          <a:xfrm>
            <a:off x="810883" y="3172709"/>
            <a:ext cx="8433340" cy="2057400"/>
          </a:xfrm>
          <a:prstGeom prst="rect">
            <a:avLst/>
          </a:prstGeom>
        </p:spPr>
        <p:txBody>
          <a:bodyPr/>
          <a:lstStyle/>
          <a:p>
            <a:pPr marL="0" marR="0" lvl="0" indent="0" defTabSz="914400" rtl="0" eaLnBrk="1" fontAlgn="base" latinLnBrk="0" hangingPunct="1">
              <a:lnSpc>
                <a:spcPct val="90000"/>
              </a:lnSpc>
              <a:spcBef>
                <a:spcPct val="0"/>
              </a:spcBef>
              <a:spcAft>
                <a:spcPct val="0"/>
              </a:spcAft>
              <a:buClrTx/>
              <a:buSzTx/>
              <a:buFontTx/>
              <a:buNone/>
              <a:tabLst/>
              <a:defRPr/>
            </a:pPr>
            <a:endParaRPr lang="en-US" sz="1400" b="1" kern="0">
              <a:latin typeface="+mj-lt"/>
              <a:ea typeface="ＭＳ Ｐゴシック" charset="-128"/>
              <a:cs typeface="ＭＳ Ｐゴシック"/>
            </a:endParaRPr>
          </a:p>
          <a:p>
            <a:pPr marL="0" marR="0" lvl="0" indent="0" defTabSz="914400" rtl="0"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a:ln>
                  <a:noFill/>
                </a:ln>
                <a:solidFill>
                  <a:schemeClr val="tx1"/>
                </a:solidFill>
                <a:effectLst/>
                <a:uLnTx/>
                <a:uFillTx/>
                <a:latin typeface="+mj-lt"/>
                <a:ea typeface="ＭＳ Ｐゴシック" charset="-128"/>
                <a:cs typeface="ＭＳ Ｐゴシック"/>
              </a:rPr>
              <a:t>Insurance products issued by:</a:t>
            </a:r>
          </a:p>
          <a:p>
            <a:pPr marL="0" marR="0" lvl="0" indent="0" defTabSz="914400" rtl="0"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a:ln>
                  <a:noFill/>
                </a:ln>
                <a:solidFill>
                  <a:schemeClr val="tx1"/>
                </a:solidFill>
                <a:effectLst/>
                <a:uLnTx/>
                <a:uFillTx/>
                <a:latin typeface="+mj-lt"/>
                <a:ea typeface="ＭＳ Ｐゴシック" charset="-128"/>
                <a:cs typeface="ＭＳ Ｐゴシック"/>
              </a:rPr>
              <a:t>Minnesota Life Insurance Company</a:t>
            </a:r>
          </a:p>
        </p:txBody>
      </p:sp>
      <p:sp>
        <p:nvSpPr>
          <p:cNvPr id="12" name="TextBox 11"/>
          <p:cNvSpPr txBox="1"/>
          <p:nvPr/>
        </p:nvSpPr>
        <p:spPr>
          <a:xfrm>
            <a:off x="885227" y="6087374"/>
            <a:ext cx="5638800" cy="338554"/>
          </a:xfrm>
          <a:prstGeom prst="rect">
            <a:avLst/>
          </a:prstGeom>
          <a:noFill/>
        </p:spPr>
        <p:txBody>
          <a:bodyPr wrap="square" rtlCol="0">
            <a:spAutoFit/>
          </a:bodyPr>
          <a:lstStyle/>
          <a:p>
            <a:r>
              <a:rPr lang="en-US" sz="800" b="1"/>
              <a:t>For financial professional use only.  Not for use with the public.</a:t>
            </a:r>
          </a:p>
          <a:p>
            <a:r>
              <a:rPr lang="en-US" sz="800"/>
              <a:t>May not be reproduced where it is accessible to the general public. </a:t>
            </a:r>
            <a:r>
              <a:rPr lang="en-US" sz="800" b="1"/>
              <a:t>  </a:t>
            </a:r>
          </a:p>
        </p:txBody>
      </p:sp>
    </p:spTree>
    <p:extLst>
      <p:ext uri="{BB962C8B-B14F-4D97-AF65-F5344CB8AC3E}">
        <p14:creationId xmlns:p14="http://schemas.microsoft.com/office/powerpoint/2010/main" val="384003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A6522-84A4-2BCC-9C17-9A2677DCB453}"/>
            </a:ext>
          </a:extLst>
        </p:cNvPr>
        <p:cNvGrpSpPr/>
        <p:nvPr/>
      </p:nvGrpSpPr>
      <p:grpSpPr>
        <a:xfrm>
          <a:off x="0" y="0"/>
          <a:ext cx="0" cy="0"/>
          <a:chOff x="0" y="0"/>
          <a:chExt cx="0" cy="0"/>
        </a:xfrm>
      </p:grpSpPr>
      <p:sp>
        <p:nvSpPr>
          <p:cNvPr id="2" name="Title 16">
            <a:extLst>
              <a:ext uri="{FF2B5EF4-FFF2-40B4-BE49-F238E27FC236}">
                <a16:creationId xmlns:a16="http://schemas.microsoft.com/office/drawing/2014/main" id="{81879308-B8EA-F485-32D9-90154376D226}"/>
              </a:ext>
            </a:extLst>
          </p:cNvPr>
          <p:cNvSpPr txBox="1">
            <a:spLocks/>
          </p:cNvSpPr>
          <p:nvPr/>
        </p:nvSpPr>
        <p:spPr>
          <a:xfrm>
            <a:off x="604325" y="5422168"/>
            <a:ext cx="10925688" cy="982349"/>
          </a:xfrm>
          <a:prstGeom prst="rect">
            <a:avLst/>
          </a:prstGeom>
        </p:spPr>
        <p:txBody>
          <a:bodyPr>
            <a:noAutofit/>
          </a:bodyPr>
          <a:lst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a:lstStyle>
          <a:p>
            <a:r>
              <a:rPr lang="en-US" err="1"/>
              <a:t>AccumuLink</a:t>
            </a:r>
            <a:r>
              <a:rPr lang="en-US" baseline="30000" err="1"/>
              <a:t>TM</a:t>
            </a:r>
            <a:r>
              <a:rPr lang="en-US"/>
              <a:t> Advance </a:t>
            </a:r>
          </a:p>
        </p:txBody>
      </p:sp>
      <p:pic>
        <p:nvPicPr>
          <p:cNvPr id="3" name="Picture 5">
            <a:extLst>
              <a:ext uri="{FF2B5EF4-FFF2-40B4-BE49-F238E27FC236}">
                <a16:creationId xmlns:a16="http://schemas.microsoft.com/office/drawing/2014/main" id="{79DD7F38-0AC6-02E3-E9D5-D1BAA515B63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1" b="110"/>
          <a:stretch/>
        </p:blipFill>
        <p:spPr>
          <a:xfrm>
            <a:off x="1" y="2"/>
            <a:ext cx="12191999" cy="4709160"/>
          </a:xfrm>
          <a:prstGeom prst="rect">
            <a:avLst/>
          </a:prstGeom>
        </p:spPr>
      </p:pic>
    </p:spTree>
    <p:extLst>
      <p:ext uri="{BB962C8B-B14F-4D97-AF65-F5344CB8AC3E}">
        <p14:creationId xmlns:p14="http://schemas.microsoft.com/office/powerpoint/2010/main" val="2748490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863086-4BED-4211-91A3-6284BFA9A97E}"/>
              </a:ext>
            </a:extLst>
          </p:cNvPr>
          <p:cNvSpPr>
            <a:spLocks noGrp="1"/>
          </p:cNvSpPr>
          <p:nvPr>
            <p:ph type="title"/>
          </p:nvPr>
        </p:nvSpPr>
        <p:spPr>
          <a:xfrm>
            <a:off x="876300" y="1447800"/>
            <a:ext cx="5105400" cy="960120"/>
          </a:xfrm>
        </p:spPr>
        <p:txBody>
          <a:bodyPr/>
          <a:lstStyle/>
          <a:p>
            <a:r>
              <a:rPr lang="en-US" sz="3200"/>
              <a:t>Introducing AccumuLink™ Advance</a:t>
            </a:r>
            <a:endParaRPr lang="en-US"/>
          </a:p>
        </p:txBody>
      </p:sp>
      <p:sp>
        <p:nvSpPr>
          <p:cNvPr id="10" name="Content Placeholder 2">
            <a:extLst>
              <a:ext uri="{FF2B5EF4-FFF2-40B4-BE49-F238E27FC236}">
                <a16:creationId xmlns:a16="http://schemas.microsoft.com/office/drawing/2014/main" id="{A9CCCB61-B7C5-92AF-2A71-857A71624EA0}"/>
              </a:ext>
            </a:extLst>
          </p:cNvPr>
          <p:cNvSpPr>
            <a:spLocks noGrp="1"/>
          </p:cNvSpPr>
          <p:nvPr>
            <p:ph idx="1"/>
          </p:nvPr>
        </p:nvSpPr>
        <p:spPr>
          <a:xfrm>
            <a:off x="876300" y="2526792"/>
            <a:ext cx="5105400" cy="2724912"/>
          </a:xfrm>
        </p:spPr>
        <p:txBody>
          <a:bodyPr/>
          <a:lstStyle/>
          <a:p>
            <a:r>
              <a:rPr lang="en-US"/>
              <a:t>A next generation registered index-linked annuity (RILA) with a mission to create a combination of features and benefits clients haven’t seen before.</a:t>
            </a:r>
          </a:p>
          <a:p>
            <a:endParaRPr lang="en-US"/>
          </a:p>
          <a:p>
            <a:endParaRPr lang="en-US"/>
          </a:p>
        </p:txBody>
      </p:sp>
      <p:pic>
        <p:nvPicPr>
          <p:cNvPr id="3" name="Picture 2" descr="A person and person looking at a map&#10;&#10;AI-generated content may be incorrect.">
            <a:extLst>
              <a:ext uri="{FF2B5EF4-FFF2-40B4-BE49-F238E27FC236}">
                <a16:creationId xmlns:a16="http://schemas.microsoft.com/office/drawing/2014/main" id="{ABEC2B74-F9AB-E81D-EA1D-7EA4B82F3936}"/>
              </a:ext>
            </a:extLst>
          </p:cNvPr>
          <p:cNvPicPr>
            <a:picLocks noChangeAspect="1"/>
          </p:cNvPicPr>
          <p:nvPr/>
        </p:nvPicPr>
        <p:blipFill>
          <a:blip r:embed="rId3">
            <a:extLst>
              <a:ext uri="{28A0092B-C50C-407E-A947-70E740481C1C}">
                <a14:useLocalDpi xmlns:a14="http://schemas.microsoft.com/office/drawing/2010/main" val="0"/>
              </a:ext>
            </a:extLst>
          </a:blip>
          <a:srcRect l="15720" r="11219" b="-2"/>
          <a:stretch>
            <a:fillRect/>
          </a:stretch>
        </p:blipFill>
        <p:spPr>
          <a:xfrm>
            <a:off x="6146800" y="1447800"/>
            <a:ext cx="5588000" cy="5105400"/>
          </a:xfrm>
          <a:prstGeom prst="rect">
            <a:avLst/>
          </a:prstGeom>
          <a:noFill/>
        </p:spPr>
      </p:pic>
      <p:sp>
        <p:nvSpPr>
          <p:cNvPr id="4" name="TextBox 3">
            <a:extLst>
              <a:ext uri="{FF2B5EF4-FFF2-40B4-BE49-F238E27FC236}">
                <a16:creationId xmlns:a16="http://schemas.microsoft.com/office/drawing/2014/main" id="{4E391474-88B4-0A6A-4300-31E5108C770A}"/>
              </a:ext>
            </a:extLst>
          </p:cNvPr>
          <p:cNvSpPr txBox="1"/>
          <p:nvPr/>
        </p:nvSpPr>
        <p:spPr>
          <a:xfrm>
            <a:off x="711200" y="4282208"/>
            <a:ext cx="5384800" cy="1938992"/>
          </a:xfrm>
          <a:prstGeom prst="rect">
            <a:avLst/>
          </a:prstGeom>
          <a:noFill/>
        </p:spPr>
        <p:txBody>
          <a:bodyPr wrap="square" lIns="91440" tIns="45720" rIns="91440" bIns="45720" anchor="t">
            <a:noAutofit/>
          </a:bodyPr>
          <a:lstStyle/>
          <a:p>
            <a:r>
              <a:rPr lang="en-US" sz="2400" b="1"/>
              <a:t>AccumuLink Advance overview</a:t>
            </a:r>
          </a:p>
          <a:p>
            <a:pPr marL="342900" indent="-342900">
              <a:buFont typeface="+mj-lt"/>
              <a:buAutoNum type="arabicPeriod"/>
            </a:pPr>
            <a:r>
              <a:rPr lang="en-US"/>
              <a:t>Indexing Strategies</a:t>
            </a:r>
            <a:endParaRPr lang="en-US">
              <a:cs typeface="Arial"/>
            </a:endParaRPr>
          </a:p>
          <a:p>
            <a:pPr marL="342900" indent="-342900">
              <a:buFont typeface="+mj-lt"/>
              <a:buAutoNum type="arabicPeriod"/>
            </a:pPr>
            <a:r>
              <a:rPr lang="en-US"/>
              <a:t>Optional riders</a:t>
            </a:r>
            <a:endParaRPr lang="en-US">
              <a:cs typeface="Arial"/>
            </a:endParaRPr>
          </a:p>
          <a:p>
            <a:pPr marL="342900" indent="-342900">
              <a:buFont typeface="+mj-lt"/>
              <a:buAutoNum type="arabicPeriod"/>
            </a:pPr>
            <a:r>
              <a:rPr lang="en-US"/>
              <a:t>Sales ideas</a:t>
            </a:r>
            <a:endParaRPr lang="en-US">
              <a:cs typeface="Arial"/>
            </a:endParaRPr>
          </a:p>
          <a:p>
            <a:pPr marL="342900" indent="-342900">
              <a:buFont typeface="+mj-lt"/>
              <a:buAutoNum type="arabicPeriod"/>
            </a:pPr>
            <a:r>
              <a:rPr lang="en-US"/>
              <a:t>Product specifications and details</a:t>
            </a:r>
            <a:endParaRPr lang="en-US">
              <a:cs typeface="Arial"/>
            </a:endParaRPr>
          </a:p>
        </p:txBody>
      </p:sp>
    </p:spTree>
    <p:extLst>
      <p:ext uri="{BB962C8B-B14F-4D97-AF65-F5344CB8AC3E}">
        <p14:creationId xmlns:p14="http://schemas.microsoft.com/office/powerpoint/2010/main" val="1547554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F8D4-8BD0-4DF1-B39A-E5A1BAD5B920}"/>
              </a:ext>
            </a:extLst>
          </p:cNvPr>
          <p:cNvSpPr>
            <a:spLocks noGrp="1"/>
          </p:cNvSpPr>
          <p:nvPr>
            <p:ph type="title"/>
          </p:nvPr>
        </p:nvSpPr>
        <p:spPr/>
        <p:txBody>
          <a:bodyPr/>
          <a:lstStyle/>
          <a:p>
            <a:r>
              <a:rPr lang="en-US" sz="3200">
                <a:solidFill>
                  <a:srgbClr val="05A146"/>
                </a:solidFill>
                <a:latin typeface="HurmeGeometricSans3 Bold" panose="020B0800020000000000" pitchFamily="34" charset="0"/>
              </a:rPr>
              <a:t>Crediting methods by term</a:t>
            </a:r>
            <a:endParaRPr lang="en-US"/>
          </a:p>
        </p:txBody>
      </p:sp>
      <p:sp>
        <p:nvSpPr>
          <p:cNvPr id="6" name="object 3">
            <a:extLst>
              <a:ext uri="{FF2B5EF4-FFF2-40B4-BE49-F238E27FC236}">
                <a16:creationId xmlns:a16="http://schemas.microsoft.com/office/drawing/2014/main" id="{9D7CAC9C-E80A-0393-3874-5BDF8512F816}"/>
              </a:ext>
            </a:extLst>
          </p:cNvPr>
          <p:cNvSpPr txBox="1"/>
          <p:nvPr/>
        </p:nvSpPr>
        <p:spPr>
          <a:xfrm>
            <a:off x="1657134" y="2005083"/>
            <a:ext cx="4438865" cy="320601"/>
          </a:xfrm>
          <a:prstGeom prst="rect">
            <a:avLst/>
          </a:prstGeom>
        </p:spPr>
        <p:txBody>
          <a:bodyPr vert="horz" wrap="square" lIns="0" tIns="12700" rIns="0" bIns="0" rtlCol="0">
            <a:spAutoFit/>
          </a:bodyPr>
          <a:lstStyle/>
          <a:p>
            <a:pPr marL="12700">
              <a:lnSpc>
                <a:spcPct val="100000"/>
              </a:lnSpc>
              <a:spcBef>
                <a:spcPts val="1605"/>
              </a:spcBef>
            </a:pPr>
            <a:r>
              <a:rPr sz="2000" b="1" spc="100">
                <a:solidFill>
                  <a:srgbClr val="294684"/>
                </a:solidFill>
                <a:latin typeface="HurmeGeometricSans3 Bold"/>
                <a:cs typeface="HurmeGeometricSans3 Bold"/>
              </a:rPr>
              <a:t>1-</a:t>
            </a:r>
            <a:r>
              <a:rPr sz="2000" b="1">
                <a:solidFill>
                  <a:srgbClr val="294684"/>
                </a:solidFill>
                <a:latin typeface="HurmeGeometricSans3 Bold"/>
                <a:cs typeface="HurmeGeometricSans3 Bold"/>
              </a:rPr>
              <a:t>year</a:t>
            </a:r>
            <a:r>
              <a:rPr sz="2000" b="1" spc="-90">
                <a:solidFill>
                  <a:srgbClr val="294684"/>
                </a:solidFill>
                <a:latin typeface="HurmeGeometricSans3 Bold"/>
                <a:cs typeface="HurmeGeometricSans3 Bold"/>
              </a:rPr>
              <a:t> </a:t>
            </a:r>
            <a:r>
              <a:rPr sz="2000" b="1">
                <a:solidFill>
                  <a:srgbClr val="294684"/>
                </a:solidFill>
                <a:latin typeface="HurmeGeometricSans3 Bold"/>
                <a:cs typeface="HurmeGeometricSans3 Bold"/>
              </a:rPr>
              <a:t>indexed</a:t>
            </a:r>
            <a:r>
              <a:rPr sz="2000" b="1" spc="-85">
                <a:solidFill>
                  <a:srgbClr val="294684"/>
                </a:solidFill>
                <a:latin typeface="HurmeGeometricSans3 Bold"/>
                <a:cs typeface="HurmeGeometricSans3 Bold"/>
              </a:rPr>
              <a:t> </a:t>
            </a:r>
            <a:r>
              <a:rPr sz="2000" b="1">
                <a:solidFill>
                  <a:srgbClr val="294684"/>
                </a:solidFill>
                <a:latin typeface="HurmeGeometricSans3 Bold"/>
                <a:cs typeface="HurmeGeometricSans3 Bold"/>
              </a:rPr>
              <a:t>account</a:t>
            </a:r>
            <a:r>
              <a:rPr sz="2000" b="1" spc="-90">
                <a:solidFill>
                  <a:srgbClr val="294684"/>
                </a:solidFill>
                <a:latin typeface="HurmeGeometricSans3 Bold"/>
                <a:cs typeface="HurmeGeometricSans3 Bold"/>
              </a:rPr>
              <a:t> </a:t>
            </a:r>
            <a:r>
              <a:rPr sz="2000" b="1" spc="-10">
                <a:solidFill>
                  <a:srgbClr val="294684"/>
                </a:solidFill>
                <a:latin typeface="HurmeGeometricSans3 Bold"/>
                <a:cs typeface="HurmeGeometricSans3 Bold"/>
              </a:rPr>
              <a:t>options</a:t>
            </a:r>
            <a:endParaRPr sz="2000">
              <a:latin typeface="HurmeGeometricSans3 Bold"/>
              <a:cs typeface="HurmeGeometricSans3 Bold"/>
            </a:endParaRPr>
          </a:p>
        </p:txBody>
      </p:sp>
      <p:graphicFrame>
        <p:nvGraphicFramePr>
          <p:cNvPr id="7" name="object 4">
            <a:extLst>
              <a:ext uri="{FF2B5EF4-FFF2-40B4-BE49-F238E27FC236}">
                <a16:creationId xmlns:a16="http://schemas.microsoft.com/office/drawing/2014/main" id="{1BFA4991-B6B6-C76D-5F35-357EA50F1547}"/>
              </a:ext>
            </a:extLst>
          </p:cNvPr>
          <p:cNvGraphicFramePr>
            <a:graphicFrameLocks noGrp="1"/>
          </p:cNvGraphicFramePr>
          <p:nvPr>
            <p:extLst>
              <p:ext uri="{D42A27DB-BD31-4B8C-83A1-F6EECF244321}">
                <p14:modId xmlns:p14="http://schemas.microsoft.com/office/powerpoint/2010/main" val="3540578722"/>
              </p:ext>
            </p:extLst>
          </p:nvPr>
        </p:nvGraphicFramePr>
        <p:xfrm>
          <a:off x="1657135" y="2451128"/>
          <a:ext cx="8000571" cy="2288516"/>
        </p:xfrm>
        <a:graphic>
          <a:graphicData uri="http://schemas.openxmlformats.org/drawingml/2006/table">
            <a:tbl>
              <a:tblPr firstRow="1" bandRow="1">
                <a:tableStyleId>{2D5ABB26-0587-4C30-8999-92F81FD0307C}</a:tableStyleId>
              </a:tblPr>
              <a:tblGrid>
                <a:gridCol w="1712819">
                  <a:extLst>
                    <a:ext uri="{9D8B030D-6E8A-4147-A177-3AD203B41FA5}">
                      <a16:colId xmlns:a16="http://schemas.microsoft.com/office/drawing/2014/main" val="20000"/>
                    </a:ext>
                  </a:extLst>
                </a:gridCol>
                <a:gridCol w="1712819">
                  <a:extLst>
                    <a:ext uri="{9D8B030D-6E8A-4147-A177-3AD203B41FA5}">
                      <a16:colId xmlns:a16="http://schemas.microsoft.com/office/drawing/2014/main" val="20001"/>
                    </a:ext>
                  </a:extLst>
                </a:gridCol>
                <a:gridCol w="1143733">
                  <a:extLst>
                    <a:ext uri="{9D8B030D-6E8A-4147-A177-3AD203B41FA5}">
                      <a16:colId xmlns:a16="http://schemas.microsoft.com/office/drawing/2014/main" val="20002"/>
                    </a:ext>
                  </a:extLst>
                </a:gridCol>
                <a:gridCol w="1143733">
                  <a:extLst>
                    <a:ext uri="{9D8B030D-6E8A-4147-A177-3AD203B41FA5}">
                      <a16:colId xmlns:a16="http://schemas.microsoft.com/office/drawing/2014/main" val="20003"/>
                    </a:ext>
                  </a:extLst>
                </a:gridCol>
                <a:gridCol w="1216062">
                  <a:extLst>
                    <a:ext uri="{9D8B030D-6E8A-4147-A177-3AD203B41FA5}">
                      <a16:colId xmlns:a16="http://schemas.microsoft.com/office/drawing/2014/main" val="20004"/>
                    </a:ext>
                  </a:extLst>
                </a:gridCol>
                <a:gridCol w="1071405">
                  <a:extLst>
                    <a:ext uri="{9D8B030D-6E8A-4147-A177-3AD203B41FA5}">
                      <a16:colId xmlns:a16="http://schemas.microsoft.com/office/drawing/2014/main" val="20005"/>
                    </a:ext>
                  </a:extLst>
                </a:gridCol>
              </a:tblGrid>
              <a:tr h="230495">
                <a:tc>
                  <a:txBody>
                    <a:bodyPr/>
                    <a:lstStyle/>
                    <a:p>
                      <a:pPr>
                        <a:lnSpc>
                          <a:spcPct val="100000"/>
                        </a:lnSpc>
                      </a:pPr>
                      <a:endParaRPr sz="1300">
                        <a:latin typeface="Times New Roman"/>
                        <a:cs typeface="Times New Roman"/>
                      </a:endParaRPr>
                    </a:p>
                  </a:txBody>
                  <a:tcPr marL="0" marR="0" marT="0" marB="0">
                    <a:lnB w="38100">
                      <a:solidFill>
                        <a:srgbClr val="94C93D"/>
                      </a:solidFill>
                      <a:prstDash val="solid"/>
                    </a:lnB>
                  </a:tcPr>
                </a:tc>
                <a:tc>
                  <a:txBody>
                    <a:bodyPr/>
                    <a:lstStyle/>
                    <a:p>
                      <a:pPr>
                        <a:lnSpc>
                          <a:spcPct val="100000"/>
                        </a:lnSpc>
                      </a:pPr>
                      <a:endParaRPr sz="1300">
                        <a:latin typeface="Times New Roman"/>
                        <a:cs typeface="Times New Roman"/>
                      </a:endParaRPr>
                    </a:p>
                  </a:txBody>
                  <a:tcPr marL="0" marR="0" marT="0" marB="0">
                    <a:lnB w="38100">
                      <a:solidFill>
                        <a:srgbClr val="94C93D"/>
                      </a:solidFill>
                      <a:prstDash val="solid"/>
                    </a:lnB>
                  </a:tcPr>
                </a:tc>
                <a:tc>
                  <a:txBody>
                    <a:bodyPr/>
                    <a:lstStyle/>
                    <a:p>
                      <a:pPr marL="50800" algn="ctr">
                        <a:lnSpc>
                          <a:spcPct val="100000"/>
                        </a:lnSpc>
                        <a:spcBef>
                          <a:spcPts val="50"/>
                        </a:spcBef>
                      </a:pPr>
                      <a:r>
                        <a:rPr sz="1300" b="1" spc="-30">
                          <a:solidFill>
                            <a:srgbClr val="231F20"/>
                          </a:solidFill>
                          <a:latin typeface="HurmeGeometricSans3 Bold"/>
                          <a:cs typeface="HurmeGeometricSans3 Bold"/>
                        </a:rPr>
                        <a:t>S&amp;P</a:t>
                      </a:r>
                      <a:r>
                        <a:rPr sz="1300" b="1" spc="-100">
                          <a:solidFill>
                            <a:srgbClr val="231F20"/>
                          </a:solidFill>
                          <a:latin typeface="HurmeGeometricSans3 Bold"/>
                          <a:cs typeface="HurmeGeometricSans3 Bold"/>
                        </a:rPr>
                        <a:t> </a:t>
                      </a:r>
                      <a:r>
                        <a:rPr sz="1300" b="1" spc="-25">
                          <a:solidFill>
                            <a:srgbClr val="231F20"/>
                          </a:solidFill>
                          <a:latin typeface="HurmeGeometricSans3 Bold"/>
                          <a:cs typeface="HurmeGeometricSans3 Bold"/>
                        </a:rPr>
                        <a:t>500</a:t>
                      </a:r>
                      <a:endParaRPr sz="1300">
                        <a:latin typeface="HurmeGeometricSans3 Bold"/>
                        <a:cs typeface="HurmeGeometricSans3 Bold"/>
                      </a:endParaRPr>
                    </a:p>
                  </a:txBody>
                  <a:tcPr marL="0" marR="0" marT="7948" marB="0">
                    <a:lnB w="38100">
                      <a:solidFill>
                        <a:srgbClr val="94C93D"/>
                      </a:solidFill>
                      <a:prstDash val="solid"/>
                    </a:lnB>
                  </a:tcPr>
                </a:tc>
                <a:tc>
                  <a:txBody>
                    <a:bodyPr/>
                    <a:lstStyle/>
                    <a:p>
                      <a:pPr marL="50800" algn="ctr">
                        <a:lnSpc>
                          <a:spcPct val="100000"/>
                        </a:lnSpc>
                        <a:spcBef>
                          <a:spcPts val="50"/>
                        </a:spcBef>
                      </a:pPr>
                      <a:r>
                        <a:rPr sz="1300" b="1">
                          <a:solidFill>
                            <a:srgbClr val="231F20"/>
                          </a:solidFill>
                          <a:latin typeface="HurmeGeometricSans3 Bold"/>
                          <a:cs typeface="HurmeGeometricSans3 Bold"/>
                        </a:rPr>
                        <a:t>MSCI</a:t>
                      </a:r>
                      <a:r>
                        <a:rPr sz="1300" b="1" spc="-85">
                          <a:solidFill>
                            <a:srgbClr val="231F20"/>
                          </a:solidFill>
                          <a:latin typeface="HurmeGeometricSans3 Bold"/>
                          <a:cs typeface="HurmeGeometricSans3 Bold"/>
                        </a:rPr>
                        <a:t> </a:t>
                      </a:r>
                      <a:r>
                        <a:rPr sz="1300" b="1" spc="-20">
                          <a:solidFill>
                            <a:srgbClr val="231F20"/>
                          </a:solidFill>
                          <a:latin typeface="HurmeGeometricSans3 Bold"/>
                          <a:cs typeface="HurmeGeometricSans3 Bold"/>
                        </a:rPr>
                        <a:t>EAFE</a:t>
                      </a:r>
                      <a:endParaRPr sz="1300">
                        <a:latin typeface="HurmeGeometricSans3 Bold"/>
                        <a:cs typeface="HurmeGeometricSans3 Bold"/>
                      </a:endParaRPr>
                    </a:p>
                  </a:txBody>
                  <a:tcPr marL="0" marR="0" marT="7948" marB="0">
                    <a:lnB w="38100">
                      <a:solidFill>
                        <a:srgbClr val="94C93D"/>
                      </a:solidFill>
                      <a:prstDash val="solid"/>
                    </a:lnB>
                  </a:tcPr>
                </a:tc>
                <a:tc>
                  <a:txBody>
                    <a:bodyPr/>
                    <a:lstStyle/>
                    <a:p>
                      <a:pPr marR="34290" algn="ctr">
                        <a:lnSpc>
                          <a:spcPct val="100000"/>
                        </a:lnSpc>
                        <a:spcBef>
                          <a:spcPts val="50"/>
                        </a:spcBef>
                      </a:pPr>
                      <a:r>
                        <a:rPr sz="1300" b="1">
                          <a:solidFill>
                            <a:srgbClr val="231F20"/>
                          </a:solidFill>
                          <a:latin typeface="HurmeGeometricSans3 Bold"/>
                          <a:cs typeface="HurmeGeometricSans3 Bold"/>
                        </a:rPr>
                        <a:t>NASDAQ-</a:t>
                      </a:r>
                      <a:r>
                        <a:rPr sz="1300" b="1" spc="-25">
                          <a:solidFill>
                            <a:srgbClr val="231F20"/>
                          </a:solidFill>
                          <a:latin typeface="HurmeGeometricSans3 Bold"/>
                          <a:cs typeface="HurmeGeometricSans3 Bold"/>
                        </a:rPr>
                        <a:t>100</a:t>
                      </a:r>
                      <a:endParaRPr sz="1300">
                        <a:latin typeface="HurmeGeometricSans3 Bold"/>
                        <a:cs typeface="HurmeGeometricSans3 Bold"/>
                      </a:endParaRPr>
                    </a:p>
                  </a:txBody>
                  <a:tcPr marL="0" marR="0" marT="7948" marB="0">
                    <a:lnB w="38100">
                      <a:solidFill>
                        <a:srgbClr val="94C93D"/>
                      </a:solidFill>
                      <a:prstDash val="solid"/>
                    </a:lnB>
                  </a:tcPr>
                </a:tc>
                <a:tc>
                  <a:txBody>
                    <a:bodyPr/>
                    <a:lstStyle/>
                    <a:p>
                      <a:pPr marL="50800" algn="ctr">
                        <a:lnSpc>
                          <a:spcPct val="100000"/>
                        </a:lnSpc>
                        <a:spcBef>
                          <a:spcPts val="50"/>
                        </a:spcBef>
                      </a:pPr>
                      <a:r>
                        <a:rPr sz="1300" b="1" spc="-20">
                          <a:solidFill>
                            <a:srgbClr val="231F20"/>
                          </a:solidFill>
                          <a:latin typeface="HurmeGeometricSans3 Bold"/>
                          <a:cs typeface="HurmeGeometricSans3 Bold"/>
                        </a:rPr>
                        <a:t>JEDI</a:t>
                      </a:r>
                      <a:endParaRPr sz="1300">
                        <a:latin typeface="HurmeGeometricSans3 Bold"/>
                        <a:cs typeface="HurmeGeometricSans3 Bold"/>
                      </a:endParaRPr>
                    </a:p>
                  </a:txBody>
                  <a:tcPr marL="0" marR="0" marT="7948" marB="0">
                    <a:lnB w="38100">
                      <a:solidFill>
                        <a:srgbClr val="94C93D"/>
                      </a:solidFill>
                      <a:prstDash val="solid"/>
                    </a:lnB>
                  </a:tcPr>
                </a:tc>
                <a:extLst>
                  <a:ext uri="{0D108BD9-81ED-4DB2-BD59-A6C34878D82A}">
                    <a16:rowId xmlns:a16="http://schemas.microsoft.com/office/drawing/2014/main" val="10000"/>
                  </a:ext>
                </a:extLst>
              </a:tr>
              <a:tr h="266262">
                <a:tc>
                  <a:txBody>
                    <a:bodyPr/>
                    <a:lstStyle/>
                    <a:p>
                      <a:pPr>
                        <a:lnSpc>
                          <a:spcPct val="100000"/>
                        </a:lnSpc>
                        <a:spcBef>
                          <a:spcPts val="375"/>
                        </a:spcBef>
                      </a:pPr>
                      <a:r>
                        <a:rPr sz="1600" b="1">
                          <a:solidFill>
                            <a:srgbClr val="231F20"/>
                          </a:solidFill>
                          <a:latin typeface="HurmeGeometricSans3 SemiBold"/>
                          <a:cs typeface="HurmeGeometricSans3 SemiBold"/>
                        </a:rPr>
                        <a:t>0%</a:t>
                      </a:r>
                      <a:r>
                        <a:rPr sz="1600" b="1" spc="-90">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Floor</a:t>
                      </a:r>
                      <a:endParaRPr sz="1600">
                        <a:latin typeface="HurmeGeometricSans3 SemiBold"/>
                        <a:cs typeface="HurmeGeometricSans3 SemiBold"/>
                      </a:endParaRPr>
                    </a:p>
                  </a:txBody>
                  <a:tcPr marL="0" marR="0" marT="59611" marB="0">
                    <a:lnT w="38100">
                      <a:solidFill>
                        <a:srgbClr val="94C93D"/>
                      </a:solidFill>
                      <a:prstDash val="solid"/>
                    </a:lnT>
                    <a:lnB w="6350">
                      <a:solidFill>
                        <a:srgbClr val="58595B"/>
                      </a:solidFill>
                      <a:prstDash val="solid"/>
                    </a:lnB>
                  </a:tcPr>
                </a:tc>
                <a:tc>
                  <a:txBody>
                    <a:bodyPr/>
                    <a:lstStyle/>
                    <a:p>
                      <a:pPr marL="50800">
                        <a:lnSpc>
                          <a:spcPct val="100000"/>
                        </a:lnSpc>
                        <a:spcBef>
                          <a:spcPts val="375"/>
                        </a:spcBef>
                      </a:pPr>
                      <a:r>
                        <a:rPr sz="1600" spc="-25">
                          <a:solidFill>
                            <a:srgbClr val="231F20"/>
                          </a:solidFill>
                          <a:latin typeface="HurmeGeometricSans3 Regular"/>
                          <a:cs typeface="HurmeGeometricSans3 Regular"/>
                        </a:rPr>
                        <a:t>Cap</a:t>
                      </a:r>
                      <a:endParaRPr sz="1600">
                        <a:latin typeface="HurmeGeometricSans3 Regular"/>
                        <a:cs typeface="HurmeGeometricSans3 Regular"/>
                      </a:endParaRPr>
                    </a:p>
                  </a:txBody>
                  <a:tcPr marL="0" marR="0" marT="59611" marB="0">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gn="ctr">
                        <a:lnSpc>
                          <a:spcPct val="100000"/>
                        </a:lnSpc>
                        <a:spcBef>
                          <a:spcPts val="37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59611" marB="0">
                    <a:lnL w="6350">
                      <a:solidFill>
                        <a:srgbClr val="58595B"/>
                      </a:solidFill>
                      <a:prstDash val="solid"/>
                    </a:lnL>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T w="38100">
                      <a:solidFill>
                        <a:srgbClr val="94C93D"/>
                      </a:solidFill>
                      <a:prstDash val="solid"/>
                    </a:lnT>
                    <a:lnB w="6350">
                      <a:solidFill>
                        <a:srgbClr val="58595B"/>
                      </a:solidFill>
                      <a:prstDash val="solid"/>
                    </a:lnB>
                  </a:tcPr>
                </a:tc>
                <a:extLst>
                  <a:ext uri="{0D108BD9-81ED-4DB2-BD59-A6C34878D82A}">
                    <a16:rowId xmlns:a16="http://schemas.microsoft.com/office/drawing/2014/main" val="10001"/>
                  </a:ext>
                </a:extLst>
              </a:tr>
              <a:tr h="263878">
                <a:tc>
                  <a:txBody>
                    <a:bodyPr/>
                    <a:lstStyle/>
                    <a:p>
                      <a:pPr>
                        <a:lnSpc>
                          <a:spcPct val="100000"/>
                        </a:lnSpc>
                        <a:spcBef>
                          <a:spcPts val="225"/>
                        </a:spcBef>
                      </a:pPr>
                      <a:r>
                        <a:rPr sz="1600" b="1" spc="95">
                          <a:solidFill>
                            <a:srgbClr val="231F20"/>
                          </a:solidFill>
                          <a:latin typeface="HurmeGeometricSans3 SemiBold"/>
                          <a:cs typeface="HurmeGeometricSans3 SemiBold"/>
                        </a:rPr>
                        <a:t>1%</a:t>
                      </a:r>
                      <a:r>
                        <a:rPr sz="1600" b="1" spc="-95">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Buffer</a:t>
                      </a:r>
                      <a:endParaRPr sz="1600">
                        <a:latin typeface="HurmeGeometricSans3 SemiBold"/>
                        <a:cs typeface="HurmeGeometricSans3 SemiBold"/>
                      </a:endParaRPr>
                    </a:p>
                  </a:txBody>
                  <a:tcPr marL="0" marR="0" marT="35767" marB="0">
                    <a:lnT w="6350">
                      <a:solidFill>
                        <a:srgbClr val="58595B"/>
                      </a:solidFill>
                      <a:prstDash val="solid"/>
                    </a:lnT>
                    <a:lnB w="6350">
                      <a:solidFill>
                        <a:srgbClr val="58595B"/>
                      </a:solidFill>
                      <a:prstDash val="solid"/>
                    </a:lnB>
                  </a:tcPr>
                </a:tc>
                <a:tc>
                  <a:txBody>
                    <a:bodyPr/>
                    <a:lstStyle/>
                    <a:p>
                      <a:pPr marL="50800">
                        <a:lnSpc>
                          <a:spcPct val="100000"/>
                        </a:lnSpc>
                        <a:spcBef>
                          <a:spcPts val="225"/>
                        </a:spcBef>
                      </a:pPr>
                      <a:r>
                        <a:rPr sz="1600" spc="20">
                          <a:solidFill>
                            <a:srgbClr val="231F20"/>
                          </a:solidFill>
                          <a:latin typeface="HurmeGeometricSans3 Regular"/>
                          <a:cs typeface="HurmeGeometricSans3 Regular"/>
                        </a:rPr>
                        <a:t>Participation</a:t>
                      </a:r>
                      <a:r>
                        <a:rPr sz="1600" spc="90">
                          <a:solidFill>
                            <a:srgbClr val="231F20"/>
                          </a:solidFill>
                          <a:latin typeface="HurmeGeometricSans3 Regular"/>
                          <a:cs typeface="HurmeGeometricSans3 Regular"/>
                        </a:rPr>
                        <a:t> </a:t>
                      </a:r>
                      <a:r>
                        <a:rPr sz="1600" spc="-20">
                          <a:solidFill>
                            <a:srgbClr val="231F20"/>
                          </a:solidFill>
                          <a:latin typeface="HurmeGeometricSans3 Regular"/>
                          <a:cs typeface="HurmeGeometricSans3 Regular"/>
                        </a:rPr>
                        <a:t>rate</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marR="389255" algn="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2"/>
                  </a:ext>
                </a:extLst>
              </a:tr>
              <a:tr h="263878">
                <a:tc rowSpan="2">
                  <a:txBody>
                    <a:bodyPr/>
                    <a:lstStyle/>
                    <a:p>
                      <a:pPr>
                        <a:lnSpc>
                          <a:spcPct val="100000"/>
                        </a:lnSpc>
                        <a:spcBef>
                          <a:spcPts val="225"/>
                        </a:spcBef>
                      </a:pPr>
                      <a:r>
                        <a:rPr sz="1600" b="1" spc="70">
                          <a:solidFill>
                            <a:srgbClr val="231F20"/>
                          </a:solidFill>
                          <a:latin typeface="HurmeGeometricSans3 SemiBold"/>
                          <a:cs typeface="HurmeGeometricSans3 SemiBold"/>
                        </a:rPr>
                        <a:t>10%</a:t>
                      </a:r>
                      <a:r>
                        <a:rPr sz="1600" b="1" spc="-95">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Buffer</a:t>
                      </a:r>
                      <a:endParaRPr sz="1600">
                        <a:latin typeface="HurmeGeometricSans3 SemiBold"/>
                        <a:cs typeface="HurmeGeometricSans3 SemiBold"/>
                      </a:endParaRPr>
                    </a:p>
                  </a:txBody>
                  <a:tcPr marL="0" marR="0" marT="35767" marB="0">
                    <a:lnT w="6350">
                      <a:solidFill>
                        <a:srgbClr val="58595B"/>
                      </a:solidFill>
                      <a:prstDash val="solid"/>
                    </a:lnT>
                    <a:lnB w="6350">
                      <a:solidFill>
                        <a:srgbClr val="58595B"/>
                      </a:solidFill>
                      <a:prstDash val="solid"/>
                    </a:lnB>
                  </a:tcPr>
                </a:tc>
                <a:tc>
                  <a:txBody>
                    <a:bodyPr/>
                    <a:lstStyle/>
                    <a:p>
                      <a:pPr marL="50800">
                        <a:lnSpc>
                          <a:spcPct val="100000"/>
                        </a:lnSpc>
                        <a:spcBef>
                          <a:spcPts val="225"/>
                        </a:spcBef>
                      </a:pPr>
                      <a:r>
                        <a:rPr sz="1600" spc="-25">
                          <a:solidFill>
                            <a:srgbClr val="231F20"/>
                          </a:solidFill>
                          <a:latin typeface="HurmeGeometricSans3 Regular"/>
                          <a:cs typeface="HurmeGeometricSans3 Regular"/>
                        </a:rPr>
                        <a:t>Cap</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3"/>
                  </a:ext>
                </a:extLst>
              </a:tr>
              <a:tr h="242418">
                <a:tc vMerge="1">
                  <a:txBody>
                    <a:bodyPr/>
                    <a:lstStyle/>
                    <a:p>
                      <a:endParaRPr/>
                    </a:p>
                  </a:txBody>
                  <a:tcPr marL="0" marR="0" marT="28575" marB="0">
                    <a:lnT w="6350">
                      <a:solidFill>
                        <a:srgbClr val="58595B"/>
                      </a:solidFill>
                      <a:prstDash val="solid"/>
                    </a:lnT>
                    <a:lnB w="6350">
                      <a:solidFill>
                        <a:srgbClr val="58595B"/>
                      </a:solidFill>
                      <a:prstDash val="solid"/>
                    </a:lnB>
                  </a:tcPr>
                </a:tc>
                <a:tc>
                  <a:txBody>
                    <a:bodyPr/>
                    <a:lstStyle/>
                    <a:p>
                      <a:pPr marL="50800">
                        <a:lnSpc>
                          <a:spcPct val="100000"/>
                        </a:lnSpc>
                        <a:spcBef>
                          <a:spcPts val="225"/>
                        </a:spcBef>
                      </a:pPr>
                      <a:r>
                        <a:rPr sz="1600" spc="20">
                          <a:solidFill>
                            <a:srgbClr val="231F20"/>
                          </a:solidFill>
                          <a:latin typeface="HurmeGeometricSans3 Regular"/>
                          <a:cs typeface="HurmeGeometricSans3 Regular"/>
                        </a:rPr>
                        <a:t>Participation</a:t>
                      </a:r>
                      <a:r>
                        <a:rPr sz="1600" spc="90">
                          <a:solidFill>
                            <a:srgbClr val="231F20"/>
                          </a:solidFill>
                          <a:latin typeface="HurmeGeometricSans3 Regular"/>
                          <a:cs typeface="HurmeGeometricSans3 Regular"/>
                        </a:rPr>
                        <a:t> </a:t>
                      </a:r>
                      <a:r>
                        <a:rPr sz="1600" spc="-20">
                          <a:solidFill>
                            <a:srgbClr val="231F20"/>
                          </a:solidFill>
                          <a:latin typeface="HurmeGeometricSans3 Regular"/>
                          <a:cs typeface="HurmeGeometricSans3 Regular"/>
                        </a:rPr>
                        <a:t>rate</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marR="389255" algn="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4"/>
                  </a:ext>
                </a:extLst>
              </a:tr>
              <a:tr h="242418">
                <a:tc rowSpan="2">
                  <a:txBody>
                    <a:bodyPr/>
                    <a:lstStyle/>
                    <a:p>
                      <a:pPr>
                        <a:lnSpc>
                          <a:spcPct val="100000"/>
                        </a:lnSpc>
                        <a:spcBef>
                          <a:spcPts val="225"/>
                        </a:spcBef>
                      </a:pPr>
                      <a:r>
                        <a:rPr sz="1600" b="1">
                          <a:solidFill>
                            <a:srgbClr val="231F20"/>
                          </a:solidFill>
                          <a:latin typeface="HurmeGeometricSans3 SemiBold"/>
                          <a:cs typeface="HurmeGeometricSans3 SemiBold"/>
                        </a:rPr>
                        <a:t>20%</a:t>
                      </a:r>
                      <a:r>
                        <a:rPr sz="1600" b="1" spc="-35">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Buffer</a:t>
                      </a:r>
                      <a:endParaRPr sz="1600">
                        <a:latin typeface="HurmeGeometricSans3 SemiBold"/>
                        <a:cs typeface="HurmeGeometricSans3 SemiBold"/>
                      </a:endParaRPr>
                    </a:p>
                  </a:txBody>
                  <a:tcPr marL="0" marR="0" marT="35767" marB="0">
                    <a:lnT w="6350">
                      <a:solidFill>
                        <a:srgbClr val="58595B"/>
                      </a:solidFill>
                      <a:prstDash val="solid"/>
                    </a:lnT>
                    <a:lnB w="6350">
                      <a:solidFill>
                        <a:srgbClr val="58595B"/>
                      </a:solidFill>
                      <a:prstDash val="solid"/>
                    </a:lnB>
                  </a:tcPr>
                </a:tc>
                <a:tc>
                  <a:txBody>
                    <a:bodyPr/>
                    <a:lstStyle/>
                    <a:p>
                      <a:pPr marL="50800">
                        <a:lnSpc>
                          <a:spcPct val="100000"/>
                        </a:lnSpc>
                        <a:spcBef>
                          <a:spcPts val="225"/>
                        </a:spcBef>
                      </a:pPr>
                      <a:r>
                        <a:rPr sz="1600" spc="-25">
                          <a:solidFill>
                            <a:srgbClr val="231F20"/>
                          </a:solidFill>
                          <a:latin typeface="HurmeGeometricSans3 Regular"/>
                          <a:cs typeface="HurmeGeometricSans3 Regular"/>
                        </a:rPr>
                        <a:t>Cap</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5"/>
                  </a:ext>
                </a:extLst>
              </a:tr>
              <a:tr h="242418">
                <a:tc vMerge="1">
                  <a:txBody>
                    <a:bodyPr/>
                    <a:lstStyle/>
                    <a:p>
                      <a:endParaRPr/>
                    </a:p>
                  </a:txBody>
                  <a:tcPr marL="0" marR="0" marT="28575" marB="0">
                    <a:lnT w="6350">
                      <a:solidFill>
                        <a:srgbClr val="58595B"/>
                      </a:solidFill>
                      <a:prstDash val="solid"/>
                    </a:lnT>
                    <a:lnB w="6350">
                      <a:solidFill>
                        <a:srgbClr val="58595B"/>
                      </a:solidFill>
                      <a:prstDash val="solid"/>
                    </a:lnB>
                  </a:tcPr>
                </a:tc>
                <a:tc>
                  <a:txBody>
                    <a:bodyPr/>
                    <a:lstStyle/>
                    <a:p>
                      <a:pPr marL="50800">
                        <a:lnSpc>
                          <a:spcPct val="100000"/>
                        </a:lnSpc>
                        <a:spcBef>
                          <a:spcPts val="225"/>
                        </a:spcBef>
                      </a:pPr>
                      <a:r>
                        <a:rPr sz="1600" spc="20">
                          <a:solidFill>
                            <a:srgbClr val="231F20"/>
                          </a:solidFill>
                          <a:latin typeface="HurmeGeometricSans3 Regular"/>
                          <a:cs typeface="HurmeGeometricSans3 Regular"/>
                        </a:rPr>
                        <a:t>Participation</a:t>
                      </a:r>
                      <a:r>
                        <a:rPr sz="1600" spc="90">
                          <a:solidFill>
                            <a:srgbClr val="231F20"/>
                          </a:solidFill>
                          <a:latin typeface="HurmeGeometricSans3 Regular"/>
                          <a:cs typeface="HurmeGeometricSans3 Regular"/>
                        </a:rPr>
                        <a:t> </a:t>
                      </a:r>
                      <a:r>
                        <a:rPr sz="1600" spc="-20">
                          <a:solidFill>
                            <a:srgbClr val="231F20"/>
                          </a:solidFill>
                          <a:latin typeface="HurmeGeometricSans3 Regular"/>
                          <a:cs typeface="HurmeGeometricSans3 Regular"/>
                        </a:rPr>
                        <a:t>rate</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marR="389255" algn="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6"/>
                  </a:ext>
                </a:extLst>
              </a:tr>
              <a:tr h="247186">
                <a:tc>
                  <a:txBody>
                    <a:bodyPr/>
                    <a:lstStyle/>
                    <a:p>
                      <a:pPr>
                        <a:lnSpc>
                          <a:spcPct val="100000"/>
                        </a:lnSpc>
                        <a:spcBef>
                          <a:spcPts val="225"/>
                        </a:spcBef>
                      </a:pPr>
                      <a:r>
                        <a:rPr sz="1600" b="1" spc="70">
                          <a:solidFill>
                            <a:srgbClr val="231F20"/>
                          </a:solidFill>
                          <a:latin typeface="HurmeGeometricSans3 SemiBold"/>
                          <a:cs typeface="HurmeGeometricSans3 SemiBold"/>
                        </a:rPr>
                        <a:t>10%</a:t>
                      </a:r>
                      <a:r>
                        <a:rPr sz="1600" b="1" spc="-95">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Shift</a:t>
                      </a:r>
                      <a:endParaRPr sz="1600">
                        <a:latin typeface="HurmeGeometricSans3 SemiBold"/>
                        <a:cs typeface="HurmeGeometricSans3 SemiBold"/>
                      </a:endParaRPr>
                    </a:p>
                  </a:txBody>
                  <a:tcPr marL="0" marR="0" marT="35767" marB="0">
                    <a:lnT w="6350">
                      <a:solidFill>
                        <a:srgbClr val="58595B"/>
                      </a:solidFill>
                      <a:prstDash val="solid"/>
                    </a:lnT>
                    <a:lnB w="6350">
                      <a:solidFill>
                        <a:srgbClr val="58595B"/>
                      </a:solidFill>
                      <a:prstDash val="solid"/>
                    </a:lnB>
                  </a:tcPr>
                </a:tc>
                <a:tc>
                  <a:txBody>
                    <a:bodyPr/>
                    <a:lstStyle/>
                    <a:p>
                      <a:pPr marL="50800">
                        <a:lnSpc>
                          <a:spcPct val="100000"/>
                        </a:lnSpc>
                        <a:spcBef>
                          <a:spcPts val="225"/>
                        </a:spcBef>
                      </a:pPr>
                      <a:r>
                        <a:rPr sz="1600" spc="20">
                          <a:solidFill>
                            <a:srgbClr val="231F20"/>
                          </a:solidFill>
                          <a:latin typeface="HurmeGeometricSans3 Regular"/>
                          <a:cs typeface="HurmeGeometricSans3 Regular"/>
                        </a:rPr>
                        <a:t>Participation</a:t>
                      </a:r>
                      <a:r>
                        <a:rPr sz="1600" spc="90">
                          <a:solidFill>
                            <a:srgbClr val="231F20"/>
                          </a:solidFill>
                          <a:latin typeface="HurmeGeometricSans3 Regular"/>
                          <a:cs typeface="HurmeGeometricSans3 Regular"/>
                        </a:rPr>
                        <a:t> </a:t>
                      </a:r>
                      <a:r>
                        <a:rPr sz="1600" spc="-20">
                          <a:solidFill>
                            <a:srgbClr val="231F20"/>
                          </a:solidFill>
                          <a:latin typeface="HurmeGeometricSans3 Regular"/>
                          <a:cs typeface="HurmeGeometricSans3 Regular"/>
                        </a:rPr>
                        <a:t>rate</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7"/>
                  </a:ext>
                </a:extLst>
              </a:tr>
            </a:tbl>
          </a:graphicData>
        </a:graphic>
      </p:graphicFrame>
      <p:sp>
        <p:nvSpPr>
          <p:cNvPr id="8" name="object 5">
            <a:extLst>
              <a:ext uri="{FF2B5EF4-FFF2-40B4-BE49-F238E27FC236}">
                <a16:creationId xmlns:a16="http://schemas.microsoft.com/office/drawing/2014/main" id="{7356B54B-517E-68AD-A02B-D8DA26DC4791}"/>
              </a:ext>
            </a:extLst>
          </p:cNvPr>
          <p:cNvSpPr txBox="1"/>
          <p:nvPr/>
        </p:nvSpPr>
        <p:spPr>
          <a:xfrm>
            <a:off x="1657134" y="5007363"/>
            <a:ext cx="4438865" cy="320601"/>
          </a:xfrm>
          <a:prstGeom prst="rect">
            <a:avLst/>
          </a:prstGeom>
        </p:spPr>
        <p:txBody>
          <a:bodyPr vert="horz" wrap="square" lIns="0" tIns="12700" rIns="0" bIns="0" rtlCol="0">
            <a:spAutoFit/>
          </a:bodyPr>
          <a:lstStyle/>
          <a:p>
            <a:pPr marL="12700">
              <a:lnSpc>
                <a:spcPct val="100000"/>
              </a:lnSpc>
              <a:spcBef>
                <a:spcPts val="100"/>
              </a:spcBef>
            </a:pPr>
            <a:r>
              <a:rPr sz="2000" b="1">
                <a:solidFill>
                  <a:srgbClr val="294684"/>
                </a:solidFill>
                <a:latin typeface="HurmeGeometricSans3 Bold"/>
                <a:cs typeface="HurmeGeometricSans3 Bold"/>
              </a:rPr>
              <a:t>6-year</a:t>
            </a:r>
            <a:r>
              <a:rPr sz="2000" b="1" spc="-85">
                <a:solidFill>
                  <a:srgbClr val="294684"/>
                </a:solidFill>
                <a:latin typeface="HurmeGeometricSans3 Bold"/>
                <a:cs typeface="HurmeGeometricSans3 Bold"/>
              </a:rPr>
              <a:t> </a:t>
            </a:r>
            <a:r>
              <a:rPr sz="2000" b="1">
                <a:solidFill>
                  <a:srgbClr val="294684"/>
                </a:solidFill>
                <a:latin typeface="HurmeGeometricSans3 Bold"/>
                <a:cs typeface="HurmeGeometricSans3 Bold"/>
              </a:rPr>
              <a:t>indexed</a:t>
            </a:r>
            <a:r>
              <a:rPr sz="2000" b="1" spc="-80">
                <a:solidFill>
                  <a:srgbClr val="294684"/>
                </a:solidFill>
                <a:latin typeface="HurmeGeometricSans3 Bold"/>
                <a:cs typeface="HurmeGeometricSans3 Bold"/>
              </a:rPr>
              <a:t> </a:t>
            </a:r>
            <a:r>
              <a:rPr sz="2000" b="1">
                <a:solidFill>
                  <a:srgbClr val="294684"/>
                </a:solidFill>
                <a:latin typeface="HurmeGeometricSans3 Bold"/>
                <a:cs typeface="HurmeGeometricSans3 Bold"/>
              </a:rPr>
              <a:t>account</a:t>
            </a:r>
            <a:r>
              <a:rPr sz="2000" b="1" spc="-80">
                <a:solidFill>
                  <a:srgbClr val="294684"/>
                </a:solidFill>
                <a:latin typeface="HurmeGeometricSans3 Bold"/>
                <a:cs typeface="HurmeGeometricSans3 Bold"/>
              </a:rPr>
              <a:t> </a:t>
            </a:r>
            <a:r>
              <a:rPr sz="2000" b="1" spc="-10">
                <a:solidFill>
                  <a:srgbClr val="294684"/>
                </a:solidFill>
                <a:latin typeface="HurmeGeometricSans3 Bold"/>
                <a:cs typeface="HurmeGeometricSans3 Bold"/>
              </a:rPr>
              <a:t>options</a:t>
            </a:r>
            <a:endParaRPr sz="2000">
              <a:latin typeface="HurmeGeometricSans3 Bold"/>
              <a:cs typeface="HurmeGeometricSans3 Bold"/>
            </a:endParaRPr>
          </a:p>
        </p:txBody>
      </p:sp>
      <p:graphicFrame>
        <p:nvGraphicFramePr>
          <p:cNvPr id="9" name="object 6">
            <a:extLst>
              <a:ext uri="{FF2B5EF4-FFF2-40B4-BE49-F238E27FC236}">
                <a16:creationId xmlns:a16="http://schemas.microsoft.com/office/drawing/2014/main" id="{E6523496-BC53-EA8B-67E3-3257E0F607CF}"/>
              </a:ext>
            </a:extLst>
          </p:cNvPr>
          <p:cNvGraphicFramePr>
            <a:graphicFrameLocks noGrp="1"/>
          </p:cNvGraphicFramePr>
          <p:nvPr>
            <p:extLst>
              <p:ext uri="{D42A27DB-BD31-4B8C-83A1-F6EECF244321}">
                <p14:modId xmlns:p14="http://schemas.microsoft.com/office/powerpoint/2010/main" val="3265382259"/>
              </p:ext>
            </p:extLst>
          </p:nvPr>
        </p:nvGraphicFramePr>
        <p:xfrm>
          <a:off x="1657135" y="5410200"/>
          <a:ext cx="8000572" cy="1140367"/>
        </p:xfrm>
        <a:graphic>
          <a:graphicData uri="http://schemas.openxmlformats.org/drawingml/2006/table">
            <a:tbl>
              <a:tblPr firstRow="1" bandRow="1">
                <a:tableStyleId>{2D5ABB26-0587-4C30-8999-92F81FD0307C}</a:tableStyleId>
              </a:tblPr>
              <a:tblGrid>
                <a:gridCol w="1266135">
                  <a:extLst>
                    <a:ext uri="{9D8B030D-6E8A-4147-A177-3AD203B41FA5}">
                      <a16:colId xmlns:a16="http://schemas.microsoft.com/office/drawing/2014/main" val="20000"/>
                    </a:ext>
                  </a:extLst>
                </a:gridCol>
                <a:gridCol w="2159504">
                  <a:extLst>
                    <a:ext uri="{9D8B030D-6E8A-4147-A177-3AD203B41FA5}">
                      <a16:colId xmlns:a16="http://schemas.microsoft.com/office/drawing/2014/main" val="20001"/>
                    </a:ext>
                  </a:extLst>
                </a:gridCol>
                <a:gridCol w="1143733">
                  <a:extLst>
                    <a:ext uri="{9D8B030D-6E8A-4147-A177-3AD203B41FA5}">
                      <a16:colId xmlns:a16="http://schemas.microsoft.com/office/drawing/2014/main" val="20002"/>
                    </a:ext>
                  </a:extLst>
                </a:gridCol>
                <a:gridCol w="1143733">
                  <a:extLst>
                    <a:ext uri="{9D8B030D-6E8A-4147-A177-3AD203B41FA5}">
                      <a16:colId xmlns:a16="http://schemas.microsoft.com/office/drawing/2014/main" val="20003"/>
                    </a:ext>
                  </a:extLst>
                </a:gridCol>
                <a:gridCol w="1216062">
                  <a:extLst>
                    <a:ext uri="{9D8B030D-6E8A-4147-A177-3AD203B41FA5}">
                      <a16:colId xmlns:a16="http://schemas.microsoft.com/office/drawing/2014/main" val="20004"/>
                    </a:ext>
                  </a:extLst>
                </a:gridCol>
                <a:gridCol w="1071405">
                  <a:extLst>
                    <a:ext uri="{9D8B030D-6E8A-4147-A177-3AD203B41FA5}">
                      <a16:colId xmlns:a16="http://schemas.microsoft.com/office/drawing/2014/main" val="20005"/>
                    </a:ext>
                  </a:extLst>
                </a:gridCol>
              </a:tblGrid>
              <a:tr h="230495">
                <a:tc>
                  <a:txBody>
                    <a:bodyPr/>
                    <a:lstStyle/>
                    <a:p>
                      <a:pPr>
                        <a:lnSpc>
                          <a:spcPct val="100000"/>
                        </a:lnSpc>
                      </a:pPr>
                      <a:endParaRPr sz="1300">
                        <a:latin typeface="Times New Roman"/>
                        <a:cs typeface="Times New Roman"/>
                      </a:endParaRPr>
                    </a:p>
                  </a:txBody>
                  <a:tcPr marL="0" marR="0" marT="0" marB="0">
                    <a:lnB w="38100">
                      <a:solidFill>
                        <a:srgbClr val="94C93D"/>
                      </a:solidFill>
                      <a:prstDash val="solid"/>
                    </a:lnB>
                  </a:tcPr>
                </a:tc>
                <a:tc>
                  <a:txBody>
                    <a:bodyPr/>
                    <a:lstStyle/>
                    <a:p>
                      <a:pPr>
                        <a:lnSpc>
                          <a:spcPct val="100000"/>
                        </a:lnSpc>
                      </a:pPr>
                      <a:endParaRPr sz="1300">
                        <a:latin typeface="Times New Roman"/>
                        <a:cs typeface="Times New Roman"/>
                      </a:endParaRPr>
                    </a:p>
                  </a:txBody>
                  <a:tcPr marL="0" marR="0" marT="0" marB="0">
                    <a:lnB w="38100">
                      <a:solidFill>
                        <a:srgbClr val="94C93D"/>
                      </a:solidFill>
                      <a:prstDash val="solid"/>
                    </a:lnB>
                  </a:tcPr>
                </a:tc>
                <a:tc>
                  <a:txBody>
                    <a:bodyPr/>
                    <a:lstStyle/>
                    <a:p>
                      <a:pPr marL="50800" algn="ctr">
                        <a:lnSpc>
                          <a:spcPct val="100000"/>
                        </a:lnSpc>
                        <a:spcBef>
                          <a:spcPts val="50"/>
                        </a:spcBef>
                      </a:pPr>
                      <a:r>
                        <a:rPr sz="1300" b="1" spc="-30">
                          <a:solidFill>
                            <a:srgbClr val="231F20"/>
                          </a:solidFill>
                          <a:latin typeface="HurmeGeometricSans3 Bold"/>
                          <a:cs typeface="HurmeGeometricSans3 Bold"/>
                        </a:rPr>
                        <a:t>S&amp;P</a:t>
                      </a:r>
                      <a:r>
                        <a:rPr sz="1300" b="1" spc="-100">
                          <a:solidFill>
                            <a:srgbClr val="231F20"/>
                          </a:solidFill>
                          <a:latin typeface="HurmeGeometricSans3 Bold"/>
                          <a:cs typeface="HurmeGeometricSans3 Bold"/>
                        </a:rPr>
                        <a:t> </a:t>
                      </a:r>
                      <a:r>
                        <a:rPr sz="1300" b="1" spc="-25">
                          <a:solidFill>
                            <a:srgbClr val="231F20"/>
                          </a:solidFill>
                          <a:latin typeface="HurmeGeometricSans3 Bold"/>
                          <a:cs typeface="HurmeGeometricSans3 Bold"/>
                        </a:rPr>
                        <a:t>500</a:t>
                      </a:r>
                      <a:endParaRPr sz="1300">
                        <a:latin typeface="HurmeGeometricSans3 Bold"/>
                        <a:cs typeface="HurmeGeometricSans3 Bold"/>
                      </a:endParaRPr>
                    </a:p>
                  </a:txBody>
                  <a:tcPr marL="0" marR="0" marT="7948" marB="0">
                    <a:lnB w="38100">
                      <a:solidFill>
                        <a:srgbClr val="94C93D"/>
                      </a:solidFill>
                      <a:prstDash val="solid"/>
                    </a:lnB>
                  </a:tcPr>
                </a:tc>
                <a:tc>
                  <a:txBody>
                    <a:bodyPr/>
                    <a:lstStyle/>
                    <a:p>
                      <a:pPr marL="50800" algn="ctr">
                        <a:lnSpc>
                          <a:spcPct val="100000"/>
                        </a:lnSpc>
                        <a:spcBef>
                          <a:spcPts val="50"/>
                        </a:spcBef>
                      </a:pPr>
                      <a:r>
                        <a:rPr sz="1300" b="1">
                          <a:solidFill>
                            <a:srgbClr val="231F20"/>
                          </a:solidFill>
                          <a:latin typeface="HurmeGeometricSans3 Bold"/>
                          <a:cs typeface="HurmeGeometricSans3 Bold"/>
                        </a:rPr>
                        <a:t>MSCI</a:t>
                      </a:r>
                      <a:r>
                        <a:rPr sz="1300" b="1" spc="-85">
                          <a:solidFill>
                            <a:srgbClr val="231F20"/>
                          </a:solidFill>
                          <a:latin typeface="HurmeGeometricSans3 Bold"/>
                          <a:cs typeface="HurmeGeometricSans3 Bold"/>
                        </a:rPr>
                        <a:t> </a:t>
                      </a:r>
                      <a:r>
                        <a:rPr sz="1300" b="1" spc="-20">
                          <a:solidFill>
                            <a:srgbClr val="231F20"/>
                          </a:solidFill>
                          <a:latin typeface="HurmeGeometricSans3 Bold"/>
                          <a:cs typeface="HurmeGeometricSans3 Bold"/>
                        </a:rPr>
                        <a:t>EAFE</a:t>
                      </a:r>
                      <a:endParaRPr sz="1300">
                        <a:latin typeface="HurmeGeometricSans3 Bold"/>
                        <a:cs typeface="HurmeGeometricSans3 Bold"/>
                      </a:endParaRPr>
                    </a:p>
                  </a:txBody>
                  <a:tcPr marL="0" marR="0" marT="7948" marB="0">
                    <a:lnB w="38100">
                      <a:solidFill>
                        <a:srgbClr val="94C93D"/>
                      </a:solidFill>
                      <a:prstDash val="solid"/>
                    </a:lnB>
                  </a:tcPr>
                </a:tc>
                <a:tc>
                  <a:txBody>
                    <a:bodyPr/>
                    <a:lstStyle/>
                    <a:p>
                      <a:pPr marR="34290" algn="ctr">
                        <a:lnSpc>
                          <a:spcPct val="100000"/>
                        </a:lnSpc>
                        <a:spcBef>
                          <a:spcPts val="50"/>
                        </a:spcBef>
                      </a:pPr>
                      <a:r>
                        <a:rPr sz="1300" b="1">
                          <a:solidFill>
                            <a:srgbClr val="231F20"/>
                          </a:solidFill>
                          <a:latin typeface="HurmeGeometricSans3 Bold"/>
                          <a:cs typeface="HurmeGeometricSans3 Bold"/>
                        </a:rPr>
                        <a:t>NASDAQ-</a:t>
                      </a:r>
                      <a:r>
                        <a:rPr sz="1300" b="1" spc="-25">
                          <a:solidFill>
                            <a:srgbClr val="231F20"/>
                          </a:solidFill>
                          <a:latin typeface="HurmeGeometricSans3 Bold"/>
                          <a:cs typeface="HurmeGeometricSans3 Bold"/>
                        </a:rPr>
                        <a:t>100</a:t>
                      </a:r>
                      <a:endParaRPr sz="1300">
                        <a:latin typeface="HurmeGeometricSans3 Bold"/>
                        <a:cs typeface="HurmeGeometricSans3 Bold"/>
                      </a:endParaRPr>
                    </a:p>
                  </a:txBody>
                  <a:tcPr marL="0" marR="0" marT="7948" marB="0">
                    <a:lnB w="38100">
                      <a:solidFill>
                        <a:srgbClr val="94C93D"/>
                      </a:solidFill>
                      <a:prstDash val="solid"/>
                    </a:lnB>
                  </a:tcPr>
                </a:tc>
                <a:tc>
                  <a:txBody>
                    <a:bodyPr/>
                    <a:lstStyle/>
                    <a:p>
                      <a:pPr marL="50800" algn="ctr">
                        <a:lnSpc>
                          <a:spcPct val="100000"/>
                        </a:lnSpc>
                        <a:spcBef>
                          <a:spcPts val="50"/>
                        </a:spcBef>
                      </a:pPr>
                      <a:r>
                        <a:rPr sz="1300" b="1" spc="-20">
                          <a:solidFill>
                            <a:srgbClr val="231F20"/>
                          </a:solidFill>
                          <a:latin typeface="HurmeGeometricSans3 Bold"/>
                          <a:cs typeface="HurmeGeometricSans3 Bold"/>
                        </a:rPr>
                        <a:t>JEDI</a:t>
                      </a:r>
                      <a:endParaRPr sz="1300">
                        <a:latin typeface="HurmeGeometricSans3 Bold"/>
                        <a:cs typeface="HurmeGeometricSans3 Bold"/>
                      </a:endParaRPr>
                    </a:p>
                  </a:txBody>
                  <a:tcPr marL="0" marR="0" marT="7948" marB="0">
                    <a:lnB w="38100">
                      <a:solidFill>
                        <a:srgbClr val="94C93D"/>
                      </a:solidFill>
                      <a:prstDash val="solid"/>
                    </a:lnB>
                  </a:tcPr>
                </a:tc>
                <a:extLst>
                  <a:ext uri="{0D108BD9-81ED-4DB2-BD59-A6C34878D82A}">
                    <a16:rowId xmlns:a16="http://schemas.microsoft.com/office/drawing/2014/main" val="10000"/>
                  </a:ext>
                </a:extLst>
              </a:tr>
              <a:tr h="263083">
                <a:tc>
                  <a:txBody>
                    <a:bodyPr/>
                    <a:lstStyle/>
                    <a:p>
                      <a:pPr>
                        <a:lnSpc>
                          <a:spcPct val="100000"/>
                        </a:lnSpc>
                        <a:spcBef>
                          <a:spcPts val="355"/>
                        </a:spcBef>
                      </a:pPr>
                      <a:r>
                        <a:rPr sz="1600" b="1" spc="95">
                          <a:solidFill>
                            <a:srgbClr val="231F20"/>
                          </a:solidFill>
                          <a:latin typeface="HurmeGeometricSans3 SemiBold"/>
                          <a:cs typeface="HurmeGeometricSans3 SemiBold"/>
                        </a:rPr>
                        <a:t>1%</a:t>
                      </a:r>
                      <a:r>
                        <a:rPr sz="1600" b="1" spc="-95">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Buffer</a:t>
                      </a:r>
                      <a:endParaRPr sz="1600">
                        <a:latin typeface="HurmeGeometricSans3 SemiBold"/>
                        <a:cs typeface="HurmeGeometricSans3 SemiBold"/>
                      </a:endParaRPr>
                    </a:p>
                  </a:txBody>
                  <a:tcPr marL="0" marR="0" marT="56432" marB="0">
                    <a:lnT w="38100">
                      <a:solidFill>
                        <a:srgbClr val="94C93D"/>
                      </a:solidFill>
                      <a:prstDash val="solid"/>
                    </a:lnT>
                    <a:lnB w="6350">
                      <a:solidFill>
                        <a:srgbClr val="58595B"/>
                      </a:solidFill>
                      <a:prstDash val="solid"/>
                    </a:lnB>
                  </a:tcPr>
                </a:tc>
                <a:tc>
                  <a:txBody>
                    <a:bodyPr/>
                    <a:lstStyle/>
                    <a:p>
                      <a:pPr marL="46990" algn="ctr">
                        <a:lnSpc>
                          <a:spcPct val="100000"/>
                        </a:lnSpc>
                        <a:spcBef>
                          <a:spcPts val="355"/>
                        </a:spcBef>
                      </a:pPr>
                      <a:r>
                        <a:rPr sz="1600" spc="20">
                          <a:solidFill>
                            <a:srgbClr val="231F20"/>
                          </a:solidFill>
                          <a:latin typeface="HurmeGeometricSans3 Regular"/>
                          <a:cs typeface="HurmeGeometricSans3 Regular"/>
                        </a:rPr>
                        <a:t>Participation</a:t>
                      </a:r>
                      <a:r>
                        <a:rPr sz="1600" spc="90">
                          <a:solidFill>
                            <a:srgbClr val="231F20"/>
                          </a:solidFill>
                          <a:latin typeface="HurmeGeometricSans3 Regular"/>
                          <a:cs typeface="HurmeGeometricSans3 Regular"/>
                        </a:rPr>
                        <a:t> </a:t>
                      </a:r>
                      <a:r>
                        <a:rPr sz="1600" spc="-20">
                          <a:solidFill>
                            <a:srgbClr val="231F20"/>
                          </a:solidFill>
                          <a:latin typeface="HurmeGeometricSans3 Regular"/>
                          <a:cs typeface="HurmeGeometricSans3 Regular"/>
                        </a:rPr>
                        <a:t>rate</a:t>
                      </a:r>
                      <a:endParaRPr sz="1600">
                        <a:latin typeface="HurmeGeometricSans3 Regular"/>
                        <a:cs typeface="HurmeGeometricSans3 Regular"/>
                      </a:endParaRPr>
                    </a:p>
                  </a:txBody>
                  <a:tcPr marL="0" marR="0" marT="56432" marB="0">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gn="ctr">
                        <a:lnSpc>
                          <a:spcPct val="100000"/>
                        </a:lnSpc>
                        <a:spcBef>
                          <a:spcPts val="35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56432" marB="0">
                    <a:lnL w="6350">
                      <a:solidFill>
                        <a:srgbClr val="58595B"/>
                      </a:solidFill>
                      <a:prstDash val="solid"/>
                    </a:lnL>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gn="ctr">
                        <a:lnSpc>
                          <a:spcPct val="100000"/>
                        </a:lnSpc>
                        <a:spcBef>
                          <a:spcPts val="35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56432" marB="0">
                    <a:lnL w="6350">
                      <a:solidFill>
                        <a:srgbClr val="58595B"/>
                      </a:solidFill>
                      <a:prstDash val="solid"/>
                    </a:lnL>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gn="ctr">
                        <a:lnSpc>
                          <a:spcPct val="100000"/>
                        </a:lnSpc>
                        <a:spcBef>
                          <a:spcPts val="35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56432" marB="0">
                    <a:lnL w="6350">
                      <a:solidFill>
                        <a:srgbClr val="58595B"/>
                      </a:solidFill>
                      <a:prstDash val="solid"/>
                    </a:lnL>
                    <a:lnR w="6350">
                      <a:solidFill>
                        <a:srgbClr val="58595B"/>
                      </a:solidFill>
                      <a:prstDash val="solid"/>
                    </a:lnR>
                    <a:lnT w="38100">
                      <a:solidFill>
                        <a:srgbClr val="94C93D"/>
                      </a:solidFill>
                      <a:prstDash val="solid"/>
                    </a:lnT>
                    <a:lnB w="6350">
                      <a:solidFill>
                        <a:srgbClr val="58595B"/>
                      </a:solidFill>
                      <a:prstDash val="solid"/>
                    </a:lnB>
                  </a:tcPr>
                </a:tc>
                <a:tc>
                  <a:txBody>
                    <a:bodyPr/>
                    <a:lstStyle/>
                    <a:p>
                      <a:pPr algn="ctr">
                        <a:lnSpc>
                          <a:spcPct val="100000"/>
                        </a:lnSpc>
                        <a:spcBef>
                          <a:spcPts val="35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56432" marB="0">
                    <a:lnL w="6350">
                      <a:solidFill>
                        <a:srgbClr val="58595B"/>
                      </a:solidFill>
                      <a:prstDash val="solid"/>
                    </a:lnL>
                    <a:lnT w="38100">
                      <a:solidFill>
                        <a:srgbClr val="94C93D"/>
                      </a:solidFill>
                      <a:prstDash val="solid"/>
                    </a:lnT>
                    <a:lnB w="6350">
                      <a:solidFill>
                        <a:srgbClr val="58595B"/>
                      </a:solidFill>
                      <a:prstDash val="solid"/>
                    </a:lnB>
                  </a:tcPr>
                </a:tc>
                <a:extLst>
                  <a:ext uri="{0D108BD9-81ED-4DB2-BD59-A6C34878D82A}">
                    <a16:rowId xmlns:a16="http://schemas.microsoft.com/office/drawing/2014/main" val="10001"/>
                  </a:ext>
                </a:extLst>
              </a:tr>
              <a:tr h="242418">
                <a:tc>
                  <a:txBody>
                    <a:bodyPr/>
                    <a:lstStyle/>
                    <a:p>
                      <a:pPr>
                        <a:lnSpc>
                          <a:spcPct val="100000"/>
                        </a:lnSpc>
                        <a:spcBef>
                          <a:spcPts val="225"/>
                        </a:spcBef>
                      </a:pPr>
                      <a:r>
                        <a:rPr sz="1600" b="1" spc="70">
                          <a:solidFill>
                            <a:srgbClr val="231F20"/>
                          </a:solidFill>
                          <a:latin typeface="HurmeGeometricSans3 SemiBold"/>
                          <a:cs typeface="HurmeGeometricSans3 SemiBold"/>
                        </a:rPr>
                        <a:t>10%</a:t>
                      </a:r>
                      <a:r>
                        <a:rPr sz="1600" b="1" spc="-95">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Buffer</a:t>
                      </a:r>
                      <a:endParaRPr sz="1600">
                        <a:latin typeface="HurmeGeometricSans3 SemiBold"/>
                        <a:cs typeface="HurmeGeometricSans3 SemiBold"/>
                      </a:endParaRPr>
                    </a:p>
                  </a:txBody>
                  <a:tcPr marL="0" marR="0" marT="35767" marB="0">
                    <a:lnT w="6350">
                      <a:solidFill>
                        <a:srgbClr val="58595B"/>
                      </a:solidFill>
                      <a:prstDash val="solid"/>
                    </a:lnT>
                    <a:lnB w="6350">
                      <a:solidFill>
                        <a:srgbClr val="58595B"/>
                      </a:solidFill>
                      <a:prstDash val="solid"/>
                    </a:lnB>
                  </a:tcPr>
                </a:tc>
                <a:tc>
                  <a:txBody>
                    <a:bodyPr/>
                    <a:lstStyle/>
                    <a:p>
                      <a:pPr marL="46990" algn="ctr">
                        <a:lnSpc>
                          <a:spcPct val="100000"/>
                        </a:lnSpc>
                        <a:spcBef>
                          <a:spcPts val="225"/>
                        </a:spcBef>
                      </a:pPr>
                      <a:r>
                        <a:rPr sz="1600" spc="20">
                          <a:solidFill>
                            <a:srgbClr val="231F20"/>
                          </a:solidFill>
                          <a:latin typeface="HurmeGeometricSans3 Regular"/>
                          <a:cs typeface="HurmeGeometricSans3 Regular"/>
                        </a:rPr>
                        <a:t>Participation</a:t>
                      </a:r>
                      <a:r>
                        <a:rPr sz="1600" spc="90">
                          <a:solidFill>
                            <a:srgbClr val="231F20"/>
                          </a:solidFill>
                          <a:latin typeface="HurmeGeometricSans3 Regular"/>
                          <a:cs typeface="HurmeGeometricSans3 Regular"/>
                        </a:rPr>
                        <a:t> </a:t>
                      </a:r>
                      <a:r>
                        <a:rPr sz="1600" spc="-20">
                          <a:solidFill>
                            <a:srgbClr val="231F20"/>
                          </a:solidFill>
                          <a:latin typeface="HurmeGeometricSans3 Regular"/>
                          <a:cs typeface="HurmeGeometricSans3 Regular"/>
                        </a:rPr>
                        <a:t>rate</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2"/>
                  </a:ext>
                </a:extLst>
              </a:tr>
              <a:tr h="242418">
                <a:tc>
                  <a:txBody>
                    <a:bodyPr/>
                    <a:lstStyle/>
                    <a:p>
                      <a:pPr>
                        <a:lnSpc>
                          <a:spcPct val="100000"/>
                        </a:lnSpc>
                        <a:spcBef>
                          <a:spcPts val="225"/>
                        </a:spcBef>
                      </a:pPr>
                      <a:r>
                        <a:rPr sz="1600" b="1">
                          <a:solidFill>
                            <a:srgbClr val="231F20"/>
                          </a:solidFill>
                          <a:latin typeface="HurmeGeometricSans3 SemiBold"/>
                          <a:cs typeface="HurmeGeometricSans3 SemiBold"/>
                        </a:rPr>
                        <a:t>20%</a:t>
                      </a:r>
                      <a:r>
                        <a:rPr sz="1600" b="1" spc="-35">
                          <a:solidFill>
                            <a:srgbClr val="231F20"/>
                          </a:solidFill>
                          <a:latin typeface="HurmeGeometricSans3 SemiBold"/>
                          <a:cs typeface="HurmeGeometricSans3 SemiBold"/>
                        </a:rPr>
                        <a:t> </a:t>
                      </a:r>
                      <a:r>
                        <a:rPr sz="1600" b="1" spc="-10">
                          <a:solidFill>
                            <a:srgbClr val="231F20"/>
                          </a:solidFill>
                          <a:latin typeface="HurmeGeometricSans3 SemiBold"/>
                          <a:cs typeface="HurmeGeometricSans3 SemiBold"/>
                        </a:rPr>
                        <a:t>Buffer</a:t>
                      </a:r>
                      <a:endParaRPr sz="1600">
                        <a:latin typeface="HurmeGeometricSans3 SemiBold"/>
                        <a:cs typeface="HurmeGeometricSans3 SemiBold"/>
                      </a:endParaRPr>
                    </a:p>
                  </a:txBody>
                  <a:tcPr marL="0" marR="0" marT="35767" marB="0">
                    <a:lnT w="6350">
                      <a:solidFill>
                        <a:srgbClr val="58595B"/>
                      </a:solidFill>
                      <a:prstDash val="solid"/>
                    </a:lnT>
                    <a:lnB w="6350">
                      <a:solidFill>
                        <a:srgbClr val="58595B"/>
                      </a:solidFill>
                      <a:prstDash val="solid"/>
                    </a:lnB>
                  </a:tcPr>
                </a:tc>
                <a:tc>
                  <a:txBody>
                    <a:bodyPr/>
                    <a:lstStyle/>
                    <a:p>
                      <a:pPr marL="46990" algn="ctr">
                        <a:lnSpc>
                          <a:spcPct val="100000"/>
                        </a:lnSpc>
                        <a:spcBef>
                          <a:spcPts val="225"/>
                        </a:spcBef>
                      </a:pPr>
                      <a:r>
                        <a:rPr sz="1600" spc="20">
                          <a:solidFill>
                            <a:srgbClr val="231F20"/>
                          </a:solidFill>
                          <a:latin typeface="HurmeGeometricSans3 Regular"/>
                          <a:cs typeface="HurmeGeometricSans3 Regular"/>
                        </a:rPr>
                        <a:t>Participation</a:t>
                      </a:r>
                      <a:r>
                        <a:rPr sz="1600" spc="90">
                          <a:solidFill>
                            <a:srgbClr val="231F20"/>
                          </a:solidFill>
                          <a:latin typeface="HurmeGeometricSans3 Regular"/>
                          <a:cs typeface="HurmeGeometricSans3 Regular"/>
                        </a:rPr>
                        <a:t> </a:t>
                      </a:r>
                      <a:r>
                        <a:rPr sz="1600" spc="-20">
                          <a:solidFill>
                            <a:srgbClr val="231F20"/>
                          </a:solidFill>
                          <a:latin typeface="HurmeGeometricSans3 Regular"/>
                          <a:cs typeface="HurmeGeometricSans3 Regular"/>
                        </a:rPr>
                        <a:t>rate</a:t>
                      </a:r>
                      <a:endParaRPr sz="1600">
                        <a:latin typeface="HurmeGeometricSans3 Regular"/>
                        <a:cs typeface="HurmeGeometricSans3 Regular"/>
                      </a:endParaRPr>
                    </a:p>
                  </a:txBody>
                  <a:tcPr marL="0" marR="0" marT="35767" marB="0">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gn="ctr">
                        <a:lnSpc>
                          <a:spcPct val="100000"/>
                        </a:lnSpc>
                        <a:spcBef>
                          <a:spcPts val="225"/>
                        </a:spcBef>
                      </a:pPr>
                      <a:r>
                        <a:rPr sz="1600" spc="-50">
                          <a:solidFill>
                            <a:srgbClr val="231F20"/>
                          </a:solidFill>
                          <a:latin typeface="HurmeGeometricSans3 Regular"/>
                          <a:cs typeface="HurmeGeometricSans3 Regular"/>
                        </a:rPr>
                        <a:t>x</a:t>
                      </a:r>
                      <a:endParaRPr sz="1600">
                        <a:latin typeface="HurmeGeometricSans3 Regular"/>
                        <a:cs typeface="HurmeGeometricSans3 Regular"/>
                      </a:endParaRPr>
                    </a:p>
                  </a:txBody>
                  <a:tcPr marL="0" marR="0" marT="35767"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tcPr>
                </a:tc>
                <a:tc>
                  <a:txBody>
                    <a:bodyPr/>
                    <a:lstStyle/>
                    <a:p>
                      <a:pPr>
                        <a:lnSpc>
                          <a:spcPct val="100000"/>
                        </a:lnSpc>
                      </a:pPr>
                      <a:endParaRPr sz="2000">
                        <a:latin typeface="Times New Roman"/>
                        <a:cs typeface="Times New Roman"/>
                      </a:endParaRPr>
                    </a:p>
                  </a:txBody>
                  <a:tcPr marL="0" marR="0" marT="0" marB="0">
                    <a:lnL w="6350">
                      <a:solidFill>
                        <a:srgbClr val="58595B"/>
                      </a:solidFill>
                      <a:prstDash val="solid"/>
                    </a:lnL>
                    <a:lnT w="6350">
                      <a:solidFill>
                        <a:srgbClr val="58595B"/>
                      </a:solidFill>
                      <a:prstDash val="solid"/>
                    </a:lnT>
                    <a:lnB w="6350">
                      <a:solidFill>
                        <a:srgbClr val="58595B"/>
                      </a:solidFill>
                      <a:prstDash val="solid"/>
                    </a:lnB>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BB5BCF99-277E-45D7-1AEA-893911B5357C}"/>
              </a:ext>
            </a:extLst>
          </p:cNvPr>
          <p:cNvSpPr txBox="1"/>
          <p:nvPr/>
        </p:nvSpPr>
        <p:spPr>
          <a:xfrm>
            <a:off x="10018542" y="5570997"/>
            <a:ext cx="1840523" cy="738664"/>
          </a:xfrm>
          <a:prstGeom prst="rect">
            <a:avLst/>
          </a:prstGeom>
          <a:noFill/>
        </p:spPr>
        <p:txBody>
          <a:bodyPr wrap="square">
            <a:spAutoFit/>
          </a:bodyPr>
          <a:lstStyle/>
          <a:p>
            <a:pPr marL="0" indent="0">
              <a:buNone/>
            </a:pPr>
            <a:r>
              <a:rPr lang="en-US" sz="1400" b="0" i="0" u="none" strike="noStrike" baseline="0"/>
              <a:t>Six-year option is only available at contract issue.</a:t>
            </a:r>
            <a:endParaRPr lang="en-US" sz="1400" b="0" i="0" u="none" strike="noStrike">
              <a:effectLst/>
              <a:latin typeface="Arial" panose="020B0604020202020204" pitchFamily="34" charset="0"/>
            </a:endParaRPr>
          </a:p>
        </p:txBody>
      </p:sp>
      <p:sp>
        <p:nvSpPr>
          <p:cNvPr id="12" name="TextBox 11">
            <a:extLst>
              <a:ext uri="{FF2B5EF4-FFF2-40B4-BE49-F238E27FC236}">
                <a16:creationId xmlns:a16="http://schemas.microsoft.com/office/drawing/2014/main" id="{9B63C44B-C651-0C3F-BC53-C18AD6283BF3}"/>
              </a:ext>
            </a:extLst>
          </p:cNvPr>
          <p:cNvSpPr txBox="1"/>
          <p:nvPr/>
        </p:nvSpPr>
        <p:spPr>
          <a:xfrm>
            <a:off x="10018542" y="4080749"/>
            <a:ext cx="1657643" cy="738664"/>
          </a:xfrm>
          <a:prstGeom prst="rect">
            <a:avLst/>
          </a:prstGeom>
          <a:noFill/>
        </p:spPr>
        <p:txBody>
          <a:bodyPr wrap="square">
            <a:spAutoFit/>
          </a:bodyPr>
          <a:lstStyle/>
          <a:p>
            <a:pPr marL="0" indent="0">
              <a:buNone/>
            </a:pPr>
            <a:r>
              <a:rPr lang="en-US" sz="1400" b="0" i="0" u="none" strike="noStrike" baseline="0"/>
              <a:t>There is also a fixed rate strategy available.</a:t>
            </a:r>
            <a:endParaRPr lang="en-US" sz="1400" b="0" i="0" u="none" strike="noStrike">
              <a:effectLst/>
              <a:latin typeface="Arial" panose="020B0604020202020204" pitchFamily="34" charset="0"/>
            </a:endParaRPr>
          </a:p>
        </p:txBody>
      </p:sp>
    </p:spTree>
    <p:extLst>
      <p:ext uri="{BB962C8B-B14F-4D97-AF65-F5344CB8AC3E}">
        <p14:creationId xmlns:p14="http://schemas.microsoft.com/office/powerpoint/2010/main" val="2202884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51BE-B41C-57F8-E350-1B74AA70DC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BB3FA6-65AA-A672-9289-D8618B36F97A}"/>
              </a:ext>
            </a:extLst>
          </p:cNvPr>
          <p:cNvSpPr>
            <a:spLocks noGrp="1"/>
          </p:cNvSpPr>
          <p:nvPr>
            <p:ph type="title"/>
          </p:nvPr>
        </p:nvSpPr>
        <p:spPr>
          <a:xfrm>
            <a:off x="624666" y="1155702"/>
            <a:ext cx="10919634" cy="669924"/>
          </a:xfrm>
        </p:spPr>
        <p:txBody>
          <a:bodyPr/>
          <a:lstStyle/>
          <a:p>
            <a:r>
              <a:rPr lang="en-US"/>
              <a:t>Three things we think your clients will really love!</a:t>
            </a:r>
          </a:p>
        </p:txBody>
      </p:sp>
      <p:sp>
        <p:nvSpPr>
          <p:cNvPr id="4" name="Text Placeholder 3">
            <a:extLst>
              <a:ext uri="{FF2B5EF4-FFF2-40B4-BE49-F238E27FC236}">
                <a16:creationId xmlns:a16="http://schemas.microsoft.com/office/drawing/2014/main" id="{641D062F-85A7-5980-DE87-046107689484}"/>
              </a:ext>
            </a:extLst>
          </p:cNvPr>
          <p:cNvSpPr>
            <a:spLocks noGrp="1"/>
          </p:cNvSpPr>
          <p:nvPr>
            <p:ph type="body" sz="quarter" idx="24"/>
          </p:nvPr>
        </p:nvSpPr>
        <p:spPr>
          <a:xfrm>
            <a:off x="624663" y="441294"/>
            <a:ext cx="8716186" cy="400081"/>
          </a:xfrm>
        </p:spPr>
        <p:txBody>
          <a:bodyPr/>
          <a:lstStyle/>
          <a:p>
            <a:r>
              <a:rPr lang="en-US" err="1"/>
              <a:t>Accumulink</a:t>
            </a:r>
            <a:r>
              <a:rPr lang="en-US"/>
              <a:t>™ advance Marketing Launch Plan</a:t>
            </a:r>
          </a:p>
          <a:p>
            <a:endParaRPr lang="en-US"/>
          </a:p>
        </p:txBody>
      </p:sp>
      <p:sp>
        <p:nvSpPr>
          <p:cNvPr id="9" name="Rectangle 8">
            <a:extLst>
              <a:ext uri="{FF2B5EF4-FFF2-40B4-BE49-F238E27FC236}">
                <a16:creationId xmlns:a16="http://schemas.microsoft.com/office/drawing/2014/main" id="{4E884056-C351-932C-E749-921BEE1415B2}"/>
              </a:ext>
            </a:extLst>
          </p:cNvPr>
          <p:cNvSpPr/>
          <p:nvPr/>
        </p:nvSpPr>
        <p:spPr>
          <a:xfrm>
            <a:off x="1219200" y="2344615"/>
            <a:ext cx="2919046" cy="19225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Small buffer. Big potential. </a:t>
            </a:r>
          </a:p>
        </p:txBody>
      </p:sp>
      <p:sp>
        <p:nvSpPr>
          <p:cNvPr id="10" name="Rectangle 9">
            <a:extLst>
              <a:ext uri="{FF2B5EF4-FFF2-40B4-BE49-F238E27FC236}">
                <a16:creationId xmlns:a16="http://schemas.microsoft.com/office/drawing/2014/main" id="{B67B84CA-D63B-CC54-F1E1-8BFD47D3D9FA}"/>
              </a:ext>
            </a:extLst>
          </p:cNvPr>
          <p:cNvSpPr/>
          <p:nvPr/>
        </p:nvSpPr>
        <p:spPr>
          <a:xfrm>
            <a:off x="4841631" y="2344614"/>
            <a:ext cx="2919046" cy="19225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The innovative shift</a:t>
            </a:r>
          </a:p>
        </p:txBody>
      </p:sp>
      <p:sp>
        <p:nvSpPr>
          <p:cNvPr id="11" name="Rectangle 10">
            <a:extLst>
              <a:ext uri="{FF2B5EF4-FFF2-40B4-BE49-F238E27FC236}">
                <a16:creationId xmlns:a16="http://schemas.microsoft.com/office/drawing/2014/main" id="{DE272E08-157A-2272-77C5-4CADA44FC556}"/>
              </a:ext>
            </a:extLst>
          </p:cNvPr>
          <p:cNvSpPr/>
          <p:nvPr/>
        </p:nvSpPr>
        <p:spPr>
          <a:xfrm>
            <a:off x="8464062" y="2344614"/>
            <a:ext cx="2919046" cy="19225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t>Alleviate chronic or terminal illness concerns</a:t>
            </a:r>
            <a:endParaRPr lang="en-US" sz="2400" b="1" dirty="0">
              <a:cs typeface="Arial"/>
            </a:endParaRPr>
          </a:p>
        </p:txBody>
      </p:sp>
      <p:sp>
        <p:nvSpPr>
          <p:cNvPr id="14" name="Rectangle 13">
            <a:extLst>
              <a:ext uri="{FF2B5EF4-FFF2-40B4-BE49-F238E27FC236}">
                <a16:creationId xmlns:a16="http://schemas.microsoft.com/office/drawing/2014/main" id="{9DDB3B9F-66B3-57F8-D6D5-573582AC120A}"/>
              </a:ext>
            </a:extLst>
          </p:cNvPr>
          <p:cNvSpPr/>
          <p:nvPr/>
        </p:nvSpPr>
        <p:spPr>
          <a:xfrm>
            <a:off x="1219200" y="4267200"/>
            <a:ext cx="2919046" cy="110196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1% buffer crediting strategy</a:t>
            </a:r>
          </a:p>
        </p:txBody>
      </p:sp>
      <p:sp>
        <p:nvSpPr>
          <p:cNvPr id="15" name="Rectangle 14">
            <a:extLst>
              <a:ext uri="{FF2B5EF4-FFF2-40B4-BE49-F238E27FC236}">
                <a16:creationId xmlns:a16="http://schemas.microsoft.com/office/drawing/2014/main" id="{FC1B6904-946D-69DD-5AD2-905880EC4550}"/>
              </a:ext>
            </a:extLst>
          </p:cNvPr>
          <p:cNvSpPr/>
          <p:nvPr/>
        </p:nvSpPr>
        <p:spPr>
          <a:xfrm>
            <a:off x="4841631" y="4267199"/>
            <a:ext cx="2919046" cy="110196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The Shift crediting strategy</a:t>
            </a:r>
          </a:p>
        </p:txBody>
      </p:sp>
      <p:sp>
        <p:nvSpPr>
          <p:cNvPr id="16" name="Rectangle 15">
            <a:extLst>
              <a:ext uri="{FF2B5EF4-FFF2-40B4-BE49-F238E27FC236}">
                <a16:creationId xmlns:a16="http://schemas.microsoft.com/office/drawing/2014/main" id="{9EA2F82F-25CB-527F-00DA-1256D9FF3C8E}"/>
              </a:ext>
            </a:extLst>
          </p:cNvPr>
          <p:cNvSpPr/>
          <p:nvPr/>
        </p:nvSpPr>
        <p:spPr>
          <a:xfrm>
            <a:off x="8464062" y="4267199"/>
            <a:ext cx="2919046" cy="110196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An optional Accelerated Death Benefit rider</a:t>
            </a:r>
          </a:p>
        </p:txBody>
      </p:sp>
    </p:spTree>
    <p:extLst>
      <p:ext uri="{BB962C8B-B14F-4D97-AF65-F5344CB8AC3E}">
        <p14:creationId xmlns:p14="http://schemas.microsoft.com/office/powerpoint/2010/main" val="37900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4619-3573-4206-A294-9BACFCD84BAE}"/>
              </a:ext>
            </a:extLst>
          </p:cNvPr>
          <p:cNvSpPr>
            <a:spLocks noGrp="1"/>
          </p:cNvSpPr>
          <p:nvPr>
            <p:ph type="title"/>
          </p:nvPr>
        </p:nvSpPr>
        <p:spPr>
          <a:xfrm>
            <a:off x="876300" y="1480851"/>
            <a:ext cx="10363200" cy="960120"/>
          </a:xfrm>
        </p:spPr>
        <p:txBody>
          <a:bodyPr/>
          <a:lstStyle/>
          <a:p>
            <a:r>
              <a:rPr lang="en-US"/>
              <a:t>1% Buffer</a:t>
            </a:r>
          </a:p>
        </p:txBody>
      </p:sp>
      <p:sp>
        <p:nvSpPr>
          <p:cNvPr id="3" name="Content Placeholder 2">
            <a:extLst>
              <a:ext uri="{FF2B5EF4-FFF2-40B4-BE49-F238E27FC236}">
                <a16:creationId xmlns:a16="http://schemas.microsoft.com/office/drawing/2014/main" id="{A8F9F529-7799-4C63-9A1D-518EA051D62E}"/>
              </a:ext>
            </a:extLst>
          </p:cNvPr>
          <p:cNvSpPr>
            <a:spLocks noGrp="1"/>
          </p:cNvSpPr>
          <p:nvPr>
            <p:ph idx="1"/>
          </p:nvPr>
        </p:nvSpPr>
        <p:spPr>
          <a:xfrm>
            <a:off x="746173" y="2890191"/>
            <a:ext cx="3045705" cy="1447562"/>
          </a:xfrm>
        </p:spPr>
        <p:txBody>
          <a:bodyPr/>
          <a:lstStyle/>
          <a:p>
            <a:pPr marL="0" indent="0" algn="l">
              <a:buNone/>
            </a:pPr>
            <a:r>
              <a:rPr lang="en-US" b="1"/>
              <a:t>Small buffer. Big potential</a:t>
            </a:r>
          </a:p>
          <a:p>
            <a:pPr marL="0" indent="0" algn="l">
              <a:buNone/>
            </a:pPr>
            <a:r>
              <a:rPr lang="en-US" sz="1800" b="0" i="0" u="none" strike="noStrike" baseline="0"/>
              <a:t>Most RILAs don’t have a 1% buffer. It might sound small, but it offers significant upside potential. </a:t>
            </a:r>
            <a:endParaRPr lang="en-US" sz="1800"/>
          </a:p>
        </p:txBody>
      </p:sp>
      <p:sp>
        <p:nvSpPr>
          <p:cNvPr id="6" name="Content Placeholder 2">
            <a:extLst>
              <a:ext uri="{FF2B5EF4-FFF2-40B4-BE49-F238E27FC236}">
                <a16:creationId xmlns:a16="http://schemas.microsoft.com/office/drawing/2014/main" id="{1D910FF4-2113-4CCE-83BA-17163B5918BD}"/>
              </a:ext>
            </a:extLst>
          </p:cNvPr>
          <p:cNvSpPr txBox="1">
            <a:spLocks/>
          </p:cNvSpPr>
          <p:nvPr/>
        </p:nvSpPr>
        <p:spPr>
          <a:xfrm>
            <a:off x="952500" y="4924122"/>
            <a:ext cx="3045705" cy="1246242"/>
          </a:xfrm>
          <a:prstGeom prst="rect">
            <a:avLst/>
          </a:prstGeom>
        </p:spPr>
        <p:txBody>
          <a:bodyPr vert="horz" lIns="0" tIns="0" rIns="0" bIns="0" rtlCol="0" anchor="t" anchorCtr="0">
            <a:noAutofit/>
          </a:bodyPr>
          <a:lstStyle>
            <a:lvl1pPr marL="238125" indent="-238125" algn="l" defTabSz="914400" rtl="0" eaLnBrk="1" latinLnBrk="0" hangingPunct="1">
              <a:lnSpc>
                <a:spcPts val="2600"/>
              </a:lnSpc>
              <a:spcBef>
                <a:spcPts val="1000"/>
              </a:spcBef>
              <a:buFont typeface="Arial" panose="020B0604020202020204" pitchFamily="34" charset="0"/>
              <a:buChar char="•"/>
              <a:defRPr sz="2400" kern="1200">
                <a:solidFill>
                  <a:schemeClr val="accent5"/>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accent5"/>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accent5"/>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a:latin typeface="HurmeGeometricSans3-Regular" panose="020B0500020000000000" pitchFamily="34" charset="0"/>
            </a:endParaRPr>
          </a:p>
        </p:txBody>
      </p:sp>
      <p:sp>
        <p:nvSpPr>
          <p:cNvPr id="7" name="Content Placeholder 2">
            <a:extLst>
              <a:ext uri="{FF2B5EF4-FFF2-40B4-BE49-F238E27FC236}">
                <a16:creationId xmlns:a16="http://schemas.microsoft.com/office/drawing/2014/main" id="{736FCDA4-6ED4-405C-AF82-DFC8A12269F2}"/>
              </a:ext>
            </a:extLst>
          </p:cNvPr>
          <p:cNvSpPr txBox="1">
            <a:spLocks/>
          </p:cNvSpPr>
          <p:nvPr/>
        </p:nvSpPr>
        <p:spPr>
          <a:xfrm>
            <a:off x="746174" y="6261065"/>
            <a:ext cx="3045705" cy="331841"/>
          </a:xfrm>
          <a:prstGeom prst="rect">
            <a:avLst/>
          </a:prstGeom>
        </p:spPr>
        <p:txBody>
          <a:bodyPr vert="horz" lIns="0" tIns="0" rIns="0" bIns="0" rtlCol="0" anchor="t" anchorCtr="0">
            <a:noAutofit/>
          </a:bodyPr>
          <a:lstStyle>
            <a:lvl1pPr marL="238125" indent="-238125" algn="l" defTabSz="914400" rtl="0" eaLnBrk="1" latinLnBrk="0" hangingPunct="1">
              <a:lnSpc>
                <a:spcPts val="2600"/>
              </a:lnSpc>
              <a:spcBef>
                <a:spcPts val="1000"/>
              </a:spcBef>
              <a:buFont typeface="Arial" panose="020B0604020202020204" pitchFamily="34" charset="0"/>
              <a:buChar char="•"/>
              <a:defRPr sz="2400" kern="1200">
                <a:solidFill>
                  <a:schemeClr val="accent5"/>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accent5"/>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accent5"/>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b="0">
                <a:solidFill>
                  <a:srgbClr val="6E6E6E"/>
                </a:solidFill>
                <a:effectLst/>
                <a:latin typeface="HurmeGeometricSans3-Regular" panose="020B0500020000000000" pitchFamily="34" charset="0"/>
              </a:rPr>
              <a:t>Hypothetical example for illustrative purposes only.</a:t>
            </a:r>
            <a:endParaRPr lang="en-US" sz="1000">
              <a:latin typeface="HurmeGeometricSans3-Regular" panose="020B0500020000000000" pitchFamily="34" charset="0"/>
            </a:endParaRPr>
          </a:p>
        </p:txBody>
      </p:sp>
      <p:sp>
        <p:nvSpPr>
          <p:cNvPr id="5" name="TextBox 2">
            <a:extLst>
              <a:ext uri="{FF2B5EF4-FFF2-40B4-BE49-F238E27FC236}">
                <a16:creationId xmlns:a16="http://schemas.microsoft.com/office/drawing/2014/main" id="{2E01C53A-319E-46A3-9FC6-B9C89EA65196}"/>
              </a:ext>
            </a:extLst>
          </p:cNvPr>
          <p:cNvSpPr txBox="1"/>
          <p:nvPr/>
        </p:nvSpPr>
        <p:spPr>
          <a:xfrm>
            <a:off x="4830918" y="1919208"/>
            <a:ext cx="2993639" cy="13768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a:solidFill>
                  <a:sysClr val="windowText" lastClr="000000"/>
                </a:solidFill>
              </a:rPr>
              <a:t>In a year in which the index is negative, the loss will be reduced by the stated 1% buffer rate.</a:t>
            </a:r>
          </a:p>
        </p:txBody>
      </p:sp>
      <p:sp>
        <p:nvSpPr>
          <p:cNvPr id="8" name="TextBox 4">
            <a:extLst>
              <a:ext uri="{FF2B5EF4-FFF2-40B4-BE49-F238E27FC236}">
                <a16:creationId xmlns:a16="http://schemas.microsoft.com/office/drawing/2014/main" id="{E6DB509C-D74D-4ED7-8CFE-B5247FE501EB}"/>
              </a:ext>
            </a:extLst>
          </p:cNvPr>
          <p:cNvSpPr txBox="1"/>
          <p:nvPr/>
        </p:nvSpPr>
        <p:spPr>
          <a:xfrm>
            <a:off x="8552267" y="4713376"/>
            <a:ext cx="3098643" cy="112103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a:solidFill>
                  <a:sysClr val="windowText" lastClr="000000"/>
                </a:solidFill>
              </a:rPr>
              <a:t>In a year in which the index is </a:t>
            </a:r>
            <a:r>
              <a:rPr lang="en-US" sz="1600">
                <a:solidFill>
                  <a:sysClr val="windowText" lastClr="000000"/>
                </a:solidFill>
                <a:ea typeface="+mn-ea"/>
                <a:cs typeface="+mn-cs"/>
              </a:rPr>
              <a:t>positive</a:t>
            </a:r>
            <a:r>
              <a:rPr lang="en-US" sz="1600">
                <a:solidFill>
                  <a:sysClr val="windowText" lastClr="000000"/>
                </a:solidFill>
              </a:rPr>
              <a:t>, your annuity will receive a credit multiplied by a participation rate.</a:t>
            </a:r>
          </a:p>
        </p:txBody>
      </p:sp>
      <p:graphicFrame>
        <p:nvGraphicFramePr>
          <p:cNvPr id="9" name="Chart 8">
            <a:extLst>
              <a:ext uri="{FF2B5EF4-FFF2-40B4-BE49-F238E27FC236}">
                <a16:creationId xmlns:a16="http://schemas.microsoft.com/office/drawing/2014/main" id="{63851F4A-A994-4EBD-A42D-AF5728DD8354}"/>
              </a:ext>
            </a:extLst>
          </p:cNvPr>
          <p:cNvGraphicFramePr>
            <a:graphicFrameLocks/>
          </p:cNvGraphicFramePr>
          <p:nvPr>
            <p:extLst>
              <p:ext uri="{D42A27DB-BD31-4B8C-83A1-F6EECF244321}">
                <p14:modId xmlns:p14="http://schemas.microsoft.com/office/powerpoint/2010/main" val="363192742"/>
              </p:ext>
            </p:extLst>
          </p:nvPr>
        </p:nvGraphicFramePr>
        <p:xfrm>
          <a:off x="4725914" y="3087910"/>
          <a:ext cx="3098643" cy="37700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C896A9C-FA82-4B7A-9D85-C82FDDE4E232}"/>
              </a:ext>
            </a:extLst>
          </p:cNvPr>
          <p:cNvGraphicFramePr>
            <a:graphicFrameLocks/>
          </p:cNvGraphicFramePr>
          <p:nvPr>
            <p:extLst>
              <p:ext uri="{D42A27DB-BD31-4B8C-83A1-F6EECF244321}">
                <p14:modId xmlns:p14="http://schemas.microsoft.com/office/powerpoint/2010/main" val="668140597"/>
              </p:ext>
            </p:extLst>
          </p:nvPr>
        </p:nvGraphicFramePr>
        <p:xfrm>
          <a:off x="8552269" y="1031631"/>
          <a:ext cx="3098641" cy="36716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8003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EA5B-CBEF-4EF8-800D-B5F136A86A2A}"/>
              </a:ext>
            </a:extLst>
          </p:cNvPr>
          <p:cNvSpPr>
            <a:spLocks noGrp="1"/>
          </p:cNvSpPr>
          <p:nvPr>
            <p:ph type="title"/>
          </p:nvPr>
        </p:nvSpPr>
        <p:spPr/>
        <p:txBody>
          <a:bodyPr/>
          <a:lstStyle/>
          <a:p>
            <a:r>
              <a:rPr lang="en-US"/>
              <a:t>The Shift</a:t>
            </a:r>
          </a:p>
        </p:txBody>
      </p:sp>
      <p:sp>
        <p:nvSpPr>
          <p:cNvPr id="3" name="Content Placeholder 2">
            <a:extLst>
              <a:ext uri="{FF2B5EF4-FFF2-40B4-BE49-F238E27FC236}">
                <a16:creationId xmlns:a16="http://schemas.microsoft.com/office/drawing/2014/main" id="{4C6B8471-3CAB-40C7-AA31-25AC401B125C}"/>
              </a:ext>
            </a:extLst>
          </p:cNvPr>
          <p:cNvSpPr>
            <a:spLocks noGrp="1"/>
          </p:cNvSpPr>
          <p:nvPr>
            <p:ph idx="1"/>
          </p:nvPr>
        </p:nvSpPr>
        <p:spPr>
          <a:xfrm>
            <a:off x="876300" y="2526792"/>
            <a:ext cx="3461238" cy="2724912"/>
          </a:xfrm>
        </p:spPr>
        <p:txBody>
          <a:bodyPr/>
          <a:lstStyle/>
          <a:p>
            <a:r>
              <a:rPr lang="en-US" b="1" dirty="0"/>
              <a:t>The innovative shift</a:t>
            </a:r>
          </a:p>
          <a:p>
            <a:pPr marL="0" indent="0">
              <a:buNone/>
            </a:pPr>
            <a:r>
              <a:rPr lang="en-US" sz="1800" dirty="0"/>
              <a:t>The shift crediting strategy adds 10% to the index return – making a bad year manageable or a good year great</a:t>
            </a:r>
            <a:endParaRPr lang="en-US" sz="1800" dirty="0">
              <a:cs typeface="Arial"/>
            </a:endParaRPr>
          </a:p>
          <a:p>
            <a:pPr marL="0" indent="0">
              <a:buNone/>
            </a:pPr>
            <a:endParaRPr lang="en-US" sz="1800" dirty="0"/>
          </a:p>
          <a:p>
            <a:pPr marL="0" indent="0">
              <a:buNone/>
            </a:pPr>
            <a:r>
              <a:rPr lang="en-US" sz="1800" dirty="0"/>
              <a:t>A participation rate is applied to index returns greater than zero.</a:t>
            </a:r>
            <a:endParaRPr lang="en-US" sz="1800" dirty="0">
              <a:cs typeface="Arial"/>
            </a:endParaRPr>
          </a:p>
        </p:txBody>
      </p:sp>
      <p:pic>
        <p:nvPicPr>
          <p:cNvPr id="4" name="Picture 3">
            <a:extLst>
              <a:ext uri="{FF2B5EF4-FFF2-40B4-BE49-F238E27FC236}">
                <a16:creationId xmlns:a16="http://schemas.microsoft.com/office/drawing/2014/main" id="{8B57F9A3-2135-06BC-823D-9C39BACD6A96}"/>
              </a:ext>
            </a:extLst>
          </p:cNvPr>
          <p:cNvPicPr>
            <a:picLocks noChangeAspect="1"/>
          </p:cNvPicPr>
          <p:nvPr/>
        </p:nvPicPr>
        <p:blipFill>
          <a:blip r:embed="rId3"/>
          <a:stretch>
            <a:fillRect/>
          </a:stretch>
        </p:blipFill>
        <p:spPr>
          <a:xfrm>
            <a:off x="4527846" y="2811812"/>
            <a:ext cx="7553325" cy="2990850"/>
          </a:xfrm>
          <a:prstGeom prst="rect">
            <a:avLst/>
          </a:prstGeom>
        </p:spPr>
      </p:pic>
    </p:spTree>
    <p:extLst>
      <p:ext uri="{BB962C8B-B14F-4D97-AF65-F5344CB8AC3E}">
        <p14:creationId xmlns:p14="http://schemas.microsoft.com/office/powerpoint/2010/main" val="2774657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Optional Benefits </a:t>
            </a:r>
            <a:endParaRPr lang="en-US" sz="2400"/>
          </a:p>
        </p:txBody>
      </p:sp>
      <p:sp>
        <p:nvSpPr>
          <p:cNvPr id="3" name="Content Placeholder 2"/>
          <p:cNvSpPr>
            <a:spLocks noGrp="1"/>
          </p:cNvSpPr>
          <p:nvPr>
            <p:ph idx="1"/>
          </p:nvPr>
        </p:nvSpPr>
        <p:spPr>
          <a:xfrm>
            <a:off x="850232" y="2102723"/>
            <a:ext cx="4339954" cy="2347358"/>
          </a:xfrm>
        </p:spPr>
        <p:txBody>
          <a:bodyPr/>
          <a:lstStyle/>
          <a:p>
            <a:pPr marL="0" indent="0">
              <a:buNone/>
            </a:pPr>
            <a:r>
              <a:rPr lang="en-US" sz="1800" dirty="0">
                <a:cs typeface="Arial"/>
              </a:rPr>
              <a:t>Accelerated Death Benefit Rider</a:t>
            </a:r>
            <a:r>
              <a:rPr lang="en-US" sz="1800" baseline="30000" dirty="0">
                <a:cs typeface="Arial"/>
              </a:rPr>
              <a:t>1</a:t>
            </a:r>
            <a:r>
              <a:rPr lang="en-US" sz="1400" dirty="0">
                <a:cs typeface="Arial"/>
              </a:rPr>
              <a:t>: [0.75% (1.15% if age at issue is 71 or older)]</a:t>
            </a:r>
            <a:endParaRPr lang="en-US" dirty="0"/>
          </a:p>
          <a:p>
            <a:pPr marL="0" indent="0">
              <a:buNone/>
            </a:pPr>
            <a:endParaRPr lang="en-US" sz="1800" dirty="0"/>
          </a:p>
          <a:p>
            <a:pPr marL="0" indent="0" algn="l">
              <a:buNone/>
            </a:pPr>
            <a:r>
              <a:rPr lang="en-US" sz="1800" i="0" u="none" strike="noStrike" baseline="0" dirty="0"/>
              <a:t>Return of Purchase Payments Death Benefit Rider: </a:t>
            </a:r>
            <a:r>
              <a:rPr lang="en-US" sz="1400" i="0" u="none" strike="noStrike" baseline="0" dirty="0"/>
              <a:t>[0.15% (0.40% if age at issue is 71-or older)]</a:t>
            </a:r>
            <a:endParaRPr lang="en-US" dirty="0">
              <a:cs typeface="Arial"/>
            </a:endParaRPr>
          </a:p>
          <a:p>
            <a:pPr marL="0" indent="0" algn="l">
              <a:buNone/>
            </a:pPr>
            <a:endParaRPr lang="en-US" sz="1400" i="0" u="none" strike="noStrike" dirty="0">
              <a:cs typeface="Arial"/>
            </a:endParaRPr>
          </a:p>
          <a:p>
            <a:pPr marL="0" indent="0" algn="l">
              <a:buNone/>
            </a:pPr>
            <a:endParaRPr lang="en-US" sz="1800" b="1" dirty="0">
              <a:solidFill>
                <a:schemeClr val="bg1">
                  <a:lumMod val="50000"/>
                </a:schemeClr>
              </a:solidFill>
              <a:latin typeface="HurmeGeometricSans3-Regular" panose="020B0500020000000000" pitchFamily="34" charset="0"/>
            </a:endParaRPr>
          </a:p>
          <a:p>
            <a:pPr marL="0" indent="0" algn="l">
              <a:buNone/>
            </a:pPr>
            <a:endParaRPr lang="en-US" sz="1800" b="1" dirty="0">
              <a:solidFill>
                <a:schemeClr val="bg1">
                  <a:lumMod val="50000"/>
                </a:schemeClr>
              </a:solidFill>
              <a:latin typeface="HurmeGeometricSans3-Regular" panose="020B0500020000000000" pitchFamily="34" charset="0"/>
            </a:endParaRPr>
          </a:p>
          <a:p>
            <a:pPr marL="0" indent="0" algn="l">
              <a:buNone/>
            </a:pPr>
            <a:endParaRPr lang="en-US" sz="1800" b="1" dirty="0">
              <a:solidFill>
                <a:schemeClr val="bg1">
                  <a:lumMod val="50000"/>
                </a:schemeClr>
              </a:solidFill>
              <a:latin typeface="HurmeGeometricSans3-Regular" panose="020B0500020000000000" pitchFamily="34" charset="0"/>
            </a:endParaRPr>
          </a:p>
          <a:p>
            <a:pPr marL="0" indent="0" algn="l">
              <a:buNone/>
            </a:pPr>
            <a:endParaRPr lang="en-US" sz="1800" b="1" dirty="0">
              <a:solidFill>
                <a:schemeClr val="bg1">
                  <a:lumMod val="50000"/>
                </a:schemeClr>
              </a:solidFill>
              <a:latin typeface="HurmeGeometricSans3-Regular" panose="020B0500020000000000" pitchFamily="34" charset="0"/>
            </a:endParaRPr>
          </a:p>
          <a:p>
            <a:pPr marL="0" indent="0">
              <a:lnSpc>
                <a:spcPct val="100000"/>
              </a:lnSpc>
              <a:buNone/>
            </a:pPr>
            <a:endParaRPr lang="en-US" sz="1400" dirty="0"/>
          </a:p>
        </p:txBody>
      </p:sp>
      <p:sp>
        <p:nvSpPr>
          <p:cNvPr id="6" name="TextBox 5">
            <a:extLst>
              <a:ext uri="{FF2B5EF4-FFF2-40B4-BE49-F238E27FC236}">
                <a16:creationId xmlns:a16="http://schemas.microsoft.com/office/drawing/2014/main" id="{237983EE-549A-E9F9-5E9E-481A283FF77A}"/>
              </a:ext>
            </a:extLst>
          </p:cNvPr>
          <p:cNvSpPr txBox="1"/>
          <p:nvPr/>
        </p:nvSpPr>
        <p:spPr>
          <a:xfrm>
            <a:off x="270456" y="5872766"/>
            <a:ext cx="12093262" cy="677108"/>
          </a:xfrm>
          <a:prstGeom prst="rect">
            <a:avLst/>
          </a:prstGeom>
          <a:noFill/>
        </p:spPr>
        <p:txBody>
          <a:bodyPr wrap="square" rtlCol="0">
            <a:spAutoFit/>
          </a:bodyPr>
          <a:lstStyle/>
          <a:p>
            <a:r>
              <a:rPr lang="en-US" sz="1000">
                <a:solidFill>
                  <a:schemeClr val="bg1">
                    <a:lumMod val="50000"/>
                  </a:schemeClr>
                </a:solidFill>
              </a:rPr>
              <a:t>1. In Illinois, Texas and Virginia, this rider is named the Roll-up Death Benefit with Enhanced Surrender Value Rider.  Please refer to the state specific AccumuLink Advance Accelerated Death Benefit and Roll-up Death Benefit flyers (available on our financial professional website) for specific terminology used in each state.</a:t>
            </a:r>
          </a:p>
          <a:p>
            <a:endParaRPr lang="en-US"/>
          </a:p>
        </p:txBody>
      </p:sp>
      <p:pic>
        <p:nvPicPr>
          <p:cNvPr id="8" name="Picture 7" descr="A person and child watering plants in a garden&#10;&#10;AI-generated content may be incorrect.">
            <a:extLst>
              <a:ext uri="{FF2B5EF4-FFF2-40B4-BE49-F238E27FC236}">
                <a16:creationId xmlns:a16="http://schemas.microsoft.com/office/drawing/2014/main" id="{19D3887F-7A22-F003-86A6-E0D5D3312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922" y="1447800"/>
            <a:ext cx="6400800" cy="4267200"/>
          </a:xfrm>
          <a:prstGeom prst="rect">
            <a:avLst/>
          </a:prstGeom>
        </p:spPr>
      </p:pic>
    </p:spTree>
    <p:custDataLst>
      <p:tags r:id="rId1"/>
    </p:custDataLst>
    <p:extLst>
      <p:ext uri="{BB962C8B-B14F-4D97-AF65-F5344CB8AC3E}">
        <p14:creationId xmlns:p14="http://schemas.microsoft.com/office/powerpoint/2010/main" val="3428557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9666-1378-6E45-96D2-30A5F3B43904}"/>
              </a:ext>
            </a:extLst>
          </p:cNvPr>
          <p:cNvSpPr>
            <a:spLocks noGrp="1"/>
          </p:cNvSpPr>
          <p:nvPr>
            <p:ph type="title"/>
          </p:nvPr>
        </p:nvSpPr>
        <p:spPr>
          <a:xfrm>
            <a:off x="876300" y="1447800"/>
            <a:ext cx="4253493" cy="960120"/>
          </a:xfrm>
        </p:spPr>
        <p:txBody>
          <a:bodyPr/>
          <a:lstStyle/>
          <a:p>
            <a:r>
              <a:rPr lang="en-US"/>
              <a:t>Overcome THAT concern</a:t>
            </a:r>
          </a:p>
        </p:txBody>
      </p:sp>
      <p:sp>
        <p:nvSpPr>
          <p:cNvPr id="41" name="object 39">
            <a:extLst>
              <a:ext uri="{FF2B5EF4-FFF2-40B4-BE49-F238E27FC236}">
                <a16:creationId xmlns:a16="http://schemas.microsoft.com/office/drawing/2014/main" id="{890A1B16-6312-2AA0-B160-C684FAB1D936}"/>
              </a:ext>
            </a:extLst>
          </p:cNvPr>
          <p:cNvSpPr txBox="1"/>
          <p:nvPr/>
        </p:nvSpPr>
        <p:spPr>
          <a:xfrm>
            <a:off x="123163" y="5907112"/>
            <a:ext cx="12141989" cy="914802"/>
          </a:xfrm>
          <a:prstGeom prst="rect">
            <a:avLst/>
          </a:prstGeom>
        </p:spPr>
        <p:txBody>
          <a:bodyPr vert="horz" wrap="square" lIns="0" tIns="12700" rIns="0" bIns="0" rtlCol="0">
            <a:spAutoFit/>
          </a:bodyPr>
          <a:lstStyle/>
          <a:p>
            <a:r>
              <a:rPr lang="en-US" sz="800" spc="10" dirty="0">
                <a:solidFill>
                  <a:srgbClr val="58595B"/>
                </a:solidFill>
                <a:latin typeface="HurmeGeometricSans3 Regular"/>
                <a:cs typeface="HurmeGeometricSans3 Regular"/>
              </a:rPr>
              <a:t>1. </a:t>
            </a:r>
            <a:r>
              <a:rPr lang="en-US" sz="800" dirty="0"/>
              <a:t>In Illinois, Texas and Virginia, this rider is named the Roll-up Death Benefit with Enhanced Surrender Value Rider. Please refer to the state specific </a:t>
            </a:r>
            <a:r>
              <a:rPr lang="en-US" sz="800" dirty="0" err="1"/>
              <a:t>AccumuLink</a:t>
            </a:r>
            <a:r>
              <a:rPr lang="en-US" sz="800" dirty="0"/>
              <a:t> Advance Accelerated</a:t>
            </a:r>
          </a:p>
          <a:p>
            <a:r>
              <a:rPr lang="en-US" sz="800" dirty="0"/>
              <a:t>Death Benefit and Roll-up Death Benefit flyers (available on our financial professional website) for specific terminology used in each state.</a:t>
            </a:r>
            <a:endParaRPr lang="en-US" sz="800" spc="10" dirty="0">
              <a:solidFill>
                <a:srgbClr val="58595B"/>
              </a:solidFill>
              <a:latin typeface="HurmeGeometricSans3 Regular"/>
              <a:cs typeface="HurmeGeometricSans3 Regular"/>
            </a:endParaRPr>
          </a:p>
          <a:p>
            <a:pPr marL="12700" marR="492125">
              <a:lnSpc>
                <a:spcPct val="116199"/>
              </a:lnSpc>
            </a:pPr>
            <a:r>
              <a:rPr sz="800" spc="10" dirty="0">
                <a:solidFill>
                  <a:srgbClr val="58595B"/>
                </a:solidFill>
                <a:latin typeface="HurmeGeometricSans3 Regular"/>
                <a:cs typeface="HurmeGeometricSans3 Regular"/>
              </a:rPr>
              <a:t>This</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hypothetical</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example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is</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for</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illustrative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purposes</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only.</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It</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is</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not</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indicative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of</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any</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particular</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time</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period</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or</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guarantee</a:t>
            </a:r>
            <a:r>
              <a:rPr sz="800" spc="-15" dirty="0">
                <a:solidFill>
                  <a:srgbClr val="58595B"/>
                </a:solidFill>
                <a:latin typeface="HurmeGeometricSans3 Regular"/>
                <a:cs typeface="HurmeGeometricSans3 Regular"/>
              </a:rPr>
              <a:t> </a:t>
            </a:r>
            <a:r>
              <a:rPr sz="800" spc="-25" dirty="0">
                <a:solidFill>
                  <a:srgbClr val="58595B"/>
                </a:solidFill>
                <a:latin typeface="HurmeGeometricSans3 Regular"/>
                <a:cs typeface="HurmeGeometricSans3 Regular"/>
              </a:rPr>
              <a:t>of </a:t>
            </a:r>
            <a:r>
              <a:rPr sz="800" dirty="0">
                <a:solidFill>
                  <a:srgbClr val="58595B"/>
                </a:solidFill>
                <a:latin typeface="HurmeGeometricSans3 Regular"/>
                <a:cs typeface="HurmeGeometricSans3 Regular"/>
              </a:rPr>
              <a:t>future</a:t>
            </a:r>
            <a:r>
              <a:rPr sz="800" spc="2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performance.</a:t>
            </a:r>
            <a:endParaRPr sz="800" dirty="0">
              <a:latin typeface="HurmeGeometricSans3 Regular"/>
              <a:cs typeface="HurmeGeometricSans3 Regular"/>
            </a:endParaRPr>
          </a:p>
          <a:p>
            <a:pPr marL="12700" marR="5080">
              <a:lnSpc>
                <a:spcPts val="900"/>
              </a:lnSpc>
              <a:spcBef>
                <a:spcPts val="240"/>
              </a:spcBef>
            </a:pPr>
            <a:r>
              <a:rPr sz="800" spc="10" dirty="0">
                <a:solidFill>
                  <a:srgbClr val="58595B"/>
                </a:solidFill>
                <a:latin typeface="HurmeGeometricSans3 Regular"/>
                <a:cs typeface="HurmeGeometricSans3 Regular"/>
              </a:rPr>
              <a:t>The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Accelerated</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Death</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Benefit</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Rider</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is</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not</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long-term</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care</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insurance.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It</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is</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not</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qualified</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benefit</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under</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the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Internal</a:t>
            </a:r>
            <a:r>
              <a:rPr sz="800" spc="-1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Revenue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Code.</a:t>
            </a:r>
            <a:r>
              <a:rPr sz="800" spc="50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An</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individual</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may</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not</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purchase</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this</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optional</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death</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benefit</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rider</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if</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they</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are</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currently</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in</a:t>
            </a:r>
            <a:r>
              <a:rPr sz="800" spc="-6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nursing</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home,</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skilled</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nursing</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facility</a:t>
            </a:r>
            <a:r>
              <a:rPr sz="800" spc="-65" dirty="0">
                <a:solidFill>
                  <a:srgbClr val="58595B"/>
                </a:solidFill>
                <a:latin typeface="HurmeGeometricSans3 Regular"/>
                <a:cs typeface="HurmeGeometricSans3 Regular"/>
              </a:rPr>
              <a:t> </a:t>
            </a:r>
            <a:r>
              <a:rPr sz="800" spc="-25" dirty="0">
                <a:solidFill>
                  <a:srgbClr val="58595B"/>
                </a:solidFill>
                <a:latin typeface="HurmeGeometricSans3 Regular"/>
                <a:cs typeface="HurmeGeometricSans3 Regular"/>
              </a:rPr>
              <a:t>or </a:t>
            </a:r>
            <a:r>
              <a:rPr sz="800" spc="10" dirty="0">
                <a:solidFill>
                  <a:srgbClr val="58595B"/>
                </a:solidFill>
                <a:latin typeface="HurmeGeometricSans3 Regular"/>
                <a:cs typeface="HurmeGeometricSans3 Regular"/>
              </a:rPr>
              <a:t>unable</a:t>
            </a:r>
            <a:r>
              <a:rPr sz="800" spc="-3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to</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perform</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any</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one</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of</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the</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six</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ADLs.</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The</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Accelerated</a:t>
            </a:r>
            <a:r>
              <a:rPr sz="800" spc="-3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Death</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Benefit</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Rider</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provides</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an</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option</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to</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accelerate</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death</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benefit </a:t>
            </a:r>
            <a:r>
              <a:rPr sz="800" spc="20" dirty="0">
                <a:solidFill>
                  <a:srgbClr val="58595B"/>
                </a:solidFill>
                <a:latin typeface="HurmeGeometricSans3 Regular"/>
                <a:cs typeface="HurmeGeometricSans3 Regular"/>
              </a:rPr>
              <a:t>proceeds</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in</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the</a:t>
            </a:r>
            <a:r>
              <a:rPr sz="800" spc="-6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event</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that</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the</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owner</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becomes</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chronically</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or</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terminally</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ill.</a:t>
            </a:r>
            <a:r>
              <a:rPr sz="800" spc="-6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(You</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should</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consult</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the</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application</a:t>
            </a:r>
            <a:r>
              <a:rPr sz="800" spc="-65"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for</a:t>
            </a:r>
            <a:r>
              <a:rPr sz="800" spc="-60" dirty="0">
                <a:solidFill>
                  <a:srgbClr val="58595B"/>
                </a:solidFill>
                <a:latin typeface="HurmeGeometricSans3 Regular"/>
                <a:cs typeface="HurmeGeometricSans3 Regular"/>
              </a:rPr>
              <a:t> </a:t>
            </a:r>
            <a:r>
              <a:rPr sz="800" spc="20" dirty="0">
                <a:solidFill>
                  <a:srgbClr val="58595B"/>
                </a:solidFill>
                <a:latin typeface="HurmeGeometricSans3 Regular"/>
                <a:cs typeface="HurmeGeometricSans3 Regular"/>
              </a:rPr>
              <a:t>eligibility</a:t>
            </a:r>
            <a:r>
              <a:rPr sz="800" spc="-6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criteria.)</a:t>
            </a:r>
            <a:endParaRPr sz="800" dirty="0">
              <a:latin typeface="HurmeGeometricSans3 Regular"/>
              <a:cs typeface="HurmeGeometricSans3 Regular"/>
            </a:endParaRPr>
          </a:p>
          <a:p>
            <a:pPr marL="12700" marR="163195">
              <a:lnSpc>
                <a:spcPts val="900"/>
              </a:lnSpc>
              <a:spcBef>
                <a:spcPts val="215"/>
              </a:spcBef>
            </a:pPr>
            <a:r>
              <a:rPr sz="800" spc="10" dirty="0">
                <a:solidFill>
                  <a:srgbClr val="58595B"/>
                </a:solidFill>
                <a:latin typeface="HurmeGeometricSans3 Regular"/>
                <a:cs typeface="HurmeGeometricSans3 Regular"/>
              </a:rPr>
              <a:t>Withdrawals</a:t>
            </a:r>
            <a:r>
              <a:rPr sz="800" spc="-2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or</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surrender</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of</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contract</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value</a:t>
            </a:r>
            <a:r>
              <a:rPr sz="800" spc="-2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during</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the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acceleration</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period</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will</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be</a:t>
            </a:r>
            <a:r>
              <a:rPr sz="800" spc="-2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subject</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to</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taxation</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in</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the</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same</a:t>
            </a:r>
            <a:r>
              <a:rPr sz="800" spc="-2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manner</a:t>
            </a:r>
            <a:r>
              <a:rPr sz="800" spc="-2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as</a:t>
            </a:r>
            <a:r>
              <a:rPr sz="800" spc="-20" dirty="0">
                <a:solidFill>
                  <a:srgbClr val="58595B"/>
                </a:solidFill>
                <a:latin typeface="HurmeGeometricSans3 Regular"/>
                <a:cs typeface="HurmeGeometricSans3 Regular"/>
              </a:rPr>
              <a:t> </a:t>
            </a:r>
            <a:r>
              <a:rPr sz="800" spc="-25" dirty="0">
                <a:solidFill>
                  <a:srgbClr val="58595B"/>
                </a:solidFill>
                <a:latin typeface="HurmeGeometricSans3 Regular"/>
                <a:cs typeface="HurmeGeometricSans3 Regular"/>
              </a:rPr>
              <a:t>any </a:t>
            </a:r>
            <a:r>
              <a:rPr sz="800" spc="10" dirty="0">
                <a:solidFill>
                  <a:srgbClr val="58595B"/>
                </a:solidFill>
                <a:latin typeface="HurmeGeometricSans3 Regular"/>
                <a:cs typeface="HurmeGeometricSans3 Regular"/>
              </a:rPr>
              <a:t>other</a:t>
            </a:r>
            <a:r>
              <a:rPr sz="800" spc="-35"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withdrawal.</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(You</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may</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wish</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to</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consult</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your</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tax</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advisor</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before</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electing</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to</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accelerate</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your</a:t>
            </a:r>
            <a:r>
              <a:rPr sz="800" spc="-30" dirty="0">
                <a:solidFill>
                  <a:srgbClr val="58595B"/>
                </a:solidFill>
                <a:latin typeface="HurmeGeometricSans3 Regular"/>
                <a:cs typeface="HurmeGeometricSans3 Regular"/>
              </a:rPr>
              <a:t> </a:t>
            </a:r>
            <a:r>
              <a:rPr sz="800" spc="-10" dirty="0">
                <a:solidFill>
                  <a:srgbClr val="58595B"/>
                </a:solidFill>
                <a:latin typeface="HurmeGeometricSans3 Regular"/>
                <a:cs typeface="HurmeGeometricSans3 Regular"/>
              </a:rPr>
              <a:t>benefit.)</a:t>
            </a:r>
            <a:endParaRPr sz="800" dirty="0">
              <a:latin typeface="HurmeGeometricSans3 Regular"/>
              <a:cs typeface="HurmeGeometricSans3 Regular"/>
            </a:endParaRPr>
          </a:p>
        </p:txBody>
      </p:sp>
      <p:grpSp>
        <p:nvGrpSpPr>
          <p:cNvPr id="48" name="Group 47">
            <a:extLst>
              <a:ext uri="{FF2B5EF4-FFF2-40B4-BE49-F238E27FC236}">
                <a16:creationId xmlns:a16="http://schemas.microsoft.com/office/drawing/2014/main" id="{B2EDF819-62BF-AF5F-980F-AACFF278DD91}"/>
              </a:ext>
            </a:extLst>
          </p:cNvPr>
          <p:cNvGrpSpPr/>
          <p:nvPr/>
        </p:nvGrpSpPr>
        <p:grpSpPr>
          <a:xfrm>
            <a:off x="4366899" y="1927860"/>
            <a:ext cx="7681570" cy="3896565"/>
            <a:chOff x="4507576" y="2320676"/>
            <a:chExt cx="7681570" cy="3896565"/>
          </a:xfrm>
        </p:grpSpPr>
        <p:sp>
          <p:nvSpPr>
            <p:cNvPr id="32" name="object 67">
              <a:extLst>
                <a:ext uri="{FF2B5EF4-FFF2-40B4-BE49-F238E27FC236}">
                  <a16:creationId xmlns:a16="http://schemas.microsoft.com/office/drawing/2014/main" id="{F40065FE-A059-6809-A204-D18475E536B6}"/>
                </a:ext>
              </a:extLst>
            </p:cNvPr>
            <p:cNvSpPr txBox="1"/>
            <p:nvPr/>
          </p:nvSpPr>
          <p:spPr>
            <a:xfrm>
              <a:off x="10662734" y="4682177"/>
              <a:ext cx="1526412" cy="761497"/>
            </a:xfrm>
            <a:prstGeom prst="rect">
              <a:avLst/>
            </a:prstGeom>
            <a:ln w="6616">
              <a:solidFill>
                <a:srgbClr val="939598"/>
              </a:solidFill>
            </a:ln>
          </p:spPr>
          <p:txBody>
            <a:bodyPr vert="horz" wrap="square" lIns="0" tIns="38100" rIns="0" bIns="0" rtlCol="0">
              <a:noAutofit/>
            </a:bodyPr>
            <a:lstStyle/>
            <a:p>
              <a:pPr marL="322580">
                <a:lnSpc>
                  <a:spcPct val="100000"/>
                </a:lnSpc>
                <a:spcBef>
                  <a:spcPts val="300"/>
                </a:spcBef>
              </a:pPr>
              <a:r>
                <a:rPr sz="800">
                  <a:solidFill>
                    <a:srgbClr val="58595B"/>
                  </a:solidFill>
                  <a:latin typeface="HurmeGeometricSans3 Regular"/>
                  <a:cs typeface="HurmeGeometricSans3 Regular"/>
                </a:rPr>
                <a:t>Contract </a:t>
              </a:r>
              <a:r>
                <a:rPr sz="800" spc="-10">
                  <a:solidFill>
                    <a:srgbClr val="58595B"/>
                  </a:solidFill>
                  <a:latin typeface="HurmeGeometricSans3 Regular"/>
                  <a:cs typeface="HurmeGeometricSans3 Regular"/>
                </a:rPr>
                <a:t>value</a:t>
              </a:r>
              <a:endParaRPr sz="800">
                <a:latin typeface="HurmeGeometricSans3 Regular"/>
                <a:cs typeface="HurmeGeometricSans3 Regular"/>
              </a:endParaRPr>
            </a:p>
            <a:p>
              <a:pPr marL="322580" marR="185420">
                <a:lnSpc>
                  <a:spcPct val="161500"/>
                </a:lnSpc>
              </a:pPr>
              <a:r>
                <a:rPr sz="800">
                  <a:solidFill>
                    <a:srgbClr val="58595B"/>
                  </a:solidFill>
                  <a:latin typeface="HurmeGeometricSans3 Regular"/>
                  <a:cs typeface="HurmeGeometricSans3 Regular"/>
                </a:rPr>
                <a:t>Fixed</a:t>
              </a:r>
              <a:r>
                <a:rPr sz="800" spc="-20">
                  <a:solidFill>
                    <a:srgbClr val="58595B"/>
                  </a:solidFill>
                  <a:latin typeface="HurmeGeometricSans3 Regular"/>
                  <a:cs typeface="HurmeGeometricSans3 Regular"/>
                </a:rPr>
                <a:t> </a:t>
              </a:r>
              <a:r>
                <a:rPr sz="800">
                  <a:solidFill>
                    <a:srgbClr val="58595B"/>
                  </a:solidFill>
                  <a:latin typeface="HurmeGeometricSans3 Regular"/>
                  <a:cs typeface="HurmeGeometricSans3 Regular"/>
                </a:rPr>
                <a:t>account</a:t>
              </a:r>
              <a:r>
                <a:rPr sz="800" spc="-15">
                  <a:solidFill>
                    <a:srgbClr val="58595B"/>
                  </a:solidFill>
                  <a:latin typeface="HurmeGeometricSans3 Regular"/>
                  <a:cs typeface="HurmeGeometricSans3 Regular"/>
                </a:rPr>
                <a:t> </a:t>
              </a:r>
              <a:r>
                <a:rPr sz="800" spc="-10">
                  <a:solidFill>
                    <a:srgbClr val="58595B"/>
                  </a:solidFill>
                  <a:latin typeface="HurmeGeometricSans3 Regular"/>
                  <a:cs typeface="HurmeGeometricSans3 Regular"/>
                </a:rPr>
                <a:t>value </a:t>
              </a:r>
              <a:r>
                <a:rPr sz="800" spc="10">
                  <a:solidFill>
                    <a:srgbClr val="58595B"/>
                  </a:solidFill>
                  <a:latin typeface="HurmeGeometricSans3 Regular"/>
                  <a:cs typeface="HurmeGeometricSans3 Regular"/>
                </a:rPr>
                <a:t>Acceleration</a:t>
              </a:r>
              <a:r>
                <a:rPr sz="800" spc="-35">
                  <a:solidFill>
                    <a:srgbClr val="58595B"/>
                  </a:solidFill>
                  <a:latin typeface="HurmeGeometricSans3 Regular"/>
                  <a:cs typeface="HurmeGeometricSans3 Regular"/>
                </a:rPr>
                <a:t> </a:t>
              </a:r>
              <a:r>
                <a:rPr sz="800" spc="-10">
                  <a:solidFill>
                    <a:srgbClr val="58595B"/>
                  </a:solidFill>
                  <a:latin typeface="HurmeGeometricSans3 Regular"/>
                  <a:cs typeface="HurmeGeometricSans3 Regular"/>
                </a:rPr>
                <a:t>period</a:t>
              </a:r>
              <a:endParaRPr lang="en-US" sz="800" spc="-10">
                <a:latin typeface="HurmeGeometricSans3 Regular"/>
                <a:cs typeface="HurmeGeometricSans3 Regular"/>
              </a:endParaRPr>
            </a:p>
            <a:p>
              <a:pPr marL="322580" marR="185420">
                <a:lnSpc>
                  <a:spcPct val="161500"/>
                </a:lnSpc>
              </a:pPr>
              <a:r>
                <a:rPr sz="800" u="none">
                  <a:solidFill>
                    <a:srgbClr val="58595B"/>
                  </a:solidFill>
                  <a:latin typeface="HurmeGeometricSans3 Regular"/>
                  <a:cs typeface="HurmeGeometricSans3 Regular"/>
                </a:rPr>
                <a:t>Death benefit</a:t>
              </a:r>
              <a:endParaRPr sz="800">
                <a:latin typeface="HurmeGeometricSans3 Regular"/>
                <a:cs typeface="HurmeGeometricSans3 Regular"/>
              </a:endParaRPr>
            </a:p>
          </p:txBody>
        </p:sp>
        <p:sp>
          <p:nvSpPr>
            <p:cNvPr id="4" name="object 39">
              <a:extLst>
                <a:ext uri="{FF2B5EF4-FFF2-40B4-BE49-F238E27FC236}">
                  <a16:creationId xmlns:a16="http://schemas.microsoft.com/office/drawing/2014/main" id="{BA94BCE1-4E48-C41C-48E9-F969023209BA}"/>
                </a:ext>
              </a:extLst>
            </p:cNvPr>
            <p:cNvSpPr txBox="1"/>
            <p:nvPr/>
          </p:nvSpPr>
          <p:spPr>
            <a:xfrm>
              <a:off x="5073139" y="6055294"/>
              <a:ext cx="5590611" cy="161947"/>
            </a:xfrm>
            <a:prstGeom prst="rect">
              <a:avLst/>
            </a:prstGeom>
          </p:spPr>
          <p:txBody>
            <a:bodyPr vert="horz" wrap="square" lIns="0" tIns="12700" rIns="0" bIns="0" rtlCol="0">
              <a:spAutoFit/>
            </a:bodyPr>
            <a:lstStyle/>
            <a:p>
              <a:pPr marR="995680" algn="ctr">
                <a:lnSpc>
                  <a:spcPct val="100000"/>
                </a:lnSpc>
                <a:spcBef>
                  <a:spcPts val="100"/>
                </a:spcBef>
              </a:pPr>
              <a:r>
                <a:rPr sz="800" spc="-20">
                  <a:solidFill>
                    <a:srgbClr val="58595B"/>
                  </a:solidFill>
                  <a:latin typeface="HurmeGeometricSans3 Regular"/>
                  <a:cs typeface="HurmeGeometricSans3 Regular"/>
                </a:rPr>
                <a:t>Year</a:t>
              </a:r>
              <a:endParaRPr sz="800">
                <a:latin typeface="HurmeGeometricSans3 Regular"/>
                <a:cs typeface="HurmeGeometricSans3 Regular"/>
              </a:endParaRPr>
            </a:p>
          </p:txBody>
        </p:sp>
        <p:grpSp>
          <p:nvGrpSpPr>
            <p:cNvPr id="5" name="object 40">
              <a:extLst>
                <a:ext uri="{FF2B5EF4-FFF2-40B4-BE49-F238E27FC236}">
                  <a16:creationId xmlns:a16="http://schemas.microsoft.com/office/drawing/2014/main" id="{F2F2D1DF-7AF5-DB4F-BEAA-3F6515286D90}"/>
                </a:ext>
              </a:extLst>
            </p:cNvPr>
            <p:cNvGrpSpPr/>
            <p:nvPr/>
          </p:nvGrpSpPr>
          <p:grpSpPr>
            <a:xfrm>
              <a:off x="5070113" y="2949326"/>
              <a:ext cx="5596663" cy="2880791"/>
              <a:chOff x="1128346" y="5819616"/>
              <a:chExt cx="4697730" cy="2418080"/>
            </a:xfrm>
          </p:grpSpPr>
          <p:sp>
            <p:nvSpPr>
              <p:cNvPr id="6" name="object 41">
                <a:extLst>
                  <a:ext uri="{FF2B5EF4-FFF2-40B4-BE49-F238E27FC236}">
                    <a16:creationId xmlns:a16="http://schemas.microsoft.com/office/drawing/2014/main" id="{0170E592-AAA0-DFED-3597-4038B5DF152D}"/>
                  </a:ext>
                </a:extLst>
              </p:cNvPr>
              <p:cNvSpPr/>
              <p:nvPr/>
            </p:nvSpPr>
            <p:spPr>
              <a:xfrm>
                <a:off x="1130886" y="5984238"/>
                <a:ext cx="4692650" cy="1876425"/>
              </a:xfrm>
              <a:custGeom>
                <a:avLst/>
                <a:gdLst/>
                <a:ahLst/>
                <a:cxnLst/>
                <a:rect l="l" t="t" r="r" b="b"/>
                <a:pathLst>
                  <a:path w="4692650" h="1876425">
                    <a:moveTo>
                      <a:pt x="0" y="1875866"/>
                    </a:moveTo>
                    <a:lnTo>
                      <a:pt x="4692421" y="1875866"/>
                    </a:lnTo>
                  </a:path>
                  <a:path w="4692650" h="1876425">
                    <a:moveTo>
                      <a:pt x="0" y="1499819"/>
                    </a:moveTo>
                    <a:lnTo>
                      <a:pt x="4692421" y="1499819"/>
                    </a:lnTo>
                  </a:path>
                  <a:path w="4692650" h="1876425">
                    <a:moveTo>
                      <a:pt x="0" y="1125232"/>
                    </a:moveTo>
                    <a:lnTo>
                      <a:pt x="4692421" y="1125232"/>
                    </a:lnTo>
                  </a:path>
                  <a:path w="4692650" h="1876425">
                    <a:moveTo>
                      <a:pt x="0" y="750646"/>
                    </a:moveTo>
                    <a:lnTo>
                      <a:pt x="4692421" y="750646"/>
                    </a:lnTo>
                  </a:path>
                  <a:path w="4692650" h="1876425">
                    <a:moveTo>
                      <a:pt x="0" y="374599"/>
                    </a:moveTo>
                    <a:lnTo>
                      <a:pt x="4692421" y="374599"/>
                    </a:lnTo>
                  </a:path>
                  <a:path w="4692650" h="1876425">
                    <a:moveTo>
                      <a:pt x="0" y="0"/>
                    </a:moveTo>
                    <a:lnTo>
                      <a:pt x="4692421" y="0"/>
                    </a:lnTo>
                  </a:path>
                </a:pathLst>
              </a:custGeom>
              <a:ln w="5029">
                <a:solidFill>
                  <a:srgbClr val="D9D9D9"/>
                </a:solidFill>
              </a:ln>
            </p:spPr>
            <p:txBody>
              <a:bodyPr wrap="square" lIns="0" tIns="0" rIns="0" bIns="0" rtlCol="0"/>
              <a:lstStyle/>
              <a:p>
                <a:endParaRPr/>
              </a:p>
            </p:txBody>
          </p:sp>
          <p:sp>
            <p:nvSpPr>
              <p:cNvPr id="7" name="object 42">
                <a:extLst>
                  <a:ext uri="{FF2B5EF4-FFF2-40B4-BE49-F238E27FC236}">
                    <a16:creationId xmlns:a16="http://schemas.microsoft.com/office/drawing/2014/main" id="{3A42E36A-A620-70CB-5DC0-E0E52C7EA089}"/>
                  </a:ext>
                </a:extLst>
              </p:cNvPr>
              <p:cNvSpPr/>
              <p:nvPr/>
            </p:nvSpPr>
            <p:spPr>
              <a:xfrm>
                <a:off x="1178440" y="5819616"/>
                <a:ext cx="4597400" cy="2416175"/>
              </a:xfrm>
              <a:custGeom>
                <a:avLst/>
                <a:gdLst/>
                <a:ahLst/>
                <a:cxnLst/>
                <a:rect l="l" t="t" r="r" b="b"/>
                <a:pathLst>
                  <a:path w="4597400" h="2416175">
                    <a:moveTo>
                      <a:pt x="4501032" y="0"/>
                    </a:moveTo>
                    <a:lnTo>
                      <a:pt x="4405922" y="146342"/>
                    </a:lnTo>
                    <a:lnTo>
                      <a:pt x="4309351" y="174142"/>
                    </a:lnTo>
                    <a:lnTo>
                      <a:pt x="4214241" y="245833"/>
                    </a:lnTo>
                    <a:lnTo>
                      <a:pt x="4117670" y="245833"/>
                    </a:lnTo>
                    <a:lnTo>
                      <a:pt x="4022559" y="263397"/>
                    </a:lnTo>
                    <a:lnTo>
                      <a:pt x="3925989" y="414108"/>
                    </a:lnTo>
                    <a:lnTo>
                      <a:pt x="3830878" y="689190"/>
                    </a:lnTo>
                    <a:lnTo>
                      <a:pt x="3734308" y="737476"/>
                    </a:lnTo>
                    <a:lnTo>
                      <a:pt x="3639197" y="877951"/>
                    </a:lnTo>
                    <a:lnTo>
                      <a:pt x="3544087" y="857465"/>
                    </a:lnTo>
                    <a:lnTo>
                      <a:pt x="3447516" y="836980"/>
                    </a:lnTo>
                    <a:lnTo>
                      <a:pt x="3352406" y="823810"/>
                    </a:lnTo>
                    <a:lnTo>
                      <a:pt x="3255835" y="954036"/>
                    </a:lnTo>
                    <a:lnTo>
                      <a:pt x="3160725" y="1038910"/>
                    </a:lnTo>
                    <a:lnTo>
                      <a:pt x="3064141" y="1005255"/>
                    </a:lnTo>
                    <a:lnTo>
                      <a:pt x="2969031" y="1019886"/>
                    </a:lnTo>
                    <a:lnTo>
                      <a:pt x="2872460" y="1000861"/>
                    </a:lnTo>
                    <a:lnTo>
                      <a:pt x="2777350" y="967206"/>
                    </a:lnTo>
                    <a:lnTo>
                      <a:pt x="2682240" y="1044765"/>
                    </a:lnTo>
                    <a:lnTo>
                      <a:pt x="2585669" y="1087196"/>
                    </a:lnTo>
                    <a:lnTo>
                      <a:pt x="2490558" y="1068171"/>
                    </a:lnTo>
                    <a:lnTo>
                      <a:pt x="2393988" y="1169136"/>
                    </a:lnTo>
                    <a:lnTo>
                      <a:pt x="2298877" y="1196936"/>
                    </a:lnTo>
                    <a:lnTo>
                      <a:pt x="2202307" y="1218882"/>
                    </a:lnTo>
                    <a:lnTo>
                      <a:pt x="2107196" y="1302283"/>
                    </a:lnTo>
                    <a:lnTo>
                      <a:pt x="2010625" y="1297901"/>
                    </a:lnTo>
                    <a:lnTo>
                      <a:pt x="1915515" y="1360817"/>
                    </a:lnTo>
                    <a:lnTo>
                      <a:pt x="1818932" y="1455927"/>
                    </a:lnTo>
                    <a:lnTo>
                      <a:pt x="1723821" y="1514462"/>
                    </a:lnTo>
                    <a:lnTo>
                      <a:pt x="1628724" y="1527632"/>
                    </a:lnTo>
                    <a:lnTo>
                      <a:pt x="1532140" y="1590548"/>
                    </a:lnTo>
                    <a:lnTo>
                      <a:pt x="1437030" y="1640293"/>
                    </a:lnTo>
                    <a:lnTo>
                      <a:pt x="1340459" y="1625663"/>
                    </a:lnTo>
                    <a:lnTo>
                      <a:pt x="1245349" y="1669554"/>
                    </a:lnTo>
                    <a:lnTo>
                      <a:pt x="1148778" y="1697355"/>
                    </a:lnTo>
                    <a:lnTo>
                      <a:pt x="1053668" y="1764664"/>
                    </a:lnTo>
                    <a:lnTo>
                      <a:pt x="957097" y="1735404"/>
                    </a:lnTo>
                    <a:lnTo>
                      <a:pt x="861987" y="1704682"/>
                    </a:lnTo>
                    <a:lnTo>
                      <a:pt x="766876" y="1786623"/>
                    </a:lnTo>
                    <a:lnTo>
                      <a:pt x="670306" y="1856854"/>
                    </a:lnTo>
                    <a:lnTo>
                      <a:pt x="575195" y="1946109"/>
                    </a:lnTo>
                    <a:lnTo>
                      <a:pt x="478624" y="1924164"/>
                    </a:lnTo>
                    <a:lnTo>
                      <a:pt x="383514" y="1943188"/>
                    </a:lnTo>
                    <a:lnTo>
                      <a:pt x="286931" y="1949030"/>
                    </a:lnTo>
                    <a:lnTo>
                      <a:pt x="191820" y="1927085"/>
                    </a:lnTo>
                    <a:lnTo>
                      <a:pt x="95250" y="1946109"/>
                    </a:lnTo>
                    <a:lnTo>
                      <a:pt x="0" y="1946109"/>
                    </a:lnTo>
                    <a:lnTo>
                      <a:pt x="0" y="2415717"/>
                    </a:lnTo>
                    <a:lnTo>
                      <a:pt x="4597311" y="2415717"/>
                    </a:lnTo>
                    <a:lnTo>
                      <a:pt x="4597311" y="48298"/>
                    </a:lnTo>
                    <a:lnTo>
                      <a:pt x="4501032" y="0"/>
                    </a:lnTo>
                    <a:close/>
                  </a:path>
                </a:pathLst>
              </a:custGeom>
              <a:solidFill>
                <a:srgbClr val="E6E7E7"/>
              </a:solidFill>
            </p:spPr>
            <p:txBody>
              <a:bodyPr wrap="square" lIns="0" tIns="0" rIns="0" bIns="0" rtlCol="0"/>
              <a:lstStyle/>
              <a:p>
                <a:endParaRPr/>
              </a:p>
            </p:txBody>
          </p:sp>
          <p:sp>
            <p:nvSpPr>
              <p:cNvPr id="8" name="object 43">
                <a:extLst>
                  <a:ext uri="{FF2B5EF4-FFF2-40B4-BE49-F238E27FC236}">
                    <a16:creationId xmlns:a16="http://schemas.microsoft.com/office/drawing/2014/main" id="{811DC7AD-E2E7-5A84-09D1-3F2DACA5E422}"/>
                  </a:ext>
                </a:extLst>
              </p:cNvPr>
              <p:cNvSpPr/>
              <p:nvPr/>
            </p:nvSpPr>
            <p:spPr>
              <a:xfrm>
                <a:off x="5085397" y="6065456"/>
                <a:ext cx="229870" cy="275590"/>
              </a:xfrm>
              <a:custGeom>
                <a:avLst/>
                <a:gdLst/>
                <a:ahLst/>
                <a:cxnLst/>
                <a:rect l="l" t="t" r="r" b="b"/>
                <a:pathLst>
                  <a:path w="229870" h="275589">
                    <a:moveTo>
                      <a:pt x="38049" y="168275"/>
                    </a:moveTo>
                    <a:lnTo>
                      <a:pt x="0" y="168275"/>
                    </a:lnTo>
                    <a:lnTo>
                      <a:pt x="0" y="275094"/>
                    </a:lnTo>
                    <a:lnTo>
                      <a:pt x="38049" y="275094"/>
                    </a:lnTo>
                    <a:lnTo>
                      <a:pt x="38049" y="168275"/>
                    </a:lnTo>
                    <a:close/>
                  </a:path>
                  <a:path w="229870" h="275589">
                    <a:moveTo>
                      <a:pt x="134620" y="17564"/>
                    </a:moveTo>
                    <a:lnTo>
                      <a:pt x="96583" y="17564"/>
                    </a:lnTo>
                    <a:lnTo>
                      <a:pt x="96583" y="125844"/>
                    </a:lnTo>
                    <a:lnTo>
                      <a:pt x="134620" y="125844"/>
                    </a:lnTo>
                    <a:lnTo>
                      <a:pt x="134620" y="17564"/>
                    </a:lnTo>
                    <a:close/>
                  </a:path>
                  <a:path w="229870" h="275589">
                    <a:moveTo>
                      <a:pt x="229743" y="0"/>
                    </a:moveTo>
                    <a:lnTo>
                      <a:pt x="191693" y="0"/>
                    </a:lnTo>
                    <a:lnTo>
                      <a:pt x="191693" y="108292"/>
                    </a:lnTo>
                    <a:lnTo>
                      <a:pt x="229743" y="108292"/>
                    </a:lnTo>
                    <a:lnTo>
                      <a:pt x="229743" y="0"/>
                    </a:lnTo>
                    <a:close/>
                  </a:path>
                </a:pathLst>
              </a:custGeom>
              <a:solidFill>
                <a:srgbClr val="CEDC2A"/>
              </a:solidFill>
            </p:spPr>
            <p:txBody>
              <a:bodyPr wrap="square" lIns="0" tIns="0" rIns="0" bIns="0" rtlCol="0"/>
              <a:lstStyle/>
              <a:p>
                <a:endParaRPr/>
              </a:p>
            </p:txBody>
          </p:sp>
          <p:sp>
            <p:nvSpPr>
              <p:cNvPr id="9" name="object 44">
                <a:extLst>
                  <a:ext uri="{FF2B5EF4-FFF2-40B4-BE49-F238E27FC236}">
                    <a16:creationId xmlns:a16="http://schemas.microsoft.com/office/drawing/2014/main" id="{02C8E77B-881F-8C3A-C845-E7A163CA1E83}"/>
                  </a:ext>
                </a:extLst>
              </p:cNvPr>
              <p:cNvSpPr/>
              <p:nvPr/>
            </p:nvSpPr>
            <p:spPr>
              <a:xfrm>
                <a:off x="1130886" y="8234597"/>
                <a:ext cx="4692650" cy="0"/>
              </a:xfrm>
              <a:custGeom>
                <a:avLst/>
                <a:gdLst/>
                <a:ahLst/>
                <a:cxnLst/>
                <a:rect l="l" t="t" r="r" b="b"/>
                <a:pathLst>
                  <a:path w="4692650">
                    <a:moveTo>
                      <a:pt x="0" y="0"/>
                    </a:moveTo>
                    <a:lnTo>
                      <a:pt x="4692421" y="0"/>
                    </a:lnTo>
                  </a:path>
                </a:pathLst>
              </a:custGeom>
              <a:ln w="5029">
                <a:solidFill>
                  <a:srgbClr val="D9D9D9"/>
                </a:solidFill>
              </a:ln>
            </p:spPr>
            <p:txBody>
              <a:bodyPr wrap="square" lIns="0" tIns="0" rIns="0" bIns="0" rtlCol="0"/>
              <a:lstStyle/>
              <a:p>
                <a:endParaRPr/>
              </a:p>
            </p:txBody>
          </p:sp>
          <p:sp>
            <p:nvSpPr>
              <p:cNvPr id="10" name="object 45">
                <a:extLst>
                  <a:ext uri="{FF2B5EF4-FFF2-40B4-BE49-F238E27FC236}">
                    <a16:creationId xmlns:a16="http://schemas.microsoft.com/office/drawing/2014/main" id="{7068C686-D21C-E378-D6F6-877BB92192F4}"/>
                  </a:ext>
                </a:extLst>
              </p:cNvPr>
              <p:cNvSpPr/>
              <p:nvPr/>
            </p:nvSpPr>
            <p:spPr>
              <a:xfrm>
                <a:off x="1178440" y="6233697"/>
                <a:ext cx="3927475" cy="1532255"/>
              </a:xfrm>
              <a:custGeom>
                <a:avLst/>
                <a:gdLst/>
                <a:ahLst/>
                <a:cxnLst/>
                <a:rect l="l" t="t" r="r" b="b"/>
                <a:pathLst>
                  <a:path w="3927475" h="1532254">
                    <a:moveTo>
                      <a:pt x="0" y="1531950"/>
                    </a:moveTo>
                    <a:lnTo>
                      <a:pt x="95250" y="1505686"/>
                    </a:lnTo>
                    <a:lnTo>
                      <a:pt x="191820" y="1476425"/>
                    </a:lnTo>
                    <a:lnTo>
                      <a:pt x="286931" y="1448625"/>
                    </a:lnTo>
                    <a:lnTo>
                      <a:pt x="383514" y="1419364"/>
                    </a:lnTo>
                    <a:lnTo>
                      <a:pt x="478624" y="1390091"/>
                    </a:lnTo>
                    <a:lnTo>
                      <a:pt x="575195" y="1360830"/>
                    </a:lnTo>
                    <a:lnTo>
                      <a:pt x="670306" y="1331569"/>
                    </a:lnTo>
                    <a:lnTo>
                      <a:pt x="766876" y="1300835"/>
                    </a:lnTo>
                    <a:lnTo>
                      <a:pt x="861987" y="1270114"/>
                    </a:lnTo>
                    <a:lnTo>
                      <a:pt x="957097" y="1237919"/>
                    </a:lnTo>
                    <a:lnTo>
                      <a:pt x="1053668" y="1205725"/>
                    </a:lnTo>
                    <a:lnTo>
                      <a:pt x="1148778" y="1173543"/>
                    </a:lnTo>
                    <a:lnTo>
                      <a:pt x="1245349" y="1141348"/>
                    </a:lnTo>
                    <a:lnTo>
                      <a:pt x="1340459" y="1107693"/>
                    </a:lnTo>
                    <a:lnTo>
                      <a:pt x="1437030" y="1074038"/>
                    </a:lnTo>
                    <a:lnTo>
                      <a:pt x="1532140" y="1040383"/>
                    </a:lnTo>
                    <a:lnTo>
                      <a:pt x="1628711" y="1005268"/>
                    </a:lnTo>
                    <a:lnTo>
                      <a:pt x="1723821" y="970152"/>
                    </a:lnTo>
                    <a:lnTo>
                      <a:pt x="1818932" y="933564"/>
                    </a:lnTo>
                    <a:lnTo>
                      <a:pt x="1915515" y="898448"/>
                    </a:lnTo>
                    <a:lnTo>
                      <a:pt x="2010625" y="860412"/>
                    </a:lnTo>
                    <a:lnTo>
                      <a:pt x="2107196" y="823823"/>
                    </a:lnTo>
                    <a:lnTo>
                      <a:pt x="2202307" y="785787"/>
                    </a:lnTo>
                    <a:lnTo>
                      <a:pt x="2298877" y="747737"/>
                    </a:lnTo>
                    <a:lnTo>
                      <a:pt x="2393988" y="708228"/>
                    </a:lnTo>
                    <a:lnTo>
                      <a:pt x="2490558" y="668718"/>
                    </a:lnTo>
                    <a:lnTo>
                      <a:pt x="2585669" y="627748"/>
                    </a:lnTo>
                    <a:lnTo>
                      <a:pt x="2682240" y="588251"/>
                    </a:lnTo>
                    <a:lnTo>
                      <a:pt x="2777350" y="545807"/>
                    </a:lnTo>
                    <a:lnTo>
                      <a:pt x="2872460" y="504837"/>
                    </a:lnTo>
                    <a:lnTo>
                      <a:pt x="2969031" y="460946"/>
                    </a:lnTo>
                    <a:lnTo>
                      <a:pt x="3064141" y="418515"/>
                    </a:lnTo>
                    <a:lnTo>
                      <a:pt x="3160725" y="374611"/>
                    </a:lnTo>
                    <a:lnTo>
                      <a:pt x="3255835" y="329260"/>
                    </a:lnTo>
                    <a:lnTo>
                      <a:pt x="3352406" y="285356"/>
                    </a:lnTo>
                    <a:lnTo>
                      <a:pt x="3447516" y="238531"/>
                    </a:lnTo>
                    <a:lnTo>
                      <a:pt x="3544087" y="191706"/>
                    </a:lnTo>
                    <a:lnTo>
                      <a:pt x="3639197" y="144894"/>
                    </a:lnTo>
                    <a:lnTo>
                      <a:pt x="3734308" y="96596"/>
                    </a:lnTo>
                    <a:lnTo>
                      <a:pt x="3830878" y="48310"/>
                    </a:lnTo>
                    <a:lnTo>
                      <a:pt x="3927182" y="0"/>
                    </a:lnTo>
                  </a:path>
                </a:pathLst>
              </a:custGeom>
              <a:ln w="15087">
                <a:solidFill>
                  <a:srgbClr val="294684"/>
                </a:solidFill>
              </a:ln>
            </p:spPr>
            <p:txBody>
              <a:bodyPr wrap="square" lIns="0" tIns="0" rIns="0" bIns="0" rtlCol="0"/>
              <a:lstStyle/>
              <a:p>
                <a:endParaRPr/>
              </a:p>
            </p:txBody>
          </p:sp>
          <p:sp>
            <p:nvSpPr>
              <p:cNvPr id="11" name="object 46">
                <a:extLst>
                  <a:ext uri="{FF2B5EF4-FFF2-40B4-BE49-F238E27FC236}">
                    <a16:creationId xmlns:a16="http://schemas.microsoft.com/office/drawing/2014/main" id="{B86377C5-646F-E3B3-433D-8166DA9E31CA}"/>
                  </a:ext>
                </a:extLst>
              </p:cNvPr>
              <p:cNvSpPr/>
              <p:nvPr/>
            </p:nvSpPr>
            <p:spPr>
              <a:xfrm>
                <a:off x="5085397" y="5819634"/>
                <a:ext cx="709930" cy="2416175"/>
              </a:xfrm>
              <a:custGeom>
                <a:avLst/>
                <a:gdLst/>
                <a:ahLst/>
                <a:cxnLst/>
                <a:rect l="l" t="t" r="r" b="b"/>
                <a:pathLst>
                  <a:path w="709929" h="2416175">
                    <a:moveTo>
                      <a:pt x="38049" y="520915"/>
                    </a:moveTo>
                    <a:lnTo>
                      <a:pt x="0" y="520915"/>
                    </a:lnTo>
                    <a:lnTo>
                      <a:pt x="0" y="2415794"/>
                    </a:lnTo>
                    <a:lnTo>
                      <a:pt x="38049" y="2415794"/>
                    </a:lnTo>
                    <a:lnTo>
                      <a:pt x="38049" y="520915"/>
                    </a:lnTo>
                    <a:close/>
                  </a:path>
                  <a:path w="709929" h="2416175">
                    <a:moveTo>
                      <a:pt x="134620" y="371665"/>
                    </a:moveTo>
                    <a:lnTo>
                      <a:pt x="96583" y="371665"/>
                    </a:lnTo>
                    <a:lnTo>
                      <a:pt x="96583" y="2415806"/>
                    </a:lnTo>
                    <a:lnTo>
                      <a:pt x="134620" y="2415806"/>
                    </a:lnTo>
                    <a:lnTo>
                      <a:pt x="134620" y="371665"/>
                    </a:lnTo>
                    <a:close/>
                  </a:path>
                  <a:path w="709929" h="2416175">
                    <a:moveTo>
                      <a:pt x="229743" y="354101"/>
                    </a:moveTo>
                    <a:lnTo>
                      <a:pt x="191693" y="354101"/>
                    </a:lnTo>
                    <a:lnTo>
                      <a:pt x="191693" y="2415794"/>
                    </a:lnTo>
                    <a:lnTo>
                      <a:pt x="229743" y="2415794"/>
                    </a:lnTo>
                    <a:lnTo>
                      <a:pt x="229743" y="354101"/>
                    </a:lnTo>
                    <a:close/>
                  </a:path>
                  <a:path w="709929" h="2416175">
                    <a:moveTo>
                      <a:pt x="326313" y="245821"/>
                    </a:moveTo>
                    <a:lnTo>
                      <a:pt x="288264" y="245821"/>
                    </a:lnTo>
                    <a:lnTo>
                      <a:pt x="288264" y="2415806"/>
                    </a:lnTo>
                    <a:lnTo>
                      <a:pt x="326313" y="2415806"/>
                    </a:lnTo>
                    <a:lnTo>
                      <a:pt x="326313" y="245821"/>
                    </a:lnTo>
                    <a:close/>
                  </a:path>
                  <a:path w="709929" h="2416175">
                    <a:moveTo>
                      <a:pt x="421424" y="174129"/>
                    </a:moveTo>
                    <a:lnTo>
                      <a:pt x="383374" y="174129"/>
                    </a:lnTo>
                    <a:lnTo>
                      <a:pt x="383374" y="2415794"/>
                    </a:lnTo>
                    <a:lnTo>
                      <a:pt x="421424" y="2415794"/>
                    </a:lnTo>
                    <a:lnTo>
                      <a:pt x="421424" y="174129"/>
                    </a:lnTo>
                    <a:close/>
                  </a:path>
                  <a:path w="709929" h="2416175">
                    <a:moveTo>
                      <a:pt x="517994" y="146329"/>
                    </a:moveTo>
                    <a:lnTo>
                      <a:pt x="479945" y="146329"/>
                    </a:lnTo>
                    <a:lnTo>
                      <a:pt x="479945" y="2415806"/>
                    </a:lnTo>
                    <a:lnTo>
                      <a:pt x="517994" y="2415806"/>
                    </a:lnTo>
                    <a:lnTo>
                      <a:pt x="517994" y="146329"/>
                    </a:lnTo>
                    <a:close/>
                  </a:path>
                  <a:path w="709929" h="2416175">
                    <a:moveTo>
                      <a:pt x="613092" y="0"/>
                    </a:moveTo>
                    <a:lnTo>
                      <a:pt x="575056" y="0"/>
                    </a:lnTo>
                    <a:lnTo>
                      <a:pt x="575056" y="2415794"/>
                    </a:lnTo>
                    <a:lnTo>
                      <a:pt x="613092" y="2415794"/>
                    </a:lnTo>
                    <a:lnTo>
                      <a:pt x="613092" y="0"/>
                    </a:lnTo>
                    <a:close/>
                  </a:path>
                  <a:path w="709929" h="2416175">
                    <a:moveTo>
                      <a:pt x="709676" y="48285"/>
                    </a:moveTo>
                    <a:lnTo>
                      <a:pt x="670166" y="48285"/>
                    </a:lnTo>
                    <a:lnTo>
                      <a:pt x="670166" y="2415794"/>
                    </a:lnTo>
                    <a:lnTo>
                      <a:pt x="709676" y="2415794"/>
                    </a:lnTo>
                    <a:lnTo>
                      <a:pt x="709676" y="48285"/>
                    </a:lnTo>
                    <a:close/>
                  </a:path>
                </a:pathLst>
              </a:custGeom>
              <a:solidFill>
                <a:srgbClr val="037B3E"/>
              </a:solidFill>
            </p:spPr>
            <p:txBody>
              <a:bodyPr wrap="square" lIns="0" tIns="0" rIns="0" bIns="0" rtlCol="0"/>
              <a:lstStyle/>
              <a:p>
                <a:endParaRPr/>
              </a:p>
            </p:txBody>
          </p:sp>
        </p:grpSp>
        <p:sp>
          <p:nvSpPr>
            <p:cNvPr id="12" name="object 47">
              <a:extLst>
                <a:ext uri="{FF2B5EF4-FFF2-40B4-BE49-F238E27FC236}">
                  <a16:creationId xmlns:a16="http://schemas.microsoft.com/office/drawing/2014/main" id="{59B83768-883A-2655-B8BA-4337F6CE1258}"/>
                </a:ext>
              </a:extLst>
            </p:cNvPr>
            <p:cNvSpPr/>
            <p:nvPr/>
          </p:nvSpPr>
          <p:spPr>
            <a:xfrm>
              <a:off x="5073139" y="2697444"/>
              <a:ext cx="5590611" cy="0"/>
            </a:xfrm>
            <a:custGeom>
              <a:avLst/>
              <a:gdLst/>
              <a:ahLst/>
              <a:cxnLst/>
              <a:rect l="l" t="t" r="r" b="b"/>
              <a:pathLst>
                <a:path w="4692650">
                  <a:moveTo>
                    <a:pt x="0" y="0"/>
                  </a:moveTo>
                  <a:lnTo>
                    <a:pt x="4692421" y="0"/>
                  </a:lnTo>
                </a:path>
              </a:pathLst>
            </a:custGeom>
            <a:ln w="5029">
              <a:solidFill>
                <a:srgbClr val="D9D9D9"/>
              </a:solidFill>
            </a:ln>
          </p:spPr>
          <p:txBody>
            <a:bodyPr wrap="square" lIns="0" tIns="0" rIns="0" bIns="0" rtlCol="0"/>
            <a:lstStyle/>
            <a:p>
              <a:endParaRPr/>
            </a:p>
          </p:txBody>
        </p:sp>
        <p:sp>
          <p:nvSpPr>
            <p:cNvPr id="13" name="object 48">
              <a:extLst>
                <a:ext uri="{FF2B5EF4-FFF2-40B4-BE49-F238E27FC236}">
                  <a16:creationId xmlns:a16="http://schemas.microsoft.com/office/drawing/2014/main" id="{F3E39836-5991-08AA-58F2-5CCFB00DEF6F}"/>
                </a:ext>
              </a:extLst>
            </p:cNvPr>
            <p:cNvSpPr txBox="1"/>
            <p:nvPr/>
          </p:nvSpPr>
          <p:spPr>
            <a:xfrm>
              <a:off x="4511461" y="2602523"/>
              <a:ext cx="5781251" cy="161182"/>
            </a:xfrm>
            <a:prstGeom prst="rect">
              <a:avLst/>
            </a:prstGeom>
          </p:spPr>
          <p:txBody>
            <a:bodyPr vert="horz" wrap="square" lIns="0" tIns="12065" rIns="0" bIns="0" rtlCol="0">
              <a:spAutoFit/>
            </a:bodyPr>
            <a:lstStyle/>
            <a:p>
              <a:pPr marL="42545">
                <a:lnSpc>
                  <a:spcPct val="100000"/>
                </a:lnSpc>
              </a:pPr>
              <a:r>
                <a:rPr sz="800" spc="-10">
                  <a:solidFill>
                    <a:srgbClr val="595A5C"/>
                  </a:solidFill>
                  <a:latin typeface="Franklin Gothic Medium Cond"/>
                  <a:cs typeface="Franklin Gothic Medium Cond"/>
                </a:rPr>
                <a:t>$215,000</a:t>
              </a:r>
              <a:endParaRPr sz="800">
                <a:latin typeface="Franklin Gothic Medium Cond"/>
                <a:cs typeface="Franklin Gothic Medium Cond"/>
              </a:endParaRPr>
            </a:p>
          </p:txBody>
        </p:sp>
        <p:sp>
          <p:nvSpPr>
            <p:cNvPr id="14" name="object 49">
              <a:extLst>
                <a:ext uri="{FF2B5EF4-FFF2-40B4-BE49-F238E27FC236}">
                  <a16:creationId xmlns:a16="http://schemas.microsoft.com/office/drawing/2014/main" id="{5C33C4B2-7A6F-6459-3A17-A66F63286CBB}"/>
                </a:ext>
              </a:extLst>
            </p:cNvPr>
            <p:cNvSpPr txBox="1"/>
            <p:nvPr/>
          </p:nvSpPr>
          <p:spPr>
            <a:xfrm>
              <a:off x="4622383" y="5711176"/>
              <a:ext cx="588565" cy="278395"/>
            </a:xfrm>
            <a:prstGeom prst="rect">
              <a:avLst/>
            </a:prstGeom>
          </p:spPr>
          <p:txBody>
            <a:bodyPr vert="horz" wrap="square" lIns="0" tIns="12700" rIns="0" bIns="0" rtlCol="0">
              <a:spAutoFit/>
            </a:bodyPr>
            <a:lstStyle/>
            <a:p>
              <a:pPr marL="12700">
                <a:lnSpc>
                  <a:spcPts val="819"/>
                </a:lnSpc>
                <a:spcBef>
                  <a:spcPts val="100"/>
                </a:spcBef>
              </a:pPr>
              <a:r>
                <a:rPr sz="800" spc="-10">
                  <a:solidFill>
                    <a:srgbClr val="595A5C"/>
                  </a:solidFill>
                  <a:latin typeface="Franklin Gothic Medium Cond"/>
                  <a:cs typeface="Franklin Gothic Medium Cond"/>
                </a:rPr>
                <a:t>$75,000</a:t>
              </a:r>
              <a:endParaRPr sz="800">
                <a:latin typeface="Franklin Gothic Medium Cond"/>
                <a:cs typeface="Franklin Gothic Medium Cond"/>
              </a:endParaRPr>
            </a:p>
            <a:p>
              <a:pPr marL="428625">
                <a:lnSpc>
                  <a:spcPts val="819"/>
                </a:lnSpc>
              </a:pPr>
              <a:r>
                <a:rPr sz="800" spc="-50">
                  <a:solidFill>
                    <a:srgbClr val="595A5C"/>
                  </a:solidFill>
                  <a:latin typeface="Franklin Gothic Medium Cond"/>
                  <a:cs typeface="Franklin Gothic Medium Cond"/>
                </a:rPr>
                <a:t>1</a:t>
              </a:r>
              <a:endParaRPr sz="800">
                <a:latin typeface="Franklin Gothic Medium Cond"/>
                <a:cs typeface="Franklin Gothic Medium Cond"/>
              </a:endParaRPr>
            </a:p>
          </p:txBody>
        </p:sp>
        <p:sp>
          <p:nvSpPr>
            <p:cNvPr id="15" name="object 50">
              <a:extLst>
                <a:ext uri="{FF2B5EF4-FFF2-40B4-BE49-F238E27FC236}">
                  <a16:creationId xmlns:a16="http://schemas.microsoft.com/office/drawing/2014/main" id="{ED740BEC-5C6A-2A7E-DB4E-391351A98934}"/>
                </a:ext>
              </a:extLst>
            </p:cNvPr>
            <p:cNvSpPr txBox="1"/>
            <p:nvPr/>
          </p:nvSpPr>
          <p:spPr>
            <a:xfrm>
              <a:off x="4622383" y="5268164"/>
              <a:ext cx="428185" cy="175510"/>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95A5C"/>
                  </a:solidFill>
                  <a:latin typeface="Franklin Gothic Medium Cond"/>
                  <a:cs typeface="Franklin Gothic Medium Cond"/>
                </a:rPr>
                <a:t>$95,000</a:t>
              </a:r>
              <a:endParaRPr sz="800">
                <a:latin typeface="Franklin Gothic Medium Cond"/>
                <a:cs typeface="Franklin Gothic Medium Cond"/>
              </a:endParaRPr>
            </a:p>
          </p:txBody>
        </p:sp>
        <p:sp>
          <p:nvSpPr>
            <p:cNvPr id="16" name="object 51">
              <a:extLst>
                <a:ext uri="{FF2B5EF4-FFF2-40B4-BE49-F238E27FC236}">
                  <a16:creationId xmlns:a16="http://schemas.microsoft.com/office/drawing/2014/main" id="{1A2A98FA-1F18-91E1-CE4A-D8F58D854C58}"/>
                </a:ext>
              </a:extLst>
            </p:cNvPr>
            <p:cNvSpPr txBox="1"/>
            <p:nvPr/>
          </p:nvSpPr>
          <p:spPr>
            <a:xfrm>
              <a:off x="4560290" y="4825151"/>
              <a:ext cx="490219" cy="175510"/>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95A5C"/>
                  </a:solidFill>
                  <a:latin typeface="Franklin Gothic Medium Cond"/>
                  <a:cs typeface="Franklin Gothic Medium Cond"/>
                </a:rPr>
                <a:t>$115,000</a:t>
              </a:r>
              <a:endParaRPr sz="800">
                <a:latin typeface="Franklin Gothic Medium Cond"/>
                <a:cs typeface="Franklin Gothic Medium Cond"/>
              </a:endParaRPr>
            </a:p>
          </p:txBody>
        </p:sp>
        <p:sp>
          <p:nvSpPr>
            <p:cNvPr id="17" name="object 52">
              <a:extLst>
                <a:ext uri="{FF2B5EF4-FFF2-40B4-BE49-F238E27FC236}">
                  <a16:creationId xmlns:a16="http://schemas.microsoft.com/office/drawing/2014/main" id="{47EE21CB-5EB2-DD19-37FD-85B26D4E0AD9}"/>
                </a:ext>
              </a:extLst>
            </p:cNvPr>
            <p:cNvSpPr txBox="1"/>
            <p:nvPr/>
          </p:nvSpPr>
          <p:spPr>
            <a:xfrm>
              <a:off x="4560290" y="3483525"/>
              <a:ext cx="490219" cy="1070462"/>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95A5C"/>
                  </a:solidFill>
                  <a:latin typeface="Franklin Gothic Medium Cond"/>
                  <a:cs typeface="Franklin Gothic Medium Cond"/>
                </a:rPr>
                <a:t>$175,000</a:t>
              </a:r>
              <a:endParaRPr sz="800">
                <a:latin typeface="Franklin Gothic Medium Cond"/>
                <a:cs typeface="Franklin Gothic Medium Cond"/>
              </a:endParaRPr>
            </a:p>
            <a:p>
              <a:pPr>
                <a:lnSpc>
                  <a:spcPct val="100000"/>
                </a:lnSpc>
              </a:pPr>
              <a:endParaRPr sz="800">
                <a:latin typeface="Franklin Gothic Medium Cond"/>
                <a:cs typeface="Franklin Gothic Medium Cond"/>
              </a:endParaRPr>
            </a:p>
            <a:p>
              <a:pPr>
                <a:lnSpc>
                  <a:spcPct val="100000"/>
                </a:lnSpc>
                <a:spcBef>
                  <a:spcPts val="204"/>
                </a:spcBef>
              </a:pPr>
              <a:endParaRPr sz="800">
                <a:latin typeface="Franklin Gothic Medium Cond"/>
                <a:cs typeface="Franklin Gothic Medium Cond"/>
              </a:endParaRPr>
            </a:p>
            <a:p>
              <a:pPr marL="12700">
                <a:lnSpc>
                  <a:spcPct val="100000"/>
                </a:lnSpc>
                <a:spcBef>
                  <a:spcPts val="5"/>
                </a:spcBef>
              </a:pPr>
              <a:r>
                <a:rPr sz="800" spc="-10">
                  <a:solidFill>
                    <a:srgbClr val="595A5C"/>
                  </a:solidFill>
                  <a:latin typeface="Franklin Gothic Medium Cond"/>
                  <a:cs typeface="Franklin Gothic Medium Cond"/>
                </a:rPr>
                <a:t>$155,000</a:t>
              </a:r>
              <a:endParaRPr sz="800">
                <a:latin typeface="Franklin Gothic Medium Cond"/>
                <a:cs typeface="Franklin Gothic Medium Cond"/>
              </a:endParaRPr>
            </a:p>
            <a:p>
              <a:pPr>
                <a:lnSpc>
                  <a:spcPct val="100000"/>
                </a:lnSpc>
              </a:pPr>
              <a:endParaRPr sz="800">
                <a:latin typeface="Franklin Gothic Medium Cond"/>
                <a:cs typeface="Franklin Gothic Medium Cond"/>
              </a:endParaRPr>
            </a:p>
            <a:p>
              <a:pPr>
                <a:lnSpc>
                  <a:spcPct val="100000"/>
                </a:lnSpc>
                <a:spcBef>
                  <a:spcPts val="150"/>
                </a:spcBef>
              </a:pPr>
              <a:endParaRPr sz="800">
                <a:latin typeface="Franklin Gothic Medium Cond"/>
                <a:cs typeface="Franklin Gothic Medium Cond"/>
              </a:endParaRPr>
            </a:p>
            <a:p>
              <a:pPr marL="12700">
                <a:lnSpc>
                  <a:spcPct val="100000"/>
                </a:lnSpc>
              </a:pPr>
              <a:r>
                <a:rPr sz="800" spc="-10">
                  <a:solidFill>
                    <a:srgbClr val="595A5C"/>
                  </a:solidFill>
                  <a:latin typeface="Franklin Gothic Medium Cond"/>
                  <a:cs typeface="Franklin Gothic Medium Cond"/>
                </a:rPr>
                <a:t>$135,000</a:t>
              </a:r>
              <a:endParaRPr sz="800">
                <a:latin typeface="Franklin Gothic Medium Cond"/>
                <a:cs typeface="Franklin Gothic Medium Cond"/>
              </a:endParaRPr>
            </a:p>
          </p:txBody>
        </p:sp>
        <p:sp>
          <p:nvSpPr>
            <p:cNvPr id="18" name="object 53">
              <a:extLst>
                <a:ext uri="{FF2B5EF4-FFF2-40B4-BE49-F238E27FC236}">
                  <a16:creationId xmlns:a16="http://schemas.microsoft.com/office/drawing/2014/main" id="{170C6915-00E5-80F0-362E-06992CB0EF5C}"/>
                </a:ext>
              </a:extLst>
            </p:cNvPr>
            <p:cNvSpPr txBox="1"/>
            <p:nvPr/>
          </p:nvSpPr>
          <p:spPr>
            <a:xfrm>
              <a:off x="4560290" y="3036640"/>
              <a:ext cx="490219" cy="175510"/>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95A5C"/>
                  </a:solidFill>
                  <a:latin typeface="Franklin Gothic Medium Cond"/>
                  <a:cs typeface="Franklin Gothic Medium Cond"/>
                </a:rPr>
                <a:t>$195,000</a:t>
              </a:r>
              <a:endParaRPr sz="800">
                <a:latin typeface="Franklin Gothic Medium Cond"/>
                <a:cs typeface="Franklin Gothic Medium Cond"/>
              </a:endParaRPr>
            </a:p>
          </p:txBody>
        </p:sp>
        <p:sp>
          <p:nvSpPr>
            <p:cNvPr id="19" name="object 54">
              <a:extLst>
                <a:ext uri="{FF2B5EF4-FFF2-40B4-BE49-F238E27FC236}">
                  <a16:creationId xmlns:a16="http://schemas.microsoft.com/office/drawing/2014/main" id="{FD7F567D-5348-E7AC-C006-3C8A815703D4}"/>
                </a:ext>
              </a:extLst>
            </p:cNvPr>
            <p:cNvSpPr txBox="1"/>
            <p:nvPr/>
          </p:nvSpPr>
          <p:spPr>
            <a:xfrm>
              <a:off x="5581599"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2</a:t>
              </a:r>
              <a:endParaRPr sz="800">
                <a:latin typeface="Franklin Gothic Medium Cond"/>
                <a:cs typeface="Franklin Gothic Medium Cond"/>
              </a:endParaRPr>
            </a:p>
          </p:txBody>
        </p:sp>
        <p:sp>
          <p:nvSpPr>
            <p:cNvPr id="20" name="object 55">
              <a:extLst>
                <a:ext uri="{FF2B5EF4-FFF2-40B4-BE49-F238E27FC236}">
                  <a16:creationId xmlns:a16="http://schemas.microsoft.com/office/drawing/2014/main" id="{7B52C0D6-F763-03DE-8248-2156131EAB59}"/>
                </a:ext>
              </a:extLst>
            </p:cNvPr>
            <p:cNvSpPr txBox="1"/>
            <p:nvPr/>
          </p:nvSpPr>
          <p:spPr>
            <a:xfrm>
              <a:off x="6044947"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3</a:t>
              </a:r>
              <a:endParaRPr sz="800">
                <a:latin typeface="Franklin Gothic Medium Cond"/>
                <a:cs typeface="Franklin Gothic Medium Cond"/>
              </a:endParaRPr>
            </a:p>
          </p:txBody>
        </p:sp>
        <p:sp>
          <p:nvSpPr>
            <p:cNvPr id="21" name="object 56">
              <a:extLst>
                <a:ext uri="{FF2B5EF4-FFF2-40B4-BE49-F238E27FC236}">
                  <a16:creationId xmlns:a16="http://schemas.microsoft.com/office/drawing/2014/main" id="{170E22B2-7970-E3DA-F91A-0DF883117C40}"/>
                </a:ext>
              </a:extLst>
            </p:cNvPr>
            <p:cNvSpPr txBox="1"/>
            <p:nvPr/>
          </p:nvSpPr>
          <p:spPr>
            <a:xfrm>
              <a:off x="6508294"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4</a:t>
              </a:r>
              <a:endParaRPr sz="800">
                <a:latin typeface="Franklin Gothic Medium Cond"/>
                <a:cs typeface="Franklin Gothic Medium Cond"/>
              </a:endParaRPr>
            </a:p>
          </p:txBody>
        </p:sp>
        <p:sp>
          <p:nvSpPr>
            <p:cNvPr id="22" name="object 57">
              <a:extLst>
                <a:ext uri="{FF2B5EF4-FFF2-40B4-BE49-F238E27FC236}">
                  <a16:creationId xmlns:a16="http://schemas.microsoft.com/office/drawing/2014/main" id="{382BF97F-7F9A-E26E-0F1F-67416DFFDF8D}"/>
                </a:ext>
              </a:extLst>
            </p:cNvPr>
            <p:cNvSpPr txBox="1"/>
            <p:nvPr/>
          </p:nvSpPr>
          <p:spPr>
            <a:xfrm>
              <a:off x="6971642"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5</a:t>
              </a:r>
              <a:endParaRPr sz="800">
                <a:latin typeface="Franklin Gothic Medium Cond"/>
                <a:cs typeface="Franklin Gothic Medium Cond"/>
              </a:endParaRPr>
            </a:p>
          </p:txBody>
        </p:sp>
        <p:sp>
          <p:nvSpPr>
            <p:cNvPr id="23" name="object 58">
              <a:extLst>
                <a:ext uri="{FF2B5EF4-FFF2-40B4-BE49-F238E27FC236}">
                  <a16:creationId xmlns:a16="http://schemas.microsoft.com/office/drawing/2014/main" id="{8DD88884-FBB9-1F98-5DE9-C967B2C14348}"/>
                </a:ext>
              </a:extLst>
            </p:cNvPr>
            <p:cNvSpPr txBox="1"/>
            <p:nvPr/>
          </p:nvSpPr>
          <p:spPr>
            <a:xfrm>
              <a:off x="7434989"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6</a:t>
              </a:r>
              <a:endParaRPr sz="800">
                <a:latin typeface="Franklin Gothic Medium Cond"/>
                <a:cs typeface="Franklin Gothic Medium Cond"/>
              </a:endParaRPr>
            </a:p>
          </p:txBody>
        </p:sp>
        <p:sp>
          <p:nvSpPr>
            <p:cNvPr id="24" name="object 59">
              <a:extLst>
                <a:ext uri="{FF2B5EF4-FFF2-40B4-BE49-F238E27FC236}">
                  <a16:creationId xmlns:a16="http://schemas.microsoft.com/office/drawing/2014/main" id="{6FF6B8CE-B7D9-44D5-1CCC-754B8F2FC2F5}"/>
                </a:ext>
              </a:extLst>
            </p:cNvPr>
            <p:cNvSpPr txBox="1"/>
            <p:nvPr/>
          </p:nvSpPr>
          <p:spPr>
            <a:xfrm>
              <a:off x="7898336"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7</a:t>
              </a:r>
              <a:endParaRPr sz="800">
                <a:latin typeface="Franklin Gothic Medium Cond"/>
                <a:cs typeface="Franklin Gothic Medium Cond"/>
              </a:endParaRPr>
            </a:p>
          </p:txBody>
        </p:sp>
        <p:sp>
          <p:nvSpPr>
            <p:cNvPr id="25" name="object 60">
              <a:extLst>
                <a:ext uri="{FF2B5EF4-FFF2-40B4-BE49-F238E27FC236}">
                  <a16:creationId xmlns:a16="http://schemas.microsoft.com/office/drawing/2014/main" id="{A9340E2D-C1B5-6494-D98B-4A0753451079}"/>
                </a:ext>
              </a:extLst>
            </p:cNvPr>
            <p:cNvSpPr txBox="1"/>
            <p:nvPr/>
          </p:nvSpPr>
          <p:spPr>
            <a:xfrm>
              <a:off x="8361684"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8</a:t>
              </a:r>
              <a:endParaRPr sz="800">
                <a:latin typeface="Franklin Gothic Medium Cond"/>
                <a:cs typeface="Franklin Gothic Medium Cond"/>
              </a:endParaRPr>
            </a:p>
          </p:txBody>
        </p:sp>
        <p:sp>
          <p:nvSpPr>
            <p:cNvPr id="26" name="object 61">
              <a:extLst>
                <a:ext uri="{FF2B5EF4-FFF2-40B4-BE49-F238E27FC236}">
                  <a16:creationId xmlns:a16="http://schemas.microsoft.com/office/drawing/2014/main" id="{E2BC52BD-FD39-DC6D-25FE-0F07444374BF}"/>
                </a:ext>
              </a:extLst>
            </p:cNvPr>
            <p:cNvSpPr txBox="1"/>
            <p:nvPr/>
          </p:nvSpPr>
          <p:spPr>
            <a:xfrm>
              <a:off x="8825031" y="5813835"/>
              <a:ext cx="93051" cy="175510"/>
            </a:xfrm>
            <a:prstGeom prst="rect">
              <a:avLst/>
            </a:prstGeom>
          </p:spPr>
          <p:txBody>
            <a:bodyPr vert="horz" wrap="square" lIns="0" tIns="12700" rIns="0" bIns="0" rtlCol="0">
              <a:spAutoFit/>
            </a:bodyPr>
            <a:lstStyle/>
            <a:p>
              <a:pPr marL="12700">
                <a:lnSpc>
                  <a:spcPct val="100000"/>
                </a:lnSpc>
                <a:spcBef>
                  <a:spcPts val="100"/>
                </a:spcBef>
              </a:pPr>
              <a:r>
                <a:rPr sz="800" spc="-50">
                  <a:solidFill>
                    <a:srgbClr val="595A5C"/>
                  </a:solidFill>
                  <a:latin typeface="Franklin Gothic Medium Cond"/>
                  <a:cs typeface="Franklin Gothic Medium Cond"/>
                </a:rPr>
                <a:t>9</a:t>
              </a:r>
              <a:endParaRPr sz="800">
                <a:latin typeface="Franklin Gothic Medium Cond"/>
                <a:cs typeface="Franklin Gothic Medium Cond"/>
              </a:endParaRPr>
            </a:p>
          </p:txBody>
        </p:sp>
        <p:sp>
          <p:nvSpPr>
            <p:cNvPr id="27" name="object 62">
              <a:extLst>
                <a:ext uri="{FF2B5EF4-FFF2-40B4-BE49-F238E27FC236}">
                  <a16:creationId xmlns:a16="http://schemas.microsoft.com/office/drawing/2014/main" id="{C0234306-AB95-F7EF-4387-6BE8C08507B2}"/>
                </a:ext>
              </a:extLst>
            </p:cNvPr>
            <p:cNvSpPr txBox="1"/>
            <p:nvPr/>
          </p:nvSpPr>
          <p:spPr>
            <a:xfrm>
              <a:off x="9288379" y="5813835"/>
              <a:ext cx="155085" cy="175510"/>
            </a:xfrm>
            <a:prstGeom prst="rect">
              <a:avLst/>
            </a:prstGeom>
          </p:spPr>
          <p:txBody>
            <a:bodyPr vert="horz" wrap="square" lIns="0" tIns="12700" rIns="0" bIns="0" rtlCol="0">
              <a:spAutoFit/>
            </a:bodyPr>
            <a:lstStyle/>
            <a:p>
              <a:pPr marL="12700">
                <a:lnSpc>
                  <a:spcPct val="100000"/>
                </a:lnSpc>
                <a:spcBef>
                  <a:spcPts val="100"/>
                </a:spcBef>
              </a:pPr>
              <a:r>
                <a:rPr sz="800" spc="-25">
                  <a:solidFill>
                    <a:srgbClr val="595A5C"/>
                  </a:solidFill>
                  <a:latin typeface="Franklin Gothic Medium Cond"/>
                  <a:cs typeface="Franklin Gothic Medium Cond"/>
                </a:rPr>
                <a:t>10</a:t>
              </a:r>
              <a:endParaRPr sz="800">
                <a:latin typeface="Franklin Gothic Medium Cond"/>
                <a:cs typeface="Franklin Gothic Medium Cond"/>
              </a:endParaRPr>
            </a:p>
          </p:txBody>
        </p:sp>
        <p:sp>
          <p:nvSpPr>
            <p:cNvPr id="28" name="object 63">
              <a:extLst>
                <a:ext uri="{FF2B5EF4-FFF2-40B4-BE49-F238E27FC236}">
                  <a16:creationId xmlns:a16="http://schemas.microsoft.com/office/drawing/2014/main" id="{71EE3D02-D148-8F46-A586-E67DF5F1265B}"/>
                </a:ext>
              </a:extLst>
            </p:cNvPr>
            <p:cNvSpPr txBox="1"/>
            <p:nvPr/>
          </p:nvSpPr>
          <p:spPr>
            <a:xfrm>
              <a:off x="9751774" y="5813835"/>
              <a:ext cx="155085" cy="175510"/>
            </a:xfrm>
            <a:prstGeom prst="rect">
              <a:avLst/>
            </a:prstGeom>
          </p:spPr>
          <p:txBody>
            <a:bodyPr vert="horz" wrap="square" lIns="0" tIns="12700" rIns="0" bIns="0" rtlCol="0">
              <a:spAutoFit/>
            </a:bodyPr>
            <a:lstStyle/>
            <a:p>
              <a:pPr marL="12700">
                <a:lnSpc>
                  <a:spcPct val="100000"/>
                </a:lnSpc>
                <a:spcBef>
                  <a:spcPts val="100"/>
                </a:spcBef>
              </a:pPr>
              <a:r>
                <a:rPr sz="800" spc="-25">
                  <a:solidFill>
                    <a:srgbClr val="595A5C"/>
                  </a:solidFill>
                  <a:latin typeface="Franklin Gothic Medium Cond"/>
                  <a:cs typeface="Franklin Gothic Medium Cond"/>
                </a:rPr>
                <a:t>11</a:t>
              </a:r>
              <a:endParaRPr sz="800">
                <a:latin typeface="Franklin Gothic Medium Cond"/>
                <a:cs typeface="Franklin Gothic Medium Cond"/>
              </a:endParaRPr>
            </a:p>
          </p:txBody>
        </p:sp>
        <p:sp>
          <p:nvSpPr>
            <p:cNvPr id="29" name="object 64">
              <a:extLst>
                <a:ext uri="{FF2B5EF4-FFF2-40B4-BE49-F238E27FC236}">
                  <a16:creationId xmlns:a16="http://schemas.microsoft.com/office/drawing/2014/main" id="{BC3C717E-4D10-B8EC-957E-3727C905AF71}"/>
                </a:ext>
              </a:extLst>
            </p:cNvPr>
            <p:cNvSpPr txBox="1"/>
            <p:nvPr/>
          </p:nvSpPr>
          <p:spPr>
            <a:xfrm>
              <a:off x="10215171" y="5813835"/>
              <a:ext cx="155085" cy="175510"/>
            </a:xfrm>
            <a:prstGeom prst="rect">
              <a:avLst/>
            </a:prstGeom>
          </p:spPr>
          <p:txBody>
            <a:bodyPr vert="horz" wrap="square" lIns="0" tIns="12700" rIns="0" bIns="0" rtlCol="0">
              <a:spAutoFit/>
            </a:bodyPr>
            <a:lstStyle/>
            <a:p>
              <a:pPr marL="12700">
                <a:lnSpc>
                  <a:spcPct val="100000"/>
                </a:lnSpc>
                <a:spcBef>
                  <a:spcPts val="100"/>
                </a:spcBef>
              </a:pPr>
              <a:r>
                <a:rPr sz="800" spc="-25">
                  <a:solidFill>
                    <a:srgbClr val="595A5C"/>
                  </a:solidFill>
                  <a:latin typeface="Franklin Gothic Medium Cond"/>
                  <a:cs typeface="Franklin Gothic Medium Cond"/>
                </a:rPr>
                <a:t>12</a:t>
              </a:r>
              <a:endParaRPr sz="800">
                <a:latin typeface="Franklin Gothic Medium Cond"/>
                <a:cs typeface="Franklin Gothic Medium Cond"/>
              </a:endParaRPr>
            </a:p>
          </p:txBody>
        </p:sp>
        <p:sp>
          <p:nvSpPr>
            <p:cNvPr id="30" name="object 65">
              <a:extLst>
                <a:ext uri="{FF2B5EF4-FFF2-40B4-BE49-F238E27FC236}">
                  <a16:creationId xmlns:a16="http://schemas.microsoft.com/office/drawing/2014/main" id="{3ABBA0DD-7126-8EEB-CCFD-D33E1854BE9B}"/>
                </a:ext>
              </a:extLst>
            </p:cNvPr>
            <p:cNvSpPr/>
            <p:nvPr/>
          </p:nvSpPr>
          <p:spPr>
            <a:xfrm>
              <a:off x="10727070" y="4731656"/>
              <a:ext cx="213336" cy="83973"/>
            </a:xfrm>
            <a:custGeom>
              <a:avLst/>
              <a:gdLst/>
              <a:ahLst/>
              <a:cxnLst/>
              <a:rect l="l" t="t" r="r" b="b"/>
              <a:pathLst>
                <a:path w="179070" h="70484">
                  <a:moveTo>
                    <a:pt x="178828" y="0"/>
                  </a:moveTo>
                  <a:lnTo>
                    <a:pt x="0" y="0"/>
                  </a:lnTo>
                  <a:lnTo>
                    <a:pt x="0" y="69862"/>
                  </a:lnTo>
                  <a:lnTo>
                    <a:pt x="178828" y="69862"/>
                  </a:lnTo>
                  <a:lnTo>
                    <a:pt x="178828" y="0"/>
                  </a:lnTo>
                  <a:close/>
                </a:path>
              </a:pathLst>
            </a:custGeom>
            <a:solidFill>
              <a:srgbClr val="C7C8CA"/>
            </a:solidFill>
          </p:spPr>
          <p:txBody>
            <a:bodyPr wrap="square" lIns="0" tIns="0" rIns="0" bIns="0" rtlCol="0"/>
            <a:lstStyle/>
            <a:p>
              <a:endParaRPr/>
            </a:p>
          </p:txBody>
        </p:sp>
        <p:sp>
          <p:nvSpPr>
            <p:cNvPr id="31" name="object 66">
              <a:extLst>
                <a:ext uri="{FF2B5EF4-FFF2-40B4-BE49-F238E27FC236}">
                  <a16:creationId xmlns:a16="http://schemas.microsoft.com/office/drawing/2014/main" id="{2BCB7BED-8217-38D2-C8BE-D1F3063943C1}"/>
                </a:ext>
              </a:extLst>
            </p:cNvPr>
            <p:cNvSpPr/>
            <p:nvPr/>
          </p:nvSpPr>
          <p:spPr>
            <a:xfrm>
              <a:off x="10728280" y="4909024"/>
              <a:ext cx="213336" cy="83973"/>
            </a:xfrm>
            <a:custGeom>
              <a:avLst/>
              <a:gdLst/>
              <a:ahLst/>
              <a:cxnLst/>
              <a:rect l="l" t="t" r="r" b="b"/>
              <a:pathLst>
                <a:path w="179070" h="70484">
                  <a:moveTo>
                    <a:pt x="178828" y="0"/>
                  </a:moveTo>
                  <a:lnTo>
                    <a:pt x="0" y="0"/>
                  </a:lnTo>
                  <a:lnTo>
                    <a:pt x="0" y="69862"/>
                  </a:lnTo>
                  <a:lnTo>
                    <a:pt x="178828" y="69862"/>
                  </a:lnTo>
                  <a:lnTo>
                    <a:pt x="178828" y="0"/>
                  </a:lnTo>
                  <a:close/>
                </a:path>
              </a:pathLst>
            </a:custGeom>
            <a:solidFill>
              <a:srgbClr val="E4EB9A"/>
            </a:solidFill>
          </p:spPr>
          <p:txBody>
            <a:bodyPr wrap="square" lIns="0" tIns="0" rIns="0" bIns="0" rtlCol="0"/>
            <a:lstStyle/>
            <a:p>
              <a:endParaRPr/>
            </a:p>
          </p:txBody>
        </p:sp>
        <p:sp>
          <p:nvSpPr>
            <p:cNvPr id="33" name="object 68">
              <a:extLst>
                <a:ext uri="{FF2B5EF4-FFF2-40B4-BE49-F238E27FC236}">
                  <a16:creationId xmlns:a16="http://schemas.microsoft.com/office/drawing/2014/main" id="{E6319B58-A5B8-13C5-6A91-EDCC8312F5E5}"/>
                </a:ext>
              </a:extLst>
            </p:cNvPr>
            <p:cNvSpPr/>
            <p:nvPr/>
          </p:nvSpPr>
          <p:spPr>
            <a:xfrm>
              <a:off x="6719197" y="2778150"/>
              <a:ext cx="2585752" cy="806440"/>
            </a:xfrm>
            <a:custGeom>
              <a:avLst/>
              <a:gdLst/>
              <a:ahLst/>
              <a:cxnLst/>
              <a:rect l="l" t="t" r="r" b="b"/>
              <a:pathLst>
                <a:path w="2170429" h="676910">
                  <a:moveTo>
                    <a:pt x="2169922" y="0"/>
                  </a:moveTo>
                  <a:lnTo>
                    <a:pt x="0" y="0"/>
                  </a:lnTo>
                  <a:lnTo>
                    <a:pt x="0" y="676440"/>
                  </a:lnTo>
                  <a:lnTo>
                    <a:pt x="2169922" y="676440"/>
                  </a:lnTo>
                  <a:lnTo>
                    <a:pt x="2169922" y="0"/>
                  </a:lnTo>
                  <a:close/>
                </a:path>
              </a:pathLst>
            </a:custGeom>
            <a:solidFill>
              <a:srgbClr val="FFFFFF"/>
            </a:solidFill>
          </p:spPr>
          <p:txBody>
            <a:bodyPr wrap="square" lIns="0" tIns="0" rIns="0" bIns="0" rtlCol="0"/>
            <a:lstStyle/>
            <a:p>
              <a:endParaRPr/>
            </a:p>
          </p:txBody>
        </p:sp>
        <p:sp>
          <p:nvSpPr>
            <p:cNvPr id="34" name="object 69">
              <a:extLst>
                <a:ext uri="{FF2B5EF4-FFF2-40B4-BE49-F238E27FC236}">
                  <a16:creationId xmlns:a16="http://schemas.microsoft.com/office/drawing/2014/main" id="{A3F33741-9CA0-4211-D5CD-C821FA849C5F}"/>
                </a:ext>
              </a:extLst>
            </p:cNvPr>
            <p:cNvSpPr txBox="1"/>
            <p:nvPr/>
          </p:nvSpPr>
          <p:spPr>
            <a:xfrm>
              <a:off x="6779723" y="2794233"/>
              <a:ext cx="2416293" cy="393385"/>
            </a:xfrm>
            <a:prstGeom prst="rect">
              <a:avLst/>
            </a:prstGeom>
          </p:spPr>
          <p:txBody>
            <a:bodyPr vert="horz" wrap="square" lIns="0" tIns="12700" rIns="0" bIns="0" rtlCol="0">
              <a:spAutoFit/>
            </a:bodyPr>
            <a:lstStyle/>
            <a:p>
              <a:pPr marL="12700" marR="5080">
                <a:lnSpc>
                  <a:spcPct val="111100"/>
                </a:lnSpc>
                <a:spcBef>
                  <a:spcPts val="100"/>
                </a:spcBef>
              </a:pPr>
              <a:r>
                <a:rPr sz="900" spc="10">
                  <a:solidFill>
                    <a:srgbClr val="231F20"/>
                  </a:solidFill>
                  <a:latin typeface="HurmeGeometricSans3 Regular"/>
                  <a:cs typeface="HurmeGeometricSans3 Regular"/>
                </a:rPr>
                <a:t>Contract</a:t>
              </a:r>
              <a:r>
                <a:rPr sz="900" spc="-10">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value</a:t>
              </a:r>
              <a:r>
                <a:rPr sz="900" spc="-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is</a:t>
              </a:r>
              <a:r>
                <a:rPr sz="900" spc="-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adjusted</a:t>
              </a:r>
              <a:r>
                <a:rPr sz="900" spc="-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up</a:t>
              </a:r>
              <a:r>
                <a:rPr sz="900" spc="-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to</a:t>
              </a:r>
              <a:r>
                <a:rPr sz="900" spc="-10">
                  <a:solidFill>
                    <a:srgbClr val="231F20"/>
                  </a:solidFill>
                  <a:latin typeface="HurmeGeometricSans3 Regular"/>
                  <a:cs typeface="HurmeGeometricSans3 Regular"/>
                </a:rPr>
                <a:t> </a:t>
              </a:r>
              <a:r>
                <a:rPr sz="900" spc="-25">
                  <a:solidFill>
                    <a:srgbClr val="231F20"/>
                  </a:solidFill>
                  <a:latin typeface="HurmeGeometricSans3 Regular"/>
                  <a:cs typeface="HurmeGeometricSans3 Regular"/>
                </a:rPr>
                <a:t>the </a:t>
              </a:r>
              <a:r>
                <a:rPr sz="900" spc="10">
                  <a:solidFill>
                    <a:srgbClr val="231F20"/>
                  </a:solidFill>
                  <a:latin typeface="HurmeGeometricSans3 Regular"/>
                  <a:cs typeface="HurmeGeometricSans3 Regular"/>
                </a:rPr>
                <a:t>Enhanced</a:t>
              </a:r>
              <a:r>
                <a:rPr sz="900" spc="40">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Surrender</a:t>
              </a:r>
              <a:r>
                <a:rPr sz="900" spc="4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Value</a:t>
              </a:r>
              <a:r>
                <a:rPr sz="900" spc="4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when</a:t>
              </a:r>
              <a:r>
                <a:rPr sz="900" spc="45">
                  <a:solidFill>
                    <a:srgbClr val="231F20"/>
                  </a:solidFill>
                  <a:latin typeface="HurmeGeometricSans3 Regular"/>
                  <a:cs typeface="HurmeGeometricSans3 Regular"/>
                </a:rPr>
                <a:t> </a:t>
              </a:r>
              <a:r>
                <a:rPr sz="900" spc="-25">
                  <a:solidFill>
                    <a:srgbClr val="231F20"/>
                  </a:solidFill>
                  <a:latin typeface="HurmeGeometricSans3 Regular"/>
                  <a:cs typeface="HurmeGeometricSans3 Regular"/>
                </a:rPr>
                <a:t>the</a:t>
              </a:r>
              <a:endParaRPr sz="900">
                <a:latin typeface="HurmeGeometricSans3 Regular"/>
                <a:cs typeface="HurmeGeometricSans3 Regular"/>
              </a:endParaRPr>
            </a:p>
          </p:txBody>
        </p:sp>
        <p:sp>
          <p:nvSpPr>
            <p:cNvPr id="35" name="object 70">
              <a:extLst>
                <a:ext uri="{FF2B5EF4-FFF2-40B4-BE49-F238E27FC236}">
                  <a16:creationId xmlns:a16="http://schemas.microsoft.com/office/drawing/2014/main" id="{F8D3CF69-4A64-5DD5-8C23-F2DDB3861461}"/>
                </a:ext>
              </a:extLst>
            </p:cNvPr>
            <p:cNvSpPr txBox="1"/>
            <p:nvPr/>
          </p:nvSpPr>
          <p:spPr>
            <a:xfrm>
              <a:off x="6779723" y="3157358"/>
              <a:ext cx="2350477" cy="393385"/>
            </a:xfrm>
            <a:prstGeom prst="rect">
              <a:avLst/>
            </a:prstGeom>
          </p:spPr>
          <p:txBody>
            <a:bodyPr vert="horz" wrap="square" lIns="0" tIns="12700" rIns="0" bIns="0" rtlCol="0">
              <a:spAutoFit/>
            </a:bodyPr>
            <a:lstStyle/>
            <a:p>
              <a:pPr marL="12700" marR="5080">
                <a:lnSpc>
                  <a:spcPct val="111100"/>
                </a:lnSpc>
                <a:spcBef>
                  <a:spcPts val="100"/>
                </a:spcBef>
              </a:pPr>
              <a:r>
                <a:rPr sz="900" spc="10">
                  <a:solidFill>
                    <a:srgbClr val="231F20"/>
                  </a:solidFill>
                  <a:latin typeface="HurmeGeometricSans3 Regular"/>
                  <a:cs typeface="HurmeGeometricSans3 Regular"/>
                </a:rPr>
                <a:t>benefit</a:t>
              </a:r>
              <a:r>
                <a:rPr sz="900" spc="20">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is</a:t>
              </a:r>
              <a:r>
                <a:rPr sz="900" spc="2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activated.</a:t>
              </a:r>
              <a:r>
                <a:rPr sz="900" spc="2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The</a:t>
              </a:r>
              <a:r>
                <a:rPr sz="900" spc="25">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adjustment </a:t>
              </a:r>
              <a:r>
                <a:rPr sz="900">
                  <a:solidFill>
                    <a:srgbClr val="231F20"/>
                  </a:solidFill>
                  <a:latin typeface="HurmeGeometricSans3 Regular"/>
                  <a:cs typeface="HurmeGeometricSans3 Regular"/>
                </a:rPr>
                <a:t>is</a:t>
              </a:r>
              <a:r>
                <a:rPr sz="900" spc="15">
                  <a:solidFill>
                    <a:srgbClr val="231F20"/>
                  </a:solidFill>
                  <a:latin typeface="HurmeGeometricSans3 Regular"/>
                  <a:cs typeface="HurmeGeometricSans3 Regular"/>
                </a:rPr>
                <a:t> </a:t>
              </a:r>
              <a:r>
                <a:rPr sz="900">
                  <a:solidFill>
                    <a:srgbClr val="231F20"/>
                  </a:solidFill>
                  <a:latin typeface="HurmeGeometricSans3 Regular"/>
                  <a:cs typeface="HurmeGeometricSans3 Regular"/>
                </a:rPr>
                <a:t>placed</a:t>
              </a:r>
              <a:r>
                <a:rPr sz="900" spc="20">
                  <a:solidFill>
                    <a:srgbClr val="231F20"/>
                  </a:solidFill>
                  <a:latin typeface="HurmeGeometricSans3 Regular"/>
                  <a:cs typeface="HurmeGeometricSans3 Regular"/>
                </a:rPr>
                <a:t> </a:t>
              </a:r>
              <a:r>
                <a:rPr sz="900">
                  <a:solidFill>
                    <a:srgbClr val="231F20"/>
                  </a:solidFill>
                  <a:latin typeface="HurmeGeometricSans3 Regular"/>
                  <a:cs typeface="HurmeGeometricSans3 Regular"/>
                </a:rPr>
                <a:t>into</a:t>
              </a:r>
              <a:r>
                <a:rPr sz="900" spc="20">
                  <a:solidFill>
                    <a:srgbClr val="231F20"/>
                  </a:solidFill>
                  <a:latin typeface="HurmeGeometricSans3 Regular"/>
                  <a:cs typeface="HurmeGeometricSans3 Regular"/>
                </a:rPr>
                <a:t> </a:t>
              </a:r>
              <a:r>
                <a:rPr sz="900">
                  <a:solidFill>
                    <a:srgbClr val="231F20"/>
                  </a:solidFill>
                  <a:latin typeface="HurmeGeometricSans3 Regular"/>
                  <a:cs typeface="HurmeGeometricSans3 Regular"/>
                </a:rPr>
                <a:t>the</a:t>
              </a:r>
              <a:r>
                <a:rPr sz="900" spc="15">
                  <a:solidFill>
                    <a:srgbClr val="231F20"/>
                  </a:solidFill>
                  <a:latin typeface="HurmeGeometricSans3 Regular"/>
                  <a:cs typeface="HurmeGeometricSans3 Regular"/>
                </a:rPr>
                <a:t> </a:t>
              </a:r>
              <a:r>
                <a:rPr sz="900">
                  <a:solidFill>
                    <a:srgbClr val="231F20"/>
                  </a:solidFill>
                  <a:latin typeface="HurmeGeometricSans3 Regular"/>
                  <a:cs typeface="HurmeGeometricSans3 Regular"/>
                </a:rPr>
                <a:t>Fixed</a:t>
              </a:r>
              <a:r>
                <a:rPr sz="900" spc="20">
                  <a:solidFill>
                    <a:srgbClr val="231F20"/>
                  </a:solidFill>
                  <a:latin typeface="HurmeGeometricSans3 Regular"/>
                  <a:cs typeface="HurmeGeometricSans3 Regular"/>
                </a:rPr>
                <a:t> </a:t>
              </a:r>
              <a:r>
                <a:rPr sz="900" spc="-10">
                  <a:solidFill>
                    <a:srgbClr val="231F20"/>
                  </a:solidFill>
                  <a:latin typeface="HurmeGeometricSans3 Regular"/>
                  <a:cs typeface="HurmeGeometricSans3 Regular"/>
                </a:rPr>
                <a:t>Account.</a:t>
              </a:r>
              <a:endParaRPr sz="900">
                <a:latin typeface="HurmeGeometricSans3 Regular"/>
                <a:cs typeface="HurmeGeometricSans3 Regular"/>
              </a:endParaRPr>
            </a:p>
          </p:txBody>
        </p:sp>
        <p:grpSp>
          <p:nvGrpSpPr>
            <p:cNvPr id="36" name="object 71">
              <a:extLst>
                <a:ext uri="{FF2B5EF4-FFF2-40B4-BE49-F238E27FC236}">
                  <a16:creationId xmlns:a16="http://schemas.microsoft.com/office/drawing/2014/main" id="{9FFB64CD-9882-E5EF-CE8C-0BEAFF5C8745}"/>
                </a:ext>
              </a:extLst>
            </p:cNvPr>
            <p:cNvGrpSpPr/>
            <p:nvPr/>
          </p:nvGrpSpPr>
          <p:grpSpPr>
            <a:xfrm>
              <a:off x="6711632" y="2770585"/>
              <a:ext cx="3012424" cy="821570"/>
              <a:chOff x="2506205" y="5669584"/>
              <a:chExt cx="2528570" cy="689610"/>
            </a:xfrm>
          </p:grpSpPr>
          <p:sp>
            <p:nvSpPr>
              <p:cNvPr id="37" name="object 72">
                <a:extLst>
                  <a:ext uri="{FF2B5EF4-FFF2-40B4-BE49-F238E27FC236}">
                    <a16:creationId xmlns:a16="http://schemas.microsoft.com/office/drawing/2014/main" id="{79F48093-69B1-DF89-E40D-7F8E38798E82}"/>
                  </a:ext>
                </a:extLst>
              </p:cNvPr>
              <p:cNvSpPr/>
              <p:nvPr/>
            </p:nvSpPr>
            <p:spPr>
              <a:xfrm>
                <a:off x="2512555" y="5675934"/>
                <a:ext cx="2170430" cy="676910"/>
              </a:xfrm>
              <a:custGeom>
                <a:avLst/>
                <a:gdLst/>
                <a:ahLst/>
                <a:cxnLst/>
                <a:rect l="l" t="t" r="r" b="b"/>
                <a:pathLst>
                  <a:path w="2170429" h="676910">
                    <a:moveTo>
                      <a:pt x="0" y="676440"/>
                    </a:moveTo>
                    <a:lnTo>
                      <a:pt x="2169922" y="676440"/>
                    </a:lnTo>
                    <a:lnTo>
                      <a:pt x="2169922" y="0"/>
                    </a:lnTo>
                    <a:lnTo>
                      <a:pt x="0" y="0"/>
                    </a:lnTo>
                    <a:lnTo>
                      <a:pt x="0" y="676440"/>
                    </a:lnTo>
                    <a:close/>
                  </a:path>
                </a:pathLst>
              </a:custGeom>
              <a:ln w="12700">
                <a:solidFill>
                  <a:srgbClr val="294684"/>
                </a:solidFill>
              </a:ln>
            </p:spPr>
            <p:txBody>
              <a:bodyPr wrap="square" lIns="0" tIns="0" rIns="0" bIns="0" rtlCol="0"/>
              <a:lstStyle/>
              <a:p>
                <a:endParaRPr/>
              </a:p>
            </p:txBody>
          </p:sp>
          <p:sp>
            <p:nvSpPr>
              <p:cNvPr id="38" name="object 73">
                <a:extLst>
                  <a:ext uri="{FF2B5EF4-FFF2-40B4-BE49-F238E27FC236}">
                    <a16:creationId xmlns:a16="http://schemas.microsoft.com/office/drawing/2014/main" id="{D839A900-9D33-6816-7153-3B6BE5A6633A}"/>
                  </a:ext>
                </a:extLst>
              </p:cNvPr>
              <p:cNvSpPr/>
              <p:nvPr/>
            </p:nvSpPr>
            <p:spPr>
              <a:xfrm>
                <a:off x="4685414" y="5974048"/>
                <a:ext cx="330200" cy="205104"/>
              </a:xfrm>
              <a:custGeom>
                <a:avLst/>
                <a:gdLst/>
                <a:ahLst/>
                <a:cxnLst/>
                <a:rect l="l" t="t" r="r" b="b"/>
                <a:pathLst>
                  <a:path w="330200" h="205104">
                    <a:moveTo>
                      <a:pt x="0" y="0"/>
                    </a:moveTo>
                    <a:lnTo>
                      <a:pt x="329920" y="205003"/>
                    </a:lnTo>
                  </a:path>
                </a:pathLst>
              </a:custGeom>
              <a:ln w="38100">
                <a:solidFill>
                  <a:srgbClr val="294684"/>
                </a:solidFill>
              </a:ln>
            </p:spPr>
            <p:txBody>
              <a:bodyPr wrap="square" lIns="0" tIns="0" rIns="0" bIns="0" rtlCol="0"/>
              <a:lstStyle/>
              <a:p>
                <a:endParaRPr/>
              </a:p>
            </p:txBody>
          </p:sp>
          <p:sp>
            <p:nvSpPr>
              <p:cNvPr id="39" name="object 74">
                <a:extLst>
                  <a:ext uri="{FF2B5EF4-FFF2-40B4-BE49-F238E27FC236}">
                    <a16:creationId xmlns:a16="http://schemas.microsoft.com/office/drawing/2014/main" id="{9056A65E-BBE1-8667-8655-5A50D6794793}"/>
                  </a:ext>
                </a:extLst>
              </p:cNvPr>
              <p:cNvSpPr/>
              <p:nvPr/>
            </p:nvSpPr>
            <p:spPr>
              <a:xfrm>
                <a:off x="4910556" y="6076047"/>
                <a:ext cx="104775" cy="123825"/>
              </a:xfrm>
              <a:custGeom>
                <a:avLst/>
                <a:gdLst/>
                <a:ahLst/>
                <a:cxnLst/>
                <a:rect l="l" t="t" r="r" b="b"/>
                <a:pathLst>
                  <a:path w="104775" h="123825">
                    <a:moveTo>
                      <a:pt x="76733" y="0"/>
                    </a:moveTo>
                    <a:lnTo>
                      <a:pt x="104774" y="103009"/>
                    </a:lnTo>
                    <a:lnTo>
                      <a:pt x="0" y="123482"/>
                    </a:lnTo>
                  </a:path>
                </a:pathLst>
              </a:custGeom>
              <a:ln w="38100">
                <a:solidFill>
                  <a:srgbClr val="294684"/>
                </a:solidFill>
              </a:ln>
            </p:spPr>
            <p:txBody>
              <a:bodyPr wrap="square" lIns="0" tIns="0" rIns="0" bIns="0" rtlCol="0"/>
              <a:lstStyle/>
              <a:p>
                <a:endParaRPr/>
              </a:p>
            </p:txBody>
          </p:sp>
        </p:grpSp>
        <p:sp>
          <p:nvSpPr>
            <p:cNvPr id="40" name="object 75">
              <a:extLst>
                <a:ext uri="{FF2B5EF4-FFF2-40B4-BE49-F238E27FC236}">
                  <a16:creationId xmlns:a16="http://schemas.microsoft.com/office/drawing/2014/main" id="{6AFF4B79-99FF-7388-14F3-91D38FE0CFE7}"/>
                </a:ext>
              </a:extLst>
            </p:cNvPr>
            <p:cNvSpPr/>
            <p:nvPr/>
          </p:nvSpPr>
          <p:spPr>
            <a:xfrm>
              <a:off x="10737072" y="5155680"/>
              <a:ext cx="214849" cy="0"/>
            </a:xfrm>
            <a:custGeom>
              <a:avLst/>
              <a:gdLst/>
              <a:ahLst/>
              <a:cxnLst/>
              <a:rect l="l" t="t" r="r" b="b"/>
              <a:pathLst>
                <a:path w="180339">
                  <a:moveTo>
                    <a:pt x="0" y="0"/>
                  </a:moveTo>
                  <a:lnTo>
                    <a:pt x="180022" y="0"/>
                  </a:lnTo>
                </a:path>
              </a:pathLst>
            </a:custGeom>
            <a:ln w="76200">
              <a:solidFill>
                <a:srgbClr val="027A3E"/>
              </a:solidFill>
              <a:prstDash val="sysDot"/>
            </a:ln>
          </p:spPr>
          <p:txBody>
            <a:bodyPr wrap="square" lIns="0" tIns="0" rIns="0" bIns="0" rtlCol="0"/>
            <a:lstStyle/>
            <a:p>
              <a:endParaRPr/>
            </a:p>
          </p:txBody>
        </p:sp>
        <p:sp>
          <p:nvSpPr>
            <p:cNvPr id="43" name="object 48">
              <a:extLst>
                <a:ext uri="{FF2B5EF4-FFF2-40B4-BE49-F238E27FC236}">
                  <a16:creationId xmlns:a16="http://schemas.microsoft.com/office/drawing/2014/main" id="{FCDAC0BA-0290-197E-C3D3-340CC279462C}"/>
                </a:ext>
              </a:extLst>
            </p:cNvPr>
            <p:cNvSpPr txBox="1"/>
            <p:nvPr/>
          </p:nvSpPr>
          <p:spPr>
            <a:xfrm>
              <a:off x="4507576" y="2320676"/>
              <a:ext cx="4852670" cy="189154"/>
            </a:xfrm>
            <a:prstGeom prst="rect">
              <a:avLst/>
            </a:prstGeom>
          </p:spPr>
          <p:txBody>
            <a:bodyPr vert="horz" wrap="square" lIns="0" tIns="12065" rIns="0" bIns="0" rtlCol="0">
              <a:spAutoFit/>
            </a:bodyPr>
            <a:lstStyle/>
            <a:p>
              <a:pPr marL="12700">
                <a:lnSpc>
                  <a:spcPct val="100000"/>
                </a:lnSpc>
                <a:spcBef>
                  <a:spcPts val="95"/>
                </a:spcBef>
              </a:pPr>
              <a:r>
                <a:rPr sz="1150" b="1">
                  <a:solidFill>
                    <a:srgbClr val="58595B"/>
                  </a:solidFill>
                  <a:latin typeface="HurmeGeometricSans3 SemiBold"/>
                  <a:cs typeface="HurmeGeometricSans3 SemiBold"/>
                </a:rPr>
                <a:t>HOW</a:t>
              </a:r>
              <a:r>
                <a:rPr sz="1150" b="1" spc="-70">
                  <a:solidFill>
                    <a:srgbClr val="58595B"/>
                  </a:solidFill>
                  <a:latin typeface="HurmeGeometricSans3 SemiBold"/>
                  <a:cs typeface="HurmeGeometricSans3 SemiBold"/>
                </a:rPr>
                <a:t> </a:t>
              </a:r>
              <a:r>
                <a:rPr sz="1150" b="1">
                  <a:solidFill>
                    <a:srgbClr val="58595B"/>
                  </a:solidFill>
                  <a:latin typeface="HurmeGeometricSans3 SemiBold"/>
                  <a:cs typeface="HurmeGeometricSans3 SemiBold"/>
                </a:rPr>
                <a:t>THE</a:t>
              </a:r>
              <a:r>
                <a:rPr sz="1150" b="1" spc="-70">
                  <a:solidFill>
                    <a:srgbClr val="58595B"/>
                  </a:solidFill>
                  <a:latin typeface="HurmeGeometricSans3 SemiBold"/>
                  <a:cs typeface="HurmeGeometricSans3 SemiBold"/>
                </a:rPr>
                <a:t> </a:t>
              </a:r>
              <a:r>
                <a:rPr sz="1150" b="1" spc="-10">
                  <a:solidFill>
                    <a:srgbClr val="58595B"/>
                  </a:solidFill>
                  <a:latin typeface="HurmeGeometricSans3 SemiBold"/>
                  <a:cs typeface="HurmeGeometricSans3 SemiBold"/>
                </a:rPr>
                <a:t>6%</a:t>
              </a:r>
              <a:r>
                <a:rPr sz="1150" b="1" spc="-70">
                  <a:solidFill>
                    <a:srgbClr val="58595B"/>
                  </a:solidFill>
                  <a:latin typeface="HurmeGeometricSans3 SemiBold"/>
                  <a:cs typeface="HurmeGeometricSans3 SemiBold"/>
                </a:rPr>
                <a:t> </a:t>
              </a:r>
              <a:r>
                <a:rPr sz="1150" b="1">
                  <a:solidFill>
                    <a:srgbClr val="58595B"/>
                  </a:solidFill>
                  <a:latin typeface="HurmeGeometricSans3 SemiBold"/>
                  <a:cs typeface="HurmeGeometricSans3 SemiBold"/>
                </a:rPr>
                <a:t>ROLL-UP</a:t>
              </a:r>
              <a:r>
                <a:rPr sz="1150" b="1" spc="-65">
                  <a:solidFill>
                    <a:srgbClr val="58595B"/>
                  </a:solidFill>
                  <a:latin typeface="HurmeGeometricSans3 SemiBold"/>
                  <a:cs typeface="HurmeGeometricSans3 SemiBold"/>
                </a:rPr>
                <a:t> </a:t>
              </a:r>
              <a:r>
                <a:rPr sz="1150" b="1">
                  <a:solidFill>
                    <a:srgbClr val="58595B"/>
                  </a:solidFill>
                  <a:latin typeface="HurmeGeometricSans3 SemiBold"/>
                  <a:cs typeface="HurmeGeometricSans3 SemiBold"/>
                </a:rPr>
                <a:t>AND</a:t>
              </a:r>
              <a:r>
                <a:rPr sz="1150" b="1" spc="-70">
                  <a:solidFill>
                    <a:srgbClr val="58595B"/>
                  </a:solidFill>
                  <a:latin typeface="HurmeGeometricSans3 SemiBold"/>
                  <a:cs typeface="HurmeGeometricSans3 SemiBold"/>
                </a:rPr>
                <a:t> </a:t>
              </a:r>
              <a:r>
                <a:rPr sz="1150" b="1">
                  <a:solidFill>
                    <a:srgbClr val="58595B"/>
                  </a:solidFill>
                  <a:latin typeface="HurmeGeometricSans3 SemiBold"/>
                  <a:cs typeface="HurmeGeometricSans3 SemiBold"/>
                </a:rPr>
                <a:t>DEATH</a:t>
              </a:r>
              <a:r>
                <a:rPr sz="1150" b="1" spc="-70">
                  <a:solidFill>
                    <a:srgbClr val="58595B"/>
                  </a:solidFill>
                  <a:latin typeface="HurmeGeometricSans3 SemiBold"/>
                  <a:cs typeface="HurmeGeometricSans3 SemiBold"/>
                </a:rPr>
                <a:t> </a:t>
              </a:r>
              <a:r>
                <a:rPr sz="1150" b="1">
                  <a:solidFill>
                    <a:srgbClr val="58595B"/>
                  </a:solidFill>
                  <a:latin typeface="HurmeGeometricSans3 SemiBold"/>
                  <a:cs typeface="HurmeGeometricSans3 SemiBold"/>
                </a:rPr>
                <a:t>BENEFIT</a:t>
              </a:r>
              <a:r>
                <a:rPr sz="1150" b="1" spc="-70">
                  <a:solidFill>
                    <a:srgbClr val="58595B"/>
                  </a:solidFill>
                  <a:latin typeface="HurmeGeometricSans3 SemiBold"/>
                  <a:cs typeface="HurmeGeometricSans3 SemiBold"/>
                </a:rPr>
                <a:t> </a:t>
              </a:r>
              <a:r>
                <a:rPr sz="1150" b="1">
                  <a:solidFill>
                    <a:srgbClr val="58595B"/>
                  </a:solidFill>
                  <a:latin typeface="HurmeGeometricSans3 SemiBold"/>
                  <a:cs typeface="HurmeGeometricSans3 SemiBold"/>
                </a:rPr>
                <a:t>ACCELERATION</a:t>
              </a:r>
              <a:r>
                <a:rPr sz="1150" b="1" spc="-65">
                  <a:solidFill>
                    <a:srgbClr val="58595B"/>
                  </a:solidFill>
                  <a:latin typeface="HurmeGeometricSans3 SemiBold"/>
                  <a:cs typeface="HurmeGeometricSans3 SemiBold"/>
                </a:rPr>
                <a:t> </a:t>
              </a:r>
              <a:r>
                <a:rPr sz="1150" b="1" spc="-20">
                  <a:solidFill>
                    <a:srgbClr val="58595B"/>
                  </a:solidFill>
                  <a:latin typeface="HurmeGeometricSans3 SemiBold"/>
                  <a:cs typeface="HurmeGeometricSans3 SemiBold"/>
                </a:rPr>
                <a:t>WORK</a:t>
              </a:r>
              <a:endParaRPr sz="1150">
                <a:latin typeface="HurmeGeometricSans3 SemiBold"/>
                <a:cs typeface="HurmeGeometricSans3 SemiBold"/>
              </a:endParaRPr>
            </a:p>
          </p:txBody>
        </p:sp>
        <p:cxnSp>
          <p:nvCxnSpPr>
            <p:cNvPr id="46" name="Straight Connector 45">
              <a:extLst>
                <a:ext uri="{FF2B5EF4-FFF2-40B4-BE49-F238E27FC236}">
                  <a16:creationId xmlns:a16="http://schemas.microsoft.com/office/drawing/2014/main" id="{0B8147C1-F238-88EA-20A6-D586F2F6CB93}"/>
                </a:ext>
              </a:extLst>
            </p:cNvPr>
            <p:cNvCxnSpPr/>
            <p:nvPr/>
          </p:nvCxnSpPr>
          <p:spPr>
            <a:xfrm>
              <a:off x="10737071" y="5355919"/>
              <a:ext cx="21484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7" name="Content Placeholder 2">
            <a:extLst>
              <a:ext uri="{FF2B5EF4-FFF2-40B4-BE49-F238E27FC236}">
                <a16:creationId xmlns:a16="http://schemas.microsoft.com/office/drawing/2014/main" id="{BD20D94F-C813-5172-A63D-6E06A4790E9E}"/>
              </a:ext>
            </a:extLst>
          </p:cNvPr>
          <p:cNvSpPr>
            <a:spLocks noGrp="1"/>
          </p:cNvSpPr>
          <p:nvPr>
            <p:ph idx="1"/>
          </p:nvPr>
        </p:nvSpPr>
        <p:spPr>
          <a:xfrm>
            <a:off x="864174" y="2698913"/>
            <a:ext cx="2729786" cy="2734696"/>
          </a:xfrm>
        </p:spPr>
        <p:txBody>
          <a:bodyPr/>
          <a:lstStyle/>
          <a:p>
            <a:r>
              <a:rPr lang="en-US" sz="1600" dirty="0" err="1"/>
              <a:t>AccumuLink</a:t>
            </a:r>
            <a:r>
              <a:rPr lang="en-US" sz="1600" dirty="0"/>
              <a:t>™ Advance offers an optional Accelerated Death Benefit Rider</a:t>
            </a:r>
            <a:r>
              <a:rPr lang="en-US" sz="1600" baseline="30000" dirty="0"/>
              <a:t>1</a:t>
            </a:r>
            <a:r>
              <a:rPr lang="en-US" sz="1600" dirty="0"/>
              <a:t> , for an </a:t>
            </a:r>
            <a:r>
              <a:rPr lang="en-US" sz="1600" dirty="0" err="1"/>
              <a:t>addtional</a:t>
            </a:r>
            <a:r>
              <a:rPr lang="en-US" sz="1600" dirty="0"/>
              <a:t> cost, that can help address chronic or terminal illness concerns. It features a 6% roll-up with no underwriting.</a:t>
            </a:r>
          </a:p>
          <a:p>
            <a:pPr marL="0" indent="0">
              <a:lnSpc>
                <a:spcPct val="100000"/>
              </a:lnSpc>
              <a:spcBef>
                <a:spcPts val="0"/>
              </a:spcBef>
              <a:buNone/>
            </a:pPr>
            <a:endParaRPr lang="en-US" sz="1000" dirty="0"/>
          </a:p>
        </p:txBody>
      </p:sp>
    </p:spTree>
    <p:extLst>
      <p:ext uri="{BB962C8B-B14F-4D97-AF65-F5344CB8AC3E}">
        <p14:creationId xmlns:p14="http://schemas.microsoft.com/office/powerpoint/2010/main" val="240214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0"/>
              </a:spcBef>
            </a:pPr>
            <a:r>
              <a:rPr lang="en-US"/>
              <a:t>AccumuLink™ Advance</a:t>
            </a:r>
          </a:p>
        </p:txBody>
      </p:sp>
      <p:sp>
        <p:nvSpPr>
          <p:cNvPr id="3" name="Content Placeholder 2"/>
          <p:cNvSpPr>
            <a:spLocks noGrp="1"/>
          </p:cNvSpPr>
          <p:nvPr>
            <p:ph idx="1"/>
          </p:nvPr>
        </p:nvSpPr>
        <p:spPr>
          <a:xfrm>
            <a:off x="914399" y="2407920"/>
            <a:ext cx="5300663" cy="3731623"/>
          </a:xfrm>
        </p:spPr>
        <p:txBody>
          <a:bodyPr/>
          <a:lstStyle/>
          <a:p>
            <a:pPr>
              <a:buNone/>
            </a:pPr>
            <a:r>
              <a:rPr lang="en-US" b="1" dirty="0"/>
              <a:t>Issue age: </a:t>
            </a:r>
          </a:p>
          <a:p>
            <a:pPr>
              <a:buNone/>
            </a:pPr>
            <a:r>
              <a:rPr lang="en-US" sz="1800" b="1" dirty="0"/>
              <a:t>		</a:t>
            </a:r>
            <a:r>
              <a:rPr lang="en-US" sz="1800" dirty="0"/>
              <a:t>Maximum 85</a:t>
            </a:r>
          </a:p>
          <a:p>
            <a:pPr>
              <a:buNone/>
            </a:pPr>
            <a:r>
              <a:rPr lang="en-US" b="1" dirty="0"/>
              <a:t>Purchase payments:</a:t>
            </a:r>
          </a:p>
          <a:p>
            <a:pPr>
              <a:buNone/>
            </a:pPr>
            <a:r>
              <a:rPr lang="en-US" sz="1800" b="1" dirty="0"/>
              <a:t>		</a:t>
            </a:r>
            <a:r>
              <a:rPr lang="en-US" sz="1800" dirty="0"/>
              <a:t>$25,000 minimum initial, up to $2 million 	maximum in purchase payments</a:t>
            </a:r>
          </a:p>
          <a:p>
            <a:pPr>
              <a:buNone/>
            </a:pPr>
            <a:endParaRPr lang="en-US" sz="1800" dirty="0"/>
          </a:p>
          <a:p>
            <a:pPr marL="0" indent="0">
              <a:lnSpc>
                <a:spcPct val="100000"/>
              </a:lnSpc>
              <a:buNone/>
            </a:pPr>
            <a:endParaRPr kumimoji="0" lang="en-US" sz="1000" b="0" i="0" u="none" strike="noStrike" kern="1200" cap="none" spc="0" normalizeH="0" baseline="0" noProof="0" dirty="0">
              <a:ln>
                <a:noFill/>
              </a:ln>
              <a:solidFill>
                <a:srgbClr val="58595B"/>
              </a:solidFill>
              <a:effectLst/>
              <a:uLnTx/>
              <a:uFillTx/>
              <a:latin typeface="Arial" panose="020B0604020202020204"/>
              <a:ea typeface="+mn-ea"/>
              <a:cs typeface="+mn-cs"/>
            </a:endParaRPr>
          </a:p>
          <a:p>
            <a:pPr marL="0" indent="0">
              <a:lnSpc>
                <a:spcPct val="100000"/>
              </a:lnSpc>
              <a:buNone/>
            </a:pPr>
            <a:endParaRPr lang="en-US" sz="1000" dirty="0">
              <a:solidFill>
                <a:srgbClr val="58595B"/>
              </a:solidFill>
              <a:latin typeface="Arial" panose="020B0604020202020204"/>
            </a:endParaRPr>
          </a:p>
          <a:p>
            <a:pPr>
              <a:buNone/>
            </a:pPr>
            <a:endParaRPr lang="en-US" sz="1200" dirty="0"/>
          </a:p>
        </p:txBody>
      </p:sp>
      <p:pic>
        <p:nvPicPr>
          <p:cNvPr id="5" name="Picture 4" descr="A person holding a child&#10;&#10;AI-generated content may be incorrect.">
            <a:extLst>
              <a:ext uri="{FF2B5EF4-FFF2-40B4-BE49-F238E27FC236}">
                <a16:creationId xmlns:a16="http://schemas.microsoft.com/office/drawing/2014/main" id="{52FEF114-27F7-15A4-DC99-69F9325B4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432" y="1927860"/>
            <a:ext cx="5147475" cy="3421437"/>
          </a:xfrm>
          <a:prstGeom prst="rect">
            <a:avLst/>
          </a:prstGeom>
        </p:spPr>
      </p:pic>
    </p:spTree>
    <p:custDataLst>
      <p:tags r:id="rId1"/>
    </p:custDataLst>
    <p:extLst>
      <p:ext uri="{BB962C8B-B14F-4D97-AF65-F5344CB8AC3E}">
        <p14:creationId xmlns:p14="http://schemas.microsoft.com/office/powerpoint/2010/main" val="2828417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2FB496-E19E-4440-BC59-733DA39F0A17}"/>
              </a:ext>
            </a:extLst>
          </p:cNvPr>
          <p:cNvPicPr>
            <a:picLocks noChangeAspect="1"/>
          </p:cNvPicPr>
          <p:nvPr/>
        </p:nvPicPr>
        <p:blipFill>
          <a:blip r:embed="rId4"/>
          <a:stretch>
            <a:fillRect/>
          </a:stretch>
        </p:blipFill>
        <p:spPr>
          <a:xfrm>
            <a:off x="6846409" y="5178859"/>
            <a:ext cx="5150959" cy="1574484"/>
          </a:xfrm>
          <a:prstGeom prst="rect">
            <a:avLst/>
          </a:prstGeom>
        </p:spPr>
      </p:pic>
      <p:sp>
        <p:nvSpPr>
          <p:cNvPr id="2" name="Title 1"/>
          <p:cNvSpPr>
            <a:spLocks noGrp="1"/>
          </p:cNvSpPr>
          <p:nvPr>
            <p:ph type="title"/>
          </p:nvPr>
        </p:nvSpPr>
        <p:spPr/>
        <p:txBody>
          <a:bodyPr/>
          <a:lstStyle/>
          <a:p>
            <a:r>
              <a:rPr lang="en-US"/>
              <a:t>Surrender charge on withdrawal:</a:t>
            </a:r>
          </a:p>
        </p:txBody>
      </p:sp>
      <p:sp>
        <p:nvSpPr>
          <p:cNvPr id="3" name="Content Placeholder 2"/>
          <p:cNvSpPr>
            <a:spLocks noGrp="1"/>
          </p:cNvSpPr>
          <p:nvPr>
            <p:ph idx="1"/>
          </p:nvPr>
        </p:nvSpPr>
        <p:spPr>
          <a:xfrm>
            <a:off x="468922" y="2407920"/>
            <a:ext cx="5627078" cy="1834108"/>
          </a:xfrm>
        </p:spPr>
        <p:txBody>
          <a:bodyPr/>
          <a:lstStyle/>
          <a:p>
            <a:pPr marL="342900" indent="0">
              <a:lnSpc>
                <a:spcPct val="100000"/>
              </a:lnSpc>
              <a:buNone/>
            </a:pPr>
            <a:r>
              <a:rPr lang="en-US" sz="1800"/>
              <a:t>The surrender charge decreases from 8% to 4% over the 6-year period. After this, there is no surrender charge. </a:t>
            </a:r>
          </a:p>
          <a:p>
            <a:pPr marL="342900" indent="0">
              <a:lnSpc>
                <a:spcPct val="100000"/>
              </a:lnSpc>
              <a:buNone/>
            </a:pPr>
            <a:r>
              <a:rPr lang="en-US" sz="1800"/>
              <a:t>Withdrawals prior to age 59½ may incur a 10% IRS tax penalty in addition to income tax. </a:t>
            </a:r>
          </a:p>
          <a:p>
            <a:pPr marL="342900" indent="-207963">
              <a:buNone/>
            </a:pPr>
            <a:endParaRPr kumimoji="0" lang="en-US" sz="1600" b="0" i="0" u="none" strike="noStrike" kern="1200" cap="none" spc="0" normalizeH="0" baseline="0" noProof="0">
              <a:ln>
                <a:noFill/>
              </a:ln>
              <a:solidFill>
                <a:srgbClr val="636466"/>
              </a:solidFill>
              <a:effectLst/>
              <a:uLnTx/>
              <a:uFillTx/>
              <a:latin typeface="Arial" panose="020B0604020202020204"/>
              <a:ea typeface="+mn-ea"/>
              <a:cs typeface="+mn-cs"/>
            </a:endParaRPr>
          </a:p>
          <a:p>
            <a:pPr marL="342900" indent="-207963">
              <a:buNone/>
            </a:pPr>
            <a:endParaRPr lang="en-US" sz="3200"/>
          </a:p>
          <a:p>
            <a:pPr marL="342900" indent="-207963">
              <a:buNone/>
            </a:pPr>
            <a:endParaRPr lang="en-US" sz="3200"/>
          </a:p>
          <a:p>
            <a:pPr>
              <a:buNone/>
            </a:pPr>
            <a:endParaRPr lang="en-US" sz="3200"/>
          </a:p>
        </p:txBody>
      </p:sp>
      <p:pic>
        <p:nvPicPr>
          <p:cNvPr id="9" name="Picture 8">
            <a:extLst>
              <a:ext uri="{FF2B5EF4-FFF2-40B4-BE49-F238E27FC236}">
                <a16:creationId xmlns:a16="http://schemas.microsoft.com/office/drawing/2014/main" id="{973700C2-3A9E-69DD-A340-83D194491375}"/>
              </a:ext>
            </a:extLst>
          </p:cNvPr>
          <p:cNvPicPr>
            <a:picLocks noChangeAspect="1"/>
          </p:cNvPicPr>
          <p:nvPr/>
        </p:nvPicPr>
        <p:blipFill>
          <a:blip r:embed="rId5"/>
          <a:stretch>
            <a:fillRect/>
          </a:stretch>
        </p:blipFill>
        <p:spPr>
          <a:xfrm>
            <a:off x="6846409" y="2407920"/>
            <a:ext cx="4555236" cy="1022961"/>
          </a:xfrm>
          <a:prstGeom prst="rect">
            <a:avLst/>
          </a:prstGeom>
        </p:spPr>
      </p:pic>
    </p:spTree>
    <p:custDataLst>
      <p:tags r:id="rId1"/>
    </p:custDataLst>
    <p:extLst>
      <p:ext uri="{BB962C8B-B14F-4D97-AF65-F5344CB8AC3E}">
        <p14:creationId xmlns:p14="http://schemas.microsoft.com/office/powerpoint/2010/main" val="364421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4AF7-2912-C1D9-0604-8AEF5725AA8B}"/>
              </a:ext>
            </a:extLst>
          </p:cNvPr>
          <p:cNvSpPr>
            <a:spLocks noGrp="1"/>
          </p:cNvSpPr>
          <p:nvPr>
            <p:ph type="title"/>
          </p:nvPr>
        </p:nvSpPr>
        <p:spPr>
          <a:xfrm>
            <a:off x="876300" y="1447800"/>
            <a:ext cx="10668000" cy="960120"/>
          </a:xfrm>
        </p:spPr>
        <p:txBody>
          <a:bodyPr/>
          <a:lstStyle/>
          <a:p>
            <a:r>
              <a:rPr lang="en-US"/>
              <a:t>Agenda</a:t>
            </a:r>
          </a:p>
        </p:txBody>
      </p:sp>
      <p:sp>
        <p:nvSpPr>
          <p:cNvPr id="3" name="Content Placeholder 2">
            <a:extLst>
              <a:ext uri="{FF2B5EF4-FFF2-40B4-BE49-F238E27FC236}">
                <a16:creationId xmlns:a16="http://schemas.microsoft.com/office/drawing/2014/main" id="{6D3963B3-F07A-AE2C-D0EF-80AFFA1D69CB}"/>
              </a:ext>
            </a:extLst>
          </p:cNvPr>
          <p:cNvSpPr>
            <a:spLocks noGrp="1"/>
          </p:cNvSpPr>
          <p:nvPr>
            <p:ph idx="1"/>
          </p:nvPr>
        </p:nvSpPr>
        <p:spPr>
          <a:xfrm>
            <a:off x="876300" y="2526792"/>
            <a:ext cx="10401300" cy="2724912"/>
          </a:xfrm>
        </p:spPr>
        <p:txBody>
          <a:bodyPr/>
          <a:lstStyle/>
          <a:p>
            <a:pPr marL="342900" indent="-342900">
              <a:buFont typeface="Arial" panose="020B0604020202020204" pitchFamily="34" charset="0"/>
              <a:buChar char="•"/>
            </a:pPr>
            <a:r>
              <a:rPr lang="en-US" sz="2000"/>
              <a:t>Retirement challenges </a:t>
            </a:r>
            <a:endParaRPr lang="en-US"/>
          </a:p>
          <a:p>
            <a:pPr marL="342900" indent="-342900">
              <a:buFont typeface="Arial" panose="020B0604020202020204" pitchFamily="34" charset="0"/>
              <a:buChar char="•"/>
            </a:pPr>
            <a:r>
              <a:rPr lang="en-US" sz="2000"/>
              <a:t>Registered Index Linked Annuity (RILA) marketplace </a:t>
            </a:r>
          </a:p>
          <a:p>
            <a:pPr marL="342900" indent="-342900">
              <a:buFont typeface="Arial" panose="020B0604020202020204" pitchFamily="34" charset="0"/>
              <a:buChar char="•"/>
            </a:pPr>
            <a:r>
              <a:rPr lang="en-US" sz="2000"/>
              <a:t>Meet AccumuLink </a:t>
            </a:r>
            <a:r>
              <a:rPr lang="en-US" sz="2000" err="1"/>
              <a:t>Advance</a:t>
            </a:r>
            <a:r>
              <a:rPr lang="en-US" sz="2000" baseline="30000" err="1"/>
              <a:t>TM</a:t>
            </a:r>
            <a:r>
              <a:rPr lang="en-US" sz="2000"/>
              <a:t> </a:t>
            </a:r>
          </a:p>
          <a:p>
            <a:pPr marL="342900" indent="-342900">
              <a:buFont typeface="Arial" panose="020B0604020202020204" pitchFamily="34" charset="0"/>
              <a:buChar char="•"/>
            </a:pPr>
            <a:r>
              <a:rPr lang="en-US" sz="2000"/>
              <a:t>Sales tools and resources</a:t>
            </a:r>
          </a:p>
          <a:p>
            <a:pPr marL="342900" indent="-342900">
              <a:buFont typeface="Arial" panose="020B0604020202020204" pitchFamily="34" charset="0"/>
              <a:buChar char="•"/>
            </a:pPr>
            <a:r>
              <a:rPr lang="en-US" sz="2000"/>
              <a:t>About Securian Financial</a:t>
            </a:r>
          </a:p>
        </p:txBody>
      </p:sp>
    </p:spTree>
    <p:extLst>
      <p:ext uri="{BB962C8B-B14F-4D97-AF65-F5344CB8AC3E}">
        <p14:creationId xmlns:p14="http://schemas.microsoft.com/office/powerpoint/2010/main" val="1060601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0"/>
              </a:spcBef>
            </a:pPr>
            <a:r>
              <a:rPr lang="en-US"/>
              <a:t>Waiver of surrender charge</a:t>
            </a:r>
            <a:br>
              <a:rPr lang="en-US"/>
            </a:br>
            <a:endParaRPr lang="en-US"/>
          </a:p>
        </p:txBody>
      </p:sp>
      <p:sp>
        <p:nvSpPr>
          <p:cNvPr id="3" name="Content Placeholder 2"/>
          <p:cNvSpPr>
            <a:spLocks noGrp="1"/>
          </p:cNvSpPr>
          <p:nvPr>
            <p:ph idx="1"/>
          </p:nvPr>
        </p:nvSpPr>
        <p:spPr>
          <a:xfrm>
            <a:off x="914400" y="2407920"/>
            <a:ext cx="10363200" cy="4010042"/>
          </a:xfrm>
        </p:spPr>
        <p:txBody>
          <a:bodyPr/>
          <a:lstStyle/>
          <a:p>
            <a:pPr marL="0" indent="0" algn="l">
              <a:buNone/>
            </a:pPr>
            <a:r>
              <a:rPr lang="en-US" sz="1800" b="0" i="0" u="none" strike="noStrike" baseline="0"/>
              <a:t>After the first contract anniversary for the following qualifying events:</a:t>
            </a:r>
          </a:p>
          <a:p>
            <a:pPr marL="0" indent="0" algn="l">
              <a:buNone/>
            </a:pPr>
            <a:endParaRPr lang="en-US" sz="1800" b="0" i="0" u="none" strike="noStrike" baseline="0"/>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8595B"/>
                </a:solidFill>
                <a:effectLst/>
                <a:uLnTx/>
                <a:uFillTx/>
                <a:latin typeface="Arial" panose="020B0604020202020204"/>
                <a:ea typeface="+mn-ea"/>
                <a:cs typeface="+mn-cs"/>
              </a:rPr>
              <a:t>Annuitization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58595B"/>
                </a:solidFill>
                <a:latin typeface="Arial" panose="020B0604020202020204"/>
              </a:rPr>
              <a:t>Death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8595B"/>
                </a:solidFill>
                <a:effectLst/>
                <a:uLnTx/>
                <a:uFillTx/>
                <a:latin typeface="Arial" panose="020B0604020202020204"/>
                <a:ea typeface="+mn-ea"/>
                <a:cs typeface="+mn-cs"/>
              </a:rPr>
              <a:t>Withdrawal or surrender during a qualifying nursing home stay or terminal condition of the owner or joint owner. There is a one-year waiting period following any change of ownership during which these waiver provisions do not apply.</a:t>
            </a:r>
          </a:p>
          <a:p>
            <a:pPr marL="342900" indent="-342900">
              <a:buFont typeface="Arial" panose="020B0604020202020204" pitchFamily="34" charset="0"/>
              <a:buChar char="•"/>
              <a:defRPr/>
            </a:pPr>
            <a:r>
              <a:rPr lang="en-US" sz="1800"/>
              <a:t>Required Minimum Distribution (RMD) in excess of Free Withdrawal amount per contract year. </a:t>
            </a:r>
          </a:p>
          <a:p>
            <a:pPr marL="0" indent="0" algn="l">
              <a:buNone/>
            </a:pPr>
            <a:endParaRPr lang="en-US" sz="1800">
              <a:latin typeface="HurmeGeometricSans3-Regular" panose="020B0500020000000000" pitchFamily="34" charset="0"/>
            </a:endParaRPr>
          </a:p>
          <a:p>
            <a:pPr marL="342900" indent="-207963">
              <a:buNone/>
            </a:pPr>
            <a:endParaRPr lang="en-US"/>
          </a:p>
          <a:p>
            <a:pPr marL="342900" indent="-207963">
              <a:buNone/>
            </a:pPr>
            <a:endParaRPr lang="en-US"/>
          </a:p>
          <a:p>
            <a:pPr>
              <a:buNone/>
            </a:pPr>
            <a:endParaRPr lang="en-US"/>
          </a:p>
        </p:txBody>
      </p:sp>
      <p:sp>
        <p:nvSpPr>
          <p:cNvPr id="4" name="TextBox 3">
            <a:extLst>
              <a:ext uri="{FF2B5EF4-FFF2-40B4-BE49-F238E27FC236}">
                <a16:creationId xmlns:a16="http://schemas.microsoft.com/office/drawing/2014/main" id="{4B1EECC5-50F8-7458-281B-EBC099960EC7}"/>
              </a:ext>
            </a:extLst>
          </p:cNvPr>
          <p:cNvSpPr txBox="1"/>
          <p:nvPr/>
        </p:nvSpPr>
        <p:spPr>
          <a:xfrm>
            <a:off x="914400" y="6115050"/>
            <a:ext cx="8366760" cy="492443"/>
          </a:xfrm>
          <a:prstGeom prst="rect">
            <a:avLst/>
          </a:prstGeom>
          <a:noFill/>
        </p:spPr>
        <p:txBody>
          <a:bodyPr wrap="square" rtlCol="0">
            <a:spAutoFit/>
          </a:bodyPr>
          <a:lstStyle/>
          <a:p>
            <a:r>
              <a:rPr lang="en-US" sz="800"/>
              <a:t>Please review the prospectus for complete details about qualifying events for waiver of surrender charge. </a:t>
            </a:r>
          </a:p>
          <a:p>
            <a:endParaRPr lang="en-US"/>
          </a:p>
        </p:txBody>
      </p:sp>
    </p:spTree>
    <p:custDataLst>
      <p:tags r:id="rId1"/>
    </p:custDataLst>
    <p:extLst>
      <p:ext uri="{BB962C8B-B14F-4D97-AF65-F5344CB8AC3E}">
        <p14:creationId xmlns:p14="http://schemas.microsoft.com/office/powerpoint/2010/main" val="3466698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19735-3A7C-FF49-02C2-36D47059AD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8D5ABF-9CCC-B15B-8679-ED56D177FA47}"/>
              </a:ext>
            </a:extLst>
          </p:cNvPr>
          <p:cNvSpPr>
            <a:spLocks noGrp="1"/>
          </p:cNvSpPr>
          <p:nvPr>
            <p:ph type="title"/>
          </p:nvPr>
        </p:nvSpPr>
        <p:spPr>
          <a:xfrm>
            <a:off x="624666" y="1155702"/>
            <a:ext cx="10919634" cy="669924"/>
          </a:xfrm>
        </p:spPr>
        <p:txBody>
          <a:bodyPr/>
          <a:lstStyle/>
          <a:p>
            <a:r>
              <a:rPr lang="en-US"/>
              <a:t>Three things we think your clients will really love!</a:t>
            </a:r>
          </a:p>
        </p:txBody>
      </p:sp>
      <p:sp>
        <p:nvSpPr>
          <p:cNvPr id="4" name="Text Placeholder 3">
            <a:extLst>
              <a:ext uri="{FF2B5EF4-FFF2-40B4-BE49-F238E27FC236}">
                <a16:creationId xmlns:a16="http://schemas.microsoft.com/office/drawing/2014/main" id="{18CE154A-E1D0-4660-2661-A8BE91697E7E}"/>
              </a:ext>
            </a:extLst>
          </p:cNvPr>
          <p:cNvSpPr>
            <a:spLocks noGrp="1"/>
          </p:cNvSpPr>
          <p:nvPr>
            <p:ph type="body" sz="quarter" idx="24"/>
          </p:nvPr>
        </p:nvSpPr>
        <p:spPr>
          <a:xfrm>
            <a:off x="624663" y="441294"/>
            <a:ext cx="8716186" cy="400081"/>
          </a:xfrm>
        </p:spPr>
        <p:txBody>
          <a:bodyPr/>
          <a:lstStyle/>
          <a:p>
            <a:r>
              <a:rPr lang="en-US" err="1"/>
              <a:t>Accumulink</a:t>
            </a:r>
            <a:r>
              <a:rPr lang="en-US"/>
              <a:t>™ advance Marketing Launch Plan</a:t>
            </a:r>
          </a:p>
          <a:p>
            <a:endParaRPr lang="en-US"/>
          </a:p>
        </p:txBody>
      </p:sp>
      <p:sp>
        <p:nvSpPr>
          <p:cNvPr id="9" name="Rectangle 8">
            <a:extLst>
              <a:ext uri="{FF2B5EF4-FFF2-40B4-BE49-F238E27FC236}">
                <a16:creationId xmlns:a16="http://schemas.microsoft.com/office/drawing/2014/main" id="{C43991C4-9910-7EE4-D439-C4FEC86D7EF9}"/>
              </a:ext>
            </a:extLst>
          </p:cNvPr>
          <p:cNvSpPr/>
          <p:nvPr/>
        </p:nvSpPr>
        <p:spPr>
          <a:xfrm>
            <a:off x="1219200" y="2344615"/>
            <a:ext cx="2919046" cy="19225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Small buffer. Big potential. </a:t>
            </a:r>
          </a:p>
        </p:txBody>
      </p:sp>
      <p:sp>
        <p:nvSpPr>
          <p:cNvPr id="10" name="Rectangle 9">
            <a:extLst>
              <a:ext uri="{FF2B5EF4-FFF2-40B4-BE49-F238E27FC236}">
                <a16:creationId xmlns:a16="http://schemas.microsoft.com/office/drawing/2014/main" id="{599FCF8D-8B0A-1817-68C9-A20E7641C4EF}"/>
              </a:ext>
            </a:extLst>
          </p:cNvPr>
          <p:cNvSpPr/>
          <p:nvPr/>
        </p:nvSpPr>
        <p:spPr>
          <a:xfrm>
            <a:off x="4841631" y="2344614"/>
            <a:ext cx="2919046" cy="19225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The innovative shift</a:t>
            </a:r>
          </a:p>
        </p:txBody>
      </p:sp>
      <p:sp>
        <p:nvSpPr>
          <p:cNvPr id="11" name="Rectangle 10">
            <a:extLst>
              <a:ext uri="{FF2B5EF4-FFF2-40B4-BE49-F238E27FC236}">
                <a16:creationId xmlns:a16="http://schemas.microsoft.com/office/drawing/2014/main" id="{7BBE63DF-8F94-690A-BE6F-661D6C84C2A6}"/>
              </a:ext>
            </a:extLst>
          </p:cNvPr>
          <p:cNvSpPr/>
          <p:nvPr/>
        </p:nvSpPr>
        <p:spPr>
          <a:xfrm>
            <a:off x="8464062" y="2344614"/>
            <a:ext cx="2919046" cy="19225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Overcome THAT concern</a:t>
            </a:r>
          </a:p>
        </p:txBody>
      </p:sp>
      <p:sp>
        <p:nvSpPr>
          <p:cNvPr id="14" name="Rectangle 13">
            <a:extLst>
              <a:ext uri="{FF2B5EF4-FFF2-40B4-BE49-F238E27FC236}">
                <a16:creationId xmlns:a16="http://schemas.microsoft.com/office/drawing/2014/main" id="{C01FBC90-2759-6769-6668-2DF72144DE3A}"/>
              </a:ext>
            </a:extLst>
          </p:cNvPr>
          <p:cNvSpPr/>
          <p:nvPr/>
        </p:nvSpPr>
        <p:spPr>
          <a:xfrm>
            <a:off x="1219200" y="4267200"/>
            <a:ext cx="2919046" cy="110196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1% buffer crediting strategy</a:t>
            </a:r>
          </a:p>
        </p:txBody>
      </p:sp>
      <p:sp>
        <p:nvSpPr>
          <p:cNvPr id="15" name="Rectangle 14">
            <a:extLst>
              <a:ext uri="{FF2B5EF4-FFF2-40B4-BE49-F238E27FC236}">
                <a16:creationId xmlns:a16="http://schemas.microsoft.com/office/drawing/2014/main" id="{AFE3D328-F0C0-3C1F-F5CA-4D3244C72FCA}"/>
              </a:ext>
            </a:extLst>
          </p:cNvPr>
          <p:cNvSpPr/>
          <p:nvPr/>
        </p:nvSpPr>
        <p:spPr>
          <a:xfrm>
            <a:off x="4841631" y="4267199"/>
            <a:ext cx="2919046" cy="110196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The Shift crediting strategy</a:t>
            </a:r>
          </a:p>
        </p:txBody>
      </p:sp>
      <p:sp>
        <p:nvSpPr>
          <p:cNvPr id="16" name="Rectangle 15">
            <a:extLst>
              <a:ext uri="{FF2B5EF4-FFF2-40B4-BE49-F238E27FC236}">
                <a16:creationId xmlns:a16="http://schemas.microsoft.com/office/drawing/2014/main" id="{045E928E-F267-F5C0-0032-390CE6AF158D}"/>
              </a:ext>
            </a:extLst>
          </p:cNvPr>
          <p:cNvSpPr/>
          <p:nvPr/>
        </p:nvSpPr>
        <p:spPr>
          <a:xfrm>
            <a:off x="8464062" y="4267199"/>
            <a:ext cx="2919046" cy="110196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An optional Accelerated Death Benefit Rider</a:t>
            </a:r>
          </a:p>
        </p:txBody>
      </p:sp>
    </p:spTree>
    <p:extLst>
      <p:ext uri="{BB962C8B-B14F-4D97-AF65-F5344CB8AC3E}">
        <p14:creationId xmlns:p14="http://schemas.microsoft.com/office/powerpoint/2010/main" val="2044155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AAE1E-9C3F-2E67-C07A-0BC0F0FD7D8E}"/>
            </a:ext>
          </a:extLst>
        </p:cNvPr>
        <p:cNvGrpSpPr/>
        <p:nvPr/>
      </p:nvGrpSpPr>
      <p:grpSpPr>
        <a:xfrm>
          <a:off x="0" y="0"/>
          <a:ext cx="0" cy="0"/>
          <a:chOff x="0" y="0"/>
          <a:chExt cx="0" cy="0"/>
        </a:xfrm>
      </p:grpSpPr>
      <p:pic>
        <p:nvPicPr>
          <p:cNvPr id="4" name="Picture 3" descr="A qr code on a white background&#10;&#10;AI-generated content may be incorrect.">
            <a:extLst>
              <a:ext uri="{FF2B5EF4-FFF2-40B4-BE49-F238E27FC236}">
                <a16:creationId xmlns:a16="http://schemas.microsoft.com/office/drawing/2014/main" id="{62F09531-2A0F-2EEC-B0EA-7124DDA56964}"/>
              </a:ext>
            </a:extLst>
          </p:cNvPr>
          <p:cNvPicPr>
            <a:picLocks noChangeAspect="1"/>
          </p:cNvPicPr>
          <p:nvPr/>
        </p:nvPicPr>
        <p:blipFill>
          <a:blip r:embed="rId3"/>
          <a:stretch>
            <a:fillRect/>
          </a:stretch>
        </p:blipFill>
        <p:spPr>
          <a:xfrm>
            <a:off x="7142941" y="2966181"/>
            <a:ext cx="3170639" cy="3580771"/>
          </a:xfrm>
          <a:prstGeom prst="rect">
            <a:avLst/>
          </a:prstGeom>
        </p:spPr>
      </p:pic>
      <p:sp>
        <p:nvSpPr>
          <p:cNvPr id="3" name="Title 2">
            <a:extLst>
              <a:ext uri="{FF2B5EF4-FFF2-40B4-BE49-F238E27FC236}">
                <a16:creationId xmlns:a16="http://schemas.microsoft.com/office/drawing/2014/main" id="{2FFB07E1-79CC-061E-2E35-89D1CB69D6A0}"/>
              </a:ext>
            </a:extLst>
          </p:cNvPr>
          <p:cNvSpPr>
            <a:spLocks noGrp="1"/>
          </p:cNvSpPr>
          <p:nvPr>
            <p:ph type="title"/>
          </p:nvPr>
        </p:nvSpPr>
        <p:spPr>
          <a:xfrm>
            <a:off x="1090245" y="576968"/>
            <a:ext cx="10656611" cy="669924"/>
          </a:xfrm>
        </p:spPr>
        <p:txBody>
          <a:bodyPr/>
          <a:lstStyle/>
          <a:p>
            <a:r>
              <a:rPr lang="en-US" dirty="0"/>
              <a:t>Get started with </a:t>
            </a:r>
            <a:r>
              <a:rPr lang="en-US" dirty="0" err="1"/>
              <a:t>AccumuLink</a:t>
            </a:r>
            <a:r>
              <a:rPr lang="en-US" dirty="0"/>
              <a:t> Advance</a:t>
            </a:r>
          </a:p>
        </p:txBody>
      </p:sp>
      <p:grpSp>
        <p:nvGrpSpPr>
          <p:cNvPr id="28" name="Group 27">
            <a:extLst>
              <a:ext uri="{FF2B5EF4-FFF2-40B4-BE49-F238E27FC236}">
                <a16:creationId xmlns:a16="http://schemas.microsoft.com/office/drawing/2014/main" id="{A2A2CE26-4A16-8E21-CE75-408E4D8DF5D8}"/>
              </a:ext>
            </a:extLst>
          </p:cNvPr>
          <p:cNvGrpSpPr/>
          <p:nvPr/>
        </p:nvGrpSpPr>
        <p:grpSpPr>
          <a:xfrm>
            <a:off x="764309" y="1355667"/>
            <a:ext cx="2712909" cy="3957505"/>
            <a:chOff x="747972" y="4079724"/>
            <a:chExt cx="1684489" cy="2457279"/>
          </a:xfrm>
        </p:grpSpPr>
        <p:pic>
          <p:nvPicPr>
            <p:cNvPr id="20" name="Picture 19" descr="A person and a child smiling&#10;&#10;AI-generated content may be incorrect.">
              <a:extLst>
                <a:ext uri="{FF2B5EF4-FFF2-40B4-BE49-F238E27FC236}">
                  <a16:creationId xmlns:a16="http://schemas.microsoft.com/office/drawing/2014/main" id="{73F2BE23-CB81-E3D0-F142-4FE4C00DF10C}"/>
                </a:ext>
              </a:extLst>
            </p:cNvPr>
            <p:cNvPicPr>
              <a:picLocks noChangeAspect="1"/>
            </p:cNvPicPr>
            <p:nvPr/>
          </p:nvPicPr>
          <p:blipFill>
            <a:blip r:embed="rId4"/>
            <a:stretch>
              <a:fillRect/>
            </a:stretch>
          </p:blipFill>
          <p:spPr>
            <a:xfrm>
              <a:off x="747972" y="4395686"/>
              <a:ext cx="1684489" cy="2141317"/>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3288F055-614E-F3CA-6344-5563DACEF037}"/>
                </a:ext>
              </a:extLst>
            </p:cNvPr>
            <p:cNvSpPr txBox="1"/>
            <p:nvPr/>
          </p:nvSpPr>
          <p:spPr>
            <a:xfrm>
              <a:off x="747972" y="4079724"/>
              <a:ext cx="1684489" cy="255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FinPro Overview</a:t>
              </a:r>
            </a:p>
          </p:txBody>
        </p:sp>
      </p:grpSp>
      <p:grpSp>
        <p:nvGrpSpPr>
          <p:cNvPr id="29" name="Group 28">
            <a:extLst>
              <a:ext uri="{FF2B5EF4-FFF2-40B4-BE49-F238E27FC236}">
                <a16:creationId xmlns:a16="http://schemas.microsoft.com/office/drawing/2014/main" id="{512C3C9E-F8C9-6C56-C774-4C421B543618}"/>
              </a:ext>
            </a:extLst>
          </p:cNvPr>
          <p:cNvGrpSpPr/>
          <p:nvPr/>
        </p:nvGrpSpPr>
        <p:grpSpPr>
          <a:xfrm>
            <a:off x="3879994" y="4127938"/>
            <a:ext cx="2855967" cy="2370467"/>
            <a:chOff x="2805753" y="4079725"/>
            <a:chExt cx="2855967" cy="2370467"/>
          </a:xfrm>
        </p:grpSpPr>
        <p:pic>
          <p:nvPicPr>
            <p:cNvPr id="21" name="Picture 20" descr="A green and white text with a qr code and a green circle with numbers&#10;&#10;AI-generated content may be incorrect.">
              <a:extLst>
                <a:ext uri="{FF2B5EF4-FFF2-40B4-BE49-F238E27FC236}">
                  <a16:creationId xmlns:a16="http://schemas.microsoft.com/office/drawing/2014/main" id="{BCEE657D-ECDD-450B-3F3C-0C0D0C811E45}"/>
                </a:ext>
              </a:extLst>
            </p:cNvPr>
            <p:cNvPicPr>
              <a:picLocks noChangeAspect="1"/>
            </p:cNvPicPr>
            <p:nvPr/>
          </p:nvPicPr>
          <p:blipFill>
            <a:blip r:embed="rId5"/>
            <a:stretch>
              <a:fillRect/>
            </a:stretch>
          </p:blipFill>
          <p:spPr>
            <a:xfrm>
              <a:off x="2809958" y="4395686"/>
              <a:ext cx="2851762" cy="2054506"/>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78F81406-A885-4916-F670-E536438E97CA}"/>
                </a:ext>
              </a:extLst>
            </p:cNvPr>
            <p:cNvSpPr txBox="1"/>
            <p:nvPr/>
          </p:nvSpPr>
          <p:spPr>
            <a:xfrm>
              <a:off x="2805753" y="4079725"/>
              <a:ext cx="2851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Arial"/>
                </a:rPr>
                <a:t>Crediting period sales idea</a:t>
              </a:r>
            </a:p>
          </p:txBody>
        </p:sp>
      </p:grpSp>
      <p:grpSp>
        <p:nvGrpSpPr>
          <p:cNvPr id="30" name="Group 29">
            <a:extLst>
              <a:ext uri="{FF2B5EF4-FFF2-40B4-BE49-F238E27FC236}">
                <a16:creationId xmlns:a16="http://schemas.microsoft.com/office/drawing/2014/main" id="{6AFE8B2E-92CF-FBAE-83EB-F05B8E035C5F}"/>
              </a:ext>
            </a:extLst>
          </p:cNvPr>
          <p:cNvGrpSpPr/>
          <p:nvPr/>
        </p:nvGrpSpPr>
        <p:grpSpPr>
          <a:xfrm>
            <a:off x="3870480" y="1510027"/>
            <a:ext cx="2617587" cy="2370469"/>
            <a:chOff x="5499676" y="4079724"/>
            <a:chExt cx="2617587" cy="2370469"/>
          </a:xfrm>
        </p:grpSpPr>
        <p:pic>
          <p:nvPicPr>
            <p:cNvPr id="22" name="Picture 21" descr="A chart with numbers and arrows&#10;&#10;AI-generated content may be incorrect.">
              <a:extLst>
                <a:ext uri="{FF2B5EF4-FFF2-40B4-BE49-F238E27FC236}">
                  <a16:creationId xmlns:a16="http://schemas.microsoft.com/office/drawing/2014/main" id="{1D1066EF-DDB2-F343-4397-E935E226BA4D}"/>
                </a:ext>
              </a:extLst>
            </p:cNvPr>
            <p:cNvPicPr>
              <a:picLocks noChangeAspect="1"/>
            </p:cNvPicPr>
            <p:nvPr/>
          </p:nvPicPr>
          <p:blipFill>
            <a:blip r:embed="rId6"/>
            <a:stretch>
              <a:fillRect/>
            </a:stretch>
          </p:blipFill>
          <p:spPr>
            <a:xfrm>
              <a:off x="5499676" y="4395686"/>
              <a:ext cx="2617587" cy="2054507"/>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C8E8C879-FBBD-BBF1-6ADA-8B948F44043F}"/>
                </a:ext>
              </a:extLst>
            </p:cNvPr>
            <p:cNvSpPr txBox="1"/>
            <p:nvPr/>
          </p:nvSpPr>
          <p:spPr>
            <a:xfrm>
              <a:off x="5509190" y="4079724"/>
              <a:ext cx="2608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Arial"/>
                </a:rPr>
                <a:t>Tracking S&amp;P sales idea</a:t>
              </a:r>
            </a:p>
          </p:txBody>
        </p:sp>
      </p:grpSp>
      <p:grpSp>
        <p:nvGrpSpPr>
          <p:cNvPr id="31" name="Group 30">
            <a:extLst>
              <a:ext uri="{FF2B5EF4-FFF2-40B4-BE49-F238E27FC236}">
                <a16:creationId xmlns:a16="http://schemas.microsoft.com/office/drawing/2014/main" id="{3C66676E-DA1E-8AA4-06FD-AC0A0E8DAA78}"/>
              </a:ext>
            </a:extLst>
          </p:cNvPr>
          <p:cNvGrpSpPr/>
          <p:nvPr/>
        </p:nvGrpSpPr>
        <p:grpSpPr>
          <a:xfrm>
            <a:off x="9511948" y="1510027"/>
            <a:ext cx="1812008" cy="2563380"/>
            <a:chOff x="8534878" y="4079724"/>
            <a:chExt cx="1812008" cy="2563380"/>
          </a:xfrm>
        </p:grpSpPr>
        <p:pic>
          <p:nvPicPr>
            <p:cNvPr id="23" name="Picture 22" descr="A screenshot of a report&#10;&#10;AI-generated content may be incorrect.">
              <a:extLst>
                <a:ext uri="{FF2B5EF4-FFF2-40B4-BE49-F238E27FC236}">
                  <a16:creationId xmlns:a16="http://schemas.microsoft.com/office/drawing/2014/main" id="{BB49E5EA-F721-0A2E-6CF2-C35803B97C73}"/>
                </a:ext>
              </a:extLst>
            </p:cNvPr>
            <p:cNvPicPr>
              <a:picLocks noChangeAspect="1"/>
            </p:cNvPicPr>
            <p:nvPr/>
          </p:nvPicPr>
          <p:blipFill>
            <a:blip r:embed="rId7"/>
            <a:stretch>
              <a:fillRect/>
            </a:stretch>
          </p:blipFill>
          <p:spPr>
            <a:xfrm>
              <a:off x="8546178" y="4395686"/>
              <a:ext cx="1800708" cy="2247418"/>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B6834381-A0B9-6077-1B77-3E5B915CDED9}"/>
                </a:ext>
              </a:extLst>
            </p:cNvPr>
            <p:cNvSpPr txBox="1"/>
            <p:nvPr/>
          </p:nvSpPr>
          <p:spPr>
            <a:xfrm>
              <a:off x="8534878" y="4079724"/>
              <a:ext cx="18007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Arial"/>
                </a:rPr>
                <a:t>Shift strategy</a:t>
              </a:r>
            </a:p>
          </p:txBody>
        </p:sp>
      </p:grpSp>
    </p:spTree>
    <p:extLst>
      <p:ext uri="{BB962C8B-B14F-4D97-AF65-F5344CB8AC3E}">
        <p14:creationId xmlns:p14="http://schemas.microsoft.com/office/powerpoint/2010/main" val="1869931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4F6207-726D-A4C2-2256-885E26CD41A6}"/>
              </a:ext>
            </a:extLst>
          </p:cNvPr>
          <p:cNvSpPr>
            <a:spLocks noGrp="1"/>
          </p:cNvSpPr>
          <p:nvPr>
            <p:ph type="title"/>
          </p:nvPr>
        </p:nvSpPr>
        <p:spPr>
          <a:xfrm>
            <a:off x="1090245" y="576968"/>
            <a:ext cx="10656611" cy="669924"/>
          </a:xfrm>
        </p:spPr>
        <p:txBody>
          <a:bodyPr/>
          <a:lstStyle/>
          <a:p>
            <a:r>
              <a:rPr lang="en-US" dirty="0" err="1"/>
              <a:t>AccumuLink</a:t>
            </a:r>
            <a:r>
              <a:rPr lang="en-US" dirty="0"/>
              <a:t> consumer presentation materials</a:t>
            </a:r>
          </a:p>
        </p:txBody>
      </p:sp>
      <p:grpSp>
        <p:nvGrpSpPr>
          <p:cNvPr id="32" name="Group 31">
            <a:extLst>
              <a:ext uri="{FF2B5EF4-FFF2-40B4-BE49-F238E27FC236}">
                <a16:creationId xmlns:a16="http://schemas.microsoft.com/office/drawing/2014/main" id="{A32A7783-B8A7-45E5-E34C-DC1C875E023A}"/>
              </a:ext>
            </a:extLst>
          </p:cNvPr>
          <p:cNvGrpSpPr/>
          <p:nvPr/>
        </p:nvGrpSpPr>
        <p:grpSpPr>
          <a:xfrm>
            <a:off x="7096934" y="1094909"/>
            <a:ext cx="1897204" cy="2642083"/>
            <a:chOff x="504184" y="1002313"/>
            <a:chExt cx="1897204" cy="2642083"/>
          </a:xfrm>
        </p:grpSpPr>
        <p:pic>
          <p:nvPicPr>
            <p:cNvPr id="9" name="Picture 8" descr="A screenshot of a document&#10;&#10;AI-generated content may be incorrect.">
              <a:extLst>
                <a:ext uri="{FF2B5EF4-FFF2-40B4-BE49-F238E27FC236}">
                  <a16:creationId xmlns:a16="http://schemas.microsoft.com/office/drawing/2014/main" id="{0E35071E-AE54-4F9E-267A-0307D0528664}"/>
                </a:ext>
              </a:extLst>
            </p:cNvPr>
            <p:cNvPicPr>
              <a:picLocks noChangeAspect="1"/>
            </p:cNvPicPr>
            <p:nvPr/>
          </p:nvPicPr>
          <p:blipFill>
            <a:blip r:embed="rId3"/>
            <a:stretch>
              <a:fillRect/>
            </a:stretch>
          </p:blipFill>
          <p:spPr>
            <a:xfrm>
              <a:off x="504184" y="1338603"/>
              <a:ext cx="1897204" cy="230579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709B677A-FEE0-2820-197E-51395864469F}"/>
                </a:ext>
              </a:extLst>
            </p:cNvPr>
            <p:cNvSpPr txBox="1"/>
            <p:nvPr/>
          </p:nvSpPr>
          <p:spPr>
            <a:xfrm>
              <a:off x="508416" y="1002313"/>
              <a:ext cx="18901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Arial"/>
                </a:rPr>
                <a:t>Quick facts</a:t>
              </a:r>
            </a:p>
          </p:txBody>
        </p:sp>
      </p:grpSp>
      <p:grpSp>
        <p:nvGrpSpPr>
          <p:cNvPr id="38" name="Group 37">
            <a:extLst>
              <a:ext uri="{FF2B5EF4-FFF2-40B4-BE49-F238E27FC236}">
                <a16:creationId xmlns:a16="http://schemas.microsoft.com/office/drawing/2014/main" id="{F8D45DA5-A59B-8E57-E3AE-0B470A7B29FE}"/>
              </a:ext>
            </a:extLst>
          </p:cNvPr>
          <p:cNvGrpSpPr/>
          <p:nvPr/>
        </p:nvGrpSpPr>
        <p:grpSpPr>
          <a:xfrm>
            <a:off x="3761972" y="1449807"/>
            <a:ext cx="3033860" cy="3792534"/>
            <a:chOff x="3689546" y="1074039"/>
            <a:chExt cx="3033860" cy="3792534"/>
          </a:xfrm>
        </p:grpSpPr>
        <p:pic>
          <p:nvPicPr>
            <p:cNvPr id="10" name="Picture 9" descr="A chart with blue and green rectangles&#10;&#10;AI-generated content may be incorrect.">
              <a:extLst>
                <a:ext uri="{FF2B5EF4-FFF2-40B4-BE49-F238E27FC236}">
                  <a16:creationId xmlns:a16="http://schemas.microsoft.com/office/drawing/2014/main" id="{67E6A24C-5082-6790-42F2-25C27E430538}"/>
                </a:ext>
              </a:extLst>
            </p:cNvPr>
            <p:cNvPicPr>
              <a:picLocks noChangeAspect="1"/>
            </p:cNvPicPr>
            <p:nvPr/>
          </p:nvPicPr>
          <p:blipFill>
            <a:blip r:embed="rId4"/>
            <a:srcRect l="735"/>
            <a:stretch>
              <a:fillRect/>
            </a:stretch>
          </p:blipFill>
          <p:spPr>
            <a:xfrm>
              <a:off x="3706618" y="1989597"/>
              <a:ext cx="3016788" cy="287697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3E73A1C3-0860-E10E-EC34-ECB48BFE1132}"/>
                </a:ext>
              </a:extLst>
            </p:cNvPr>
            <p:cNvSpPr txBox="1"/>
            <p:nvPr/>
          </p:nvSpPr>
          <p:spPr>
            <a:xfrm>
              <a:off x="3689546" y="1074039"/>
              <a:ext cx="3033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Crediting strategies overview</a:t>
              </a:r>
              <a:endParaRPr lang="en-US" b="1"/>
            </a:p>
          </p:txBody>
        </p:sp>
      </p:grpSp>
      <p:grpSp>
        <p:nvGrpSpPr>
          <p:cNvPr id="35" name="Group 34">
            <a:extLst>
              <a:ext uri="{FF2B5EF4-FFF2-40B4-BE49-F238E27FC236}">
                <a16:creationId xmlns:a16="http://schemas.microsoft.com/office/drawing/2014/main" id="{CBEFF095-9B93-4008-0641-370EBD13121A}"/>
              </a:ext>
            </a:extLst>
          </p:cNvPr>
          <p:cNvGrpSpPr/>
          <p:nvPr/>
        </p:nvGrpSpPr>
        <p:grpSpPr>
          <a:xfrm>
            <a:off x="447388" y="1418978"/>
            <a:ext cx="3046089" cy="4359193"/>
            <a:chOff x="5253564" y="1002313"/>
            <a:chExt cx="1846218" cy="2642083"/>
          </a:xfrm>
        </p:grpSpPr>
        <p:pic>
          <p:nvPicPr>
            <p:cNvPr id="11" name="Picture 10" descr="A person and person looking at a map&#10;&#10;AI-generated content may be incorrect.">
              <a:extLst>
                <a:ext uri="{FF2B5EF4-FFF2-40B4-BE49-F238E27FC236}">
                  <a16:creationId xmlns:a16="http://schemas.microsoft.com/office/drawing/2014/main" id="{14E38CA0-6134-220C-4DAC-A90BB13A7B93}"/>
                </a:ext>
              </a:extLst>
            </p:cNvPr>
            <p:cNvPicPr>
              <a:picLocks noChangeAspect="1"/>
            </p:cNvPicPr>
            <p:nvPr/>
          </p:nvPicPr>
          <p:blipFill>
            <a:blip r:embed="rId5"/>
            <a:stretch>
              <a:fillRect/>
            </a:stretch>
          </p:blipFill>
          <p:spPr>
            <a:xfrm>
              <a:off x="5253564" y="1338603"/>
              <a:ext cx="1846218" cy="2305793"/>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0B038F11-49C6-8F0B-4271-88A89B8A88CF}"/>
                </a:ext>
              </a:extLst>
            </p:cNvPr>
            <p:cNvSpPr txBox="1"/>
            <p:nvPr/>
          </p:nvSpPr>
          <p:spPr>
            <a:xfrm>
              <a:off x="5257797" y="1002313"/>
              <a:ext cx="1822222" cy="2238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Consumer brochure</a:t>
              </a:r>
              <a:endParaRPr lang="en-US" b="1"/>
            </a:p>
          </p:txBody>
        </p:sp>
      </p:grpSp>
      <p:grpSp>
        <p:nvGrpSpPr>
          <p:cNvPr id="37" name="Group 36">
            <a:extLst>
              <a:ext uri="{FF2B5EF4-FFF2-40B4-BE49-F238E27FC236}">
                <a16:creationId xmlns:a16="http://schemas.microsoft.com/office/drawing/2014/main" id="{CFF2CCB5-6A7E-F96C-6324-9B2E939D1C26}"/>
              </a:ext>
            </a:extLst>
          </p:cNvPr>
          <p:cNvGrpSpPr/>
          <p:nvPr/>
        </p:nvGrpSpPr>
        <p:grpSpPr>
          <a:xfrm>
            <a:off x="9720312" y="1094909"/>
            <a:ext cx="1937580" cy="2642083"/>
            <a:chOff x="9446532" y="1002313"/>
            <a:chExt cx="1937580" cy="2642083"/>
          </a:xfrm>
        </p:grpSpPr>
        <p:pic>
          <p:nvPicPr>
            <p:cNvPr id="13" name="Picture 12" descr="A page of a document&#10;&#10;AI-generated content may be incorrect.">
              <a:extLst>
                <a:ext uri="{FF2B5EF4-FFF2-40B4-BE49-F238E27FC236}">
                  <a16:creationId xmlns:a16="http://schemas.microsoft.com/office/drawing/2014/main" id="{B7056FCB-75ED-DB77-8BB9-536E1B7C4A26}"/>
                </a:ext>
              </a:extLst>
            </p:cNvPr>
            <p:cNvPicPr>
              <a:picLocks noChangeAspect="1"/>
            </p:cNvPicPr>
            <p:nvPr/>
          </p:nvPicPr>
          <p:blipFill>
            <a:blip r:embed="rId6"/>
            <a:stretch>
              <a:fillRect/>
            </a:stretch>
          </p:blipFill>
          <p:spPr>
            <a:xfrm>
              <a:off x="9446532" y="1338603"/>
              <a:ext cx="1933348" cy="230579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34A9EBED-6647-3B9C-F479-AE72FA3D435B}"/>
                </a:ext>
              </a:extLst>
            </p:cNvPr>
            <p:cNvSpPr txBox="1"/>
            <p:nvPr/>
          </p:nvSpPr>
          <p:spPr>
            <a:xfrm>
              <a:off x="9450764" y="1002313"/>
              <a:ext cx="193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Arial"/>
                </a:rPr>
                <a:t>Death benefit - CA</a:t>
              </a:r>
              <a:endParaRPr lang="en-US" sz="1400"/>
            </a:p>
          </p:txBody>
        </p:sp>
      </p:grpSp>
      <p:grpSp>
        <p:nvGrpSpPr>
          <p:cNvPr id="36" name="Group 35">
            <a:extLst>
              <a:ext uri="{FF2B5EF4-FFF2-40B4-BE49-F238E27FC236}">
                <a16:creationId xmlns:a16="http://schemas.microsoft.com/office/drawing/2014/main" id="{F1F34B68-4960-8550-2485-981B0B1872A4}"/>
              </a:ext>
            </a:extLst>
          </p:cNvPr>
          <p:cNvGrpSpPr/>
          <p:nvPr/>
        </p:nvGrpSpPr>
        <p:grpSpPr>
          <a:xfrm>
            <a:off x="9720312" y="3921300"/>
            <a:ext cx="1853844" cy="2642082"/>
            <a:chOff x="7322156" y="1002313"/>
            <a:chExt cx="1853844" cy="2642082"/>
          </a:xfrm>
        </p:grpSpPr>
        <p:pic>
          <p:nvPicPr>
            <p:cNvPr id="12" name="Picture 11" descr="A white and green text on a white background&#10;&#10;AI-generated content may be incorrect.">
              <a:extLst>
                <a:ext uri="{FF2B5EF4-FFF2-40B4-BE49-F238E27FC236}">
                  <a16:creationId xmlns:a16="http://schemas.microsoft.com/office/drawing/2014/main" id="{5B9FA9E7-BD61-54E0-0CBA-B031EC861EFE}"/>
                </a:ext>
              </a:extLst>
            </p:cNvPr>
            <p:cNvPicPr>
              <a:picLocks noChangeAspect="1"/>
            </p:cNvPicPr>
            <p:nvPr/>
          </p:nvPicPr>
          <p:blipFill>
            <a:blip r:embed="rId7"/>
            <a:stretch>
              <a:fillRect/>
            </a:stretch>
          </p:blipFill>
          <p:spPr>
            <a:xfrm>
              <a:off x="7322156" y="1338603"/>
              <a:ext cx="1849612" cy="230579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4E74A23-994A-97AA-2E5E-7CC28D75724C}"/>
                </a:ext>
              </a:extLst>
            </p:cNvPr>
            <p:cNvSpPr txBox="1"/>
            <p:nvPr/>
          </p:nvSpPr>
          <p:spPr>
            <a:xfrm>
              <a:off x="7326389" y="1002313"/>
              <a:ext cx="18496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Arial"/>
                </a:rPr>
                <a:t>Death benefit</a:t>
              </a:r>
              <a:endParaRPr lang="en-US" sz="1400"/>
            </a:p>
          </p:txBody>
        </p:sp>
      </p:grpSp>
      <p:pic>
        <p:nvPicPr>
          <p:cNvPr id="39" name="Picture 38" descr="A qr code on a white background&#10;&#10;AI-generated content may be incorrect.">
            <a:extLst>
              <a:ext uri="{FF2B5EF4-FFF2-40B4-BE49-F238E27FC236}">
                <a16:creationId xmlns:a16="http://schemas.microsoft.com/office/drawing/2014/main" id="{A9993ACD-8860-BE06-DC7D-FC3231C54A8C}"/>
              </a:ext>
            </a:extLst>
          </p:cNvPr>
          <p:cNvPicPr>
            <a:picLocks noChangeAspect="1"/>
          </p:cNvPicPr>
          <p:nvPr/>
        </p:nvPicPr>
        <p:blipFill>
          <a:blip r:embed="rId8"/>
          <a:stretch>
            <a:fillRect/>
          </a:stretch>
        </p:blipFill>
        <p:spPr>
          <a:xfrm>
            <a:off x="7081399" y="4075188"/>
            <a:ext cx="2125399" cy="2538554"/>
          </a:xfrm>
          <a:prstGeom prst="rect">
            <a:avLst/>
          </a:prstGeom>
        </p:spPr>
      </p:pic>
    </p:spTree>
    <p:extLst>
      <p:ext uri="{BB962C8B-B14F-4D97-AF65-F5344CB8AC3E}">
        <p14:creationId xmlns:p14="http://schemas.microsoft.com/office/powerpoint/2010/main" val="22927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7D59E-19ED-5CCB-E9BA-4CB72C18F288}"/>
              </a:ext>
            </a:extLst>
          </p:cNvPr>
          <p:cNvSpPr>
            <a:spLocks noGrp="1"/>
          </p:cNvSpPr>
          <p:nvPr>
            <p:ph type="title"/>
          </p:nvPr>
        </p:nvSpPr>
        <p:spPr/>
        <p:txBody>
          <a:bodyPr/>
          <a:lstStyle/>
          <a:p>
            <a:r>
              <a:rPr lang="en-US" dirty="0"/>
              <a:t>Interact with </a:t>
            </a:r>
            <a:r>
              <a:rPr lang="en-US" dirty="0" err="1"/>
              <a:t>AccumuLink</a:t>
            </a:r>
            <a:r>
              <a:rPr lang="en-US" dirty="0"/>
              <a:t> Indexed Account Strategies</a:t>
            </a:r>
          </a:p>
        </p:txBody>
      </p:sp>
      <p:sp>
        <p:nvSpPr>
          <p:cNvPr id="4" name="Text Placeholder 3">
            <a:extLst>
              <a:ext uri="{FF2B5EF4-FFF2-40B4-BE49-F238E27FC236}">
                <a16:creationId xmlns:a16="http://schemas.microsoft.com/office/drawing/2014/main" id="{1457DD95-957F-C221-FCF4-D26703970F9B}"/>
              </a:ext>
            </a:extLst>
          </p:cNvPr>
          <p:cNvSpPr>
            <a:spLocks noGrp="1"/>
          </p:cNvSpPr>
          <p:nvPr>
            <p:ph type="body" sz="quarter" idx="24"/>
          </p:nvPr>
        </p:nvSpPr>
        <p:spPr/>
        <p:txBody>
          <a:bodyPr/>
          <a:lstStyle/>
          <a:p>
            <a:endParaRPr lang="en-US"/>
          </a:p>
        </p:txBody>
      </p:sp>
      <p:pic>
        <p:nvPicPr>
          <p:cNvPr id="7" name="Picture 6" descr="A screenshot of a graph&#10;&#10;AI-generated content may be incorrect.">
            <a:extLst>
              <a:ext uri="{FF2B5EF4-FFF2-40B4-BE49-F238E27FC236}">
                <a16:creationId xmlns:a16="http://schemas.microsoft.com/office/drawing/2014/main" id="{B261C29C-9229-6BBC-168C-40BAC1C4317C}"/>
              </a:ext>
            </a:extLst>
          </p:cNvPr>
          <p:cNvPicPr>
            <a:picLocks noChangeAspect="1"/>
          </p:cNvPicPr>
          <p:nvPr/>
        </p:nvPicPr>
        <p:blipFill>
          <a:blip r:embed="rId3"/>
          <a:stretch>
            <a:fillRect/>
          </a:stretch>
        </p:blipFill>
        <p:spPr>
          <a:xfrm>
            <a:off x="328579" y="1821829"/>
            <a:ext cx="3892177" cy="239085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71D61358-7C8A-1F21-3E2F-9291AA0BF955}"/>
              </a:ext>
            </a:extLst>
          </p:cNvPr>
          <p:cNvPicPr>
            <a:picLocks noChangeAspect="1"/>
          </p:cNvPicPr>
          <p:nvPr/>
        </p:nvPicPr>
        <p:blipFill>
          <a:blip r:embed="rId4"/>
          <a:stretch>
            <a:fillRect/>
          </a:stretch>
        </p:blipFill>
        <p:spPr>
          <a:xfrm>
            <a:off x="4615127" y="1822864"/>
            <a:ext cx="4158517" cy="238981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DBDD354-4ED5-C1B5-9C87-6C1FA91F9F5A}"/>
              </a:ext>
            </a:extLst>
          </p:cNvPr>
          <p:cNvSpPr txBox="1"/>
          <p:nvPr/>
        </p:nvSpPr>
        <p:spPr>
          <a:xfrm>
            <a:off x="328579" y="4355444"/>
            <a:ext cx="3892177" cy="1200329"/>
          </a:xfrm>
          <a:prstGeom prst="rect">
            <a:avLst/>
          </a:prstGeom>
          <a:noFill/>
        </p:spPr>
        <p:txBody>
          <a:bodyPr wrap="square" rtlCol="0">
            <a:spAutoFit/>
          </a:bodyPr>
          <a:lstStyle/>
          <a:p>
            <a:r>
              <a:rPr lang="en-US" dirty="0"/>
              <a:t>Curious about how the indexed account strategies work, or how they would work together in different market scenarios?  </a:t>
            </a:r>
          </a:p>
        </p:txBody>
      </p:sp>
      <p:sp>
        <p:nvSpPr>
          <p:cNvPr id="9" name="TextBox 8">
            <a:extLst>
              <a:ext uri="{FF2B5EF4-FFF2-40B4-BE49-F238E27FC236}">
                <a16:creationId xmlns:a16="http://schemas.microsoft.com/office/drawing/2014/main" id="{85716988-1664-E997-9EF6-D9E187D953A0}"/>
              </a:ext>
            </a:extLst>
          </p:cNvPr>
          <p:cNvSpPr txBox="1"/>
          <p:nvPr/>
        </p:nvSpPr>
        <p:spPr>
          <a:xfrm>
            <a:off x="4744280" y="4489942"/>
            <a:ext cx="3892177" cy="1477328"/>
          </a:xfrm>
          <a:prstGeom prst="rect">
            <a:avLst/>
          </a:prstGeom>
          <a:noFill/>
        </p:spPr>
        <p:txBody>
          <a:bodyPr wrap="square" rtlCol="0">
            <a:spAutoFit/>
          </a:bodyPr>
          <a:lstStyle/>
          <a:p>
            <a:r>
              <a:rPr lang="en-US"/>
              <a:t>This interactive tool can help you see how combinations of strategies might provide some buffer when an index is down or help your client capture index gains.</a:t>
            </a:r>
          </a:p>
        </p:txBody>
      </p:sp>
      <p:pic>
        <p:nvPicPr>
          <p:cNvPr id="6" name="Picture 5" descr="A qr code on a white background&#10;&#10;AI-generated content may be incorrect.">
            <a:extLst>
              <a:ext uri="{FF2B5EF4-FFF2-40B4-BE49-F238E27FC236}">
                <a16:creationId xmlns:a16="http://schemas.microsoft.com/office/drawing/2014/main" id="{94457B76-DAEA-9C56-A954-9D631A48CD0D}"/>
              </a:ext>
            </a:extLst>
          </p:cNvPr>
          <p:cNvPicPr>
            <a:picLocks noChangeAspect="1"/>
          </p:cNvPicPr>
          <p:nvPr/>
        </p:nvPicPr>
        <p:blipFill>
          <a:blip r:embed="rId5"/>
          <a:stretch>
            <a:fillRect/>
          </a:stretch>
        </p:blipFill>
        <p:spPr>
          <a:xfrm>
            <a:off x="9015653" y="3017842"/>
            <a:ext cx="3170639" cy="3580771"/>
          </a:xfrm>
          <a:prstGeom prst="rect">
            <a:avLst/>
          </a:prstGeom>
        </p:spPr>
      </p:pic>
    </p:spTree>
    <p:extLst>
      <p:ext uri="{BB962C8B-B14F-4D97-AF65-F5344CB8AC3E}">
        <p14:creationId xmlns:p14="http://schemas.microsoft.com/office/powerpoint/2010/main" val="1898047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A7B517-F9FF-C7DA-FDC5-F8C895F9C147}"/>
              </a:ext>
            </a:extLst>
          </p:cNvPr>
          <p:cNvSpPr>
            <a:spLocks noGrp="1"/>
          </p:cNvSpPr>
          <p:nvPr>
            <p:ph type="body" sz="quarter" idx="26"/>
          </p:nvPr>
        </p:nvSpPr>
        <p:spPr/>
        <p:txBody>
          <a:bodyPr>
            <a:normAutofit fontScale="62500" lnSpcReduction="20000"/>
          </a:bodyPr>
          <a:lstStyle/>
          <a:p>
            <a:pPr>
              <a:lnSpc>
                <a:spcPct val="120000"/>
              </a:lnSpc>
              <a:spcBef>
                <a:spcPts val="0"/>
              </a:spcBef>
            </a:pPr>
            <a:endParaRPr lang="en-US" sz="700" spc="5">
              <a:solidFill>
                <a:srgbClr val="323232"/>
              </a:solidFill>
              <a:latin typeface="Arial" panose="020B0604020202020204" pitchFamily="34" charset="0"/>
              <a:ea typeface="Times New Roman" panose="02020603050405020304" pitchFamily="18" charset="0"/>
              <a:cs typeface="HurmeGeometricSans3-Regular" panose="020B0500020000000000" pitchFamily="34" charset="0"/>
            </a:endParaRPr>
          </a:p>
          <a:p>
            <a:pPr>
              <a:lnSpc>
                <a:spcPct val="120000"/>
              </a:lnSpc>
              <a:spcBef>
                <a:spcPts val="0"/>
              </a:spcBef>
            </a:pPr>
            <a:endParaRPr lang="en-US" sz="700" spc="5">
              <a:solidFill>
                <a:srgbClr val="323232"/>
              </a:solidFill>
              <a:latin typeface="Arial" panose="020B0604020202020204" pitchFamily="34" charset="0"/>
              <a:ea typeface="Times New Roman" panose="02020603050405020304" pitchFamily="18" charset="0"/>
              <a:cs typeface="HurmeGeometricSans3-Regular" panose="020B0500020000000000" pitchFamily="34" charset="0"/>
            </a:endParaRPr>
          </a:p>
          <a:p>
            <a:pPr marL="0" indent="0">
              <a:lnSpc>
                <a:spcPct val="120000"/>
              </a:lnSpc>
              <a:spcBef>
                <a:spcPts val="0"/>
              </a:spcBef>
              <a:buNone/>
            </a:pPr>
            <a:endParaRPr lang="en-US" sz="700" spc="5">
              <a:solidFill>
                <a:srgbClr val="323232"/>
              </a:solidFill>
              <a:latin typeface="Arial" panose="020B0604020202020204" pitchFamily="34" charset="0"/>
              <a:ea typeface="Times New Roman" panose="02020603050405020304" pitchFamily="18" charset="0"/>
              <a:cs typeface="HurmeGeometricSans3-Regular" panose="020B0500020000000000" pitchFamily="34" charset="0"/>
            </a:endParaRPr>
          </a:p>
          <a:p>
            <a:pPr marL="0" indent="0">
              <a:lnSpc>
                <a:spcPct val="120000"/>
              </a:lnSpc>
              <a:spcBef>
                <a:spcPts val="0"/>
              </a:spcBef>
              <a:buNone/>
            </a:pPr>
            <a:r>
              <a:rPr lang="en-US" sz="700" spc="5">
                <a:solidFill>
                  <a:srgbClr val="58595B"/>
                </a:solidFill>
                <a:latin typeface="Arial" panose="020B0604020202020204" pitchFamily="34" charset="0"/>
                <a:ea typeface="Times New Roman" panose="02020603050405020304" pitchFamily="18" charset="0"/>
                <a:cs typeface="HurmeGeometricSans3-Regular" panose="020B0500020000000000" pitchFamily="34" charset="0"/>
              </a:rPr>
              <a:t>F74547-2  Rev 12-2024  DOFU 12-2024</a:t>
            </a:r>
          </a:p>
          <a:p>
            <a:pPr marL="0" indent="0">
              <a:lnSpc>
                <a:spcPct val="120000"/>
              </a:lnSpc>
              <a:spcBef>
                <a:spcPts val="0"/>
              </a:spcBef>
              <a:buNone/>
            </a:pPr>
            <a:r>
              <a:rPr lang="en-US" sz="700" spc="5">
                <a:solidFill>
                  <a:srgbClr val="58595B"/>
                </a:solidFill>
                <a:latin typeface="Arial" panose="020B0604020202020204" pitchFamily="34" charset="0"/>
                <a:ea typeface="Times New Roman" panose="02020603050405020304" pitchFamily="18" charset="0"/>
                <a:cs typeface="HurmeGeometricSans3-Regular" panose="020B0500020000000000" pitchFamily="34" charset="0"/>
              </a:rPr>
              <a:t>3972287</a:t>
            </a:r>
            <a:endParaRPr lang="en-US" sz="700" spc="-10">
              <a:solidFill>
                <a:srgbClr val="58595B"/>
              </a:solidFill>
              <a:latin typeface="HurmeGeometricSans3-Regular" panose="020B0500020000000000" pitchFamily="34" charset="0"/>
              <a:ea typeface="Times New Roman" panose="02020603050405020304" pitchFamily="18" charset="0"/>
              <a:cs typeface="HurmeGeometricSans3-Regular" panose="020B0500020000000000" pitchFamily="34" charset="0"/>
            </a:endParaRPr>
          </a:p>
        </p:txBody>
      </p:sp>
      <p:sp>
        <p:nvSpPr>
          <p:cNvPr id="9" name="Content Placeholder 3">
            <a:extLst>
              <a:ext uri="{FF2B5EF4-FFF2-40B4-BE49-F238E27FC236}">
                <a16:creationId xmlns:a16="http://schemas.microsoft.com/office/drawing/2014/main" id="{9B2A2C13-E04F-C441-674B-0ECE76DBED54}"/>
              </a:ext>
            </a:extLst>
          </p:cNvPr>
          <p:cNvSpPr txBox="1">
            <a:spLocks/>
          </p:cNvSpPr>
          <p:nvPr/>
        </p:nvSpPr>
        <p:spPr>
          <a:xfrm>
            <a:off x="624663" y="5749839"/>
            <a:ext cx="10942673" cy="377185"/>
          </a:xfrm>
          <a:prstGeom prst="rect">
            <a:avLst/>
          </a:prstGeom>
        </p:spPr>
        <p:txBody>
          <a:bodyPr lIns="0" tIns="0" rIns="0" bIns="0" anchor="ct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00"/>
              </a:lnSpc>
              <a:spcAft>
                <a:spcPts val="450"/>
              </a:spcAft>
            </a:pPr>
            <a:r>
              <a:rPr lang="en-US" sz="800" b="0" dirty="0"/>
              <a:t>A.M. Best Company rating (second highest of 16 ratings); Fitch rating (third highest of 19 ratings); Moody’s rating (fourth highest of 21 ratings); Standard &amp; Poor’s rating (fourth highest of 21 ratings). For more information about the rating agencies and to see where our ratings rank compared to other ratings, please see our website at securian.com/ratings. Ratings for financial strength and claims-paying ability are important; however they are not reflective of the performance of any registered securities or variable subaccounts. All ratings information as of April 2024.</a:t>
            </a:r>
          </a:p>
        </p:txBody>
      </p:sp>
      <p:pic>
        <p:nvPicPr>
          <p:cNvPr id="11" name="Content Placeholder 8">
            <a:extLst>
              <a:ext uri="{FF2B5EF4-FFF2-40B4-BE49-F238E27FC236}">
                <a16:creationId xmlns:a16="http://schemas.microsoft.com/office/drawing/2014/main" id="{1847B5EB-327F-261B-95D6-F24A8DF2847D}"/>
              </a:ext>
            </a:extLst>
          </p:cNvPr>
          <p:cNvPicPr>
            <a:picLocks noChangeAspect="1"/>
          </p:cNvPicPr>
          <p:nvPr/>
        </p:nvPicPr>
        <p:blipFill rotWithShape="1">
          <a:blip r:embed="rId3"/>
          <a:srcRect t="18040" b="16116"/>
          <a:stretch/>
        </p:blipFill>
        <p:spPr>
          <a:xfrm>
            <a:off x="-1" y="1175657"/>
            <a:ext cx="12192000" cy="4515556"/>
          </a:xfrm>
          <a:prstGeom prst="rect">
            <a:avLst/>
          </a:prstGeom>
          <a:ln>
            <a:noFill/>
          </a:ln>
        </p:spPr>
      </p:pic>
    </p:spTree>
    <p:extLst>
      <p:ext uri="{BB962C8B-B14F-4D97-AF65-F5344CB8AC3E}">
        <p14:creationId xmlns:p14="http://schemas.microsoft.com/office/powerpoint/2010/main" val="2144645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and white rectangle with white text&#10;&#10;AI-generated content may be incorrect.">
            <a:extLst>
              <a:ext uri="{FF2B5EF4-FFF2-40B4-BE49-F238E27FC236}">
                <a16:creationId xmlns:a16="http://schemas.microsoft.com/office/drawing/2014/main" id="{133B3107-4F80-1DD4-3025-A324FEE7A09F}"/>
              </a:ext>
            </a:extLst>
          </p:cNvPr>
          <p:cNvPicPr>
            <a:picLocks noChangeAspect="1"/>
          </p:cNvPicPr>
          <p:nvPr/>
        </p:nvPicPr>
        <p:blipFill>
          <a:blip r:embed="rId3"/>
          <a:stretch>
            <a:fillRect/>
          </a:stretch>
        </p:blipFill>
        <p:spPr>
          <a:xfrm>
            <a:off x="522681" y="1892068"/>
            <a:ext cx="11233351" cy="4175536"/>
          </a:xfrm>
          <a:prstGeom prst="rect">
            <a:avLst/>
          </a:prstGeom>
        </p:spPr>
      </p:pic>
      <p:sp>
        <p:nvSpPr>
          <p:cNvPr id="2" name="Title 1">
            <a:extLst>
              <a:ext uri="{FF2B5EF4-FFF2-40B4-BE49-F238E27FC236}">
                <a16:creationId xmlns:a16="http://schemas.microsoft.com/office/drawing/2014/main" id="{79F82AB4-2A5E-6583-3EF6-A061B86738C2}"/>
              </a:ext>
            </a:extLst>
          </p:cNvPr>
          <p:cNvSpPr>
            <a:spLocks noGrp="1"/>
          </p:cNvSpPr>
          <p:nvPr>
            <p:ph type="title"/>
          </p:nvPr>
        </p:nvSpPr>
        <p:spPr/>
        <p:txBody>
          <a:bodyPr/>
          <a:lstStyle/>
          <a:p>
            <a:r>
              <a:rPr lang="en-US"/>
              <a:t>About Securian</a:t>
            </a:r>
          </a:p>
        </p:txBody>
      </p:sp>
      <p:sp>
        <p:nvSpPr>
          <p:cNvPr id="5" name="Text Placeholder 4">
            <a:extLst>
              <a:ext uri="{FF2B5EF4-FFF2-40B4-BE49-F238E27FC236}">
                <a16:creationId xmlns:a16="http://schemas.microsoft.com/office/drawing/2014/main" id="{09A7B517-F9FF-C7DA-FDC5-F8C895F9C147}"/>
              </a:ext>
            </a:extLst>
          </p:cNvPr>
          <p:cNvSpPr>
            <a:spLocks noGrp="1"/>
          </p:cNvSpPr>
          <p:nvPr>
            <p:ph type="body" sz="quarter" idx="26"/>
          </p:nvPr>
        </p:nvSpPr>
        <p:spPr/>
        <p:txBody>
          <a:bodyPr>
            <a:normAutofit fontScale="62500" lnSpcReduction="20000"/>
          </a:bodyPr>
          <a:lstStyle/>
          <a:p>
            <a:pPr>
              <a:lnSpc>
                <a:spcPct val="120000"/>
              </a:lnSpc>
              <a:spcBef>
                <a:spcPts val="0"/>
              </a:spcBef>
            </a:pPr>
            <a:endParaRPr lang="en-US" sz="700" spc="5">
              <a:solidFill>
                <a:srgbClr val="323232"/>
              </a:solidFill>
              <a:latin typeface="Arial" panose="020B0604020202020204" pitchFamily="34" charset="0"/>
              <a:ea typeface="Times New Roman" panose="02020603050405020304" pitchFamily="18" charset="0"/>
              <a:cs typeface="HurmeGeometricSans3-Regular" panose="020B0500020000000000" pitchFamily="34" charset="0"/>
            </a:endParaRPr>
          </a:p>
          <a:p>
            <a:pPr>
              <a:lnSpc>
                <a:spcPct val="120000"/>
              </a:lnSpc>
              <a:spcBef>
                <a:spcPts val="0"/>
              </a:spcBef>
            </a:pPr>
            <a:endParaRPr lang="en-US" sz="700" spc="5">
              <a:solidFill>
                <a:srgbClr val="323232"/>
              </a:solidFill>
              <a:latin typeface="Arial" panose="020B0604020202020204" pitchFamily="34" charset="0"/>
              <a:ea typeface="Times New Roman" panose="02020603050405020304" pitchFamily="18" charset="0"/>
              <a:cs typeface="HurmeGeometricSans3-Regular" panose="020B0500020000000000" pitchFamily="34" charset="0"/>
            </a:endParaRPr>
          </a:p>
          <a:p>
            <a:pPr marL="0" indent="0">
              <a:lnSpc>
                <a:spcPct val="120000"/>
              </a:lnSpc>
              <a:spcBef>
                <a:spcPts val="0"/>
              </a:spcBef>
              <a:buNone/>
            </a:pPr>
            <a:endParaRPr lang="en-US" sz="700" spc="5">
              <a:solidFill>
                <a:srgbClr val="323232"/>
              </a:solidFill>
              <a:latin typeface="Arial" panose="020B0604020202020204" pitchFamily="34" charset="0"/>
              <a:ea typeface="Times New Roman" panose="02020603050405020304" pitchFamily="18" charset="0"/>
              <a:cs typeface="HurmeGeometricSans3-Regular" panose="020B0500020000000000" pitchFamily="34" charset="0"/>
            </a:endParaRPr>
          </a:p>
          <a:p>
            <a:pPr marL="0" indent="0">
              <a:lnSpc>
                <a:spcPct val="120000"/>
              </a:lnSpc>
              <a:spcBef>
                <a:spcPts val="0"/>
              </a:spcBef>
              <a:buNone/>
            </a:pPr>
            <a:r>
              <a:rPr lang="en-US" sz="700" spc="5">
                <a:solidFill>
                  <a:srgbClr val="58595B"/>
                </a:solidFill>
                <a:latin typeface="Arial" panose="020B0604020202020204" pitchFamily="34" charset="0"/>
                <a:ea typeface="Times New Roman" panose="02020603050405020304" pitchFamily="18" charset="0"/>
                <a:cs typeface="HurmeGeometricSans3-Regular" panose="020B0500020000000000" pitchFamily="34" charset="0"/>
              </a:rPr>
              <a:t>F76646-18  Rev 2-2025.  DOFU 4-2024</a:t>
            </a:r>
          </a:p>
          <a:p>
            <a:pPr marL="0" indent="0">
              <a:lnSpc>
                <a:spcPct val="120000"/>
              </a:lnSpc>
              <a:spcBef>
                <a:spcPts val="0"/>
              </a:spcBef>
              <a:buNone/>
            </a:pPr>
            <a:r>
              <a:rPr lang="en-US" sz="700" spc="5">
                <a:solidFill>
                  <a:srgbClr val="58595B"/>
                </a:solidFill>
                <a:latin typeface="Arial" panose="020B0604020202020204" pitchFamily="34" charset="0"/>
                <a:ea typeface="Times New Roman" panose="02020603050405020304" pitchFamily="18" charset="0"/>
                <a:cs typeface="HurmeGeometricSans3-Regular" panose="020B0500020000000000" pitchFamily="34" charset="0"/>
              </a:rPr>
              <a:t>3503820</a:t>
            </a:r>
            <a:endParaRPr lang="en-US" sz="700" spc="-10">
              <a:solidFill>
                <a:srgbClr val="58595B"/>
              </a:solidFill>
              <a:latin typeface="HurmeGeometricSans3-Regular" panose="020B0500020000000000" pitchFamily="34" charset="0"/>
              <a:ea typeface="Times New Roman" panose="02020603050405020304" pitchFamily="18" charset="0"/>
              <a:cs typeface="HurmeGeometricSans3-Regular" panose="020B0500020000000000" pitchFamily="34" charset="0"/>
            </a:endParaRPr>
          </a:p>
        </p:txBody>
      </p:sp>
      <p:sp>
        <p:nvSpPr>
          <p:cNvPr id="7" name="Content Placeholder 3">
            <a:extLst>
              <a:ext uri="{FF2B5EF4-FFF2-40B4-BE49-F238E27FC236}">
                <a16:creationId xmlns:a16="http://schemas.microsoft.com/office/drawing/2014/main" id="{2818096C-B579-076C-6E4F-84A2601283CB}"/>
              </a:ext>
            </a:extLst>
          </p:cNvPr>
          <p:cNvSpPr txBox="1">
            <a:spLocks/>
          </p:cNvSpPr>
          <p:nvPr/>
        </p:nvSpPr>
        <p:spPr>
          <a:xfrm>
            <a:off x="522682" y="4936683"/>
            <a:ext cx="4963718" cy="1130921"/>
          </a:xfrm>
          <a:prstGeom prst="rect">
            <a:avLst/>
          </a:prstGeom>
        </p:spPr>
        <p:txBody>
          <a:bodyPr anchor="t"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pPr>
            <a:r>
              <a:rPr lang="en-US" sz="800" b="0">
                <a:latin typeface="Arial" panose="020B0604020202020204" pitchFamily="34" charset="0"/>
                <a:ea typeface="Calibri" panose="020F0502020204030204" pitchFamily="34" charset="0"/>
                <a:cs typeface="Arial" panose="020B0604020202020204" pitchFamily="34" charset="0"/>
              </a:rPr>
              <a:t>All statistics are as of December 31, 2024. </a:t>
            </a:r>
            <a:r>
              <a:rPr lang="en-US" sz="800" b="0">
                <a:latin typeface="Arial" panose="020B0604020202020204" pitchFamily="34" charset="0"/>
                <a:cs typeface="Arial" panose="020B0604020202020204" pitchFamily="34" charset="0"/>
              </a:rPr>
              <a:t>GAAP (generally accepted accounting principles) is a collection of commonly followed accounting rules and standards for financial reporting. </a:t>
            </a:r>
            <a:endParaRPr lang="en-US" sz="800" b="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800" b="0">
                <a:latin typeface="Arial" panose="020B0604020202020204" pitchFamily="34" charset="0"/>
                <a:ea typeface="Calibri" panose="020F0502020204030204" pitchFamily="34" charset="0"/>
                <a:cs typeface="Arial" panose="020B0604020202020204" pitchFamily="34" charset="0"/>
              </a:rPr>
              <a:t>1. Total investments include cash, cash equivalents and invested assets, and exclude separate accounts.</a:t>
            </a:r>
          </a:p>
          <a:p>
            <a:r>
              <a:rPr lang="en-US" sz="800" b="0">
                <a:latin typeface="Arial" panose="020B0604020202020204" pitchFamily="34" charset="0"/>
                <a:cs typeface="Arial" panose="020B0604020202020204" pitchFamily="34" charset="0"/>
              </a:rPr>
              <a:t>2. Revenue includes premiums and policy fee income, net investment income, realized gain/loss and other income.</a:t>
            </a:r>
            <a:endParaRPr lang="en-US" sz="800" b="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800" b="0">
                <a:latin typeface="Arial" panose="020B0604020202020204" pitchFamily="34" charset="0"/>
                <a:ea typeface="Calibri" panose="020F0502020204030204" pitchFamily="34" charset="0"/>
                <a:cs typeface="Arial" panose="020B0604020202020204" pitchFamily="34" charset="0"/>
              </a:rPr>
              <a:t>3. Reflects total GAAP policyholder benefits and interest credited to policies and contracts.</a:t>
            </a:r>
          </a:p>
          <a:p>
            <a:pPr>
              <a:lnSpc>
                <a:spcPct val="107000"/>
              </a:lnSpc>
            </a:pPr>
            <a:r>
              <a:rPr lang="en-US" sz="800" b="0">
                <a:latin typeface="Arial" panose="020B0604020202020204" pitchFamily="34" charset="0"/>
                <a:cs typeface="Arial" panose="020B0604020202020204" pitchFamily="34" charset="0"/>
              </a:rPr>
              <a:t>4. Equity represents total Securian Financial Group, Inc. and subsidiaries equity.</a:t>
            </a:r>
            <a:endParaRPr lang="en-US" sz="800" b="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800" b="0">
                <a:latin typeface="Arial" panose="020B0604020202020204" pitchFamily="34" charset="0"/>
                <a:ea typeface="Calibri" panose="020F0502020204030204" pitchFamily="34" charset="0"/>
                <a:cs typeface="Arial" panose="020B0604020202020204" pitchFamily="34" charset="0"/>
              </a:rPr>
              <a:t>5. Our total impact reached more than 760 nonprofits in the form of foundation and other cash contributions, in-kind donations and volunteerism. </a:t>
            </a:r>
          </a:p>
        </p:txBody>
      </p:sp>
    </p:spTree>
    <p:extLst>
      <p:ext uri="{BB962C8B-B14F-4D97-AF65-F5344CB8AC3E}">
        <p14:creationId xmlns:p14="http://schemas.microsoft.com/office/powerpoint/2010/main" val="4071906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7200" y="3899680"/>
            <a:ext cx="5029200" cy="2774170"/>
            <a:chOff x="228600" y="1378730"/>
            <a:chExt cx="5029200" cy="2774170"/>
          </a:xfrm>
        </p:grpSpPr>
        <p:sp>
          <p:nvSpPr>
            <p:cNvPr id="20" name="Rectangle 19"/>
            <p:cNvSpPr/>
            <p:nvPr/>
          </p:nvSpPr>
          <p:spPr>
            <a:xfrm>
              <a:off x="228600" y="1378730"/>
              <a:ext cx="5029200" cy="2774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bwMode="auto">
            <a:xfrm>
              <a:off x="228600" y="1378730"/>
              <a:ext cx="3504124" cy="2653520"/>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sp>
          <p:nvSpPr>
            <p:cNvPr id="22" name="Rectangle 21"/>
            <p:cNvSpPr/>
            <p:nvPr/>
          </p:nvSpPr>
          <p:spPr bwMode="auto">
            <a:xfrm>
              <a:off x="3814686" y="1378730"/>
              <a:ext cx="1378538" cy="1320801"/>
            </a:xfrm>
            <a:prstGeom prst="rect">
              <a:avLst/>
            </a:prstGeom>
            <a:solidFill>
              <a:srgbClr val="92D05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sp>
          <p:nvSpPr>
            <p:cNvPr id="23" name="Rectangle 22"/>
            <p:cNvSpPr/>
            <p:nvPr/>
          </p:nvSpPr>
          <p:spPr bwMode="auto">
            <a:xfrm>
              <a:off x="3814686" y="2768599"/>
              <a:ext cx="1378538" cy="1263651"/>
            </a:xfrm>
            <a:prstGeom prst="rect">
              <a:avLst/>
            </a:prstGeom>
            <a:solidFill>
              <a:srgbClr val="0C7D4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grpSp>
      <p:sp>
        <p:nvSpPr>
          <p:cNvPr id="24" name="Text Placeholder 18">
            <a:extLst>
              <a:ext uri="{FF2B5EF4-FFF2-40B4-BE49-F238E27FC236}">
                <a16:creationId xmlns:a16="http://schemas.microsoft.com/office/drawing/2014/main" id="{CC0A5E88-CA2E-4A40-9A76-167624438288}"/>
              </a:ext>
            </a:extLst>
          </p:cNvPr>
          <p:cNvSpPr txBox="1">
            <a:spLocks/>
          </p:cNvSpPr>
          <p:nvPr/>
        </p:nvSpPr>
        <p:spPr>
          <a:xfrm>
            <a:off x="639952" y="5282096"/>
            <a:ext cx="3093849" cy="1456034"/>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spcBef>
                <a:spcPts val="0"/>
              </a:spcBef>
              <a:buNone/>
            </a:pPr>
            <a:endParaRPr lang="en-US" sz="1200">
              <a:solidFill>
                <a:schemeClr val="bg1"/>
              </a:solidFill>
            </a:endParaRPr>
          </a:p>
        </p:txBody>
      </p:sp>
      <p:pic>
        <p:nvPicPr>
          <p:cNvPr id="12" name="Picture 11">
            <a:extLst>
              <a:ext uri="{FF2B5EF4-FFF2-40B4-BE49-F238E27FC236}">
                <a16:creationId xmlns:a16="http://schemas.microsoft.com/office/drawing/2014/main" id="{9E4D5E90-C288-AD4C-9E43-278FCD43BB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39" r="1284" b="9529"/>
          <a:stretch/>
        </p:blipFill>
        <p:spPr>
          <a:xfrm flipH="1">
            <a:off x="457200" y="1293962"/>
            <a:ext cx="4964624" cy="2541438"/>
          </a:xfrm>
          <a:prstGeom prst="rect">
            <a:avLst/>
          </a:prstGeom>
        </p:spPr>
      </p:pic>
      <p:pic>
        <p:nvPicPr>
          <p:cNvPr id="13" name="Picture 12">
            <a:extLst>
              <a:ext uri="{FF2B5EF4-FFF2-40B4-BE49-F238E27FC236}">
                <a16:creationId xmlns:a16="http://schemas.microsoft.com/office/drawing/2014/main" id="{052C1F02-FAE2-6745-A624-63E73DF414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46" r="12743" b="-148"/>
          <a:stretch/>
        </p:blipFill>
        <p:spPr>
          <a:xfrm>
            <a:off x="5502032" y="1293962"/>
            <a:ext cx="6232769" cy="5259238"/>
          </a:xfrm>
          <a:prstGeom prst="rect">
            <a:avLst/>
          </a:prstGeom>
        </p:spPr>
      </p:pic>
      <p:sp>
        <p:nvSpPr>
          <p:cNvPr id="14" name="TextBox 13">
            <a:extLst>
              <a:ext uri="{FF2B5EF4-FFF2-40B4-BE49-F238E27FC236}">
                <a16:creationId xmlns:a16="http://schemas.microsoft.com/office/drawing/2014/main" id="{53A88A6D-25AB-434A-B6E7-14FB89669C46}"/>
              </a:ext>
            </a:extLst>
          </p:cNvPr>
          <p:cNvSpPr txBox="1"/>
          <p:nvPr/>
        </p:nvSpPr>
        <p:spPr>
          <a:xfrm>
            <a:off x="465016" y="5178414"/>
            <a:ext cx="3504124" cy="1200329"/>
          </a:xfrm>
          <a:prstGeom prst="rect">
            <a:avLst/>
          </a:prstGeom>
          <a:noFill/>
        </p:spPr>
        <p:txBody>
          <a:bodyPr wrap="square">
            <a:spAutoFit/>
          </a:bodyPr>
          <a:lstStyle/>
          <a:p>
            <a:endParaRPr lang="en-US" b="1">
              <a:solidFill>
                <a:schemeClr val="bg1"/>
              </a:solidFill>
              <a:latin typeface="+mj-lt"/>
            </a:endParaRPr>
          </a:p>
          <a:p>
            <a:r>
              <a:rPr lang="en-US">
                <a:solidFill>
                  <a:schemeClr val="bg1"/>
                </a:solidFill>
                <a:latin typeface="+mj-lt"/>
              </a:rPr>
              <a:t>Visit</a:t>
            </a:r>
            <a:r>
              <a:rPr lang="en-US" b="1">
                <a:solidFill>
                  <a:schemeClr val="bg1"/>
                </a:solidFill>
                <a:latin typeface="+mj-lt"/>
              </a:rPr>
              <a:t> securian.com/</a:t>
            </a:r>
            <a:r>
              <a:rPr lang="en-US" b="1" err="1">
                <a:solidFill>
                  <a:schemeClr val="bg1"/>
                </a:solidFill>
                <a:latin typeface="+mj-lt"/>
              </a:rPr>
              <a:t>accumulink</a:t>
            </a:r>
            <a:endParaRPr lang="en-US" b="1">
              <a:solidFill>
                <a:schemeClr val="bg1"/>
              </a:solidFill>
              <a:latin typeface="+mj-lt"/>
            </a:endParaRPr>
          </a:p>
          <a:p>
            <a:r>
              <a:rPr lang="en-US">
                <a:solidFill>
                  <a:schemeClr val="bg1"/>
                </a:solidFill>
                <a:latin typeface="+mj-lt"/>
              </a:rPr>
              <a:t>Or call the Annuity Sales Desk:</a:t>
            </a:r>
          </a:p>
          <a:p>
            <a:r>
              <a:rPr lang="en-US" b="1">
                <a:solidFill>
                  <a:schemeClr val="bg1"/>
                </a:solidFill>
                <a:latin typeface="+mj-lt"/>
              </a:rPr>
              <a:t>1-866-335-7355</a:t>
            </a:r>
          </a:p>
        </p:txBody>
      </p:sp>
      <p:pic>
        <p:nvPicPr>
          <p:cNvPr id="16" name="Graphic 15">
            <a:extLst>
              <a:ext uri="{FF2B5EF4-FFF2-40B4-BE49-F238E27FC236}">
                <a16:creationId xmlns:a16="http://schemas.microsoft.com/office/drawing/2014/main" id="{64F62D78-213B-4D7F-AF60-E817680A09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6061" y="4081595"/>
            <a:ext cx="1033272" cy="1033272"/>
          </a:xfrm>
          <a:prstGeom prst="rect">
            <a:avLst/>
          </a:prstGeom>
        </p:spPr>
      </p:pic>
      <p:sp>
        <p:nvSpPr>
          <p:cNvPr id="17" name="TextBox 16">
            <a:extLst>
              <a:ext uri="{FF2B5EF4-FFF2-40B4-BE49-F238E27FC236}">
                <a16:creationId xmlns:a16="http://schemas.microsoft.com/office/drawing/2014/main" id="{2D3BA759-A101-46DF-987E-4A04A55AB300}"/>
              </a:ext>
            </a:extLst>
          </p:cNvPr>
          <p:cNvSpPr txBox="1"/>
          <p:nvPr/>
        </p:nvSpPr>
        <p:spPr>
          <a:xfrm>
            <a:off x="1840314" y="4081078"/>
            <a:ext cx="2121010" cy="1200329"/>
          </a:xfrm>
          <a:prstGeom prst="rect">
            <a:avLst/>
          </a:prstGeom>
          <a:noFill/>
        </p:spPr>
        <p:txBody>
          <a:bodyPr wrap="square">
            <a:spAutoFit/>
          </a:bodyPr>
          <a:lstStyle/>
          <a:p>
            <a:r>
              <a:rPr lang="en-US" b="1">
                <a:solidFill>
                  <a:schemeClr val="bg1"/>
                </a:solidFill>
                <a:latin typeface="+mj-lt"/>
              </a:rPr>
              <a:t>Are you ready to add </a:t>
            </a:r>
            <a:r>
              <a:rPr lang="en-US" b="1" err="1">
                <a:solidFill>
                  <a:schemeClr val="bg1"/>
                </a:solidFill>
                <a:latin typeface="+mj-lt"/>
              </a:rPr>
              <a:t>AccumuLink</a:t>
            </a:r>
            <a:r>
              <a:rPr lang="en-US" b="1">
                <a:solidFill>
                  <a:schemeClr val="bg1"/>
                </a:solidFill>
                <a:latin typeface="+mj-lt"/>
              </a:rPr>
              <a:t> Advance to your practice? </a:t>
            </a:r>
          </a:p>
        </p:txBody>
      </p:sp>
    </p:spTree>
    <p:extLst>
      <p:ext uri="{BB962C8B-B14F-4D97-AF65-F5344CB8AC3E}">
        <p14:creationId xmlns:p14="http://schemas.microsoft.com/office/powerpoint/2010/main" val="2542329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75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22567E-9752-569D-2709-19A4BEAD5C0D}"/>
              </a:ext>
            </a:extLst>
          </p:cNvPr>
          <p:cNvSpPr/>
          <p:nvPr/>
        </p:nvSpPr>
        <p:spPr>
          <a:xfrm>
            <a:off x="0" y="0"/>
            <a:ext cx="12192000" cy="1359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2D6808B3-CF6A-38B2-C781-C129DEB2A66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3585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a:extLst>
              <a:ext uri="{FF2B5EF4-FFF2-40B4-BE49-F238E27FC236}">
                <a16:creationId xmlns:a16="http://schemas.microsoft.com/office/drawing/2014/main" id="{0FBD051C-16F5-EAEB-CA2C-183A24639C72}"/>
              </a:ext>
            </a:extLst>
          </p:cNvPr>
          <p:cNvSpPr txBox="1">
            <a:spLocks/>
          </p:cNvSpPr>
          <p:nvPr/>
        </p:nvSpPr>
        <p:spPr>
          <a:xfrm>
            <a:off x="604325" y="5422168"/>
            <a:ext cx="10925688" cy="982349"/>
          </a:xfrm>
          <a:prstGeom prst="rect">
            <a:avLst/>
          </a:prstGeom>
        </p:spPr>
        <p:txBody>
          <a:bodyPr lIns="91440" tIns="45720" rIns="91440" bIns="45720" anchor="t">
            <a:noAutofit/>
          </a:bodyPr>
          <a:lst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a:lstStyle>
          <a:p>
            <a:r>
              <a:rPr lang="en-US"/>
              <a:t>Retirement Challenges</a:t>
            </a:r>
          </a:p>
        </p:txBody>
      </p:sp>
      <p:pic>
        <p:nvPicPr>
          <p:cNvPr id="3" name="Picture 5">
            <a:extLst>
              <a:ext uri="{FF2B5EF4-FFF2-40B4-BE49-F238E27FC236}">
                <a16:creationId xmlns:a16="http://schemas.microsoft.com/office/drawing/2014/main" id="{9D4C281D-EB7D-48C4-E595-E3410FD52E9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1" b="110"/>
          <a:stretch/>
        </p:blipFill>
        <p:spPr>
          <a:xfrm>
            <a:off x="1" y="2"/>
            <a:ext cx="12191999" cy="4709160"/>
          </a:xfrm>
          <a:prstGeom prst="rect">
            <a:avLst/>
          </a:prstGeom>
        </p:spPr>
      </p:pic>
    </p:spTree>
    <p:extLst>
      <p:ext uri="{BB962C8B-B14F-4D97-AF65-F5344CB8AC3E}">
        <p14:creationId xmlns:p14="http://schemas.microsoft.com/office/powerpoint/2010/main" val="3173204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Disclosures</a:t>
            </a:r>
          </a:p>
        </p:txBody>
      </p:sp>
      <p:sp>
        <p:nvSpPr>
          <p:cNvPr id="3" name="Content Placeholder 2"/>
          <p:cNvSpPr>
            <a:spLocks noGrp="1"/>
          </p:cNvSpPr>
          <p:nvPr>
            <p:ph idx="1"/>
          </p:nvPr>
        </p:nvSpPr>
        <p:spPr>
          <a:xfrm>
            <a:off x="876300" y="1959430"/>
            <a:ext cx="10057172" cy="4139618"/>
          </a:xfrm>
          <a:noFill/>
        </p:spPr>
        <p:txBody>
          <a:bodyPr/>
          <a:lstStyle/>
          <a:p>
            <a:pPr marL="0" indent="0">
              <a:lnSpc>
                <a:spcPct val="100000"/>
              </a:lnSpc>
              <a:buNone/>
            </a:pPr>
            <a:r>
              <a:rPr lang="en-US" sz="1100" dirty="0"/>
              <a:t>An annuity is intended to be a long-term, tax-deferred retirement vehicle. Earnings are taxable as ordinary income when distributed, and if withdrawn before age 59½, may be subject to a 10 percent federal tax penalty. If the annuity will fund an IRA or other tax qualified plan, the tax deferral feature offers no additional value. Qualified distributions from a Roth IRA are generally excluded from gross income, but taxes and penalties may apply to non-qualified distributions. Please consult a tax advisor for specific information. There are charges and expenses associated with annuities, such as surrender charges (deferred sales charges) for early withdrawals.</a:t>
            </a:r>
          </a:p>
          <a:p>
            <a:pPr marL="0" indent="0">
              <a:lnSpc>
                <a:spcPct val="100000"/>
              </a:lnSpc>
              <a:buNone/>
            </a:pPr>
            <a:r>
              <a:rPr lang="en-US" sz="1100" dirty="0">
                <a:solidFill>
                  <a:schemeClr val="tx1"/>
                </a:solidFill>
              </a:rPr>
              <a:t>Registered index-linked annuities are subject to ongoing fluctuations in value, and it is possible to lose a significant amount of principal due to negative index performance or a negative interim value adjustment. </a:t>
            </a:r>
            <a:br>
              <a:rPr lang="en-US" sz="1100" dirty="0"/>
            </a:br>
            <a:br>
              <a:rPr lang="en-US" sz="1100" dirty="0"/>
            </a:br>
            <a:r>
              <a:rPr lang="en-US" sz="1100" dirty="0">
                <a:solidFill>
                  <a:schemeClr val="tx1"/>
                </a:solidFill>
              </a:rPr>
              <a:t>All guarantees provided under this contract, including optional guaranteed death benefits, the crediting of any index credits earned at the end of a crediting period, interest, and annuity payments are subject to the financial strength and claims-paying ability of Minnesota Life Insurance Company. The guarantees have no bearing on the performance of any index that underlies an indexed account. </a:t>
            </a:r>
          </a:p>
          <a:p>
            <a:pPr marL="0" indent="0">
              <a:lnSpc>
                <a:spcPct val="100000"/>
              </a:lnSpc>
              <a:spcAft>
                <a:spcPts val="600"/>
              </a:spcAft>
              <a:buNone/>
            </a:pPr>
            <a:r>
              <a:rPr lang="en-US" sz="1100" dirty="0">
                <a:solidFill>
                  <a:schemeClr val="tx1"/>
                </a:solidFill>
              </a:rPr>
              <a:t>The Caps and Participation Rates offered may differ between new issue contracts and in-force contracts. The rates you receive will vary from crediting period to crediting period, but will never be less than any contractually guaranteed minimums. We will notify you of the current renewal rates for any available indexed accounts in advance of your expiring crediting period. Except for the Default Account, we may discontinue any indexed account option offered under the contract at the end of a crediting period. </a:t>
            </a:r>
          </a:p>
          <a:p>
            <a:pPr marL="0" indent="0">
              <a:lnSpc>
                <a:spcPct val="100000"/>
              </a:lnSpc>
              <a:spcAft>
                <a:spcPts val="600"/>
              </a:spcAft>
              <a:buNone/>
            </a:pPr>
            <a:r>
              <a:rPr lang="en-US" sz="1100" dirty="0">
                <a:solidFill>
                  <a:schemeClr val="tx1"/>
                </a:solidFill>
              </a:rPr>
              <a:t>Indexed accounts have a daily interim value adjustment that may be negative or positive and causes an indexed account’s value to fluctuate daily. The interim value adjustment may be negative, even if the underlying index performance is positive. A negative interim value adjustment may result in losses to your initial investment and previous index credits earned. </a:t>
            </a:r>
            <a:br>
              <a:rPr lang="en-US" sz="1100" dirty="0"/>
            </a:br>
            <a:br>
              <a:rPr lang="en-US" sz="1100" dirty="0"/>
            </a:br>
            <a:r>
              <a:rPr lang="en-US" sz="1100" dirty="0">
                <a:solidFill>
                  <a:schemeClr val="tx1"/>
                </a:solidFill>
              </a:rPr>
              <a:t>The protection provided by a Buffer, Floor, or Shift is only applied if funds are held in an indexed account until the crediting period is completed. Index credits are only applied if funds are held until the completion of a crediting period. </a:t>
            </a:r>
            <a:br>
              <a:rPr lang="en-US" sz="1800" dirty="0">
                <a:effectLst/>
                <a:latin typeface="Calibri Light" panose="020F0302020204030204" pitchFamily="34" charset="0"/>
                <a:ea typeface="Times New Roman" panose="02020603050405020304" pitchFamily="18" charset="0"/>
              </a:rPr>
            </a:br>
            <a:endParaRPr lang="en-US" sz="1100" dirty="0"/>
          </a:p>
          <a:p>
            <a:pPr marL="0" indent="0">
              <a:lnSpc>
                <a:spcPct val="100000"/>
              </a:lnSpc>
              <a:buNone/>
            </a:pPr>
            <a:endParaRPr lang="en-US" sz="1100" dirty="0"/>
          </a:p>
          <a:p>
            <a:pPr marL="0" indent="0">
              <a:lnSpc>
                <a:spcPct val="100000"/>
              </a:lnSpc>
              <a:buNone/>
            </a:pPr>
            <a:r>
              <a:rPr lang="en-US" sz="1100" dirty="0"/>
              <a:t> </a:t>
            </a:r>
          </a:p>
        </p:txBody>
      </p:sp>
    </p:spTree>
    <p:custDataLst>
      <p:tags r:id="rId1"/>
    </p:custDataLst>
    <p:extLst>
      <p:ext uri="{BB962C8B-B14F-4D97-AF65-F5344CB8AC3E}">
        <p14:creationId xmlns:p14="http://schemas.microsoft.com/office/powerpoint/2010/main" val="3782124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C895-BBE6-459E-A818-2E348C254BB4}"/>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E80BF846-90D1-4A1C-BB26-458EC772F1DA}"/>
              </a:ext>
            </a:extLst>
          </p:cNvPr>
          <p:cNvSpPr>
            <a:spLocks noGrp="1"/>
          </p:cNvSpPr>
          <p:nvPr>
            <p:ph idx="1"/>
          </p:nvPr>
        </p:nvSpPr>
        <p:spPr>
          <a:xfrm>
            <a:off x="875778" y="2075854"/>
            <a:ext cx="10363200" cy="4287367"/>
          </a:xfrm>
        </p:spPr>
        <p:txBody>
          <a:bodyPr/>
          <a:lstStyle/>
          <a:p>
            <a:pPr marL="0" indent="0">
              <a:lnSpc>
                <a:spcPct val="100000"/>
              </a:lnSpc>
              <a:buNone/>
            </a:pPr>
            <a:r>
              <a:rPr lang="en-US" sz="1100" dirty="0">
                <a:solidFill>
                  <a:schemeClr val="tx1"/>
                </a:solidFill>
              </a:rPr>
              <a:t>Fees for optional benefits will be deducted from your account value, and if deducted prior to the end of a multi-year crediting period, will reduce the amount of index credits you may receive at the end of a crediting period. </a:t>
            </a:r>
          </a:p>
          <a:p>
            <a:pPr marL="0" indent="0">
              <a:lnSpc>
                <a:spcPct val="100000"/>
              </a:lnSpc>
              <a:buNone/>
            </a:pPr>
            <a:r>
              <a:rPr lang="en-US" sz="1100" dirty="0"/>
              <a:t>Accelerated Death Benefit Rider is not long-term care insurance. It is not a qualified benefit under the Internal Revenue Code. An individual may not purchase this optional death benefit rider if they are currently in a nursing home, skilled nursing facility or unable to perform any one of the six ADLs. The Accelerated Death Benefit Rider provides an option to accelerate death benefit proceeds in the event that the owner becomes chronically or terminally ill. (You should consult the application for eligibility criteria.)</a:t>
            </a:r>
          </a:p>
          <a:p>
            <a:pPr marL="0" indent="0">
              <a:lnSpc>
                <a:spcPct val="100000"/>
              </a:lnSpc>
              <a:buNone/>
            </a:pPr>
            <a:r>
              <a:rPr lang="en-US" sz="1100" dirty="0"/>
              <a:t>Registered index-linked annuities are sold by prospectus. Your clients should consider the investment objectives, risks, charges and fees of the product carefully before investing. Please see the registered index-linked product prospectus for this, and other important, information.</a:t>
            </a:r>
            <a:endParaRPr lang="en-US" sz="1100" dirty="0">
              <a:solidFill>
                <a:schemeClr val="tx1"/>
              </a:solidFill>
              <a:cs typeface="Arial"/>
            </a:endParaRPr>
          </a:p>
          <a:p>
            <a:pPr marL="0" marR="0" indent="0">
              <a:lnSpc>
                <a:spcPct val="107000"/>
              </a:lnSpc>
              <a:spcBef>
                <a:spcPts val="0"/>
              </a:spcBef>
              <a:spcAft>
                <a:spcPts val="0"/>
              </a:spcAft>
              <a:buNone/>
            </a:pPr>
            <a:endParaRPr lang="en-US" sz="1100" dirty="0">
              <a:solidFill>
                <a:schemeClr val="tx1"/>
              </a:solidFill>
            </a:endParaRPr>
          </a:p>
          <a:p>
            <a:pPr marL="0" indent="0">
              <a:lnSpc>
                <a:spcPct val="107000"/>
              </a:lnSpc>
              <a:spcBef>
                <a:spcPts val="0"/>
              </a:spcBef>
              <a:buNone/>
            </a:pPr>
            <a:r>
              <a:rPr lang="en-US" sz="1100" dirty="0">
                <a:solidFill>
                  <a:schemeClr val="tx1"/>
                </a:solidFill>
              </a:rPr>
              <a:t>These materials are for information and educations purposes only and are not designed or intended to be applicable to any person's individual circumstances. It should not be considered investment advice, nor does it constitute a recommendation that anyone engage in (or refrain from) a particular course of action. Securian Financial Group, Inc. and its subsidiaries have a financial interest in the sale of their products. </a:t>
            </a:r>
            <a:endParaRPr lang="en-US" sz="1100" dirty="0">
              <a:solidFill>
                <a:schemeClr val="tx1"/>
              </a:solidFill>
              <a:cs typeface="Arial"/>
            </a:endParaRPr>
          </a:p>
          <a:p>
            <a:pPr marL="0" indent="0">
              <a:lnSpc>
                <a:spcPct val="107000"/>
              </a:lnSpc>
              <a:spcBef>
                <a:spcPts val="0"/>
              </a:spcBef>
              <a:buNone/>
            </a:pPr>
            <a:endParaRPr lang="en-US" sz="1100" dirty="0">
              <a:solidFill>
                <a:schemeClr val="tx1"/>
              </a:solidFill>
            </a:endParaRPr>
          </a:p>
          <a:p>
            <a:pPr marL="0" indent="0">
              <a:lnSpc>
                <a:spcPct val="107000"/>
              </a:lnSpc>
              <a:spcBef>
                <a:spcPts val="0"/>
              </a:spcBef>
              <a:buNone/>
            </a:pPr>
            <a:r>
              <a:rPr lang="en-US" sz="1100" dirty="0"/>
              <a:t>S&amp;P® is a registered trademark of Standard &amp; Poor’s Financial Services LLC (“S&amp;P”) and Dow Jones® is a registered trademark of Dow Jones Trademark Holdings LLC (“Dow Jones”). The foregoing trademarks have been licensed for use by S&amp;P Dow Jones Indices LLC. S&amp;P® and S&amp;P 500® are registered trademarks of S&amp;P and have been licensed for use by S&amp;P Dow Jones Indices LLC and Minnesota Life Insurance Company (“Minnesota Life”). The S&amp;P 500® index is a product of S&amp;P Dow Jones Indices LLC and has been licensed for use by Minnesota Life. Minnesota Life Annuities are not sponsored, endorsed, sold or promoted by S&amp;P Dow Jones Indices LLC, Dow Jones, S&amp;P or their respective affiliates and neither S&amp;P Dow Jones Indices LLC, Dow Jones, S&amp;P nor their respective affiliates make any representation regarding the advisability of investing in such product(s). Index performance, if shown, does not include dividends.</a:t>
            </a:r>
            <a:endParaRPr lang="en-US" sz="1100" dirty="0">
              <a:cs typeface="Arial"/>
            </a:endParaRPr>
          </a:p>
          <a:p>
            <a:pPr marL="0" indent="0">
              <a:lnSpc>
                <a:spcPct val="107000"/>
              </a:lnSpc>
              <a:spcBef>
                <a:spcPts val="0"/>
              </a:spcBef>
              <a:buNone/>
            </a:pPr>
            <a:endParaRPr lang="en-US" sz="1100" dirty="0">
              <a:solidFill>
                <a:schemeClr val="tx1"/>
              </a:solidFill>
            </a:endParaRPr>
          </a:p>
          <a:p>
            <a:pPr marL="0" indent="0">
              <a:lnSpc>
                <a:spcPct val="107000"/>
              </a:lnSpc>
              <a:spcBef>
                <a:spcPts val="0"/>
              </a:spcBef>
              <a:buNone/>
            </a:pPr>
            <a:r>
              <a:rPr lang="en-US" sz="1100" dirty="0">
                <a:solidFill>
                  <a:schemeClr val="tx1"/>
                </a:solidFill>
              </a:rPr>
              <a:t>Nasdaq®, Nasdaq-100 Index®; Nasdaq-100®l NDX®, are registered trademarks of Nasdaq, Inc. (which with its affiliates is referred to as the “Corporations”) and are licensed for use by Minnesota Life Insurance Company. The Product(s) have not been passed on by the Corporations as to their legality or suitability. The Product(s) are not issued, endorsed, sold, or promoted by the Corporations. The Corporations make no warranties and bear no liability with respect to the product(s).</a:t>
            </a:r>
            <a:endParaRPr lang="en-US" sz="1100" dirty="0">
              <a:solidFill>
                <a:schemeClr val="tx1"/>
              </a:solidFill>
              <a:cs typeface="Arial"/>
            </a:endParaRPr>
          </a:p>
          <a:p>
            <a:pPr marL="0" indent="0">
              <a:lnSpc>
                <a:spcPct val="107000"/>
              </a:lnSpc>
              <a:spcBef>
                <a:spcPts val="0"/>
              </a:spcBef>
              <a:buNone/>
            </a:pPr>
            <a:endParaRPr lang="en-US" sz="1100" dirty="0"/>
          </a:p>
        </p:txBody>
      </p:sp>
    </p:spTree>
    <p:extLst>
      <p:ext uri="{BB962C8B-B14F-4D97-AF65-F5344CB8AC3E}">
        <p14:creationId xmlns:p14="http://schemas.microsoft.com/office/powerpoint/2010/main" val="3230067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C895-BBE6-459E-A818-2E348C254BB4}"/>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E80BF846-90D1-4A1C-BB26-458EC772F1DA}"/>
              </a:ext>
            </a:extLst>
          </p:cNvPr>
          <p:cNvSpPr>
            <a:spLocks noGrp="1"/>
          </p:cNvSpPr>
          <p:nvPr>
            <p:ph idx="1"/>
          </p:nvPr>
        </p:nvSpPr>
        <p:spPr>
          <a:xfrm>
            <a:off x="875778" y="2075854"/>
            <a:ext cx="9988867" cy="4287367"/>
          </a:xfrm>
        </p:spPr>
        <p:txBody>
          <a:bodyPr/>
          <a:lstStyle/>
          <a:p>
            <a:pPr marL="0" indent="0">
              <a:lnSpc>
                <a:spcPct val="107000"/>
              </a:lnSpc>
              <a:spcBef>
                <a:spcPts val="0"/>
              </a:spcBef>
              <a:spcAft>
                <a:spcPts val="800"/>
              </a:spcAft>
              <a:buNone/>
            </a:pPr>
            <a:r>
              <a:rPr lang="en-US" sz="1100">
                <a:solidFill>
                  <a:schemeClr val="tx1"/>
                </a:solidFill>
              </a:rPr>
              <a:t>The Janus Henderson Equity Directionality Excess Return Index is the exclusive property of Janus Henderson Indices LLC. All Janus Henderson names, logos and website “https://indices.janushenderson.com” are service marks of Janus Henderson Group plc and have been licensed for use by Minnesota Life Insurance Company. Neither Janus Henderson Indices LLC (“Janus Henderson”) nor any other party makes any representation or warranty, express or implied, to the owners of the Product or any member of the public regarding the advisability of investing in the Product generally or the similarities or variations between the performance of the Product or the Index and the performance of the underlying securities or financial instruments. Janus Henderson is the licensor of certain trademarks, service marks and trade names of Janus Henderson. Neither Janus Henderson nor any other party guarantees the accuracy and/or the completeness of the indices or any data included therein or any calculations made with respect to the Product. Janus Henderson disclaims all warranties of merchantability or fitness for any particular purpose with respect to the indices or any data included therein. </a:t>
            </a:r>
          </a:p>
          <a:p>
            <a:pPr marL="0" indent="0">
              <a:lnSpc>
                <a:spcPct val="107000"/>
              </a:lnSpc>
              <a:spcBef>
                <a:spcPts val="0"/>
              </a:spcBef>
              <a:spcAft>
                <a:spcPts val="800"/>
              </a:spcAft>
              <a:buNone/>
            </a:pPr>
            <a:r>
              <a:rPr lang="en-US" sz="1100">
                <a:solidFill>
                  <a:schemeClr val="tx1"/>
                </a:solidFill>
              </a:rPr>
              <a:t>ALTHOUGH JANUS HENDERSON SHALL OBTAIN INFORMATION FOR INCLUSION IN OR FOR USE IN CALCULATIONS RELATED TO THE PRODUCT FROM SOURCES WHICH JANUS HENDERSON CONSIDERS RELIABLE, NEITHER JANUS HENDERSON NOR ANY OTHER PARTY GUARANTEES THE ACCURACY AND/OR THE COMPLETENESS OF THE INDICES OR ANY DATA INCLUDED THEREIN OR ANY CALCULATIONS MADE WITH RESPECTÏ THE PRODUCT. NEITHER JANUS HENDERSON NOR ANY OTHER PARTY MAKES ANY WARRANTY, EXPRESS OR IMPLIED, AS TO RESULTS TO BE OBTAINED BY LICENSEE, LICENSEE’S CUSTOMERS AND COUNTERPARTIES, HOLDERS OF THE PRODUCT, OR ANY OTHER PERSON OR ENTITY FROM THE USE OF THE INDICES OR ANY DATA INCLUDED THEREIN OR ANY CALCULATIONS MADE WITH RESPECT TO THE PRODUCT INÜONNECTION WITH THE RIGHTS LICENSED HEREUNDER OR FOR ANY OTHER USE. NEITHER JANUS HENDERSON NOR ANY OTHER PARTY MAKES ANY EXPRESS OR IMPLIED WARRANTIES, AND JANUS HENDERSON HEREBY EXPRESSLY DISCLAIMS ALL WARRANTIES OF MERCHANTABILITY OR FITNESS FOR A PARTICULAR PURPOSE WITH RESPECT TO THE INDICES OR ANY DATA INCLUDED THEREIN OR ANY CALCULATIONS MADE WITH RESPECT TO THE PRODUCT. WITHOUT LIMITING ANY OF THE FOREGOING, IN NO EVENT SHALL JANUS HENDERSONÏ ANY OTHER PARTY HAVE ANY LIABILITY FOR ANY DIRECT, INDIRECT, SPECIAL, PUNITIVE, CONSEQUENTIAL OR ANY OTHER DAMAGES (INCLUDING LOST PROFITS) EVEN IF NOTIFIED OF THE POSSIBILITY OF SUCH DAMAGES.</a:t>
            </a:r>
          </a:p>
        </p:txBody>
      </p:sp>
    </p:spTree>
    <p:extLst>
      <p:ext uri="{BB962C8B-B14F-4D97-AF65-F5344CB8AC3E}">
        <p14:creationId xmlns:p14="http://schemas.microsoft.com/office/powerpoint/2010/main" val="179181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62652" y="5786204"/>
            <a:ext cx="10572449" cy="907941"/>
          </a:xfrm>
          <a:prstGeom prst="rect">
            <a:avLst/>
          </a:prstGeom>
          <a:noFill/>
        </p:spPr>
        <p:txBody>
          <a:bodyPr wrap="square" rtlCol="0">
            <a:spAutoFit/>
          </a:bodyPr>
          <a:lstStyle/>
          <a:p>
            <a:pPr>
              <a:spcAft>
                <a:spcPts val="200"/>
              </a:spcAft>
            </a:pPr>
            <a:r>
              <a:rPr lang="en-US" sz="650" b="1"/>
              <a:t>Securian Financial Group, Inc.</a:t>
            </a:r>
          </a:p>
          <a:p>
            <a:pPr>
              <a:spcAft>
                <a:spcPts val="200"/>
              </a:spcAft>
            </a:pPr>
            <a:r>
              <a:rPr lang="en-US" sz="650" b="1">
                <a:solidFill>
                  <a:srgbClr val="00B050"/>
                </a:solidFill>
              </a:rPr>
              <a:t>securian.com</a:t>
            </a:r>
          </a:p>
          <a:p>
            <a:pPr>
              <a:spcAft>
                <a:spcPts val="200"/>
              </a:spcAft>
            </a:pPr>
            <a:endParaRPr lang="en-US" sz="600"/>
          </a:p>
          <a:p>
            <a:pPr>
              <a:spcAft>
                <a:spcPts val="200"/>
              </a:spcAft>
            </a:pPr>
            <a:r>
              <a:rPr lang="en-US" sz="600"/>
              <a:t>400 Robert St. No., St. Paul, MN 55101-2098</a:t>
            </a:r>
          </a:p>
          <a:p>
            <a:pPr>
              <a:spcAft>
                <a:spcPts val="200"/>
              </a:spcAft>
            </a:pPr>
            <a:r>
              <a:rPr lang="en-US" sz="600"/>
              <a:t>© 2025 Securian Financial Group, Inc. All rights reserved.</a:t>
            </a:r>
          </a:p>
          <a:p>
            <a:pPr>
              <a:spcAft>
                <a:spcPts val="200"/>
              </a:spcAft>
            </a:pPr>
            <a:r>
              <a:rPr lang="en-US" sz="600"/>
              <a:t>4658200PPT-0825   DOFU  8-2025</a:t>
            </a:r>
          </a:p>
          <a:p>
            <a:pPr>
              <a:spcAft>
                <a:spcPts val="200"/>
              </a:spcAft>
            </a:pPr>
            <a:r>
              <a:rPr lang="en-US" sz="600"/>
              <a:t>4658200</a:t>
            </a:r>
          </a:p>
        </p:txBody>
      </p:sp>
      <p:sp>
        <p:nvSpPr>
          <p:cNvPr id="4" name="Rectangle 3"/>
          <p:cNvSpPr/>
          <p:nvPr/>
        </p:nvSpPr>
        <p:spPr>
          <a:xfrm>
            <a:off x="562652" y="2556256"/>
            <a:ext cx="10873397" cy="3493264"/>
          </a:xfrm>
          <a:prstGeom prst="rect">
            <a:avLst/>
          </a:prstGeom>
        </p:spPr>
        <p:txBody>
          <a:bodyPr wrap="square">
            <a:spAutoFit/>
          </a:bodyPr>
          <a:lstStyle/>
          <a:p>
            <a:r>
              <a:rPr lang="en-US" sz="1100" dirty="0"/>
              <a:t>The Marks are service marks of Janus Henderson Group plc and have been licensed for use by Minnesota Life Insurance Company and its affiliates. The Product is not sponsored, endorsed, sold or promoted by Janus Henderson Indices nor does Janus Henderson Indices make any representation regarding the advisability of investing in the Product(s).</a:t>
            </a:r>
          </a:p>
          <a:p>
            <a:pPr>
              <a:spcAft>
                <a:spcPts val="600"/>
              </a:spcAft>
            </a:pPr>
            <a:endParaRPr lang="en-US" sz="1000" dirty="0">
              <a:solidFill>
                <a:schemeClr val="accent5"/>
              </a:solidFill>
            </a:endParaRPr>
          </a:p>
          <a:p>
            <a:pPr>
              <a:spcAft>
                <a:spcPts val="600"/>
              </a:spcAft>
            </a:pPr>
            <a:r>
              <a:rPr lang="en-US" sz="1100" dirty="0"/>
              <a:t>The products referred to herein are not sponsored, endorsed, or promoted by MSCI, and MSCI bears no liability with respect to any such products or any index on which such products are based. The Contract contains a more detailed description of the limited relationship MSCI has with Minnesota Life and any related products. Index performance if shown does not include dividends.</a:t>
            </a:r>
          </a:p>
          <a:p>
            <a:pPr>
              <a:spcAft>
                <a:spcPts val="600"/>
              </a:spcAft>
            </a:pPr>
            <a:endParaRPr lang="en-US" sz="1100" dirty="0"/>
          </a:p>
          <a:p>
            <a:pPr>
              <a:spcAft>
                <a:spcPts val="600"/>
              </a:spcAft>
            </a:pPr>
            <a:r>
              <a:rPr lang="en-US" sz="1100" dirty="0"/>
              <a:t>Insurance products are issued by Minnesota Life Insurance Company or Securian Life Insurance Company, a New York authorized insurer. Both companies are headquartered in St. Paul, MN. Product availability and features may vary by state. Each insurer is solely responsible for the financial obligations under the policies or contracts it issues. Securities are distributed by Securian Financial Services, Inc. Member FINRA. 400 Robert Street North, St. Paul, MN 55101-2098. </a:t>
            </a:r>
          </a:p>
          <a:p>
            <a:pPr>
              <a:spcAft>
                <a:spcPts val="600"/>
              </a:spcAft>
            </a:pPr>
            <a:r>
              <a:rPr lang="en-US" sz="1100" dirty="0"/>
              <a:t>Securian Financial is the marketing name for Securian Financial Group, Inc., and its subsidiaries. Minnesota Life Insurance Company and Securian Life Insurance Company are subsidiaries of Securian Financial Group, Inc.</a:t>
            </a:r>
          </a:p>
          <a:p>
            <a:pPr>
              <a:spcAft>
                <a:spcPts val="600"/>
              </a:spcAft>
            </a:pPr>
            <a:r>
              <a:rPr lang="en-US" sz="1100" b="1" dirty="0"/>
              <a:t>For financial professional use only. Not for use with the public.</a:t>
            </a:r>
            <a:r>
              <a:rPr lang="en-US" sz="1100" b="0" dirty="0"/>
              <a:t> This material may not be reproduced in any way where it would be accessible to the general public.</a:t>
            </a:r>
            <a:endParaRPr lang="en-US" sz="1100" dirty="0"/>
          </a:p>
          <a:p>
            <a:pPr>
              <a:spcAft>
                <a:spcPts val="600"/>
              </a:spcAft>
            </a:pPr>
            <a:endParaRPr lang="en-US" altLang="en-US" sz="1100" dirty="0">
              <a:solidFill>
                <a:schemeClr val="accent5"/>
              </a:solidFill>
              <a:ea typeface="ＭＳ Ｐゴシック" panose="020B0600070205080204" pitchFamily="34" charset="-128"/>
            </a:endParaRPr>
          </a:p>
          <a:p>
            <a:endParaRPr lang="en-US" altLang="en-US" sz="1100" dirty="0">
              <a:solidFill>
                <a:schemeClr val="accent5"/>
              </a:solidFill>
              <a:ea typeface="ＭＳ Ｐゴシック" panose="020B0600070205080204" pitchFamily="34" charset="-128"/>
            </a:endParaRPr>
          </a:p>
          <a:p>
            <a:endParaRPr lang="en-US" altLang="en-US" sz="1100" dirty="0">
              <a:solidFill>
                <a:schemeClr val="accent5"/>
              </a:solidFill>
              <a:ea typeface="ＭＳ Ｐゴシック" panose="020B0600070205080204" pitchFamily="34" charset="-128"/>
            </a:endParaRPr>
          </a:p>
        </p:txBody>
      </p:sp>
      <p:sp>
        <p:nvSpPr>
          <p:cNvPr id="5" name="Title 1">
            <a:extLst>
              <a:ext uri="{FF2B5EF4-FFF2-40B4-BE49-F238E27FC236}">
                <a16:creationId xmlns:a16="http://schemas.microsoft.com/office/drawing/2014/main" id="{09A44487-E13D-4258-2115-4471229F94E0}"/>
              </a:ext>
            </a:extLst>
          </p:cNvPr>
          <p:cNvSpPr>
            <a:spLocks noGrp="1"/>
          </p:cNvSpPr>
          <p:nvPr>
            <p:ph type="title"/>
          </p:nvPr>
        </p:nvSpPr>
        <p:spPr>
          <a:xfrm>
            <a:off x="876300" y="1447800"/>
            <a:ext cx="10363200" cy="960120"/>
          </a:xfrm>
        </p:spPr>
        <p:txBody>
          <a:bodyPr/>
          <a:lstStyle/>
          <a:p>
            <a:r>
              <a:rPr lang="en-US"/>
              <a:t>Disclosures</a:t>
            </a:r>
          </a:p>
        </p:txBody>
      </p:sp>
    </p:spTree>
    <p:custDataLst>
      <p:tags r:id="rId1"/>
    </p:custDataLst>
    <p:extLst>
      <p:ext uri="{BB962C8B-B14F-4D97-AF65-F5344CB8AC3E}">
        <p14:creationId xmlns:p14="http://schemas.microsoft.com/office/powerpoint/2010/main" val="15396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F129671-4769-F72D-C312-A0219E060C5B}"/>
              </a:ext>
            </a:extLst>
          </p:cNvPr>
          <p:cNvSpPr>
            <a:spLocks noChangeAspect="1"/>
          </p:cNvSpPr>
          <p:nvPr/>
        </p:nvSpPr>
        <p:spPr>
          <a:xfrm>
            <a:off x="6179278" y="1865876"/>
            <a:ext cx="2583989" cy="4000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tlCol="0" anchor="t" anchorCtr="0"/>
          <a:lstStyle/>
          <a:p>
            <a:r>
              <a:rPr lang="en-US" sz="2400" b="1" kern="100">
                <a:solidFill>
                  <a:schemeClr val="bg1"/>
                </a:solidFill>
                <a:effectLst/>
                <a:ea typeface="Calibri" panose="020F0502020204030204" pitchFamily="34" charset="0"/>
                <a:cs typeface="Times New Roman" panose="02020603050405020304" pitchFamily="18" charset="0"/>
              </a:rPr>
              <a:t>Old strategies may not cut it</a:t>
            </a:r>
          </a:p>
          <a:p>
            <a:endParaRPr lang="en-US" sz="2400" b="1" kern="100">
              <a:solidFill>
                <a:schemeClr val="bg1"/>
              </a:solidFill>
              <a:effectLst/>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05E84673-2AFA-A285-6129-1E8919D2BF8C}"/>
              </a:ext>
            </a:extLst>
          </p:cNvPr>
          <p:cNvSpPr>
            <a:spLocks noChangeAspect="1"/>
          </p:cNvSpPr>
          <p:nvPr/>
        </p:nvSpPr>
        <p:spPr>
          <a:xfrm>
            <a:off x="3396991" y="1861898"/>
            <a:ext cx="2583989" cy="4003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tlCol="0" anchor="t" anchorCtr="0"/>
          <a:lstStyle/>
          <a:p>
            <a:r>
              <a:rPr lang="en-US" sz="2400" b="1" kern="100">
                <a:solidFill>
                  <a:schemeClr val="bg1"/>
                </a:solidFill>
                <a:effectLst/>
                <a:ea typeface="Calibri" panose="020F0502020204030204" pitchFamily="34" charset="0"/>
                <a:cs typeface="Times New Roman" panose="02020603050405020304" pitchFamily="18" charset="0"/>
              </a:rPr>
              <a:t>Investment conditions</a:t>
            </a:r>
          </a:p>
          <a:p>
            <a:endParaRPr lang="en-US" sz="2400" b="1" kern="100">
              <a:solidFill>
                <a:schemeClr val="bg1"/>
              </a:solidFill>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3E922C4-14B1-8F12-6DC0-68FDA6BDC0CF}"/>
              </a:ext>
            </a:extLst>
          </p:cNvPr>
          <p:cNvSpPr>
            <a:spLocks noChangeAspect="1"/>
          </p:cNvSpPr>
          <p:nvPr/>
        </p:nvSpPr>
        <p:spPr>
          <a:xfrm>
            <a:off x="620590" y="1861898"/>
            <a:ext cx="2583989" cy="4003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tlCol="0" anchor="t" anchorCtr="0"/>
          <a:lstStyle/>
          <a:p>
            <a:r>
              <a:rPr lang="en-US" sz="2400" b="1" kern="100">
                <a:solidFill>
                  <a:schemeClr val="bg1"/>
                </a:solidFill>
                <a:effectLst/>
                <a:ea typeface="Calibri" panose="020F0502020204030204" pitchFamily="34" charset="0"/>
                <a:cs typeface="Times New Roman" panose="02020603050405020304" pitchFamily="18" charset="0"/>
              </a:rPr>
              <a:t>Retirement has changed</a:t>
            </a:r>
          </a:p>
        </p:txBody>
      </p:sp>
      <p:sp>
        <p:nvSpPr>
          <p:cNvPr id="2" name="Rectangle 1">
            <a:extLst>
              <a:ext uri="{FF2B5EF4-FFF2-40B4-BE49-F238E27FC236}">
                <a16:creationId xmlns:a16="http://schemas.microsoft.com/office/drawing/2014/main" id="{5E585DD1-F1D5-A28A-7468-BBD3AF30B3DA}"/>
              </a:ext>
            </a:extLst>
          </p:cNvPr>
          <p:cNvSpPr>
            <a:spLocks noChangeAspect="1"/>
          </p:cNvSpPr>
          <p:nvPr/>
        </p:nvSpPr>
        <p:spPr>
          <a:xfrm>
            <a:off x="8952044" y="1865876"/>
            <a:ext cx="2583989" cy="4000003"/>
          </a:xfrm>
          <a:prstGeom prst="rect">
            <a:avLst/>
          </a:prstGeom>
          <a:solidFill>
            <a:srgbClr val="28468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tlCol="0" anchor="t" anchorCtr="0"/>
          <a:lstStyle/>
          <a:p>
            <a:r>
              <a:rPr lang="en-US" sz="2400" b="1" kern="100">
                <a:solidFill>
                  <a:schemeClr val="bg1"/>
                </a:solidFill>
                <a:effectLst/>
                <a:ea typeface="Calibri" panose="020F0502020204030204" pitchFamily="34" charset="0"/>
                <a:cs typeface="Times New Roman" panose="02020603050405020304" pitchFamily="18" charset="0"/>
              </a:rPr>
              <a:t>Health care </a:t>
            </a:r>
          </a:p>
          <a:p>
            <a:r>
              <a:rPr lang="en-US" sz="2400" b="1" kern="100">
                <a:solidFill>
                  <a:schemeClr val="bg1"/>
                </a:solidFill>
                <a:effectLst/>
                <a:ea typeface="Calibri" panose="020F0502020204030204" pitchFamily="34" charset="0"/>
                <a:cs typeface="Times New Roman" panose="02020603050405020304" pitchFamily="18" charset="0"/>
              </a:rPr>
              <a:t>X-factor</a:t>
            </a:r>
          </a:p>
          <a:p>
            <a:endParaRPr lang="en-US" sz="2400" b="1" kern="100">
              <a:solidFill>
                <a:schemeClr val="bg1"/>
              </a:solidFill>
              <a:effectLst/>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79D1D4DE-360F-540D-AD9C-7229EF2CC674}"/>
              </a:ext>
            </a:extLst>
          </p:cNvPr>
          <p:cNvSpPr>
            <a:spLocks noGrp="1"/>
          </p:cNvSpPr>
          <p:nvPr>
            <p:ph type="title"/>
          </p:nvPr>
        </p:nvSpPr>
        <p:spPr/>
        <p:txBody>
          <a:bodyPr/>
          <a:lstStyle/>
          <a:p>
            <a:r>
              <a:rPr lang="en-US"/>
              <a:t>Retirement Challenges</a:t>
            </a:r>
          </a:p>
        </p:txBody>
      </p:sp>
      <p:sp>
        <p:nvSpPr>
          <p:cNvPr id="4" name="Text Placeholder 3">
            <a:extLst>
              <a:ext uri="{FF2B5EF4-FFF2-40B4-BE49-F238E27FC236}">
                <a16:creationId xmlns:a16="http://schemas.microsoft.com/office/drawing/2014/main" id="{28712979-9E7D-707E-971B-0E63ED439B97}"/>
              </a:ext>
            </a:extLst>
          </p:cNvPr>
          <p:cNvSpPr>
            <a:spLocks noGrp="1"/>
          </p:cNvSpPr>
          <p:nvPr>
            <p:ph type="body" sz="quarter" idx="24"/>
          </p:nvPr>
        </p:nvSpPr>
        <p:spPr/>
        <p:txBody>
          <a:bodyPr/>
          <a:lstStyle/>
          <a:p>
            <a:endParaRPr lang="en-US"/>
          </a:p>
        </p:txBody>
      </p:sp>
      <p:sp>
        <p:nvSpPr>
          <p:cNvPr id="27" name="Text Placeholder 41">
            <a:extLst>
              <a:ext uri="{FF2B5EF4-FFF2-40B4-BE49-F238E27FC236}">
                <a16:creationId xmlns:a16="http://schemas.microsoft.com/office/drawing/2014/main" id="{5EF3AF1B-0789-13B2-E17C-954F3AAC53B2}"/>
              </a:ext>
            </a:extLst>
          </p:cNvPr>
          <p:cNvSpPr>
            <a:spLocks noGrp="1"/>
          </p:cNvSpPr>
          <p:nvPr>
            <p:ph type="body" sz="quarter" idx="25"/>
          </p:nvPr>
        </p:nvSpPr>
        <p:spPr>
          <a:xfrm>
            <a:off x="620591" y="3115319"/>
            <a:ext cx="2578102" cy="2719581"/>
          </a:xfrm>
        </p:spPr>
        <p:txBody>
          <a:bodyPr lIns="274320" rIns="182880">
            <a:normAutofit/>
          </a:bodyPr>
          <a:lstStyle/>
          <a:p>
            <a:r>
              <a:rPr lang="en-US" sz="1800">
                <a:solidFill>
                  <a:schemeClr val="bg1"/>
                </a:solidFill>
              </a:rPr>
              <a:t>Uncertain future of Social Security benefits</a:t>
            </a:r>
          </a:p>
          <a:p>
            <a:endParaRPr lang="en-US" sz="1800">
              <a:solidFill>
                <a:schemeClr val="bg1"/>
              </a:solidFill>
            </a:endParaRPr>
          </a:p>
          <a:p>
            <a:r>
              <a:rPr lang="en-US" sz="1800">
                <a:solidFill>
                  <a:schemeClr val="bg1"/>
                </a:solidFill>
              </a:rPr>
              <a:t>People are working longer</a:t>
            </a:r>
          </a:p>
          <a:p>
            <a:pPr marL="0" indent="0">
              <a:buNone/>
            </a:pPr>
            <a:endParaRPr lang="en-US" sz="1800">
              <a:solidFill>
                <a:schemeClr val="bg1"/>
              </a:solidFill>
            </a:endParaRPr>
          </a:p>
        </p:txBody>
      </p:sp>
      <p:sp>
        <p:nvSpPr>
          <p:cNvPr id="28" name="Text Placeholder 41">
            <a:extLst>
              <a:ext uri="{FF2B5EF4-FFF2-40B4-BE49-F238E27FC236}">
                <a16:creationId xmlns:a16="http://schemas.microsoft.com/office/drawing/2014/main" id="{C9FF5DFC-DB06-D39F-588E-9C58370CE077}"/>
              </a:ext>
            </a:extLst>
          </p:cNvPr>
          <p:cNvSpPr txBox="1">
            <a:spLocks/>
          </p:cNvSpPr>
          <p:nvPr/>
        </p:nvSpPr>
        <p:spPr>
          <a:xfrm>
            <a:off x="3403420" y="3115319"/>
            <a:ext cx="2577560" cy="2719581"/>
          </a:xfrm>
          <a:prstGeom prst="rect">
            <a:avLst/>
          </a:prstGeom>
        </p:spPr>
        <p:txBody>
          <a:bodyPr lIns="274320" tIns="0" rIns="18288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Market volatility</a:t>
            </a:r>
          </a:p>
          <a:p>
            <a:endParaRPr lang="en-US" sz="1800">
              <a:solidFill>
                <a:schemeClr val="bg1"/>
              </a:solidFill>
            </a:endParaRPr>
          </a:p>
          <a:p>
            <a:r>
              <a:rPr lang="en-US" sz="1800">
                <a:solidFill>
                  <a:schemeClr val="bg1"/>
                </a:solidFill>
              </a:rPr>
              <a:t>Low fixed yields relative to inflation</a:t>
            </a:r>
          </a:p>
          <a:p>
            <a:pPr marL="0" indent="0">
              <a:buNone/>
            </a:pPr>
            <a:endParaRPr lang="en-US" sz="1800">
              <a:solidFill>
                <a:schemeClr val="bg1"/>
              </a:solidFill>
            </a:endParaRPr>
          </a:p>
        </p:txBody>
      </p:sp>
      <p:sp>
        <p:nvSpPr>
          <p:cNvPr id="29" name="Text Placeholder 41">
            <a:extLst>
              <a:ext uri="{FF2B5EF4-FFF2-40B4-BE49-F238E27FC236}">
                <a16:creationId xmlns:a16="http://schemas.microsoft.com/office/drawing/2014/main" id="{4F2E2A4D-D4F8-2EFB-40FF-D2FB61561A7C}"/>
              </a:ext>
            </a:extLst>
          </p:cNvPr>
          <p:cNvSpPr txBox="1">
            <a:spLocks/>
          </p:cNvSpPr>
          <p:nvPr/>
        </p:nvSpPr>
        <p:spPr>
          <a:xfrm>
            <a:off x="6194165" y="3115320"/>
            <a:ext cx="2569102" cy="2719580"/>
          </a:xfrm>
          <a:prstGeom prst="rect">
            <a:avLst/>
          </a:prstGeom>
        </p:spPr>
        <p:txBody>
          <a:bodyPr lIns="274320" tIns="0" rIns="18288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4% rule may risk principal</a:t>
            </a:r>
          </a:p>
          <a:p>
            <a:endParaRPr lang="en-US" sz="1800">
              <a:solidFill>
                <a:schemeClr val="bg1"/>
              </a:solidFill>
            </a:endParaRPr>
          </a:p>
          <a:p>
            <a:r>
              <a:rPr lang="en-US" sz="1800">
                <a:solidFill>
                  <a:schemeClr val="bg1"/>
                </a:solidFill>
              </a:rPr>
              <a:t>Uncertainty with 60/40 portfolio</a:t>
            </a:r>
          </a:p>
        </p:txBody>
      </p:sp>
      <p:sp>
        <p:nvSpPr>
          <p:cNvPr id="6" name="Text Placeholder 41">
            <a:extLst>
              <a:ext uri="{FF2B5EF4-FFF2-40B4-BE49-F238E27FC236}">
                <a16:creationId xmlns:a16="http://schemas.microsoft.com/office/drawing/2014/main" id="{439FF984-A64A-ACF5-67C4-8DDD73CDF1FE}"/>
              </a:ext>
            </a:extLst>
          </p:cNvPr>
          <p:cNvSpPr txBox="1">
            <a:spLocks/>
          </p:cNvSpPr>
          <p:nvPr/>
        </p:nvSpPr>
        <p:spPr>
          <a:xfrm>
            <a:off x="8972109" y="3115320"/>
            <a:ext cx="2563924" cy="2719580"/>
          </a:xfrm>
          <a:prstGeom prst="rect">
            <a:avLst/>
          </a:prstGeom>
        </p:spPr>
        <p:txBody>
          <a:bodyPr lIns="274320" tIns="0" rIns="18288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Significant costs could make or break retirement</a:t>
            </a:r>
          </a:p>
          <a:p>
            <a:pPr marL="0" indent="0">
              <a:buNone/>
            </a:pPr>
            <a:endParaRPr lang="en-US" sz="1800">
              <a:solidFill>
                <a:schemeClr val="bg1"/>
              </a:solidFill>
            </a:endParaRPr>
          </a:p>
        </p:txBody>
      </p:sp>
      <p:sp>
        <p:nvSpPr>
          <p:cNvPr id="12" name="TextBox 11">
            <a:extLst>
              <a:ext uri="{FF2B5EF4-FFF2-40B4-BE49-F238E27FC236}">
                <a16:creationId xmlns:a16="http://schemas.microsoft.com/office/drawing/2014/main" id="{7A71AA3A-3067-F703-9759-6C2BB91467BE}"/>
              </a:ext>
            </a:extLst>
          </p:cNvPr>
          <p:cNvSpPr txBox="1"/>
          <p:nvPr/>
        </p:nvSpPr>
        <p:spPr>
          <a:xfrm>
            <a:off x="620590" y="6047374"/>
            <a:ext cx="9826580" cy="584775"/>
          </a:xfrm>
          <a:prstGeom prst="rect">
            <a:avLst/>
          </a:prstGeom>
          <a:noFill/>
        </p:spPr>
        <p:txBody>
          <a:bodyPr wrap="square" rtlCol="0">
            <a:spAutoFit/>
          </a:bodyPr>
          <a:lstStyle/>
          <a:p>
            <a:r>
              <a:rPr lang="en-US" sz="2400" dirty="0"/>
              <a:t>One in five Americans is expected to be 65 years old or older by 2030. </a:t>
            </a:r>
          </a:p>
          <a:p>
            <a:r>
              <a:rPr lang="en-US" sz="800" dirty="0"/>
              <a:t>Source: </a:t>
            </a:r>
            <a:r>
              <a:rPr lang="en-US" sz="800" dirty="0" err="1"/>
              <a:t>Castroverde</a:t>
            </a:r>
            <a:r>
              <a:rPr lang="en-US" sz="800" dirty="0"/>
              <a:t>, Jasmine; Portes, </a:t>
            </a:r>
            <a:r>
              <a:rPr lang="en-US" sz="800" dirty="0" err="1"/>
              <a:t>Ronamil</a:t>
            </a:r>
            <a:r>
              <a:rPr lang="en-US" sz="800" dirty="0"/>
              <a:t>. “</a:t>
            </a:r>
            <a:r>
              <a:rPr lang="en-US" sz="800" dirty="0">
                <a:hlinkClick r:id="rId3"/>
              </a:rPr>
              <a:t>1 in 5 Americans to be 65 years old or older by 2030</a:t>
            </a:r>
            <a:r>
              <a:rPr lang="en-US" sz="800" dirty="0"/>
              <a:t>” S&amp;P Global. </a:t>
            </a:r>
            <a:r>
              <a:rPr lang="en-US" sz="800"/>
              <a:t>Published November 14, 2024.</a:t>
            </a:r>
            <a:endParaRPr lang="en-US" sz="800" dirty="0"/>
          </a:p>
        </p:txBody>
      </p:sp>
    </p:spTree>
    <p:extLst>
      <p:ext uri="{BB962C8B-B14F-4D97-AF65-F5344CB8AC3E}">
        <p14:creationId xmlns:p14="http://schemas.microsoft.com/office/powerpoint/2010/main" val="3860399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0F6013-367E-E3FB-CBB7-BCAF35D1B78C}"/>
              </a:ext>
            </a:extLst>
          </p:cNvPr>
          <p:cNvSpPr>
            <a:spLocks noGrp="1"/>
          </p:cNvSpPr>
          <p:nvPr>
            <p:ph type="title"/>
          </p:nvPr>
        </p:nvSpPr>
        <p:spPr/>
        <p:txBody>
          <a:bodyPr/>
          <a:lstStyle/>
          <a:p>
            <a:r>
              <a:rPr lang="en-US"/>
              <a:t>Market Dynamics Create Opportunity</a:t>
            </a:r>
          </a:p>
        </p:txBody>
      </p:sp>
      <p:sp>
        <p:nvSpPr>
          <p:cNvPr id="5" name="Content Placeholder 4">
            <a:extLst>
              <a:ext uri="{FF2B5EF4-FFF2-40B4-BE49-F238E27FC236}">
                <a16:creationId xmlns:a16="http://schemas.microsoft.com/office/drawing/2014/main" id="{7D72CB68-8CF7-3E2C-7431-497C595E4E3A}"/>
              </a:ext>
            </a:extLst>
          </p:cNvPr>
          <p:cNvSpPr>
            <a:spLocks noGrp="1"/>
          </p:cNvSpPr>
          <p:nvPr>
            <p:ph idx="1"/>
          </p:nvPr>
        </p:nvSpPr>
        <p:spPr/>
        <p:txBody>
          <a:bodyPr/>
          <a:lstStyle/>
          <a:p>
            <a:r>
              <a:rPr lang="en-US"/>
              <a:t>Elevated interest rates drive improved cap and participation rates.</a:t>
            </a:r>
          </a:p>
          <a:p>
            <a:r>
              <a:rPr lang="en-US"/>
              <a:t>Continued market volatility increases demand for downside protection.</a:t>
            </a:r>
          </a:p>
          <a:p>
            <a:r>
              <a:rPr lang="en-US"/>
              <a:t>Investors seek structured solutions in uncertain economic environments.</a:t>
            </a:r>
          </a:p>
          <a:p>
            <a:endParaRPr lang="en-US"/>
          </a:p>
          <a:p>
            <a:endParaRPr lang="en-US"/>
          </a:p>
        </p:txBody>
      </p:sp>
    </p:spTree>
    <p:extLst>
      <p:ext uri="{BB962C8B-B14F-4D97-AF65-F5344CB8AC3E}">
        <p14:creationId xmlns:p14="http://schemas.microsoft.com/office/powerpoint/2010/main" val="173019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a:extLst>
              <a:ext uri="{FF2B5EF4-FFF2-40B4-BE49-F238E27FC236}">
                <a16:creationId xmlns:a16="http://schemas.microsoft.com/office/drawing/2014/main" id="{0FBD051C-16F5-EAEB-CA2C-183A24639C72}"/>
              </a:ext>
            </a:extLst>
          </p:cNvPr>
          <p:cNvSpPr txBox="1">
            <a:spLocks/>
          </p:cNvSpPr>
          <p:nvPr/>
        </p:nvSpPr>
        <p:spPr>
          <a:xfrm>
            <a:off x="604325" y="5422168"/>
            <a:ext cx="10925688" cy="982349"/>
          </a:xfrm>
          <a:prstGeom prst="rect">
            <a:avLst/>
          </a:prstGeom>
        </p:spPr>
        <p:txBody>
          <a:bodyPr>
            <a:noAutofit/>
          </a:bodyPr>
          <a:lst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a:lstStyle>
          <a:p>
            <a:r>
              <a:rPr lang="en-US"/>
              <a:t>What is a RILA </a:t>
            </a:r>
          </a:p>
        </p:txBody>
      </p:sp>
      <p:pic>
        <p:nvPicPr>
          <p:cNvPr id="3" name="Picture 5">
            <a:extLst>
              <a:ext uri="{FF2B5EF4-FFF2-40B4-BE49-F238E27FC236}">
                <a16:creationId xmlns:a16="http://schemas.microsoft.com/office/drawing/2014/main" id="{9D4C281D-EB7D-48C4-E595-E3410FD52E9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1" b="110"/>
          <a:stretch/>
        </p:blipFill>
        <p:spPr>
          <a:xfrm>
            <a:off x="1" y="2"/>
            <a:ext cx="12191999" cy="4709160"/>
          </a:xfrm>
          <a:prstGeom prst="rect">
            <a:avLst/>
          </a:prstGeom>
        </p:spPr>
      </p:pic>
    </p:spTree>
    <p:extLst>
      <p:ext uri="{BB962C8B-B14F-4D97-AF65-F5344CB8AC3E}">
        <p14:creationId xmlns:p14="http://schemas.microsoft.com/office/powerpoint/2010/main" val="154948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6EC4-B06E-426C-98A4-F1253E9CDC27}"/>
              </a:ext>
            </a:extLst>
          </p:cNvPr>
          <p:cNvSpPr>
            <a:spLocks noGrp="1"/>
          </p:cNvSpPr>
          <p:nvPr>
            <p:ph type="title"/>
          </p:nvPr>
        </p:nvSpPr>
        <p:spPr/>
        <p:txBody>
          <a:bodyPr/>
          <a:lstStyle/>
          <a:p>
            <a:r>
              <a:rPr lang="en-US"/>
              <a:t>What is a RILA</a:t>
            </a:r>
          </a:p>
        </p:txBody>
      </p:sp>
      <p:sp>
        <p:nvSpPr>
          <p:cNvPr id="3" name="Content Placeholder 2">
            <a:extLst>
              <a:ext uri="{FF2B5EF4-FFF2-40B4-BE49-F238E27FC236}">
                <a16:creationId xmlns:a16="http://schemas.microsoft.com/office/drawing/2014/main" id="{7FF99B2A-AD0B-48B7-B9ED-7B45956F20C5}"/>
              </a:ext>
            </a:extLst>
          </p:cNvPr>
          <p:cNvSpPr>
            <a:spLocks noGrp="1"/>
          </p:cNvSpPr>
          <p:nvPr>
            <p:ph idx="1"/>
          </p:nvPr>
        </p:nvSpPr>
        <p:spPr>
          <a:xfrm>
            <a:off x="876300" y="2067165"/>
            <a:ext cx="9480680" cy="2724912"/>
          </a:xfrm>
        </p:spPr>
        <p:txBody>
          <a:bodyPr/>
          <a:lstStyle/>
          <a:p>
            <a:r>
              <a:rPr lang="en-US"/>
              <a:t>RILA = registered index-linked annuity</a:t>
            </a:r>
            <a:endParaRPr lang="en-US">
              <a:cs typeface="Arial"/>
            </a:endParaRPr>
          </a:p>
          <a:p>
            <a:r>
              <a:rPr lang="en-US"/>
              <a:t>A variable annuity offering growth potential linked to the performance of market indices while providing partial level of downside protection. </a:t>
            </a:r>
          </a:p>
          <a:p>
            <a:r>
              <a:rPr lang="en-US"/>
              <a:t>A retirement product designed with direct trade-offs to either upside potential or downside protection. </a:t>
            </a:r>
          </a:p>
          <a:p>
            <a:endParaRPr lang="en-US"/>
          </a:p>
          <a:p>
            <a:pPr marL="0" indent="0">
              <a:buNone/>
            </a:pPr>
            <a:r>
              <a:rPr lang="en-US" b="1"/>
              <a:t>Size of the market: </a:t>
            </a:r>
            <a:r>
              <a:rPr lang="en-US"/>
              <a:t>Registered index-linked annuity (RILA) set a new quarterly sales record. In the 2nd quarter of 2025, RILA sales were $19.6 billion, 20% higher than the prior year.</a:t>
            </a:r>
            <a:r>
              <a:rPr lang="en-US" b="1"/>
              <a:t> </a:t>
            </a:r>
            <a:endParaRPr lang="en-US" b="1">
              <a:cs typeface="Arial"/>
            </a:endParaRPr>
          </a:p>
          <a:p>
            <a:endParaRPr lang="en-US"/>
          </a:p>
          <a:p>
            <a:endParaRPr lang="en-US" b="1">
              <a:latin typeface="HurmeGeometricSans3-Bold" panose="020B0800020000000000" pitchFamily="34" charset="0"/>
            </a:endParaRPr>
          </a:p>
          <a:p>
            <a:endParaRPr lang="en-US" b="1">
              <a:latin typeface="HurmeGeometricSans3-Bold" panose="020B0800020000000000" pitchFamily="34" charset="0"/>
            </a:endParaRPr>
          </a:p>
          <a:p>
            <a:endParaRPr lang="en-US" b="1">
              <a:latin typeface="HurmeGeometricSans3-Bold" panose="020B0800020000000000" pitchFamily="34" charset="0"/>
            </a:endParaRPr>
          </a:p>
        </p:txBody>
      </p:sp>
      <p:sp>
        <p:nvSpPr>
          <p:cNvPr id="5" name="TextBox 4">
            <a:extLst>
              <a:ext uri="{FF2B5EF4-FFF2-40B4-BE49-F238E27FC236}">
                <a16:creationId xmlns:a16="http://schemas.microsoft.com/office/drawing/2014/main" id="{A49B2FB2-45FA-50D3-28D0-92D2A6CA9D44}"/>
              </a:ext>
            </a:extLst>
          </p:cNvPr>
          <p:cNvSpPr txBox="1"/>
          <p:nvPr/>
        </p:nvSpPr>
        <p:spPr>
          <a:xfrm>
            <a:off x="1059050" y="6134745"/>
            <a:ext cx="93506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Source: </a:t>
            </a:r>
            <a:r>
              <a:rPr lang="en-US" sz="1000">
                <a:ea typeface="+mn-lt"/>
                <a:cs typeface="+mn-lt"/>
              </a:rPr>
              <a:t>https://www.limra.com/en/newsroom/news-releases/2025/limra-u.s.-annuity-sales-set-new-record-in-first-half-of-2025/</a:t>
            </a:r>
            <a:endParaRPr lang="en-US" sz="1000"/>
          </a:p>
        </p:txBody>
      </p:sp>
    </p:spTree>
    <p:extLst>
      <p:ext uri="{BB962C8B-B14F-4D97-AF65-F5344CB8AC3E}">
        <p14:creationId xmlns:p14="http://schemas.microsoft.com/office/powerpoint/2010/main" val="4051615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FE9E-2E58-D612-0927-AD50C587463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024872D-E6D6-58F7-BA94-2F7382FDB6EE}"/>
              </a:ext>
            </a:extLst>
          </p:cNvPr>
          <p:cNvSpPr>
            <a:spLocks noGrp="1"/>
          </p:cNvSpPr>
          <p:nvPr>
            <p:ph type="body" sz="quarter" idx="26"/>
          </p:nvPr>
        </p:nvSpPr>
        <p:spPr/>
        <p:txBody>
          <a:bodyPr/>
          <a:lstStyle/>
          <a:p>
            <a:pPr marL="0" indent="0">
              <a:buNone/>
            </a:pPr>
            <a:r>
              <a:rPr lang="en-US"/>
              <a:t>Fixed indexed annuities and fixed annuities typically offer 100% protection for the purchase payment against market downturns. Purchase payments may be subject to withdrawal charges and market value adjustments. </a:t>
            </a:r>
          </a:p>
        </p:txBody>
      </p:sp>
      <p:sp>
        <p:nvSpPr>
          <p:cNvPr id="14" name="Text Placeholder 41">
            <a:extLst>
              <a:ext uri="{FF2B5EF4-FFF2-40B4-BE49-F238E27FC236}">
                <a16:creationId xmlns:a16="http://schemas.microsoft.com/office/drawing/2014/main" id="{B769B717-DAA1-718E-5F7F-D81915622833}"/>
              </a:ext>
            </a:extLst>
          </p:cNvPr>
          <p:cNvSpPr txBox="1">
            <a:spLocks/>
          </p:cNvSpPr>
          <p:nvPr/>
        </p:nvSpPr>
        <p:spPr>
          <a:xfrm>
            <a:off x="2742594" y="4419695"/>
            <a:ext cx="1389079" cy="300400"/>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100% Protection</a:t>
            </a:r>
          </a:p>
        </p:txBody>
      </p:sp>
      <p:sp>
        <p:nvSpPr>
          <p:cNvPr id="2" name="Rectangle 1">
            <a:extLst>
              <a:ext uri="{FF2B5EF4-FFF2-40B4-BE49-F238E27FC236}">
                <a16:creationId xmlns:a16="http://schemas.microsoft.com/office/drawing/2014/main" id="{CBF585BA-5E68-32F6-95EA-E7002DC5AF69}"/>
              </a:ext>
            </a:extLst>
          </p:cNvPr>
          <p:cNvSpPr/>
          <p:nvPr/>
        </p:nvSpPr>
        <p:spPr>
          <a:xfrm>
            <a:off x="8597721" y="1571824"/>
            <a:ext cx="923274" cy="37143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CEDE5E2-0958-9411-FEC3-1CED7A55AED3}"/>
              </a:ext>
            </a:extLst>
          </p:cNvPr>
          <p:cNvSpPr/>
          <p:nvPr/>
        </p:nvSpPr>
        <p:spPr>
          <a:xfrm>
            <a:off x="7673895" y="1778316"/>
            <a:ext cx="923274" cy="32558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C26A1F3-E6CE-3FB4-3DFC-14519916062C}"/>
              </a:ext>
            </a:extLst>
          </p:cNvPr>
          <p:cNvSpPr/>
          <p:nvPr/>
        </p:nvSpPr>
        <p:spPr>
          <a:xfrm>
            <a:off x="6720166" y="1991408"/>
            <a:ext cx="961402" cy="289939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80FFB6-3220-EC0B-E3ED-5D8CC673A301}"/>
              </a:ext>
            </a:extLst>
          </p:cNvPr>
          <p:cNvSpPr/>
          <p:nvPr/>
        </p:nvSpPr>
        <p:spPr>
          <a:xfrm>
            <a:off x="5799323" y="2265573"/>
            <a:ext cx="923274" cy="2458662"/>
          </a:xfrm>
          <a:prstGeom prst="rect">
            <a:avLst/>
          </a:prstGeom>
          <a:solidFill>
            <a:srgbClr val="CED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4BD5A9-A9B2-B614-0DC4-551815970B0B}"/>
              </a:ext>
            </a:extLst>
          </p:cNvPr>
          <p:cNvSpPr/>
          <p:nvPr/>
        </p:nvSpPr>
        <p:spPr>
          <a:xfrm>
            <a:off x="4874906" y="2386385"/>
            <a:ext cx="923274" cy="221703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688D04-6878-1E4C-00F5-36F2B37AC96F}"/>
              </a:ext>
            </a:extLst>
          </p:cNvPr>
          <p:cNvSpPr/>
          <p:nvPr/>
        </p:nvSpPr>
        <p:spPr>
          <a:xfrm>
            <a:off x="3851243" y="2635283"/>
            <a:ext cx="1030652" cy="1751704"/>
          </a:xfrm>
          <a:prstGeom prst="rect">
            <a:avLst/>
          </a:prstGeom>
          <a:solidFill>
            <a:srgbClr val="399C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98FF1FC-3101-C975-372F-B4501D99BF6F}"/>
              </a:ext>
            </a:extLst>
          </p:cNvPr>
          <p:cNvSpPr/>
          <p:nvPr/>
        </p:nvSpPr>
        <p:spPr>
          <a:xfrm>
            <a:off x="2927969" y="2833155"/>
            <a:ext cx="923274" cy="156125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BA82840-2ECD-B12E-E217-2BA298637DDE}"/>
              </a:ext>
            </a:extLst>
          </p:cNvPr>
          <p:cNvSpPr/>
          <p:nvPr/>
        </p:nvSpPr>
        <p:spPr>
          <a:xfrm>
            <a:off x="2001266" y="2940505"/>
            <a:ext cx="923274" cy="1453901"/>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3F75BE4-FCF7-69A8-9FE5-5096BC687E1F}"/>
              </a:ext>
            </a:extLst>
          </p:cNvPr>
          <p:cNvCxnSpPr/>
          <p:nvPr/>
        </p:nvCxnSpPr>
        <p:spPr>
          <a:xfrm flipH="1">
            <a:off x="4865381" y="4394406"/>
            <a:ext cx="4693114"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61AB8E1-F4FF-C1DA-C3FB-A0CF7D6F037F}"/>
              </a:ext>
            </a:extLst>
          </p:cNvPr>
          <p:cNvSpPr txBox="1"/>
          <p:nvPr/>
        </p:nvSpPr>
        <p:spPr>
          <a:xfrm>
            <a:off x="8605923" y="3681730"/>
            <a:ext cx="911643" cy="307777"/>
          </a:xfrm>
          <a:prstGeom prst="rect">
            <a:avLst/>
          </a:prstGeom>
          <a:ln>
            <a:noFill/>
          </a:ln>
        </p:spPr>
        <p:txBody>
          <a:bodyPr wrap="square" rtlCol="0">
            <a:spAutoFit/>
          </a:bodyPr>
          <a:lstStyle/>
          <a:p>
            <a:pPr algn="ctr"/>
            <a:r>
              <a:rPr lang="en-US" sz="1400" b="1">
                <a:solidFill>
                  <a:schemeClr val="bg1"/>
                </a:solidFill>
              </a:rPr>
              <a:t>Stocks</a:t>
            </a:r>
          </a:p>
        </p:txBody>
      </p:sp>
      <p:sp>
        <p:nvSpPr>
          <p:cNvPr id="38" name="TextBox 37">
            <a:extLst>
              <a:ext uri="{FF2B5EF4-FFF2-40B4-BE49-F238E27FC236}">
                <a16:creationId xmlns:a16="http://schemas.microsoft.com/office/drawing/2014/main" id="{D131967F-913A-B8FA-6878-E6168C6E65F8}"/>
              </a:ext>
            </a:extLst>
          </p:cNvPr>
          <p:cNvSpPr txBox="1"/>
          <p:nvPr/>
        </p:nvSpPr>
        <p:spPr>
          <a:xfrm>
            <a:off x="7660893" y="3574008"/>
            <a:ext cx="911643" cy="523220"/>
          </a:xfrm>
          <a:prstGeom prst="rect">
            <a:avLst/>
          </a:prstGeom>
          <a:ln>
            <a:noFill/>
          </a:ln>
        </p:spPr>
        <p:txBody>
          <a:bodyPr wrap="square" rtlCol="0">
            <a:spAutoFit/>
          </a:bodyPr>
          <a:lstStyle/>
          <a:p>
            <a:pPr algn="ctr"/>
            <a:r>
              <a:rPr lang="en-US" sz="1400" b="1">
                <a:solidFill>
                  <a:schemeClr val="bg1"/>
                </a:solidFill>
              </a:rPr>
              <a:t>Mutual Funds</a:t>
            </a:r>
          </a:p>
        </p:txBody>
      </p:sp>
      <p:sp>
        <p:nvSpPr>
          <p:cNvPr id="39" name="TextBox 38">
            <a:extLst>
              <a:ext uri="{FF2B5EF4-FFF2-40B4-BE49-F238E27FC236}">
                <a16:creationId xmlns:a16="http://schemas.microsoft.com/office/drawing/2014/main" id="{89C38A33-8ED8-4266-1F8C-0515A4E39346}"/>
              </a:ext>
            </a:extLst>
          </p:cNvPr>
          <p:cNvSpPr txBox="1"/>
          <p:nvPr/>
        </p:nvSpPr>
        <p:spPr>
          <a:xfrm>
            <a:off x="6622779" y="3574008"/>
            <a:ext cx="1156177" cy="523220"/>
          </a:xfrm>
          <a:prstGeom prst="rect">
            <a:avLst/>
          </a:prstGeom>
          <a:ln>
            <a:noFill/>
          </a:ln>
        </p:spPr>
        <p:txBody>
          <a:bodyPr wrap="square" rtlCol="0">
            <a:spAutoFit/>
          </a:bodyPr>
          <a:lstStyle/>
          <a:p>
            <a:pPr algn="ctr"/>
            <a:r>
              <a:rPr lang="en-US" sz="1400" b="1">
                <a:solidFill>
                  <a:schemeClr val="bg1"/>
                </a:solidFill>
              </a:rPr>
              <a:t>Variable Annuities</a:t>
            </a:r>
          </a:p>
        </p:txBody>
      </p:sp>
      <p:sp>
        <p:nvSpPr>
          <p:cNvPr id="40" name="TextBox 39">
            <a:extLst>
              <a:ext uri="{FF2B5EF4-FFF2-40B4-BE49-F238E27FC236}">
                <a16:creationId xmlns:a16="http://schemas.microsoft.com/office/drawing/2014/main" id="{475929FD-F91A-657B-A40B-7070FEF80F18}"/>
              </a:ext>
            </a:extLst>
          </p:cNvPr>
          <p:cNvSpPr txBox="1"/>
          <p:nvPr/>
        </p:nvSpPr>
        <p:spPr>
          <a:xfrm>
            <a:off x="5805139" y="3681730"/>
            <a:ext cx="911643" cy="307777"/>
          </a:xfrm>
          <a:prstGeom prst="rect">
            <a:avLst/>
          </a:prstGeom>
          <a:ln>
            <a:noFill/>
          </a:ln>
        </p:spPr>
        <p:txBody>
          <a:bodyPr wrap="square" rtlCol="0">
            <a:spAutoFit/>
          </a:bodyPr>
          <a:lstStyle/>
          <a:p>
            <a:pPr algn="ctr"/>
            <a:r>
              <a:rPr lang="en-US" sz="1400" b="1">
                <a:solidFill>
                  <a:schemeClr val="bg1"/>
                </a:solidFill>
              </a:rPr>
              <a:t>RILAs</a:t>
            </a:r>
          </a:p>
        </p:txBody>
      </p:sp>
      <p:sp>
        <p:nvSpPr>
          <p:cNvPr id="41" name="TextBox 40">
            <a:extLst>
              <a:ext uri="{FF2B5EF4-FFF2-40B4-BE49-F238E27FC236}">
                <a16:creationId xmlns:a16="http://schemas.microsoft.com/office/drawing/2014/main" id="{F2020FC5-75A1-B268-57B8-BA1D928D94EE}"/>
              </a:ext>
            </a:extLst>
          </p:cNvPr>
          <p:cNvSpPr txBox="1"/>
          <p:nvPr/>
        </p:nvSpPr>
        <p:spPr>
          <a:xfrm>
            <a:off x="4880721" y="3681730"/>
            <a:ext cx="911643" cy="307777"/>
          </a:xfrm>
          <a:prstGeom prst="rect">
            <a:avLst/>
          </a:prstGeom>
          <a:ln>
            <a:noFill/>
          </a:ln>
        </p:spPr>
        <p:txBody>
          <a:bodyPr wrap="square" rtlCol="0">
            <a:spAutoFit/>
          </a:bodyPr>
          <a:lstStyle/>
          <a:p>
            <a:pPr algn="ctr"/>
            <a:r>
              <a:rPr lang="en-US" sz="1400" b="1">
                <a:solidFill>
                  <a:schemeClr val="bg1"/>
                </a:solidFill>
              </a:rPr>
              <a:t>Bonds</a:t>
            </a:r>
          </a:p>
        </p:txBody>
      </p:sp>
      <p:sp>
        <p:nvSpPr>
          <p:cNvPr id="42" name="TextBox 41">
            <a:extLst>
              <a:ext uri="{FF2B5EF4-FFF2-40B4-BE49-F238E27FC236}">
                <a16:creationId xmlns:a16="http://schemas.microsoft.com/office/drawing/2014/main" id="{65FD70FF-F2A8-607D-461F-F543B8F3C26A}"/>
              </a:ext>
            </a:extLst>
          </p:cNvPr>
          <p:cNvSpPr txBox="1"/>
          <p:nvPr/>
        </p:nvSpPr>
        <p:spPr>
          <a:xfrm>
            <a:off x="3799143" y="3466286"/>
            <a:ext cx="1152919" cy="738664"/>
          </a:xfrm>
          <a:prstGeom prst="rect">
            <a:avLst/>
          </a:prstGeom>
          <a:ln>
            <a:noFill/>
          </a:ln>
        </p:spPr>
        <p:txBody>
          <a:bodyPr wrap="square" rtlCol="0">
            <a:spAutoFit/>
          </a:bodyPr>
          <a:lstStyle/>
          <a:p>
            <a:pPr algn="ctr"/>
            <a:r>
              <a:rPr lang="en-US" sz="1400" b="1">
                <a:solidFill>
                  <a:schemeClr val="bg1"/>
                </a:solidFill>
              </a:rPr>
              <a:t>Fixed Indexed Annuities</a:t>
            </a:r>
          </a:p>
        </p:txBody>
      </p:sp>
      <p:sp>
        <p:nvSpPr>
          <p:cNvPr id="43" name="TextBox 42">
            <a:extLst>
              <a:ext uri="{FF2B5EF4-FFF2-40B4-BE49-F238E27FC236}">
                <a16:creationId xmlns:a16="http://schemas.microsoft.com/office/drawing/2014/main" id="{FB4BAF5C-132B-E7DD-377F-495CE1E2F6D2}"/>
              </a:ext>
            </a:extLst>
          </p:cNvPr>
          <p:cNvSpPr txBox="1"/>
          <p:nvPr/>
        </p:nvSpPr>
        <p:spPr>
          <a:xfrm>
            <a:off x="2825292" y="3574008"/>
            <a:ext cx="1152919" cy="523220"/>
          </a:xfrm>
          <a:prstGeom prst="rect">
            <a:avLst/>
          </a:prstGeom>
          <a:ln>
            <a:noFill/>
          </a:ln>
        </p:spPr>
        <p:txBody>
          <a:bodyPr wrap="square" rtlCol="0">
            <a:spAutoFit/>
          </a:bodyPr>
          <a:lstStyle/>
          <a:p>
            <a:pPr algn="ctr"/>
            <a:r>
              <a:rPr lang="en-US" sz="1400" b="1">
                <a:solidFill>
                  <a:schemeClr val="bg1"/>
                </a:solidFill>
              </a:rPr>
              <a:t>Fixed Annuities</a:t>
            </a:r>
          </a:p>
        </p:txBody>
      </p:sp>
      <p:sp>
        <p:nvSpPr>
          <p:cNvPr id="44" name="TextBox 43">
            <a:extLst>
              <a:ext uri="{FF2B5EF4-FFF2-40B4-BE49-F238E27FC236}">
                <a16:creationId xmlns:a16="http://schemas.microsoft.com/office/drawing/2014/main" id="{12A6C8B0-A26D-1B49-58CF-0D6BDA364102}"/>
              </a:ext>
            </a:extLst>
          </p:cNvPr>
          <p:cNvSpPr txBox="1"/>
          <p:nvPr/>
        </p:nvSpPr>
        <p:spPr>
          <a:xfrm>
            <a:off x="1972356" y="3681730"/>
            <a:ext cx="911643" cy="307777"/>
          </a:xfrm>
          <a:prstGeom prst="rect">
            <a:avLst/>
          </a:prstGeom>
          <a:ln>
            <a:noFill/>
          </a:ln>
        </p:spPr>
        <p:txBody>
          <a:bodyPr wrap="square" rtlCol="0">
            <a:spAutoFit/>
          </a:bodyPr>
          <a:lstStyle/>
          <a:p>
            <a:pPr algn="ctr"/>
            <a:r>
              <a:rPr lang="en-US" sz="1400" b="1">
                <a:solidFill>
                  <a:schemeClr val="bg1"/>
                </a:solidFill>
              </a:rPr>
              <a:t>Cash</a:t>
            </a:r>
          </a:p>
        </p:txBody>
      </p:sp>
      <p:grpSp>
        <p:nvGrpSpPr>
          <p:cNvPr id="8" name="Group 7">
            <a:extLst>
              <a:ext uri="{FF2B5EF4-FFF2-40B4-BE49-F238E27FC236}">
                <a16:creationId xmlns:a16="http://schemas.microsoft.com/office/drawing/2014/main" id="{40CFE52C-C939-62E1-415F-85CE6F36BD22}"/>
              </a:ext>
            </a:extLst>
          </p:cNvPr>
          <p:cNvGrpSpPr/>
          <p:nvPr/>
        </p:nvGrpSpPr>
        <p:grpSpPr>
          <a:xfrm>
            <a:off x="1609628" y="5381752"/>
            <a:ext cx="8271348" cy="391550"/>
            <a:chOff x="1609628" y="5381752"/>
            <a:chExt cx="8271348" cy="391550"/>
          </a:xfrm>
        </p:grpSpPr>
        <p:sp>
          <p:nvSpPr>
            <p:cNvPr id="45" name="TextBox 44">
              <a:extLst>
                <a:ext uri="{FF2B5EF4-FFF2-40B4-BE49-F238E27FC236}">
                  <a16:creationId xmlns:a16="http://schemas.microsoft.com/office/drawing/2014/main" id="{8E010326-F5F9-D250-4A4D-A923D4BB1690}"/>
                </a:ext>
              </a:extLst>
            </p:cNvPr>
            <p:cNvSpPr txBox="1"/>
            <p:nvPr/>
          </p:nvSpPr>
          <p:spPr>
            <a:xfrm>
              <a:off x="1609628" y="5392861"/>
              <a:ext cx="1492805" cy="369332"/>
            </a:xfrm>
            <a:prstGeom prst="rect">
              <a:avLst/>
            </a:prstGeom>
            <a:ln>
              <a:noFill/>
            </a:ln>
          </p:spPr>
          <p:txBody>
            <a:bodyPr wrap="square" rtlCol="0">
              <a:spAutoFit/>
            </a:bodyPr>
            <a:lstStyle/>
            <a:p>
              <a:pPr algn="l"/>
              <a:r>
                <a:rPr lang="en-US"/>
                <a:t>Lower Risk</a:t>
              </a:r>
            </a:p>
          </p:txBody>
        </p:sp>
        <p:sp>
          <p:nvSpPr>
            <p:cNvPr id="48" name="TextBox 47">
              <a:extLst>
                <a:ext uri="{FF2B5EF4-FFF2-40B4-BE49-F238E27FC236}">
                  <a16:creationId xmlns:a16="http://schemas.microsoft.com/office/drawing/2014/main" id="{533D0C07-B1F8-3C8E-1C2C-0BBE36A00C99}"/>
                </a:ext>
              </a:extLst>
            </p:cNvPr>
            <p:cNvSpPr txBox="1"/>
            <p:nvPr/>
          </p:nvSpPr>
          <p:spPr>
            <a:xfrm>
              <a:off x="4684105" y="5381752"/>
              <a:ext cx="1720686" cy="391550"/>
            </a:xfrm>
            <a:prstGeom prst="rect">
              <a:avLst/>
            </a:prstGeom>
            <a:ln>
              <a:noFill/>
            </a:ln>
          </p:spPr>
          <p:txBody>
            <a:bodyPr wrap="square" rtlCol="0">
              <a:spAutoFit/>
            </a:bodyPr>
            <a:lstStyle/>
            <a:p>
              <a:pPr algn="l"/>
              <a:r>
                <a:rPr lang="en-US"/>
                <a:t>Moderate Risk</a:t>
              </a:r>
            </a:p>
          </p:txBody>
        </p:sp>
        <p:sp>
          <p:nvSpPr>
            <p:cNvPr id="49" name="TextBox 48">
              <a:extLst>
                <a:ext uri="{FF2B5EF4-FFF2-40B4-BE49-F238E27FC236}">
                  <a16:creationId xmlns:a16="http://schemas.microsoft.com/office/drawing/2014/main" id="{97D7FF3A-11D5-9FEB-78B2-2110C2C258EE}"/>
                </a:ext>
              </a:extLst>
            </p:cNvPr>
            <p:cNvSpPr txBox="1"/>
            <p:nvPr/>
          </p:nvSpPr>
          <p:spPr>
            <a:xfrm>
              <a:off x="8388171" y="5392861"/>
              <a:ext cx="1492805" cy="369332"/>
            </a:xfrm>
            <a:prstGeom prst="rect">
              <a:avLst/>
            </a:prstGeom>
            <a:ln>
              <a:noFill/>
            </a:ln>
          </p:spPr>
          <p:txBody>
            <a:bodyPr wrap="square" rtlCol="0">
              <a:spAutoFit/>
            </a:bodyPr>
            <a:lstStyle/>
            <a:p>
              <a:pPr algn="l"/>
              <a:r>
                <a:rPr lang="en-US"/>
                <a:t>Higher Risk</a:t>
              </a:r>
            </a:p>
          </p:txBody>
        </p:sp>
        <p:cxnSp>
          <p:nvCxnSpPr>
            <p:cNvPr id="56" name="Straight Connector 55">
              <a:extLst>
                <a:ext uri="{FF2B5EF4-FFF2-40B4-BE49-F238E27FC236}">
                  <a16:creationId xmlns:a16="http://schemas.microsoft.com/office/drawing/2014/main" id="{616BA4B8-1381-E663-74DB-42D6B7F9807E}"/>
                </a:ext>
              </a:extLst>
            </p:cNvPr>
            <p:cNvCxnSpPr>
              <a:cxnSpLocks/>
            </p:cNvCxnSpPr>
            <p:nvPr/>
          </p:nvCxnSpPr>
          <p:spPr>
            <a:xfrm>
              <a:off x="3065873" y="5577321"/>
              <a:ext cx="1654792" cy="413"/>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F0BA4FA5-7ECC-D588-4CB8-800F2A07943F}"/>
                </a:ext>
              </a:extLst>
            </p:cNvPr>
            <p:cNvCxnSpPr>
              <a:cxnSpLocks/>
            </p:cNvCxnSpPr>
            <p:nvPr/>
          </p:nvCxnSpPr>
          <p:spPr>
            <a:xfrm>
              <a:off x="6368231" y="5573755"/>
              <a:ext cx="2056500" cy="0"/>
            </a:xfrm>
            <a:prstGeom prst="line">
              <a:avLst/>
            </a:prstGeom>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D2859CAF-6287-414E-6B70-6694325F645E}"/>
              </a:ext>
            </a:extLst>
          </p:cNvPr>
          <p:cNvGrpSpPr/>
          <p:nvPr/>
        </p:nvGrpSpPr>
        <p:grpSpPr>
          <a:xfrm>
            <a:off x="1609628" y="1135170"/>
            <a:ext cx="8271348" cy="369332"/>
            <a:chOff x="1609628" y="1135170"/>
            <a:chExt cx="8271348" cy="369332"/>
          </a:xfrm>
        </p:grpSpPr>
        <p:sp>
          <p:nvSpPr>
            <p:cNvPr id="64" name="TextBox 63">
              <a:extLst>
                <a:ext uri="{FF2B5EF4-FFF2-40B4-BE49-F238E27FC236}">
                  <a16:creationId xmlns:a16="http://schemas.microsoft.com/office/drawing/2014/main" id="{864FB3D3-CBFF-61E7-0805-7518B5495E7B}"/>
                </a:ext>
              </a:extLst>
            </p:cNvPr>
            <p:cNvSpPr txBox="1"/>
            <p:nvPr/>
          </p:nvSpPr>
          <p:spPr>
            <a:xfrm>
              <a:off x="7163974" y="1135170"/>
              <a:ext cx="2717002" cy="369332"/>
            </a:xfrm>
            <a:prstGeom prst="rect">
              <a:avLst/>
            </a:prstGeom>
            <a:ln>
              <a:noFill/>
            </a:ln>
          </p:spPr>
          <p:txBody>
            <a:bodyPr wrap="square" rtlCol="0">
              <a:spAutoFit/>
            </a:bodyPr>
            <a:lstStyle/>
            <a:p>
              <a:pPr algn="l"/>
              <a:r>
                <a:rPr lang="en-US"/>
                <a:t>Higher Growth Potential</a:t>
              </a:r>
            </a:p>
          </p:txBody>
        </p:sp>
        <p:sp>
          <p:nvSpPr>
            <p:cNvPr id="66" name="TextBox 65">
              <a:extLst>
                <a:ext uri="{FF2B5EF4-FFF2-40B4-BE49-F238E27FC236}">
                  <a16:creationId xmlns:a16="http://schemas.microsoft.com/office/drawing/2014/main" id="{925FFF87-5FF7-1749-3283-279832025021}"/>
                </a:ext>
              </a:extLst>
            </p:cNvPr>
            <p:cNvSpPr txBox="1"/>
            <p:nvPr/>
          </p:nvSpPr>
          <p:spPr>
            <a:xfrm>
              <a:off x="1609628" y="1135170"/>
              <a:ext cx="2717002" cy="369332"/>
            </a:xfrm>
            <a:prstGeom prst="rect">
              <a:avLst/>
            </a:prstGeom>
            <a:ln>
              <a:noFill/>
            </a:ln>
          </p:spPr>
          <p:txBody>
            <a:bodyPr wrap="square" rtlCol="0">
              <a:spAutoFit/>
            </a:bodyPr>
            <a:lstStyle/>
            <a:p>
              <a:pPr algn="l"/>
              <a:r>
                <a:rPr lang="en-US"/>
                <a:t>Lower Growth Potential</a:t>
              </a:r>
            </a:p>
          </p:txBody>
        </p:sp>
        <p:cxnSp>
          <p:nvCxnSpPr>
            <p:cNvPr id="62" name="Straight Connector 61">
              <a:extLst>
                <a:ext uri="{FF2B5EF4-FFF2-40B4-BE49-F238E27FC236}">
                  <a16:creationId xmlns:a16="http://schemas.microsoft.com/office/drawing/2014/main" id="{C34F3ECA-8492-73F5-9680-27F96B68CF4D}"/>
                </a:ext>
              </a:extLst>
            </p:cNvPr>
            <p:cNvCxnSpPr>
              <a:cxnSpLocks/>
            </p:cNvCxnSpPr>
            <p:nvPr/>
          </p:nvCxnSpPr>
          <p:spPr>
            <a:xfrm>
              <a:off x="4258710" y="1318562"/>
              <a:ext cx="2973183" cy="2548"/>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68839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8D4F-676F-4DA6-8BD8-CEF475B79E5D}"/>
              </a:ext>
            </a:extLst>
          </p:cNvPr>
          <p:cNvSpPr>
            <a:spLocks noGrp="1"/>
          </p:cNvSpPr>
          <p:nvPr>
            <p:ph type="title"/>
          </p:nvPr>
        </p:nvSpPr>
        <p:spPr/>
        <p:txBody>
          <a:bodyPr/>
          <a:lstStyle/>
          <a:p>
            <a:r>
              <a:rPr lang="en-US"/>
              <a:t>RILA clients are typically…</a:t>
            </a:r>
          </a:p>
        </p:txBody>
      </p:sp>
      <p:sp>
        <p:nvSpPr>
          <p:cNvPr id="3" name="Content Placeholder 2">
            <a:extLst>
              <a:ext uri="{FF2B5EF4-FFF2-40B4-BE49-F238E27FC236}">
                <a16:creationId xmlns:a16="http://schemas.microsoft.com/office/drawing/2014/main" id="{A2945737-DEBA-4EEC-9AB9-325AA816C874}"/>
              </a:ext>
            </a:extLst>
          </p:cNvPr>
          <p:cNvSpPr>
            <a:spLocks noGrp="1"/>
          </p:cNvSpPr>
          <p:nvPr>
            <p:ph idx="1"/>
          </p:nvPr>
        </p:nvSpPr>
        <p:spPr>
          <a:xfrm>
            <a:off x="876300" y="2526792"/>
            <a:ext cx="5219700" cy="3999191"/>
          </a:xfrm>
        </p:spPr>
        <p:txBody>
          <a:bodyPr/>
          <a:lstStyle/>
          <a:p>
            <a:r>
              <a:rPr lang="en-US" sz="2000"/>
              <a:t>Pre-retirees and recent retirees who want market participation for growth but cannot afford significant losses as they approach or enter retirement.</a:t>
            </a:r>
          </a:p>
          <a:p>
            <a:r>
              <a:rPr lang="en-US" sz="2000"/>
              <a:t>Clients seeking portfolio diversification by reducing overall volatility while maintaining market participation.</a:t>
            </a:r>
          </a:p>
          <a:p>
            <a:r>
              <a:rPr lang="en-US" sz="2000"/>
              <a:t>Clients with moderate risk tolerance who understand the trade-off of upside potential and downside protection, especially those with a longer time horizon. </a:t>
            </a:r>
          </a:p>
          <a:p>
            <a:endParaRPr lang="en-US" sz="1800" b="1">
              <a:latin typeface="HurmeGeometricSans3-Bold" panose="020B0800020000000000" pitchFamily="34" charset="0"/>
            </a:endParaRPr>
          </a:p>
        </p:txBody>
      </p:sp>
      <p:pic>
        <p:nvPicPr>
          <p:cNvPr id="5" name="Picture 4">
            <a:extLst>
              <a:ext uri="{FF2B5EF4-FFF2-40B4-BE49-F238E27FC236}">
                <a16:creationId xmlns:a16="http://schemas.microsoft.com/office/drawing/2014/main" id="{E8DF0E72-730D-4DE3-9451-A10E0D8C4C05}"/>
              </a:ext>
            </a:extLst>
          </p:cNvPr>
          <p:cNvPicPr>
            <a:picLocks noChangeAspect="1"/>
          </p:cNvPicPr>
          <p:nvPr/>
        </p:nvPicPr>
        <p:blipFill>
          <a:blip r:embed="rId3"/>
          <a:stretch>
            <a:fillRect/>
          </a:stretch>
        </p:blipFill>
        <p:spPr>
          <a:xfrm>
            <a:off x="6593106" y="2407920"/>
            <a:ext cx="4722594" cy="3999191"/>
          </a:xfrm>
          <a:prstGeom prst="rect">
            <a:avLst/>
          </a:prstGeom>
        </p:spPr>
      </p:pic>
    </p:spTree>
    <p:extLst>
      <p:ext uri="{BB962C8B-B14F-4D97-AF65-F5344CB8AC3E}">
        <p14:creationId xmlns:p14="http://schemas.microsoft.com/office/powerpoint/2010/main" val="21112645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8c35bafc-cb99-4eee-b496-0e5c47ea5f14"/>
  <p:tag name="ARTICULATE_PLAYLIST_ID" val="-1"/>
  <p:tag name="ARTICULATE_SLIDE_NAV" val="3"/>
  <p:tag name="AUDIO_ID" val="715"/>
  <p:tag name="ARTICULATE_NAV_LEVEL" val="1"/>
  <p:tag name="ARTICULATE_SLIDE_PRESENTER_GUID" val="e7fc7e53-f554-4cfc-a71f-e047dfe7b0c6"/>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692506f3-8f25-4db9-a4a2-a298ecaee584"/>
  <p:tag name="ARTICULATE_PLAYLIST_ID" val="-1"/>
  <p:tag name="ARTICULATE_SLIDE_NAV" val="4"/>
  <p:tag name="AUDIO_ID" val="716"/>
  <p:tag name="ARTICULATE_NAV_LEVEL" val="2"/>
  <p:tag name="ARTICULATE_SLIDE_PRESENTER_GUID" val="e7fc7e53-f554-4cfc-a71f-e047dfe7b0c6"/>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692506f3-8f25-4db9-a4a2-a298ecaee584"/>
  <p:tag name="ARTICULATE_PLAYLIST_ID" val="-1"/>
  <p:tag name="ARTICULATE_SLIDE_NAV" val="4"/>
  <p:tag name="AUDIO_ID" val="716"/>
  <p:tag name="ARTICULATE_NAV_LEVEL" val="2"/>
  <p:tag name="ARTICULATE_SLIDE_PRESENTER_GUID" val="e7fc7e53-f554-4cfc-a71f-e047dfe7b0c6"/>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692506f3-8f25-4db9-a4a2-a298ecaee584"/>
  <p:tag name="ARTICULATE_PLAYLIST_ID" val="-1"/>
  <p:tag name="ARTICULATE_SLIDE_NAV" val="4"/>
  <p:tag name="AUDIO_ID" val="716"/>
  <p:tag name="ARTICULATE_NAV_LEVEL" val="2"/>
  <p:tag name="ARTICULATE_SLIDE_PRESENTER_GUID" val="e7fc7e53-f554-4cfc-a71f-e047dfe7b0c6"/>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b813b2d0-746c-45b4-823f-31bab3b63b6b"/>
  <p:tag name="ARTICULATE_PLAYLIST_ID" val="-1"/>
  <p:tag name="ARTICULATE_SLIDE_NAV" val="109"/>
  <p:tag name="AUDIO_ID" val="748"/>
  <p:tag name="ARTICULATE_NAV_LEVEL" val="1"/>
  <p:tag name="ARTICULATE_SLIDE_PRESENTER_GUID" val="e7fc7e53-f554-4cfc-a71f-e047dfe7b0c6"/>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327b854a-7b53-4e56-b1db-4b911d6c4f8e"/>
  <p:tag name="ARTICULATE_TITLE_TAG" val="Certify your completion"/>
  <p:tag name="ARTICULATE_PLAYLIST_ID" val="-1"/>
  <p:tag name="ARTICULATE_SLIDE_NAV" val="111"/>
  <p:tag name="AUDIO_ID" val="992"/>
  <p:tag name="ARTICULATE_NAV_LEVEL" val="1"/>
  <p:tag name="ARTICULATE_SLIDE_PRESENTER_GUID" val="e7fc7e53-f554-4cfc-a71f-e047dfe7b0c6"/>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heme/theme1.xml><?xml version="1.0" encoding="utf-8"?>
<a:theme xmlns:a="http://schemas.openxmlformats.org/drawingml/2006/main" name="Office Theme">
  <a:themeElements>
    <a:clrScheme name="Securian 2018">
      <a:dk1>
        <a:srgbClr val="636466"/>
      </a:dk1>
      <a:lt1>
        <a:srgbClr val="FFFFFF"/>
      </a:lt1>
      <a:dk2>
        <a:srgbClr val="000000"/>
      </a:dk2>
      <a:lt2>
        <a:srgbClr val="95C93C"/>
      </a:lt2>
      <a:accent1>
        <a:srgbClr val="0AA147"/>
      </a:accent1>
      <a:accent2>
        <a:srgbClr val="929397"/>
      </a:accent2>
      <a:accent3>
        <a:srgbClr val="006DAF"/>
      </a:accent3>
      <a:accent4>
        <a:srgbClr val="56C3EA"/>
      </a:accent4>
      <a:accent5>
        <a:srgbClr val="58595B"/>
      </a:accent5>
      <a:accent6>
        <a:srgbClr val="CEDC2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curian-ppt-2018_wide.potx" id="{DA8ADAAE-3A69-42A3-8034-545D1524876C}" vid="{5949D557-9994-4660-85B3-83FF200A63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555f96df-e4b6-448e-bdf4-771acc556fa3" Name="Computed" ContentType="XML" MajorVersion="0" MinorVersion="1" isLocalCopy="False" IsBaseObject="False" DataSourceId="4ac98c63-e67f-4c62-baa6-05000cae77b5" DataSourceMajorVersion="0" DataSourceMinorVersion="1"/>
</file>

<file path=customXml/item10.xml><?xml version="1.0" encoding="utf-8"?>
<p:properties xmlns:p="http://schemas.microsoft.com/office/2006/metadata/properties" xmlns:xsi="http://www.w3.org/2001/XMLSchema-instance" xmlns:pc="http://schemas.microsoft.com/office/infopath/2007/PartnerControls">
  <documentManagement>
    <_activity xmlns="73fd0fd0-3817-430c-9120-911729abbeec" xsi:nil="true"/>
  </documentManagement>
</p:properties>
</file>

<file path=customXml/item2.xml><?xml version="1.0" encoding="utf-8"?>
<VariableListDefinition name="System" displayName="System" id="392b1516-b73a-4ed7-81b1-f37e469e843d" isdomainofvalue="False" dataSourceId="7f7455c0-96fe-4a96-b6d2-9607dfd7ba8c"/>
</file>

<file path=customXml/item3.xml><?xml version="1.0" encoding="utf-8"?>
<VariableListDefinition name="Computed" displayName="Computed" id="555f96df-e4b6-448e-bdf4-771acc556fa3" isdomainofvalue="False" dataSourceId="4ac98c63-e67f-4c62-baa6-05000cae77b5"/>
</file>

<file path=customXml/item4.xml><?xml version="1.0" encoding="utf-8"?>
<VariableList UniqueId="a19970c6-fa39-4587-91f6-a08502ad728a" Name="AD_HOC" ContentType="XML" MajorVersion="0" MinorVersion="1" isLocalCopy="False" IsBaseObject="False" DataSourceId="48a96056-0b90-4a1d-89de-684ea50d1384" DataSourceMajorVersion="0" DataSourceMinorVersion="1"/>
</file>

<file path=customXml/item5.xml><?xml version="1.0" encoding="utf-8"?>
<VariableList UniqueId="392b1516-b73a-4ed7-81b1-f37e469e843d" Name="System" ContentType="XML" MajorVersion="0" MinorVersion="1" isLocalCopy="False" IsBaseObject="False" DataSourceId="7f7455c0-96fe-4a96-b6d2-9607dfd7ba8c" DataSourceMajorVersion="0" DataSourceMinorVersion="1"/>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t:contentTypeSchema xmlns:ct="http://schemas.microsoft.com/office/2006/metadata/contentType" xmlns:ma="http://schemas.microsoft.com/office/2006/metadata/properties/metaAttributes" ct:_="" ma:_="" ma:contentTypeName="Document" ma:contentTypeID="0x010100BEFE45E77E3E3C4B8408F4FFED18DA01" ma:contentTypeVersion="17" ma:contentTypeDescription="Create a new document." ma:contentTypeScope="" ma:versionID="e192dc564486adabbcb945a4ae25823a">
  <xsd:schema xmlns:xsd="http://www.w3.org/2001/XMLSchema" xmlns:xs="http://www.w3.org/2001/XMLSchema" xmlns:p="http://schemas.microsoft.com/office/2006/metadata/properties" xmlns:ns3="73fd0fd0-3817-430c-9120-911729abbeec" xmlns:ns4="d09071cf-c54d-4fdc-ad56-25c0344475b3" targetNamespace="http://schemas.microsoft.com/office/2006/metadata/properties" ma:root="true" ma:fieldsID="168f6863a2c0b432f7dd8af52725082a" ns3:_="" ns4:_="">
    <xsd:import namespace="73fd0fd0-3817-430c-9120-911729abbeec"/>
    <xsd:import namespace="d09071cf-c54d-4fdc-ad56-25c0344475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d0fd0-3817-430c-9120-911729abbe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9071cf-c54d-4fdc-ad56-25c0344475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VariableListDefinition name="AD_HOC" displayName="AD_HOC" id="a19970c6-fa39-4587-91f6-a08502ad728a" isdomainofvalue="False" dataSourceId="48a96056-0b90-4a1d-89de-684ea50d1384"/>
</file>

<file path=customXml/item9.xml><?xml version="1.0" encoding="utf-8"?>
<AllExternalAdhocVariableMappings/>
</file>

<file path=customXml/itemProps1.xml><?xml version="1.0" encoding="utf-8"?>
<ds:datastoreItem xmlns:ds="http://schemas.openxmlformats.org/officeDocument/2006/customXml" ds:itemID="{46C34491-4A7C-4EC1-BBA1-08F4DABD33F9}">
  <ds:schemaRefs/>
</ds:datastoreItem>
</file>

<file path=customXml/itemProps10.xml><?xml version="1.0" encoding="utf-8"?>
<ds:datastoreItem xmlns:ds="http://schemas.openxmlformats.org/officeDocument/2006/customXml" ds:itemID="{F60B6088-8A1D-4335-A57F-B5234DE95BE0}">
  <ds:schemaRefs>
    <ds:schemaRef ds:uri="73fd0fd0-3817-430c-9120-911729abbeec"/>
    <ds:schemaRef ds:uri="d09071cf-c54d-4fdc-ad56-25c0344475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A6694C-F98D-4A60-BEE0-A4DAED5B7D7E}">
  <ds:schemaRefs/>
</ds:datastoreItem>
</file>

<file path=customXml/itemProps3.xml><?xml version="1.0" encoding="utf-8"?>
<ds:datastoreItem xmlns:ds="http://schemas.openxmlformats.org/officeDocument/2006/customXml" ds:itemID="{DE2B53F9-45A3-488D-832D-BA2550194CB5}">
  <ds:schemaRefs/>
</ds:datastoreItem>
</file>

<file path=customXml/itemProps4.xml><?xml version="1.0" encoding="utf-8"?>
<ds:datastoreItem xmlns:ds="http://schemas.openxmlformats.org/officeDocument/2006/customXml" ds:itemID="{F83E3C81-1AB7-4C14-B9D9-C8F687C511E4}">
  <ds:schemaRefs/>
</ds:datastoreItem>
</file>

<file path=customXml/itemProps5.xml><?xml version="1.0" encoding="utf-8"?>
<ds:datastoreItem xmlns:ds="http://schemas.openxmlformats.org/officeDocument/2006/customXml" ds:itemID="{A297CC11-6E78-4C91-BCF6-47B9216C59D4}">
  <ds:schemaRefs/>
</ds:datastoreItem>
</file>

<file path=customXml/itemProps6.xml><?xml version="1.0" encoding="utf-8"?>
<ds:datastoreItem xmlns:ds="http://schemas.openxmlformats.org/officeDocument/2006/customXml" ds:itemID="{3C1EABC4-F3E0-4389-B9A5-574672DC571E}">
  <ds:schemaRefs>
    <ds:schemaRef ds:uri="http://schemas.microsoft.com/sharepoint/v3/contenttype/forms"/>
  </ds:schemaRefs>
</ds:datastoreItem>
</file>

<file path=customXml/itemProps7.xml><?xml version="1.0" encoding="utf-8"?>
<ds:datastoreItem xmlns:ds="http://schemas.openxmlformats.org/officeDocument/2006/customXml" ds:itemID="{982D0369-3F54-429F-90C4-CA1DF647A739}">
  <ds:schemaRefs>
    <ds:schemaRef ds:uri="73fd0fd0-3817-430c-9120-911729abbeec"/>
    <ds:schemaRef ds:uri="d09071cf-c54d-4fdc-ad56-25c0344475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8.xml><?xml version="1.0" encoding="utf-8"?>
<ds:datastoreItem xmlns:ds="http://schemas.openxmlformats.org/officeDocument/2006/customXml" ds:itemID="{885F309F-F475-49BD-B388-D55CCB9E0138}">
  <ds:schemaRefs/>
</ds:datastoreItem>
</file>

<file path=customXml/itemProps9.xml><?xml version="1.0" encoding="utf-8"?>
<ds:datastoreItem xmlns:ds="http://schemas.openxmlformats.org/officeDocument/2006/customXml" ds:itemID="{30CEAE4A-C15B-4EAA-9F03-3A7658B0B023}">
  <ds:schemaRefs/>
</ds:datastoreItem>
</file>

<file path=docMetadata/LabelInfo.xml><?xml version="1.0" encoding="utf-8"?>
<clbl:labelList xmlns:clbl="http://schemas.microsoft.com/office/2020/mipLabelMetadata">
  <clbl:label id="{f2cd7e05-4f28-4f6c-91f8-8ae3c24654cd}" enabled="0" method="" siteId="{f2cd7e05-4f28-4f6c-91f8-8ae3c24654cd}" removed="1"/>
</clbl:labelList>
</file>

<file path=docProps/app.xml><?xml version="1.0" encoding="utf-8"?>
<Properties xmlns="http://schemas.openxmlformats.org/officeDocument/2006/extended-properties" xmlns:vt="http://schemas.openxmlformats.org/officeDocument/2006/docPropsVTypes">
  <Template/>
  <TotalTime>38</TotalTime>
  <Words>5575</Words>
  <Application>Microsoft Office PowerPoint</Application>
  <PresentationFormat>Widescreen</PresentationFormat>
  <Paragraphs>431</Paragraphs>
  <Slides>33</Slides>
  <Notes>30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ＭＳ Ｐゴシック</vt:lpstr>
      <vt:lpstr>Arial</vt:lpstr>
      <vt:lpstr>Calibri</vt:lpstr>
      <vt:lpstr>Calibri Light</vt:lpstr>
      <vt:lpstr>Courier New</vt:lpstr>
      <vt:lpstr>Franklin Gothic Medium Cond</vt:lpstr>
      <vt:lpstr>HurmeGeometricSans3 Bold</vt:lpstr>
      <vt:lpstr>HurmeGeometricSans3 Regular</vt:lpstr>
      <vt:lpstr>HurmeGeometricSans3 SemiBold</vt:lpstr>
      <vt:lpstr>HurmeGeometricSans3-Bold</vt:lpstr>
      <vt:lpstr>HurmeGeometricSans3-Regular</vt:lpstr>
      <vt:lpstr>HurmeGeometricSans3-SemiBold</vt:lpstr>
      <vt:lpstr>System Font Regular</vt:lpstr>
      <vt:lpstr>Times</vt:lpstr>
      <vt:lpstr>Times New Roman</vt:lpstr>
      <vt:lpstr>Office Theme</vt:lpstr>
      <vt:lpstr>AccumuLink™ Advance A next generation Registered Index-Linked Annuity</vt:lpstr>
      <vt:lpstr>Agenda</vt:lpstr>
      <vt:lpstr>PowerPoint Presentation</vt:lpstr>
      <vt:lpstr>Retirement Challenges</vt:lpstr>
      <vt:lpstr>Market Dynamics Create Opportunity</vt:lpstr>
      <vt:lpstr>PowerPoint Presentation</vt:lpstr>
      <vt:lpstr>What is a RILA</vt:lpstr>
      <vt:lpstr>PowerPoint Presentation</vt:lpstr>
      <vt:lpstr>RILA clients are typically…</vt:lpstr>
      <vt:lpstr>PowerPoint Presentation</vt:lpstr>
      <vt:lpstr>Introducing AccumuLink™ Advance</vt:lpstr>
      <vt:lpstr>Crediting methods by term</vt:lpstr>
      <vt:lpstr>Three things we think your clients will really love!</vt:lpstr>
      <vt:lpstr>1% Buffer</vt:lpstr>
      <vt:lpstr>The Shift</vt:lpstr>
      <vt:lpstr>Optional Benefits </vt:lpstr>
      <vt:lpstr>Overcome THAT concern</vt:lpstr>
      <vt:lpstr>AccumuLink™ Advance</vt:lpstr>
      <vt:lpstr>Surrender charge on withdrawal:</vt:lpstr>
      <vt:lpstr>Waiver of surrender charge </vt:lpstr>
      <vt:lpstr>Three things we think your clients will really love!</vt:lpstr>
      <vt:lpstr>Get started with AccumuLink Advance</vt:lpstr>
      <vt:lpstr>AccumuLink consumer presentation materials</vt:lpstr>
      <vt:lpstr>Interact with AccumuLink Indexed Account Strategies</vt:lpstr>
      <vt:lpstr>PowerPoint Presentation</vt:lpstr>
      <vt:lpstr>About Securian</vt:lpstr>
      <vt:lpstr>PowerPoint Presentation</vt:lpstr>
      <vt:lpstr>PowerPoint Presentation</vt:lpstr>
      <vt:lpstr>PowerPoint Presentation</vt:lpstr>
      <vt:lpstr>Disclosures</vt:lpstr>
      <vt:lpstr>Disclosures</vt:lpstr>
      <vt:lpstr>Disclosures</vt:lpstr>
      <vt:lpstr>Disclosures</vt:lpstr>
    </vt:vector>
  </TitlesOfParts>
  <Company>Securian Financial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cp854</dc:creator>
  <cp:lastModifiedBy>Huberty, Douglas J.</cp:lastModifiedBy>
  <cp:revision>76</cp:revision>
  <dcterms:created xsi:type="dcterms:W3CDTF">2018-04-02T20:19:03Z</dcterms:created>
  <dcterms:modified xsi:type="dcterms:W3CDTF">2025-08-12T13:14:15Z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0x010100BEFE45E77E3E3C4B8408F4FFED18DA01</vt:lpwstr>
  </property>
</Properties>
</file>